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9"/>
  </p:notesMasterIdLst>
  <p:sldIdLst>
    <p:sldId id="257" r:id="rId3"/>
    <p:sldId id="259" r:id="rId4"/>
    <p:sldId id="264" r:id="rId5"/>
    <p:sldId id="299" r:id="rId6"/>
    <p:sldId id="291" r:id="rId7"/>
    <p:sldId id="262" r:id="rId8"/>
    <p:sldId id="292" r:id="rId9"/>
    <p:sldId id="263" r:id="rId10"/>
    <p:sldId id="296" r:id="rId11"/>
    <p:sldId id="274" r:id="rId12"/>
    <p:sldId id="307" r:id="rId13"/>
    <p:sldId id="306" r:id="rId14"/>
    <p:sldId id="267" r:id="rId15"/>
    <p:sldId id="269" r:id="rId16"/>
    <p:sldId id="272" r:id="rId17"/>
    <p:sldId id="280" r:id="rId18"/>
    <p:sldId id="278" r:id="rId19"/>
    <p:sldId id="298" r:id="rId20"/>
    <p:sldId id="302" r:id="rId21"/>
    <p:sldId id="303" r:id="rId22"/>
    <p:sldId id="312" r:id="rId23"/>
    <p:sldId id="313" r:id="rId24"/>
    <p:sldId id="315" r:id="rId25"/>
    <p:sldId id="319" r:id="rId26"/>
    <p:sldId id="320" r:id="rId27"/>
    <p:sldId id="323" r:id="rId28"/>
    <p:sldId id="324" r:id="rId29"/>
    <p:sldId id="329" r:id="rId30"/>
    <p:sldId id="330" r:id="rId31"/>
    <p:sldId id="331" r:id="rId32"/>
    <p:sldId id="336" r:id="rId33"/>
    <p:sldId id="337" r:id="rId34"/>
    <p:sldId id="338" r:id="rId35"/>
    <p:sldId id="284" r:id="rId36"/>
    <p:sldId id="339" r:id="rId37"/>
    <p:sldId id="290"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EF6"/>
    <a:srgbClr val="EDE9F3"/>
    <a:srgbClr val="5C27A9"/>
    <a:srgbClr val="F2B800"/>
    <a:srgbClr val="DA0000"/>
    <a:srgbClr val="FEF6F0"/>
    <a:srgbClr val="E2A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4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0753499562554679E-2"/>
          <c:y val="0.19762357756791207"/>
          <c:w val="0.56968516088266741"/>
          <c:h val="0.71521243103401433"/>
        </c:manualLayout>
      </c:layout>
      <c:pie3DChart>
        <c:varyColors val="1"/>
        <c:ser>
          <c:idx val="0"/>
          <c:order val="0"/>
          <c:tx>
            <c:strRef>
              <c:f>Лист1!$B$1</c:f>
              <c:strCache>
                <c:ptCount val="1"/>
                <c:pt idx="0">
                  <c:v>Продажи</c:v>
                </c:pt>
              </c:strCache>
            </c:strRef>
          </c:tx>
          <c:explosion val="25"/>
          <c:dLbls>
            <c:dLbl>
              <c:idx val="0"/>
              <c:layout>
                <c:manualLayout>
                  <c:x val="-7.4042359288422274E-2"/>
                  <c:y val="-2.6109139646081948E-2"/>
                </c:manualLayout>
              </c:layout>
              <c:showLegendKey val="0"/>
              <c:showVal val="1"/>
              <c:showCatName val="0"/>
              <c:showSerName val="0"/>
              <c:showPercent val="0"/>
              <c:showBubbleSize val="0"/>
            </c:dLbl>
            <c:dLbl>
              <c:idx val="3"/>
              <c:layout>
                <c:manualLayout>
                  <c:x val="-5.6790731019733642E-2"/>
                  <c:y val="8.8442393364682834E-2"/>
                </c:manualLayout>
              </c:layout>
              <c:showLegendKey val="0"/>
              <c:showVal val="1"/>
              <c:showCatName val="0"/>
              <c:showSerName val="0"/>
              <c:showPercent val="0"/>
              <c:showBubbleSize val="0"/>
            </c:dLbl>
            <c:dLbl>
              <c:idx val="4"/>
              <c:layout>
                <c:manualLayout>
                  <c:x val="0.16734956741518422"/>
                  <c:y val="-0.40760032726736828"/>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1"/>
          </c:dLbls>
          <c:cat>
            <c:strRef>
              <c:f>Лист1!$A$2:$A$6</c:f>
              <c:strCache>
                <c:ptCount val="5"/>
                <c:pt idx="0">
                  <c:v>налогоые доходы</c:v>
                </c:pt>
                <c:pt idx="1">
                  <c:v>неналоговые доходы</c:v>
                </c:pt>
                <c:pt idx="2">
                  <c:v>дотации МБ</c:v>
                </c:pt>
                <c:pt idx="3">
                  <c:v>субсидии МБ</c:v>
                </c:pt>
                <c:pt idx="4">
                  <c:v>субвенции из РБ</c:v>
                </c:pt>
              </c:strCache>
            </c:strRef>
          </c:cat>
          <c:val>
            <c:numRef>
              <c:f>Лист1!$B$2:$B$6</c:f>
              <c:numCache>
                <c:formatCode>General</c:formatCode>
                <c:ptCount val="5"/>
                <c:pt idx="0">
                  <c:v>164153.1</c:v>
                </c:pt>
                <c:pt idx="1">
                  <c:v>11344.5</c:v>
                </c:pt>
                <c:pt idx="2">
                  <c:v>63084.4</c:v>
                </c:pt>
                <c:pt idx="3">
                  <c:v>76681.399999999994</c:v>
                </c:pt>
                <c:pt idx="4">
                  <c:v>666234.69999999995</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spPr>
    <a:gradFill flip="none" rotWithShape="1">
      <a:gsLst>
        <a:gs pos="4000">
          <a:srgbClr val="7030A0"/>
        </a:gs>
        <a:gs pos="23000">
          <a:schemeClr val="accent2">
            <a:lumMod val="40000"/>
            <a:lumOff val="60000"/>
          </a:schemeClr>
        </a:gs>
        <a:gs pos="47000">
          <a:schemeClr val="accent6">
            <a:lumMod val="40000"/>
            <a:lumOff val="60000"/>
          </a:schemeClr>
        </a:gs>
        <a:gs pos="66000">
          <a:srgbClr val="F952A0"/>
        </a:gs>
        <a:gs pos="77000">
          <a:schemeClr val="accent2">
            <a:lumMod val="60000"/>
            <a:lumOff val="40000"/>
          </a:schemeClr>
        </a:gs>
        <a:gs pos="88000">
          <a:srgbClr val="B43E85"/>
        </a:gs>
        <a:gs pos="100000">
          <a:srgbClr val="F8B049"/>
        </a:gs>
      </a:gsLst>
      <a:path path="shape">
        <a:fillToRect l="50000" t="50000" r="50000" b="50000"/>
      </a:path>
      <a:tileRect/>
    </a:gradFill>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5864963490168345"/>
          <c:y val="0.30303008302671436"/>
          <c:w val="0.40779990042959752"/>
          <c:h val="0.4762347283408887"/>
        </c:manualLayout>
      </c:layout>
      <c:barChart>
        <c:barDir val="col"/>
        <c:grouping val="clustered"/>
        <c:varyColors val="0"/>
        <c:ser>
          <c:idx val="0"/>
          <c:order val="0"/>
          <c:tx>
            <c:strRef>
              <c:f>Лист1!$B$1</c:f>
              <c:strCache>
                <c:ptCount val="1"/>
                <c:pt idx="0">
                  <c:v>2014</c:v>
                </c:pt>
              </c:strCache>
            </c:strRef>
          </c:tx>
          <c:invertIfNegative val="0"/>
          <c:dLbls>
            <c:dLbl>
              <c:idx val="0"/>
              <c:layout/>
              <c:tx>
                <c:rich>
                  <a:bodyPr/>
                  <a:lstStyle/>
                  <a:p>
                    <a:r>
                      <a:rPr lang="ru-RU" smtClean="0"/>
                      <a:t>17,8</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дошкольных образовательных учреждений, тыс.руб</c:v>
                </c:pt>
              </c:strCache>
            </c:strRef>
          </c:cat>
          <c:val>
            <c:numRef>
              <c:f>Лист1!$B$2</c:f>
              <c:numCache>
                <c:formatCode>General</c:formatCode>
                <c:ptCount val="1"/>
                <c:pt idx="0">
                  <c:v>20.6</c:v>
                </c:pt>
              </c:numCache>
            </c:numRef>
          </c:val>
        </c:ser>
        <c:ser>
          <c:idx val="1"/>
          <c:order val="1"/>
          <c:tx>
            <c:strRef>
              <c:f>Лист1!$C$1</c:f>
              <c:strCache>
                <c:ptCount val="1"/>
                <c:pt idx="0">
                  <c:v>2015</c:v>
                </c:pt>
              </c:strCache>
            </c:strRef>
          </c:tx>
          <c:invertIfNegative val="0"/>
          <c:dLbls>
            <c:dLbl>
              <c:idx val="0"/>
              <c:layout/>
              <c:tx>
                <c:rich>
                  <a:bodyPr/>
                  <a:lstStyle/>
                  <a:p>
                    <a:r>
                      <a:rPr lang="ru-RU" smtClean="0"/>
                      <a:t>17,9</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дошкольных образовательных учреждений, тыс.руб</c:v>
                </c:pt>
              </c:strCache>
            </c:strRef>
          </c:cat>
          <c:val>
            <c:numRef>
              <c:f>Лист1!$C$2</c:f>
              <c:numCache>
                <c:formatCode>General</c:formatCode>
                <c:ptCount val="1"/>
                <c:pt idx="0">
                  <c:v>24.9</c:v>
                </c:pt>
              </c:numCache>
            </c:numRef>
          </c:val>
        </c:ser>
        <c:ser>
          <c:idx val="2"/>
          <c:order val="2"/>
          <c:tx>
            <c:strRef>
              <c:f>Лист1!$D$1</c:f>
              <c:strCache>
                <c:ptCount val="1"/>
                <c:pt idx="0">
                  <c:v>2016</c:v>
                </c:pt>
              </c:strCache>
            </c:strRef>
          </c:tx>
          <c:invertIfNegative val="0"/>
          <c:dLbls>
            <c:dLbl>
              <c:idx val="0"/>
              <c:layout/>
              <c:tx>
                <c:rich>
                  <a:bodyPr/>
                  <a:lstStyle/>
                  <a:p>
                    <a:r>
                      <a:rPr lang="ru-RU" smtClean="0"/>
                      <a:t>18</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дошкольных образовательных учреждений, тыс.руб</c:v>
                </c:pt>
              </c:strCache>
            </c:strRef>
          </c:cat>
          <c:val>
            <c:numRef>
              <c:f>Лист1!$D$2</c:f>
              <c:numCache>
                <c:formatCode>General</c:formatCode>
                <c:ptCount val="1"/>
                <c:pt idx="0">
                  <c:v>26.4</c:v>
                </c:pt>
              </c:numCache>
            </c:numRef>
          </c:val>
        </c:ser>
        <c:ser>
          <c:idx val="3"/>
          <c:order val="3"/>
          <c:tx>
            <c:strRef>
              <c:f>Лист1!$E$1</c:f>
              <c:strCache>
                <c:ptCount val="1"/>
                <c:pt idx="0">
                  <c:v>2017</c:v>
                </c:pt>
              </c:strCache>
            </c:strRef>
          </c:tx>
          <c:invertIfNegative val="0"/>
          <c:dLbls>
            <c:dLbl>
              <c:idx val="0"/>
              <c:layout/>
              <c:tx>
                <c:rich>
                  <a:bodyPr/>
                  <a:lstStyle/>
                  <a:p>
                    <a:r>
                      <a:rPr lang="ru-RU" smtClean="0"/>
                      <a:t>18,7</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дошкольных образовательных учреждений, тыс.руб</c:v>
                </c:pt>
              </c:strCache>
            </c:strRef>
          </c:cat>
          <c:val>
            <c:numRef>
              <c:f>Лист1!$E$2</c:f>
              <c:numCache>
                <c:formatCode>General</c:formatCode>
                <c:ptCount val="1"/>
                <c:pt idx="0">
                  <c:v>26</c:v>
                </c:pt>
              </c:numCache>
            </c:numRef>
          </c:val>
        </c:ser>
        <c:ser>
          <c:idx val="4"/>
          <c:order val="4"/>
          <c:tx>
            <c:strRef>
              <c:f>Лист1!$F$1</c:f>
              <c:strCache>
                <c:ptCount val="1"/>
                <c:pt idx="0">
                  <c:v>2018</c:v>
                </c:pt>
              </c:strCache>
            </c:strRef>
          </c:tx>
          <c:invertIfNegative val="0"/>
          <c:dLbls>
            <c:dLbl>
              <c:idx val="0"/>
              <c:layout/>
              <c:tx>
                <c:rich>
                  <a:bodyPr/>
                  <a:lstStyle/>
                  <a:p>
                    <a:r>
                      <a:rPr lang="ru-RU" smtClean="0"/>
                      <a:t>18,7</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дошкольных образовательных учреждений, тыс.руб</c:v>
                </c:pt>
              </c:strCache>
            </c:strRef>
          </c:cat>
          <c:val>
            <c:numRef>
              <c:f>Лист1!$F$2</c:f>
              <c:numCache>
                <c:formatCode>General</c:formatCode>
                <c:ptCount val="1"/>
                <c:pt idx="0">
                  <c:v>26</c:v>
                </c:pt>
              </c:numCache>
            </c:numRef>
          </c:val>
        </c:ser>
        <c:dLbls>
          <c:showLegendKey val="0"/>
          <c:showVal val="1"/>
          <c:showCatName val="0"/>
          <c:showSerName val="0"/>
          <c:showPercent val="0"/>
          <c:showBubbleSize val="0"/>
        </c:dLbls>
        <c:gapWidth val="150"/>
        <c:overlap val="-25"/>
        <c:axId val="129221760"/>
        <c:axId val="129224064"/>
      </c:barChart>
      <c:catAx>
        <c:axId val="129221760"/>
        <c:scaling>
          <c:orientation val="minMax"/>
        </c:scaling>
        <c:delete val="0"/>
        <c:axPos val="b"/>
        <c:numFmt formatCode="General" sourceLinked="0"/>
        <c:majorTickMark val="none"/>
        <c:minorTickMark val="none"/>
        <c:tickLblPos val="nextTo"/>
        <c:crossAx val="129224064"/>
        <c:crosses val="autoZero"/>
        <c:auto val="1"/>
        <c:lblAlgn val="ctr"/>
        <c:lblOffset val="100"/>
        <c:noMultiLvlLbl val="0"/>
      </c:catAx>
      <c:valAx>
        <c:axId val="129224064"/>
        <c:scaling>
          <c:orientation val="minMax"/>
        </c:scaling>
        <c:delete val="1"/>
        <c:axPos val="l"/>
        <c:numFmt formatCode="General" sourceLinked="1"/>
        <c:majorTickMark val="none"/>
        <c:minorTickMark val="none"/>
        <c:tickLblPos val="nextTo"/>
        <c:crossAx val="129221760"/>
        <c:crosses val="autoZero"/>
        <c:crossBetween val="between"/>
      </c:valAx>
    </c:plotArea>
    <c:legend>
      <c:legendPos val="t"/>
      <c:layout/>
      <c:overlay val="0"/>
      <c:txPr>
        <a:bodyPr/>
        <a:lstStyle/>
        <a:p>
          <a:pPr>
            <a:defRPr sz="900"/>
          </a:pPr>
          <a:endParaRPr lang="ru-RU"/>
        </a:p>
      </c:txPr>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9.0506306754334825E-2"/>
          <c:y val="0.10875668979249034"/>
          <c:w val="0.66528840498396768"/>
          <c:h val="0.85391041749785257"/>
        </c:manualLayout>
      </c:layout>
      <c:bar3DChart>
        <c:barDir val="col"/>
        <c:grouping val="clustered"/>
        <c:varyColors val="0"/>
        <c:ser>
          <c:idx val="0"/>
          <c:order val="0"/>
          <c:tx>
            <c:strRef>
              <c:f>Лист1!$B$1</c:f>
              <c:strCache>
                <c:ptCount val="1"/>
                <c:pt idx="0">
                  <c:v>Столбец1</c:v>
                </c:pt>
              </c:strCache>
            </c:strRef>
          </c:tx>
          <c:invertIfNegative val="0"/>
          <c:dPt>
            <c:idx val="0"/>
            <c:invertIfNegative val="0"/>
            <c:bubble3D val="0"/>
          </c:dPt>
          <c:dPt>
            <c:idx val="1"/>
            <c:invertIfNegative val="0"/>
            <c:bubble3D val="0"/>
          </c:dPt>
          <c:cat>
            <c:strRef>
              <c:f>Лист1!$A$2:$A$6</c:f>
              <c:strCache>
                <c:ptCount val="5"/>
                <c:pt idx="0">
                  <c:v>дошкольное образование</c:v>
                </c:pt>
                <c:pt idx="1">
                  <c:v>общее образование</c:v>
                </c:pt>
                <c:pt idx="2">
                  <c:v>дополнительное образование</c:v>
                </c:pt>
                <c:pt idx="3">
                  <c:v>другие вопросы в образования</c:v>
                </c:pt>
                <c:pt idx="4">
                  <c:v>обеспечение  программы</c:v>
                </c:pt>
              </c:strCache>
            </c:strRef>
          </c:cat>
          <c:val>
            <c:numRef>
              <c:f>Лист1!$B$2:$B$6</c:f>
              <c:numCache>
                <c:formatCode>#,##0.00</c:formatCode>
                <c:ptCount val="5"/>
                <c:pt idx="0">
                  <c:v>30590.9</c:v>
                </c:pt>
                <c:pt idx="1">
                  <c:v>44466.6</c:v>
                </c:pt>
                <c:pt idx="2">
                  <c:v>19756.599999999999</c:v>
                </c:pt>
                <c:pt idx="3" formatCode="#,##0">
                  <c:v>6139.3</c:v>
                </c:pt>
                <c:pt idx="4" formatCode="General">
                  <c:v>2229.3000000000002</c:v>
                </c:pt>
              </c:numCache>
            </c:numRef>
          </c:val>
        </c:ser>
        <c:dLbls>
          <c:showLegendKey val="0"/>
          <c:showVal val="0"/>
          <c:showCatName val="0"/>
          <c:showSerName val="0"/>
          <c:showPercent val="0"/>
          <c:showBubbleSize val="0"/>
        </c:dLbls>
        <c:gapWidth val="100"/>
        <c:gapDepth val="118"/>
        <c:shape val="box"/>
        <c:axId val="133629056"/>
        <c:axId val="133630592"/>
        <c:axId val="0"/>
      </c:bar3DChart>
      <c:catAx>
        <c:axId val="133629056"/>
        <c:scaling>
          <c:orientation val="minMax"/>
        </c:scaling>
        <c:delete val="0"/>
        <c:axPos val="b"/>
        <c:majorTickMark val="out"/>
        <c:minorTickMark val="none"/>
        <c:tickLblPos val="nextTo"/>
        <c:crossAx val="133630592"/>
        <c:crosses val="autoZero"/>
        <c:auto val="1"/>
        <c:lblAlgn val="ctr"/>
        <c:lblOffset val="100"/>
        <c:noMultiLvlLbl val="0"/>
      </c:catAx>
      <c:valAx>
        <c:axId val="133630592"/>
        <c:scaling>
          <c:orientation val="minMax"/>
        </c:scaling>
        <c:delete val="1"/>
        <c:axPos val="l"/>
        <c:majorGridlines/>
        <c:numFmt formatCode="#,##0.00" sourceLinked="1"/>
        <c:majorTickMark val="out"/>
        <c:minorTickMark val="none"/>
        <c:tickLblPos val="nextTo"/>
        <c:crossAx val="133629056"/>
        <c:crosses val="autoZero"/>
        <c:crossBetween val="between"/>
      </c:valAx>
    </c:plotArea>
    <c:plotVisOnly val="0"/>
    <c:dispBlanksAs val="gap"/>
    <c:showDLblsOverMax val="0"/>
  </c:chart>
  <c:txPr>
    <a:bodyPr/>
    <a:lstStyle/>
    <a:p>
      <a:pPr>
        <a:defRPr sz="9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5864963490168345"/>
          <c:y val="0.30303008302671436"/>
          <c:w val="0.40779990042959752"/>
          <c:h val="0.4762347283408887"/>
        </c:manualLayout>
      </c:layout>
      <c:barChart>
        <c:barDir val="col"/>
        <c:grouping val="clustered"/>
        <c:varyColors val="0"/>
        <c:ser>
          <c:idx val="0"/>
          <c:order val="0"/>
          <c:tx>
            <c:strRef>
              <c:f>Лист1!$B$1</c:f>
              <c:strCache>
                <c:ptCount val="1"/>
                <c:pt idx="0">
                  <c:v>2014</c:v>
                </c:pt>
              </c:strCache>
            </c:strRef>
          </c:tx>
          <c:invertIfNegative val="0"/>
          <c:dLbls>
            <c:dLbl>
              <c:idx val="0"/>
              <c:layout/>
              <c:tx>
                <c:rich>
                  <a:bodyPr/>
                  <a:lstStyle/>
                  <a:p>
                    <a:r>
                      <a:rPr lang="ru-RU" smtClean="0"/>
                      <a:t>20,2</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общего образования, тыс.руб</c:v>
                </c:pt>
              </c:strCache>
            </c:strRef>
          </c:cat>
          <c:val>
            <c:numRef>
              <c:f>Лист1!$B$2</c:f>
              <c:numCache>
                <c:formatCode>General</c:formatCode>
                <c:ptCount val="1"/>
                <c:pt idx="0">
                  <c:v>27.1</c:v>
                </c:pt>
              </c:numCache>
            </c:numRef>
          </c:val>
        </c:ser>
        <c:ser>
          <c:idx val="1"/>
          <c:order val="1"/>
          <c:tx>
            <c:strRef>
              <c:f>Лист1!$C$1</c:f>
              <c:strCache>
                <c:ptCount val="1"/>
                <c:pt idx="0">
                  <c:v>2015</c:v>
                </c:pt>
              </c:strCache>
            </c:strRef>
          </c:tx>
          <c:invertIfNegative val="0"/>
          <c:dLbls>
            <c:dLbl>
              <c:idx val="0"/>
              <c:layout/>
              <c:tx>
                <c:rich>
                  <a:bodyPr/>
                  <a:lstStyle/>
                  <a:p>
                    <a:r>
                      <a:rPr lang="en-US" smtClean="0"/>
                      <a:t>2</a:t>
                    </a:r>
                    <a:r>
                      <a:rPr lang="ru-RU" smtClean="0"/>
                      <a:t>0,3</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общего образования, тыс.руб</c:v>
                </c:pt>
              </c:strCache>
            </c:strRef>
          </c:cat>
          <c:val>
            <c:numRef>
              <c:f>Лист1!$C$2</c:f>
              <c:numCache>
                <c:formatCode>General</c:formatCode>
                <c:ptCount val="1"/>
                <c:pt idx="0">
                  <c:v>29.1</c:v>
                </c:pt>
              </c:numCache>
            </c:numRef>
          </c:val>
        </c:ser>
        <c:ser>
          <c:idx val="2"/>
          <c:order val="2"/>
          <c:tx>
            <c:strRef>
              <c:f>Лист1!$D$1</c:f>
              <c:strCache>
                <c:ptCount val="1"/>
                <c:pt idx="0">
                  <c:v>2016</c:v>
                </c:pt>
              </c:strCache>
            </c:strRef>
          </c:tx>
          <c:invertIfNegative val="0"/>
          <c:dLbls>
            <c:dLbl>
              <c:idx val="0"/>
              <c:layout/>
              <c:tx>
                <c:rich>
                  <a:bodyPr/>
                  <a:lstStyle/>
                  <a:p>
                    <a:r>
                      <a:rPr lang="ru-RU" smtClean="0"/>
                      <a:t>19,8</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общего образования, тыс.руб</c:v>
                </c:pt>
              </c:strCache>
            </c:strRef>
          </c:cat>
          <c:val>
            <c:numRef>
              <c:f>Лист1!$D$2</c:f>
              <c:numCache>
                <c:formatCode>General</c:formatCode>
                <c:ptCount val="1"/>
                <c:pt idx="0">
                  <c:v>29.9</c:v>
                </c:pt>
              </c:numCache>
            </c:numRef>
          </c:val>
        </c:ser>
        <c:ser>
          <c:idx val="3"/>
          <c:order val="3"/>
          <c:tx>
            <c:strRef>
              <c:f>Лист1!$E$1</c:f>
              <c:strCache>
                <c:ptCount val="1"/>
                <c:pt idx="0">
                  <c:v>2017</c:v>
                </c:pt>
              </c:strCache>
            </c:strRef>
          </c:tx>
          <c:invertIfNegative val="0"/>
          <c:dLbls>
            <c:dLbl>
              <c:idx val="0"/>
              <c:layout/>
              <c:tx>
                <c:rich>
                  <a:bodyPr/>
                  <a:lstStyle/>
                  <a:p>
                    <a:r>
                      <a:rPr lang="en-US" smtClean="0"/>
                      <a:t>2</a:t>
                    </a:r>
                    <a:r>
                      <a:rPr lang="ru-RU" smtClean="0"/>
                      <a:t>0</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общего образования, тыс.руб</c:v>
                </c:pt>
              </c:strCache>
            </c:strRef>
          </c:cat>
          <c:val>
            <c:numRef>
              <c:f>Лист1!$E$2</c:f>
              <c:numCache>
                <c:formatCode>General</c:formatCode>
                <c:ptCount val="1"/>
                <c:pt idx="0">
                  <c:v>29.9</c:v>
                </c:pt>
              </c:numCache>
            </c:numRef>
          </c:val>
        </c:ser>
        <c:ser>
          <c:idx val="4"/>
          <c:order val="4"/>
          <c:tx>
            <c:strRef>
              <c:f>Лист1!$F$1</c:f>
              <c:strCache>
                <c:ptCount val="1"/>
                <c:pt idx="0">
                  <c:v>2018</c:v>
                </c:pt>
              </c:strCache>
            </c:strRef>
          </c:tx>
          <c:invertIfNegative val="0"/>
          <c:dLbls>
            <c:dLbl>
              <c:idx val="0"/>
              <c:layout/>
              <c:tx>
                <c:rich>
                  <a:bodyPr/>
                  <a:lstStyle/>
                  <a:p>
                    <a:r>
                      <a:rPr lang="en-US" smtClean="0"/>
                      <a:t>2</a:t>
                    </a:r>
                    <a:r>
                      <a:rPr lang="ru-RU" smtClean="0"/>
                      <a:t>0</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общего образования, тыс.руб</c:v>
                </c:pt>
              </c:strCache>
            </c:strRef>
          </c:cat>
          <c:val>
            <c:numRef>
              <c:f>Лист1!$F$2</c:f>
              <c:numCache>
                <c:formatCode>General</c:formatCode>
                <c:ptCount val="1"/>
                <c:pt idx="0">
                  <c:v>29.9</c:v>
                </c:pt>
              </c:numCache>
            </c:numRef>
          </c:val>
        </c:ser>
        <c:dLbls>
          <c:showLegendKey val="0"/>
          <c:showVal val="1"/>
          <c:showCatName val="0"/>
          <c:showSerName val="0"/>
          <c:showPercent val="0"/>
          <c:showBubbleSize val="0"/>
        </c:dLbls>
        <c:gapWidth val="150"/>
        <c:overlap val="-25"/>
        <c:axId val="145539840"/>
        <c:axId val="145542528"/>
      </c:barChart>
      <c:catAx>
        <c:axId val="145539840"/>
        <c:scaling>
          <c:orientation val="minMax"/>
        </c:scaling>
        <c:delete val="0"/>
        <c:axPos val="b"/>
        <c:numFmt formatCode="General" sourceLinked="0"/>
        <c:majorTickMark val="none"/>
        <c:minorTickMark val="none"/>
        <c:tickLblPos val="nextTo"/>
        <c:crossAx val="145542528"/>
        <c:crosses val="autoZero"/>
        <c:auto val="1"/>
        <c:lblAlgn val="ctr"/>
        <c:lblOffset val="100"/>
        <c:noMultiLvlLbl val="0"/>
      </c:catAx>
      <c:valAx>
        <c:axId val="145542528"/>
        <c:scaling>
          <c:orientation val="minMax"/>
        </c:scaling>
        <c:delete val="1"/>
        <c:axPos val="l"/>
        <c:numFmt formatCode="General" sourceLinked="1"/>
        <c:majorTickMark val="none"/>
        <c:minorTickMark val="none"/>
        <c:tickLblPos val="nextTo"/>
        <c:crossAx val="145539840"/>
        <c:crosses val="autoZero"/>
        <c:crossBetween val="between"/>
      </c:valAx>
    </c:plotArea>
    <c:legend>
      <c:legendPos val="t"/>
      <c:layout/>
      <c:overlay val="0"/>
      <c:txPr>
        <a:bodyPr/>
        <a:lstStyle/>
        <a:p>
          <a:pPr>
            <a:defRPr sz="900"/>
          </a:pPr>
          <a:endParaRPr lang="ru-RU"/>
        </a:p>
      </c:txPr>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5864963490168345"/>
          <c:y val="0.30303008302671436"/>
          <c:w val="0.40779990042959752"/>
          <c:h val="0.4762347283408887"/>
        </c:manualLayout>
      </c:layout>
      <c:barChart>
        <c:barDir val="col"/>
        <c:grouping val="clustered"/>
        <c:varyColors val="0"/>
        <c:ser>
          <c:idx val="0"/>
          <c:order val="0"/>
          <c:tx>
            <c:strRef>
              <c:f>Лист1!$B$1</c:f>
              <c:strCache>
                <c:ptCount val="1"/>
                <c:pt idx="0">
                  <c:v>2014</c:v>
                </c:pt>
              </c:strCache>
            </c:strRef>
          </c:tx>
          <c:invertIfNegative val="0"/>
          <c:dLbls>
            <c:dLbl>
              <c:idx val="0"/>
              <c:layout/>
              <c:tx>
                <c:rich>
                  <a:bodyPr/>
                  <a:lstStyle/>
                  <a:p>
                    <a:r>
                      <a:rPr lang="ru-RU" smtClean="0"/>
                      <a:t>17,4</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дополнительного образования детей, тыс.руб</c:v>
                </c:pt>
              </c:strCache>
            </c:strRef>
          </c:cat>
          <c:val>
            <c:numRef>
              <c:f>Лист1!$B$2</c:f>
              <c:numCache>
                <c:formatCode>General</c:formatCode>
                <c:ptCount val="1"/>
                <c:pt idx="0">
                  <c:v>5</c:v>
                </c:pt>
              </c:numCache>
            </c:numRef>
          </c:val>
        </c:ser>
        <c:ser>
          <c:idx val="1"/>
          <c:order val="1"/>
          <c:tx>
            <c:strRef>
              <c:f>Лист1!$C$1</c:f>
              <c:strCache>
                <c:ptCount val="1"/>
                <c:pt idx="0">
                  <c:v>2015</c:v>
                </c:pt>
              </c:strCache>
            </c:strRef>
          </c:tx>
          <c:invertIfNegative val="0"/>
          <c:dLbls>
            <c:dLbl>
              <c:idx val="0"/>
              <c:layout/>
              <c:tx>
                <c:rich>
                  <a:bodyPr/>
                  <a:lstStyle/>
                  <a:p>
                    <a:r>
                      <a:rPr lang="ru-RU" smtClean="0"/>
                      <a:t>18</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дополнительного образования детей, тыс.руб</c:v>
                </c:pt>
              </c:strCache>
            </c:strRef>
          </c:cat>
          <c:val>
            <c:numRef>
              <c:f>Лист1!$C$2</c:f>
              <c:numCache>
                <c:formatCode>General</c:formatCode>
                <c:ptCount val="1"/>
                <c:pt idx="0">
                  <c:v>8</c:v>
                </c:pt>
              </c:numCache>
            </c:numRef>
          </c:val>
        </c:ser>
        <c:ser>
          <c:idx val="2"/>
          <c:order val="2"/>
          <c:tx>
            <c:strRef>
              <c:f>Лист1!$D$1</c:f>
              <c:strCache>
                <c:ptCount val="1"/>
                <c:pt idx="0">
                  <c:v>2016</c:v>
                </c:pt>
              </c:strCache>
            </c:strRef>
          </c:tx>
          <c:invertIfNegative val="0"/>
          <c:dLbls>
            <c:dLbl>
              <c:idx val="0"/>
              <c:layout/>
              <c:tx>
                <c:rich>
                  <a:bodyPr/>
                  <a:lstStyle/>
                  <a:p>
                    <a:r>
                      <a:rPr lang="ru-RU" smtClean="0"/>
                      <a:t>18,8</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дополнительного образования детей, тыс.руб</c:v>
                </c:pt>
              </c:strCache>
            </c:strRef>
          </c:cat>
          <c:val>
            <c:numRef>
              <c:f>Лист1!$D$2</c:f>
              <c:numCache>
                <c:formatCode>General</c:formatCode>
                <c:ptCount val="1"/>
                <c:pt idx="0">
                  <c:v>9</c:v>
                </c:pt>
              </c:numCache>
            </c:numRef>
          </c:val>
        </c:ser>
        <c:ser>
          <c:idx val="3"/>
          <c:order val="3"/>
          <c:tx>
            <c:strRef>
              <c:f>Лист1!$E$1</c:f>
              <c:strCache>
                <c:ptCount val="1"/>
                <c:pt idx="0">
                  <c:v>2017</c:v>
                </c:pt>
              </c:strCache>
            </c:strRef>
          </c:tx>
          <c:invertIfNegative val="0"/>
          <c:dLbls>
            <c:dLbl>
              <c:idx val="0"/>
              <c:layout/>
              <c:tx>
                <c:rich>
                  <a:bodyPr/>
                  <a:lstStyle/>
                  <a:p>
                    <a:r>
                      <a:rPr lang="ru-RU" smtClean="0"/>
                      <a:t>20</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дополнительного образования детей, тыс.руб</c:v>
                </c:pt>
              </c:strCache>
            </c:strRef>
          </c:cat>
          <c:val>
            <c:numRef>
              <c:f>Лист1!$E$2</c:f>
              <c:numCache>
                <c:formatCode>General</c:formatCode>
                <c:ptCount val="1"/>
                <c:pt idx="0">
                  <c:v>10</c:v>
                </c:pt>
              </c:numCache>
            </c:numRef>
          </c:val>
        </c:ser>
        <c:ser>
          <c:idx val="4"/>
          <c:order val="4"/>
          <c:tx>
            <c:strRef>
              <c:f>Лист1!$F$1</c:f>
              <c:strCache>
                <c:ptCount val="1"/>
                <c:pt idx="0">
                  <c:v>2018</c:v>
                </c:pt>
              </c:strCache>
            </c:strRef>
          </c:tx>
          <c:invertIfNegative val="0"/>
          <c:dLbls>
            <c:dLbl>
              <c:idx val="0"/>
              <c:layout/>
              <c:tx>
                <c:rich>
                  <a:bodyPr/>
                  <a:lstStyle/>
                  <a:p>
                    <a:r>
                      <a:rPr lang="ru-RU" smtClean="0"/>
                      <a:t>20</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дополнительного образования детей, тыс.руб</c:v>
                </c:pt>
              </c:strCache>
            </c:strRef>
          </c:cat>
          <c:val>
            <c:numRef>
              <c:f>Лист1!$F$2</c:f>
              <c:numCache>
                <c:formatCode>General</c:formatCode>
                <c:ptCount val="1"/>
                <c:pt idx="0">
                  <c:v>11</c:v>
                </c:pt>
              </c:numCache>
            </c:numRef>
          </c:val>
        </c:ser>
        <c:dLbls>
          <c:showLegendKey val="0"/>
          <c:showVal val="1"/>
          <c:showCatName val="0"/>
          <c:showSerName val="0"/>
          <c:showPercent val="0"/>
          <c:showBubbleSize val="0"/>
        </c:dLbls>
        <c:gapWidth val="150"/>
        <c:overlap val="-25"/>
        <c:axId val="147844096"/>
        <c:axId val="147612416"/>
      </c:barChart>
      <c:catAx>
        <c:axId val="147844096"/>
        <c:scaling>
          <c:orientation val="minMax"/>
        </c:scaling>
        <c:delete val="0"/>
        <c:axPos val="b"/>
        <c:numFmt formatCode="General" sourceLinked="0"/>
        <c:majorTickMark val="none"/>
        <c:minorTickMark val="none"/>
        <c:tickLblPos val="nextTo"/>
        <c:crossAx val="147612416"/>
        <c:crosses val="autoZero"/>
        <c:auto val="1"/>
        <c:lblAlgn val="ctr"/>
        <c:lblOffset val="100"/>
        <c:noMultiLvlLbl val="0"/>
      </c:catAx>
      <c:valAx>
        <c:axId val="147612416"/>
        <c:scaling>
          <c:orientation val="minMax"/>
        </c:scaling>
        <c:delete val="1"/>
        <c:axPos val="l"/>
        <c:numFmt formatCode="General" sourceLinked="1"/>
        <c:majorTickMark val="none"/>
        <c:minorTickMark val="none"/>
        <c:tickLblPos val="nextTo"/>
        <c:crossAx val="147844096"/>
        <c:crosses val="autoZero"/>
        <c:crossBetween val="between"/>
      </c:valAx>
    </c:plotArea>
    <c:legend>
      <c:legendPos val="t"/>
      <c:layout/>
      <c:overlay val="0"/>
      <c:txPr>
        <a:bodyPr/>
        <a:lstStyle/>
        <a:p>
          <a:pPr>
            <a:defRPr sz="900"/>
          </a:pPr>
          <a:endParaRPr lang="ru-RU"/>
        </a:p>
      </c:txPr>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3482210224204897E-2"/>
          <c:y val="0.29533064634684175"/>
          <c:w val="0.92651785084964722"/>
          <c:h val="0.46009151271622484"/>
        </c:manualLayout>
      </c:layout>
      <c:barChart>
        <c:barDir val="col"/>
        <c:grouping val="clustered"/>
        <c:varyColors val="0"/>
        <c:ser>
          <c:idx val="0"/>
          <c:order val="0"/>
          <c:tx>
            <c:strRef>
              <c:f>Лист1!$B$1</c:f>
              <c:strCache>
                <c:ptCount val="1"/>
                <c:pt idx="0">
                  <c:v>2015</c:v>
                </c:pt>
              </c:strCache>
            </c:strRef>
          </c:tx>
          <c:invertIfNegative val="0"/>
          <c:dLbls>
            <c:dLbl>
              <c:idx val="0"/>
              <c:layout/>
              <c:tx>
                <c:rich>
                  <a:bodyPr/>
                  <a:lstStyle/>
                  <a:p>
                    <a:r>
                      <a:rPr lang="en-US" dirty="0" smtClean="0"/>
                      <a:t>1</a:t>
                    </a:r>
                    <a:r>
                      <a:rPr lang="ru-RU" dirty="0" smtClean="0"/>
                      <a:t>3</a:t>
                    </a:r>
                    <a:r>
                      <a:rPr lang="en-US" dirty="0" smtClean="0"/>
                      <a:t>,</a:t>
                    </a:r>
                    <a:r>
                      <a:rPr lang="ru-RU" dirty="0" smtClean="0"/>
                      <a:t>9</a:t>
                    </a:r>
                    <a:endParaRPr lang="en-US" dirty="0"/>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Средняя заработная плата работников учреждений культуры, тыс.руб.</c:v>
                </c:pt>
              </c:strCache>
            </c:strRef>
          </c:cat>
          <c:val>
            <c:numRef>
              <c:f>Лист1!$B$2</c:f>
              <c:numCache>
                <c:formatCode>General</c:formatCode>
                <c:ptCount val="1"/>
                <c:pt idx="0">
                  <c:v>13.9</c:v>
                </c:pt>
              </c:numCache>
            </c:numRef>
          </c:val>
        </c:ser>
        <c:ser>
          <c:idx val="1"/>
          <c:order val="1"/>
          <c:tx>
            <c:strRef>
              <c:f>Лист1!$C$1</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Средняя заработная плата работников учреждений культуры, тыс.руб.</c:v>
                </c:pt>
              </c:strCache>
            </c:strRef>
          </c:cat>
          <c:val>
            <c:numRef>
              <c:f>Лист1!$C$2</c:f>
              <c:numCache>
                <c:formatCode>General</c:formatCode>
                <c:ptCount val="1"/>
                <c:pt idx="0">
                  <c:v>15.1</c:v>
                </c:pt>
              </c:numCache>
            </c:numRef>
          </c:val>
        </c:ser>
        <c:ser>
          <c:idx val="2"/>
          <c:order val="2"/>
          <c:tx>
            <c:strRef>
              <c:f>Лист1!$D$1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Средняя заработная плата работников учреждений культуры, тыс.руб.</c:v>
                </c:pt>
              </c:strCache>
            </c:strRef>
          </c:cat>
          <c:val>
            <c:numRef>
              <c:f>Лист1!$D$2</c:f>
              <c:numCache>
                <c:formatCode>General</c:formatCode>
                <c:ptCount val="1"/>
                <c:pt idx="0">
                  <c:v>16.100000000000001</c:v>
                </c:pt>
              </c:numCache>
            </c:numRef>
          </c:val>
        </c:ser>
        <c:ser>
          <c:idx val="3"/>
          <c:order val="3"/>
          <c:tx>
            <c:strRef>
              <c:f>Лист1!$E$1</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Средняя заработная плата работников учреждений культуры, тыс.руб.</c:v>
                </c:pt>
              </c:strCache>
            </c:strRef>
          </c:cat>
          <c:val>
            <c:numRef>
              <c:f>Лист1!$E$2</c:f>
              <c:numCache>
                <c:formatCode>General</c:formatCode>
                <c:ptCount val="1"/>
                <c:pt idx="0">
                  <c:v>16.100000000000001</c:v>
                </c:pt>
              </c:numCache>
            </c:numRef>
          </c:val>
        </c:ser>
        <c:dLbls>
          <c:showLegendKey val="0"/>
          <c:showVal val="1"/>
          <c:showCatName val="0"/>
          <c:showSerName val="0"/>
          <c:showPercent val="0"/>
          <c:showBubbleSize val="0"/>
        </c:dLbls>
        <c:gapWidth val="150"/>
        <c:overlap val="-25"/>
        <c:axId val="147746816"/>
        <c:axId val="147748352"/>
      </c:barChart>
      <c:catAx>
        <c:axId val="147746816"/>
        <c:scaling>
          <c:orientation val="minMax"/>
        </c:scaling>
        <c:delete val="0"/>
        <c:axPos val="b"/>
        <c:numFmt formatCode="General" sourceLinked="0"/>
        <c:majorTickMark val="none"/>
        <c:minorTickMark val="none"/>
        <c:tickLblPos val="nextTo"/>
        <c:txPr>
          <a:bodyPr/>
          <a:lstStyle/>
          <a:p>
            <a:pPr>
              <a:defRPr b="1"/>
            </a:pPr>
            <a:endParaRPr lang="ru-RU"/>
          </a:p>
        </c:txPr>
        <c:crossAx val="147748352"/>
        <c:crosses val="autoZero"/>
        <c:auto val="1"/>
        <c:lblAlgn val="ctr"/>
        <c:lblOffset val="100"/>
        <c:noMultiLvlLbl val="0"/>
      </c:catAx>
      <c:valAx>
        <c:axId val="147748352"/>
        <c:scaling>
          <c:orientation val="minMax"/>
        </c:scaling>
        <c:delete val="1"/>
        <c:axPos val="l"/>
        <c:numFmt formatCode="General" sourceLinked="1"/>
        <c:majorTickMark val="none"/>
        <c:minorTickMark val="none"/>
        <c:tickLblPos val="nextTo"/>
        <c:crossAx val="147746816"/>
        <c:crosses val="autoZero"/>
        <c:crossBetween val="between"/>
      </c:valAx>
    </c:plotArea>
    <c:legend>
      <c:legendPos val="t"/>
      <c:layout>
        <c:manualLayout>
          <c:xMode val="edge"/>
          <c:yMode val="edge"/>
          <c:x val="0.10999175941258656"/>
          <c:y val="4.6675160484147597E-2"/>
          <c:w val="0.81767464478809126"/>
          <c:h val="0.13196758465232519"/>
        </c:manualLayout>
      </c:layout>
      <c:overlay val="0"/>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F66CF-7D7E-412B-ACFF-73FA4A5710E3}" type="doc">
      <dgm:prSet loTypeId="urn:microsoft.com/office/officeart/2005/8/layout/radial6" loCatId="cycle" qsTypeId="urn:microsoft.com/office/officeart/2005/8/quickstyle/simple1#3" qsCatId="simple" csTypeId="urn:microsoft.com/office/officeart/2005/8/colors/colorful3" csCatId="colorful" phldr="1"/>
      <dgm:spPr/>
      <dgm:t>
        <a:bodyPr/>
        <a:lstStyle/>
        <a:p>
          <a:endParaRPr lang="ru-RU"/>
        </a:p>
      </dgm:t>
    </dgm:pt>
    <dgm:pt modelId="{34BE101E-7B06-4AB2-9CC8-650D2E14A328}">
      <dgm:prSet phldrT="[Текст]" custT="1"/>
      <dgm:spPr>
        <a:solidFill>
          <a:schemeClr val="accent2">
            <a:lumMod val="20000"/>
            <a:lumOff val="80000"/>
          </a:schemeClr>
        </a:solidFill>
        <a:ln>
          <a:solidFill>
            <a:schemeClr val="accent2">
              <a:lumMod val="75000"/>
            </a:schemeClr>
          </a:solidFill>
        </a:ln>
      </dgm:spPr>
      <dgm:t>
        <a:bodyPr/>
        <a:lstStyle/>
        <a:p>
          <a:pPr algn="ctr"/>
          <a:r>
            <a:rPr lang="ru-RU" sz="900" b="1" dirty="0" smtClean="0">
              <a:solidFill>
                <a:schemeClr val="tx1"/>
              </a:solidFill>
            </a:rPr>
            <a:t>Глава Администрация муниципального района</a:t>
          </a:r>
        </a:p>
        <a:p>
          <a:pPr algn="ctr"/>
          <a:r>
            <a:rPr lang="ru-RU" sz="900" dirty="0" smtClean="0">
              <a:solidFill>
                <a:schemeClr val="tx1"/>
              </a:solidFill>
            </a:rPr>
            <a:t>   - руководит подготовкой вопросов формирования проекта районного бюджета; </a:t>
          </a:r>
        </a:p>
        <a:p>
          <a:pPr algn="ctr"/>
          <a:r>
            <a:rPr lang="ru-RU" sz="900" dirty="0" smtClean="0">
              <a:solidFill>
                <a:schemeClr val="tx1"/>
              </a:solidFill>
            </a:rPr>
            <a:t>  -  выносит на рассмотрение Совета;</a:t>
          </a:r>
        </a:p>
        <a:p>
          <a:pPr algn="ctr"/>
          <a:r>
            <a:rPr lang="ru-RU" sz="900" dirty="0" smtClean="0">
              <a:solidFill>
                <a:schemeClr val="tx1"/>
              </a:solidFill>
            </a:rPr>
            <a:t>  -  инициирует публичные слушания;</a:t>
          </a:r>
        </a:p>
        <a:p>
          <a:pPr algn="ctr"/>
          <a:r>
            <a:rPr lang="ru-RU" sz="900" dirty="0" smtClean="0">
              <a:solidFill>
                <a:schemeClr val="tx1"/>
              </a:solidFill>
            </a:rPr>
            <a:t>Контролирует исполнение;</a:t>
          </a:r>
        </a:p>
        <a:p>
          <a:pPr algn="ctr"/>
          <a:r>
            <a:rPr lang="ru-RU" sz="900" dirty="0" smtClean="0">
              <a:solidFill>
                <a:schemeClr val="tx1"/>
              </a:solidFill>
            </a:rPr>
            <a:t>Утверждает квартальную отчетность</a:t>
          </a:r>
        </a:p>
      </dgm:t>
    </dgm:pt>
    <dgm:pt modelId="{9B93B7E7-62A0-4408-8F77-3CA0B4AB977C}" type="parTrans" cxnId="{87D99FA7-633B-460C-912D-BADBAAA19ABA}">
      <dgm:prSet/>
      <dgm:spPr/>
      <dgm:t>
        <a:bodyPr/>
        <a:lstStyle/>
        <a:p>
          <a:endParaRPr lang="ru-RU"/>
        </a:p>
      </dgm:t>
    </dgm:pt>
    <dgm:pt modelId="{428CA93B-C0E8-4139-B292-C15430994F62}" type="sibTrans" cxnId="{87D99FA7-633B-460C-912D-BADBAAA19ABA}">
      <dgm:prSet/>
      <dgm:spPr>
        <a:ln>
          <a:solidFill>
            <a:schemeClr val="accent1">
              <a:lumMod val="75000"/>
            </a:schemeClr>
          </a:solidFill>
        </a:ln>
      </dgm:spPr>
      <dgm:t>
        <a:bodyPr/>
        <a:lstStyle/>
        <a:p>
          <a:endParaRPr lang="ru-RU" sz="1000"/>
        </a:p>
      </dgm:t>
    </dgm:pt>
    <dgm:pt modelId="{AD086328-42E6-4038-8968-4EA045F7CF0E}">
      <dgm:prSet phldrT="[Текст]" custT="1"/>
      <dgm:spPr>
        <a:solidFill>
          <a:schemeClr val="accent4">
            <a:lumMod val="20000"/>
            <a:lumOff val="80000"/>
          </a:schemeClr>
        </a:solidFill>
        <a:ln>
          <a:solidFill>
            <a:schemeClr val="accent4">
              <a:lumMod val="75000"/>
            </a:schemeClr>
          </a:solidFill>
        </a:ln>
      </dgm:spPr>
      <dgm:t>
        <a:bodyPr/>
        <a:lstStyle/>
        <a:p>
          <a:pPr algn="ctr"/>
          <a:r>
            <a:rPr lang="ru-RU" sz="900" b="1" dirty="0" smtClean="0">
              <a:solidFill>
                <a:schemeClr val="tx1"/>
              </a:solidFill>
            </a:rPr>
            <a:t>Совет  </a:t>
          </a:r>
          <a:r>
            <a:rPr lang="ru-RU" sz="900" b="1" dirty="0" err="1" smtClean="0">
              <a:solidFill>
                <a:schemeClr val="tx1"/>
              </a:solidFill>
            </a:rPr>
            <a:t>Зеленчукского</a:t>
          </a:r>
          <a:r>
            <a:rPr lang="ru-RU" sz="900" b="1" dirty="0" smtClean="0">
              <a:solidFill>
                <a:schemeClr val="tx1"/>
              </a:solidFill>
            </a:rPr>
            <a:t> района</a:t>
          </a:r>
        </a:p>
        <a:p>
          <a:pPr algn="l"/>
          <a:r>
            <a:rPr lang="ru-RU" sz="900" dirty="0" smtClean="0">
              <a:solidFill>
                <a:schemeClr val="tx1"/>
              </a:solidFill>
            </a:rPr>
            <a:t>- рассматривает и утверждает бюджет;</a:t>
          </a:r>
        </a:p>
        <a:p>
          <a:pPr algn="l"/>
          <a:r>
            <a:rPr lang="ru-RU" sz="900" dirty="0" smtClean="0">
              <a:solidFill>
                <a:schemeClr val="tx1"/>
              </a:solidFill>
            </a:rPr>
            <a:t>- устанавливает, изменяет и отменяет местные налоги;</a:t>
          </a:r>
        </a:p>
        <a:p>
          <a:pPr algn="l"/>
          <a:r>
            <a:rPr lang="ru-RU" sz="900" dirty="0" smtClean="0">
              <a:solidFill>
                <a:schemeClr val="tx1"/>
              </a:solidFill>
            </a:rPr>
            <a:t>- Рассматривает  и утверждает внесение изменений в бюджет.</a:t>
          </a:r>
        </a:p>
        <a:p>
          <a:pPr algn="l"/>
          <a:r>
            <a:rPr lang="ru-RU" sz="900" dirty="0" smtClean="0">
              <a:solidFill>
                <a:schemeClr val="tx1"/>
              </a:solidFill>
            </a:rPr>
            <a:t>- Утверждает годовую отчетность</a:t>
          </a:r>
          <a:endParaRPr lang="ru-RU" sz="900" dirty="0">
            <a:solidFill>
              <a:schemeClr val="tx1"/>
            </a:solidFill>
          </a:endParaRPr>
        </a:p>
      </dgm:t>
    </dgm:pt>
    <dgm:pt modelId="{6C2D5477-08B7-4FE1-B563-88E987AE78FE}" type="parTrans" cxnId="{3EFF7720-2FFB-4CD6-AD6E-AEACF19F1A46}">
      <dgm:prSet/>
      <dgm:spPr/>
      <dgm:t>
        <a:bodyPr/>
        <a:lstStyle/>
        <a:p>
          <a:endParaRPr lang="ru-RU"/>
        </a:p>
      </dgm:t>
    </dgm:pt>
    <dgm:pt modelId="{36E4F3B6-8DD8-4DE5-A120-B51436573A5D}" type="sibTrans" cxnId="{3EFF7720-2FFB-4CD6-AD6E-AEACF19F1A46}">
      <dgm:prSet/>
      <dgm:spPr/>
      <dgm:t>
        <a:bodyPr/>
        <a:lstStyle/>
        <a:p>
          <a:endParaRPr lang="ru-RU" sz="1000"/>
        </a:p>
      </dgm:t>
    </dgm:pt>
    <dgm:pt modelId="{457D5479-3190-4159-BAE4-C5C8ADB2286C}">
      <dgm:prSet phldrT="[Текст]" custT="1"/>
      <dgm:spPr>
        <a:solidFill>
          <a:schemeClr val="accent2">
            <a:lumMod val="20000"/>
            <a:lumOff val="80000"/>
          </a:schemeClr>
        </a:solidFill>
        <a:ln>
          <a:solidFill>
            <a:schemeClr val="accent2">
              <a:lumMod val="75000"/>
            </a:schemeClr>
          </a:solidFill>
        </a:ln>
      </dgm:spPr>
      <dgm:t>
        <a:bodyPr/>
        <a:lstStyle/>
        <a:p>
          <a:pPr algn="ctr"/>
          <a:r>
            <a:rPr lang="ru-RU" sz="900" b="1" dirty="0" smtClean="0">
              <a:solidFill>
                <a:schemeClr val="tx1"/>
              </a:solidFill>
            </a:rPr>
            <a:t>Финансовое управление Администрация ЗМР</a:t>
          </a:r>
        </a:p>
        <a:p>
          <a:pPr algn="l"/>
          <a:r>
            <a:rPr lang="ru-RU" sz="900" dirty="0" smtClean="0">
              <a:solidFill>
                <a:schemeClr val="tx1"/>
              </a:solidFill>
            </a:rPr>
            <a:t>  Составляет и исполняет бюджет:</a:t>
          </a:r>
        </a:p>
        <a:p>
          <a:pPr algn="l"/>
          <a:r>
            <a:rPr lang="ru-RU" sz="900" dirty="0" smtClean="0">
              <a:solidFill>
                <a:schemeClr val="tx1"/>
              </a:solidFill>
            </a:rPr>
            <a:t>- доводит лимиты бюджетных ассигнований до ГРБС;</a:t>
          </a:r>
        </a:p>
        <a:p>
          <a:pPr algn="l"/>
          <a:r>
            <a:rPr lang="ru-RU" sz="900" dirty="0" smtClean="0">
              <a:solidFill>
                <a:schemeClr val="tx1"/>
              </a:solidFill>
            </a:rPr>
            <a:t>- проводит финансирование получателям БС</a:t>
          </a:r>
        </a:p>
        <a:p>
          <a:pPr algn="l"/>
          <a:r>
            <a:rPr lang="ru-RU" sz="900" dirty="0" smtClean="0">
              <a:solidFill>
                <a:schemeClr val="tx1"/>
              </a:solidFill>
            </a:rPr>
            <a:t>- принимает отчетность от ГРБС;</a:t>
          </a:r>
        </a:p>
        <a:p>
          <a:pPr algn="l"/>
          <a:r>
            <a:rPr lang="ru-RU" sz="900" dirty="0" smtClean="0">
              <a:solidFill>
                <a:schemeClr val="tx1"/>
              </a:solidFill>
            </a:rPr>
            <a:t>- составляет сводную отчетность районного бюджета;</a:t>
          </a:r>
        </a:p>
        <a:p>
          <a:pPr algn="l"/>
          <a:r>
            <a:rPr lang="ru-RU" sz="900" dirty="0" smtClean="0">
              <a:solidFill>
                <a:schemeClr val="tx1"/>
              </a:solidFill>
            </a:rPr>
            <a:t>- составляет консолидированную отчетность по МР; </a:t>
          </a:r>
        </a:p>
        <a:p>
          <a:pPr algn="l"/>
          <a:r>
            <a:rPr lang="ru-RU" sz="900" dirty="0" smtClean="0">
              <a:solidFill>
                <a:schemeClr val="tx1"/>
              </a:solidFill>
            </a:rPr>
            <a:t>   Осуществляет муниципальные заимствования.</a:t>
          </a:r>
          <a:endParaRPr lang="ru-RU" sz="900" dirty="0">
            <a:solidFill>
              <a:schemeClr val="tx1"/>
            </a:solidFill>
          </a:endParaRPr>
        </a:p>
      </dgm:t>
    </dgm:pt>
    <dgm:pt modelId="{A04F5FCC-EDCD-4414-B36C-74564DCDC617}" type="parTrans" cxnId="{5378E6A3-E9C3-4CBB-8825-D73E25E6671C}">
      <dgm:prSet/>
      <dgm:spPr/>
      <dgm:t>
        <a:bodyPr/>
        <a:lstStyle/>
        <a:p>
          <a:endParaRPr lang="ru-RU"/>
        </a:p>
      </dgm:t>
    </dgm:pt>
    <dgm:pt modelId="{16E43C0E-5025-4B02-A12B-E8750D6E003A}" type="sibTrans" cxnId="{5378E6A3-E9C3-4CBB-8825-D73E25E6671C}">
      <dgm:prSet/>
      <dgm:spPr/>
      <dgm:t>
        <a:bodyPr/>
        <a:lstStyle/>
        <a:p>
          <a:endParaRPr lang="ru-RU" sz="1000"/>
        </a:p>
      </dgm:t>
    </dgm:pt>
    <dgm:pt modelId="{2806752B-5BD3-4C1F-9E01-F135D9C826FE}">
      <dgm:prSet phldrT="[Текст]" custT="1"/>
      <dgm:spPr>
        <a:solidFill>
          <a:schemeClr val="accent1">
            <a:lumMod val="20000"/>
            <a:lumOff val="80000"/>
          </a:schemeClr>
        </a:solidFill>
        <a:ln>
          <a:solidFill>
            <a:schemeClr val="accent1">
              <a:lumMod val="75000"/>
            </a:schemeClr>
          </a:solidFill>
        </a:ln>
      </dgm:spPr>
      <dgm:t>
        <a:bodyPr/>
        <a:lstStyle/>
        <a:p>
          <a:pPr algn="ctr"/>
          <a:r>
            <a:rPr lang="ru-RU" sz="900" b="1" dirty="0" smtClean="0">
              <a:solidFill>
                <a:schemeClr val="tx1"/>
              </a:solidFill>
            </a:rPr>
            <a:t>Контрольно - счетный орган ЗМР</a:t>
          </a:r>
        </a:p>
        <a:p>
          <a:pPr algn="l"/>
          <a:r>
            <a:rPr lang="ru-RU" sz="900" dirty="0" smtClean="0">
              <a:solidFill>
                <a:schemeClr val="tx1"/>
              </a:solidFill>
            </a:rPr>
            <a:t>- проводит экспертизу проекта бюджета;</a:t>
          </a:r>
        </a:p>
        <a:p>
          <a:pPr algn="l"/>
          <a:r>
            <a:rPr lang="ru-RU" sz="900" dirty="0" smtClean="0">
              <a:solidFill>
                <a:schemeClr val="tx1"/>
              </a:solidFill>
            </a:rPr>
            <a:t>- контролирует исполнение местного бюджета.</a:t>
          </a:r>
          <a:endParaRPr lang="ru-RU" sz="900" dirty="0">
            <a:solidFill>
              <a:schemeClr val="tx1"/>
            </a:solidFill>
          </a:endParaRPr>
        </a:p>
      </dgm:t>
    </dgm:pt>
    <dgm:pt modelId="{D6678E5B-3401-49B6-A5B6-9E2C17C44DC6}" type="parTrans" cxnId="{BF4AE5FD-CC48-45D2-B14C-C544F99986E1}">
      <dgm:prSet/>
      <dgm:spPr/>
      <dgm:t>
        <a:bodyPr/>
        <a:lstStyle/>
        <a:p>
          <a:endParaRPr lang="ru-RU"/>
        </a:p>
      </dgm:t>
    </dgm:pt>
    <dgm:pt modelId="{80368796-B66A-4FEA-928C-F467B493B30E}" type="sibTrans" cxnId="{BF4AE5FD-CC48-45D2-B14C-C544F99986E1}">
      <dgm:prSet/>
      <dgm:spPr>
        <a:ln>
          <a:solidFill>
            <a:schemeClr val="accent2">
              <a:lumMod val="50000"/>
            </a:schemeClr>
          </a:solidFill>
        </a:ln>
      </dgm:spPr>
      <dgm:t>
        <a:bodyPr/>
        <a:lstStyle/>
        <a:p>
          <a:endParaRPr lang="ru-RU" sz="1000"/>
        </a:p>
      </dgm:t>
    </dgm:pt>
    <dgm:pt modelId="{7B448054-BD1F-4DB8-B808-A907AB9AE9F6}">
      <dgm:prSet phldrT="[Текст]" custT="1"/>
      <dgm:spPr>
        <a:solidFill>
          <a:schemeClr val="accent4">
            <a:lumMod val="20000"/>
            <a:lumOff val="80000"/>
          </a:schemeClr>
        </a:solidFill>
        <a:ln>
          <a:solidFill>
            <a:schemeClr val="accent4">
              <a:lumMod val="75000"/>
            </a:schemeClr>
          </a:solidFill>
        </a:ln>
      </dgm:spPr>
      <dgm:t>
        <a:bodyPr/>
        <a:lstStyle/>
        <a:p>
          <a:pPr algn="ctr"/>
          <a:r>
            <a:rPr lang="ru-RU" sz="900" b="1" dirty="0" smtClean="0">
              <a:solidFill>
                <a:schemeClr val="tx1"/>
              </a:solidFill>
            </a:rPr>
            <a:t>Получатели бюджетных средств</a:t>
          </a:r>
        </a:p>
        <a:p>
          <a:pPr algn="l"/>
          <a:r>
            <a:rPr lang="ru-RU" sz="900" dirty="0" smtClean="0">
              <a:solidFill>
                <a:schemeClr val="tx1"/>
              </a:solidFill>
            </a:rPr>
            <a:t>- составляют и исполняют бюджетную смету;</a:t>
          </a:r>
        </a:p>
        <a:p>
          <a:pPr algn="l"/>
          <a:r>
            <a:rPr lang="ru-RU" sz="900" dirty="0" smtClean="0">
              <a:solidFill>
                <a:schemeClr val="tx1"/>
              </a:solidFill>
            </a:rPr>
            <a:t>- ведут бюджетный учет;</a:t>
          </a:r>
        </a:p>
        <a:p>
          <a:pPr algn="l"/>
          <a:r>
            <a:rPr lang="ru-RU" sz="900" dirty="0" smtClean="0">
              <a:solidFill>
                <a:schemeClr val="tx1"/>
              </a:solidFill>
            </a:rPr>
            <a:t>- формируют и предоставляют главному распорядителю бюджетных средств бюджетную отчетность.</a:t>
          </a:r>
          <a:endParaRPr lang="ru-RU" sz="900" dirty="0">
            <a:solidFill>
              <a:schemeClr val="tx1"/>
            </a:solidFill>
          </a:endParaRPr>
        </a:p>
      </dgm:t>
    </dgm:pt>
    <dgm:pt modelId="{80C2BF13-EC7D-41E1-B4DA-BD20982257E1}" type="parTrans" cxnId="{1C407AB0-8A3F-43AA-B5D7-C5557F0D6E66}">
      <dgm:prSet/>
      <dgm:spPr/>
      <dgm:t>
        <a:bodyPr/>
        <a:lstStyle/>
        <a:p>
          <a:endParaRPr lang="ru-RU"/>
        </a:p>
      </dgm:t>
    </dgm:pt>
    <dgm:pt modelId="{41397CD7-34BF-43EB-8507-012806C04D8F}" type="sibTrans" cxnId="{1C407AB0-8A3F-43AA-B5D7-C5557F0D6E66}">
      <dgm:prSet/>
      <dgm:spPr>
        <a:solidFill>
          <a:schemeClr val="accent4">
            <a:lumMod val="60000"/>
            <a:lumOff val="40000"/>
          </a:schemeClr>
        </a:solidFill>
        <a:ln>
          <a:solidFill>
            <a:schemeClr val="accent1">
              <a:lumMod val="75000"/>
            </a:schemeClr>
          </a:solidFill>
        </a:ln>
      </dgm:spPr>
      <dgm:t>
        <a:bodyPr/>
        <a:lstStyle/>
        <a:p>
          <a:endParaRPr lang="ru-RU" sz="1000"/>
        </a:p>
      </dgm:t>
    </dgm:pt>
    <dgm:pt modelId="{212AE3C7-0F2E-4C48-9038-4E1DFEECE648}">
      <dgm:prSet phldrT="[Текст]" custT="1"/>
      <dgm:spPr>
        <a:solidFill>
          <a:schemeClr val="accent2">
            <a:lumMod val="20000"/>
            <a:lumOff val="80000"/>
          </a:schemeClr>
        </a:solidFill>
        <a:ln>
          <a:solidFill>
            <a:schemeClr val="accent2">
              <a:lumMod val="75000"/>
            </a:schemeClr>
          </a:solidFill>
        </a:ln>
      </dgm:spPr>
      <dgm:t>
        <a:bodyPr/>
        <a:lstStyle/>
        <a:p>
          <a:pPr algn="ctr"/>
          <a:r>
            <a:rPr lang="ru-RU" sz="900" b="1" dirty="0" smtClean="0">
              <a:solidFill>
                <a:schemeClr val="tx1"/>
              </a:solidFill>
            </a:rPr>
            <a:t>Главные администраторы (администраторы) доходов районного бюджета </a:t>
          </a:r>
        </a:p>
        <a:p>
          <a:pPr algn="l"/>
          <a:r>
            <a:rPr lang="ru-RU" sz="900" dirty="0" smtClean="0">
              <a:solidFill>
                <a:schemeClr val="tx1"/>
              </a:solidFill>
            </a:rPr>
            <a:t>   - предоставляют сведения, необходимые для составления бюджета;</a:t>
          </a:r>
        </a:p>
        <a:p>
          <a:pPr algn="l"/>
          <a:r>
            <a:rPr lang="ru-RU" sz="900" dirty="0" smtClean="0">
              <a:solidFill>
                <a:schemeClr val="tx1"/>
              </a:solidFill>
            </a:rPr>
            <a:t>   - анализируют, формируют и предоставляют бюджетную отчетность.</a:t>
          </a:r>
          <a:endParaRPr lang="ru-RU" sz="900" dirty="0">
            <a:solidFill>
              <a:schemeClr val="tx1"/>
            </a:solidFill>
          </a:endParaRPr>
        </a:p>
      </dgm:t>
    </dgm:pt>
    <dgm:pt modelId="{90759C3E-EE0B-4F62-BCC9-644B5BA324B9}" type="parTrans" cxnId="{6343A1FD-38C6-4747-A0CA-C90D36CCA206}">
      <dgm:prSet/>
      <dgm:spPr/>
      <dgm:t>
        <a:bodyPr/>
        <a:lstStyle/>
        <a:p>
          <a:endParaRPr lang="ru-RU"/>
        </a:p>
      </dgm:t>
    </dgm:pt>
    <dgm:pt modelId="{8EFDF9E4-B71D-4FD0-8C25-1005EF21C02E}" type="sibTrans" cxnId="{6343A1FD-38C6-4747-A0CA-C90D36CCA206}">
      <dgm:prSet/>
      <dgm:spPr>
        <a:ln>
          <a:solidFill>
            <a:schemeClr val="accent2">
              <a:lumMod val="50000"/>
            </a:schemeClr>
          </a:solidFill>
        </a:ln>
      </dgm:spPr>
      <dgm:t>
        <a:bodyPr/>
        <a:lstStyle/>
        <a:p>
          <a:endParaRPr lang="ru-RU" sz="1000"/>
        </a:p>
      </dgm:t>
    </dgm:pt>
    <dgm:pt modelId="{E1AF720E-912C-4165-84A4-5820E50EBAD8}">
      <dgm:prSet phldrT="[Текст]" custT="1"/>
      <dgm:spPr>
        <a:solidFill>
          <a:schemeClr val="accent1">
            <a:lumMod val="20000"/>
            <a:lumOff val="80000"/>
          </a:schemeClr>
        </a:solidFill>
        <a:ln>
          <a:solidFill>
            <a:schemeClr val="accent1">
              <a:lumMod val="75000"/>
            </a:schemeClr>
          </a:solidFill>
        </a:ln>
      </dgm:spPr>
      <dgm:t>
        <a:bodyPr/>
        <a:lstStyle/>
        <a:p>
          <a:pPr algn="ctr"/>
          <a:r>
            <a:rPr lang="ru-RU" sz="900" b="1" dirty="0" smtClean="0">
              <a:solidFill>
                <a:schemeClr val="tx1"/>
              </a:solidFill>
            </a:rPr>
            <a:t>Главные распорядители (распорядители) бюджетных средств (ГРБС)</a:t>
          </a:r>
        </a:p>
        <a:p>
          <a:pPr algn="l"/>
          <a:r>
            <a:rPr lang="ru-RU" sz="900" dirty="0" smtClean="0">
              <a:solidFill>
                <a:schemeClr val="tx1"/>
              </a:solidFill>
            </a:rPr>
            <a:t>- осуществляют планирование расходов бюджета;</a:t>
          </a:r>
        </a:p>
        <a:p>
          <a:pPr algn="l"/>
          <a:r>
            <a:rPr lang="ru-RU" sz="900" dirty="0" smtClean="0">
              <a:solidFill>
                <a:schemeClr val="tx1"/>
              </a:solidFill>
            </a:rPr>
            <a:t>- составляют обоснование бюджетных ассигнований;</a:t>
          </a:r>
        </a:p>
        <a:p>
          <a:pPr algn="l"/>
          <a:r>
            <a:rPr lang="ru-RU" sz="900" dirty="0" smtClean="0">
              <a:solidFill>
                <a:schemeClr val="tx1"/>
              </a:solidFill>
            </a:rPr>
            <a:t>- формируют и утверждают муниципальные задания для подведомственных учреждений;</a:t>
          </a:r>
        </a:p>
        <a:p>
          <a:pPr algn="l"/>
          <a:r>
            <a:rPr lang="ru-RU" sz="900" dirty="0" smtClean="0">
              <a:solidFill>
                <a:schemeClr val="tx1"/>
              </a:solidFill>
            </a:rPr>
            <a:t>- формируют и предоставляют отчетность.</a:t>
          </a:r>
          <a:endParaRPr lang="ru-RU" sz="900" dirty="0">
            <a:solidFill>
              <a:schemeClr val="tx1"/>
            </a:solidFill>
          </a:endParaRPr>
        </a:p>
      </dgm:t>
    </dgm:pt>
    <dgm:pt modelId="{4FBAC4A1-BE85-421A-A2C1-3C963026E450}" type="parTrans" cxnId="{BAEEE5EF-7C1B-4CE4-984A-933EB7393E8B}">
      <dgm:prSet/>
      <dgm:spPr/>
      <dgm:t>
        <a:bodyPr/>
        <a:lstStyle/>
        <a:p>
          <a:endParaRPr lang="ru-RU"/>
        </a:p>
      </dgm:t>
    </dgm:pt>
    <dgm:pt modelId="{7D3B726C-BF58-455C-9D20-3351D67C21C7}" type="sibTrans" cxnId="{BAEEE5EF-7C1B-4CE4-984A-933EB7393E8B}">
      <dgm:prSet/>
      <dgm:spPr/>
      <dgm:t>
        <a:bodyPr/>
        <a:lstStyle/>
        <a:p>
          <a:endParaRPr lang="ru-RU" sz="1000"/>
        </a:p>
      </dgm:t>
    </dgm:pt>
    <dgm:pt modelId="{9BFE8969-13FB-402C-9DD3-6A161DCD5DFE}">
      <dgm:prSet phldrT="[Текст]" custT="1"/>
      <dgm:spPr>
        <a:solidFill>
          <a:schemeClr val="accent2">
            <a:lumMod val="20000"/>
            <a:lumOff val="80000"/>
          </a:schemeClr>
        </a:solidFill>
        <a:ln>
          <a:solidFill>
            <a:schemeClr val="accent2">
              <a:lumMod val="75000"/>
            </a:schemeClr>
          </a:solidFill>
        </a:ln>
      </dgm:spPr>
      <dgm:t>
        <a:bodyPr/>
        <a:lstStyle/>
        <a:p>
          <a:pPr algn="ctr"/>
          <a:r>
            <a:rPr lang="ru-RU" sz="900" b="1" dirty="0" smtClean="0">
              <a:solidFill>
                <a:schemeClr val="tx1"/>
              </a:solidFill>
            </a:rPr>
            <a:t>Главный администратор источников финансирования дефицита районного бюджета</a:t>
          </a:r>
        </a:p>
        <a:p>
          <a:pPr algn="l"/>
          <a:r>
            <a:rPr lang="ru-RU" sz="900" dirty="0" smtClean="0">
              <a:solidFill>
                <a:schemeClr val="tx1"/>
              </a:solidFill>
            </a:rPr>
            <a:t>                     </a:t>
          </a:r>
          <a:r>
            <a:rPr lang="ru-RU" sz="900" b="1" dirty="0" smtClean="0">
              <a:solidFill>
                <a:schemeClr val="tx1"/>
              </a:solidFill>
            </a:rPr>
            <a:t>(финансовое управление) </a:t>
          </a:r>
        </a:p>
        <a:p>
          <a:pPr algn="l"/>
          <a:r>
            <a:rPr lang="ru-RU" sz="900" dirty="0" smtClean="0">
              <a:solidFill>
                <a:schemeClr val="tx1"/>
              </a:solidFill>
            </a:rPr>
            <a:t>- осуществляют планирование (прогнозирование) поступлений и выплат  по  источникам  </a:t>
          </a:r>
          <a:r>
            <a:rPr lang="ru-RU" sz="900" dirty="0" err="1" smtClean="0">
              <a:solidFill>
                <a:schemeClr val="tx1"/>
              </a:solidFill>
            </a:rPr>
            <a:t>финанси-рования</a:t>
          </a:r>
          <a:r>
            <a:rPr lang="ru-RU" sz="900" dirty="0" smtClean="0">
              <a:solidFill>
                <a:schemeClr val="tx1"/>
              </a:solidFill>
            </a:rPr>
            <a:t> дефицита бюджета;</a:t>
          </a:r>
        </a:p>
        <a:p>
          <a:pPr algn="l"/>
          <a:r>
            <a:rPr lang="ru-RU" sz="900" dirty="0" smtClean="0">
              <a:solidFill>
                <a:schemeClr val="tx1"/>
              </a:solidFill>
            </a:rPr>
            <a:t>- формируют бюджетную отчетность.</a:t>
          </a:r>
          <a:endParaRPr lang="ru-RU" sz="900" dirty="0">
            <a:solidFill>
              <a:schemeClr val="tx1"/>
            </a:solidFill>
          </a:endParaRPr>
        </a:p>
      </dgm:t>
    </dgm:pt>
    <dgm:pt modelId="{F1D3C5C1-5DC4-4BDE-9FB7-BF30D1A49211}" type="parTrans" cxnId="{3D3B46ED-E357-4F99-91F0-F4F9C0A42165}">
      <dgm:prSet/>
      <dgm:spPr/>
      <dgm:t>
        <a:bodyPr/>
        <a:lstStyle/>
        <a:p>
          <a:endParaRPr lang="ru-RU"/>
        </a:p>
      </dgm:t>
    </dgm:pt>
    <dgm:pt modelId="{ACC09EE7-33B0-4FC4-8D7D-D9066F8E0872}" type="sibTrans" cxnId="{3D3B46ED-E357-4F99-91F0-F4F9C0A42165}">
      <dgm:prSet/>
      <dgm:spPr/>
      <dgm:t>
        <a:bodyPr/>
        <a:lstStyle/>
        <a:p>
          <a:endParaRPr lang="ru-RU" sz="1000"/>
        </a:p>
      </dgm:t>
    </dgm:pt>
    <dgm:pt modelId="{7AE1404B-1F1C-48F6-8465-26A7CA38A0B0}">
      <dgm:prSet phldrT="[Текст]" custT="1">
        <dgm:style>
          <a:lnRef idx="1">
            <a:schemeClr val="dk1"/>
          </a:lnRef>
          <a:fillRef idx="2">
            <a:schemeClr val="dk1"/>
          </a:fillRef>
          <a:effectRef idx="1">
            <a:schemeClr val="dk1"/>
          </a:effectRef>
          <a:fontRef idx="minor">
            <a:schemeClr val="dk1"/>
          </a:fontRef>
        </dgm:style>
      </dgm:prSet>
      <dgm:spPr>
        <a:ln/>
      </dgm:spPr>
      <dgm:t>
        <a:bodyPr/>
        <a:lstStyle/>
        <a:p>
          <a:r>
            <a:rPr lang="ru-RU" sz="1000" b="1" dirty="0" smtClean="0">
              <a:solidFill>
                <a:schemeClr val="tx1"/>
              </a:solidFill>
            </a:rPr>
            <a:t>Участники бюджетного процесса</a:t>
          </a:r>
        </a:p>
        <a:p>
          <a:r>
            <a:rPr lang="ru-RU" sz="1000" dirty="0" smtClean="0">
              <a:solidFill>
                <a:schemeClr val="tx1"/>
              </a:solidFill>
            </a:rPr>
            <a:t>(с</a:t>
          </a:r>
          <a:r>
            <a:rPr lang="ru-RU" sz="1000" dirty="0" smtClean="0"/>
            <a:t>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000" dirty="0">
            <a:solidFill>
              <a:schemeClr val="tx1"/>
            </a:solidFill>
          </a:endParaRPr>
        </a:p>
      </dgm:t>
    </dgm:pt>
    <dgm:pt modelId="{C9323D64-ACE4-497A-9EB9-DB67F2293343}" type="sibTrans" cxnId="{7E90073A-12EB-4121-A791-F4ACEE112447}">
      <dgm:prSet/>
      <dgm:spPr/>
      <dgm:t>
        <a:bodyPr/>
        <a:lstStyle/>
        <a:p>
          <a:endParaRPr lang="ru-RU"/>
        </a:p>
      </dgm:t>
    </dgm:pt>
    <dgm:pt modelId="{479535F8-4837-4409-8375-66BA79BEB72E}" type="parTrans" cxnId="{7E90073A-12EB-4121-A791-F4ACEE112447}">
      <dgm:prSet/>
      <dgm:spPr/>
      <dgm:t>
        <a:bodyPr/>
        <a:lstStyle/>
        <a:p>
          <a:endParaRPr lang="ru-RU"/>
        </a:p>
      </dgm:t>
    </dgm:pt>
    <dgm:pt modelId="{13A03BB4-0DB0-442B-976D-9E2F662E00AF}" type="pres">
      <dgm:prSet presAssocID="{986F66CF-7D7E-412B-ACFF-73FA4A5710E3}" presName="Name0" presStyleCnt="0">
        <dgm:presLayoutVars>
          <dgm:chMax val="1"/>
          <dgm:dir/>
          <dgm:animLvl val="ctr"/>
          <dgm:resizeHandles val="exact"/>
        </dgm:presLayoutVars>
      </dgm:prSet>
      <dgm:spPr/>
      <dgm:t>
        <a:bodyPr/>
        <a:lstStyle/>
        <a:p>
          <a:endParaRPr lang="ru-RU"/>
        </a:p>
      </dgm:t>
    </dgm:pt>
    <dgm:pt modelId="{C2771272-27CF-4F9F-AA54-787F32BBBE07}" type="pres">
      <dgm:prSet presAssocID="{7AE1404B-1F1C-48F6-8465-26A7CA38A0B0}" presName="centerShape" presStyleLbl="node0" presStyleIdx="0" presStyleCnt="1" custScaleX="134244" custScaleY="166628" custLinFactNeighborX="-741" custLinFactNeighborY="0"/>
      <dgm:spPr>
        <a:prstGeom prst="roundRect">
          <a:avLst/>
        </a:prstGeom>
      </dgm:spPr>
      <dgm:t>
        <a:bodyPr/>
        <a:lstStyle/>
        <a:p>
          <a:endParaRPr lang="ru-RU"/>
        </a:p>
      </dgm:t>
    </dgm:pt>
    <dgm:pt modelId="{8718CB4E-F65C-4E4A-89C4-26F421EC27CE}" type="pres">
      <dgm:prSet presAssocID="{34BE101E-7B06-4AB2-9CC8-650D2E14A328}" presName="node" presStyleLbl="node1" presStyleIdx="0" presStyleCnt="8" custScaleX="262498" custScaleY="106043" custRadScaleRad="94709" custRadScaleInc="13323">
        <dgm:presLayoutVars>
          <dgm:bulletEnabled val="1"/>
        </dgm:presLayoutVars>
      </dgm:prSet>
      <dgm:spPr>
        <a:prstGeom prst="roundRect">
          <a:avLst/>
        </a:prstGeom>
      </dgm:spPr>
      <dgm:t>
        <a:bodyPr/>
        <a:lstStyle/>
        <a:p>
          <a:endParaRPr lang="ru-RU"/>
        </a:p>
      </dgm:t>
    </dgm:pt>
    <dgm:pt modelId="{F77850E8-ED66-4497-ADDC-2206A6355E98}" type="pres">
      <dgm:prSet presAssocID="{34BE101E-7B06-4AB2-9CC8-650D2E14A328}" presName="dummy" presStyleCnt="0"/>
      <dgm:spPr/>
      <dgm:t>
        <a:bodyPr/>
        <a:lstStyle/>
        <a:p>
          <a:endParaRPr lang="ru-RU"/>
        </a:p>
      </dgm:t>
    </dgm:pt>
    <dgm:pt modelId="{1A87F541-6E74-4307-9CE0-B39223E5CA95}" type="pres">
      <dgm:prSet presAssocID="{428CA93B-C0E8-4139-B292-C15430994F62}" presName="sibTrans" presStyleLbl="sibTrans2D1" presStyleIdx="0" presStyleCnt="8" custScaleY="100549" custLinFactNeighborX="53" custLinFactNeighborY="-3671"/>
      <dgm:spPr/>
      <dgm:t>
        <a:bodyPr/>
        <a:lstStyle/>
        <a:p>
          <a:endParaRPr lang="ru-RU"/>
        </a:p>
      </dgm:t>
    </dgm:pt>
    <dgm:pt modelId="{845E0088-4DF9-433D-BC84-CA6B21FB8774}" type="pres">
      <dgm:prSet presAssocID="{AD086328-42E6-4038-8968-4EA045F7CF0E}" presName="node" presStyleLbl="node1" presStyleIdx="1" presStyleCnt="8" custScaleX="224120" custScaleY="101975" custRadScaleRad="143171" custRadScaleInc="155687">
        <dgm:presLayoutVars>
          <dgm:bulletEnabled val="1"/>
        </dgm:presLayoutVars>
      </dgm:prSet>
      <dgm:spPr>
        <a:prstGeom prst="roundRect">
          <a:avLst/>
        </a:prstGeom>
      </dgm:spPr>
      <dgm:t>
        <a:bodyPr/>
        <a:lstStyle/>
        <a:p>
          <a:endParaRPr lang="ru-RU"/>
        </a:p>
      </dgm:t>
    </dgm:pt>
    <dgm:pt modelId="{0A1313B0-7E47-435A-BBF3-FA9820F9A7C1}" type="pres">
      <dgm:prSet presAssocID="{AD086328-42E6-4038-8968-4EA045F7CF0E}" presName="dummy" presStyleCnt="0"/>
      <dgm:spPr/>
      <dgm:t>
        <a:bodyPr/>
        <a:lstStyle/>
        <a:p>
          <a:endParaRPr lang="ru-RU"/>
        </a:p>
      </dgm:t>
    </dgm:pt>
    <dgm:pt modelId="{09577B85-9C24-4AFB-BBCF-5B6EE4ABDBCC}" type="pres">
      <dgm:prSet presAssocID="{36E4F3B6-8DD8-4DE5-A120-B51436573A5D}" presName="sibTrans" presStyleLbl="sibTrans2D1" presStyleIdx="1" presStyleCnt="8"/>
      <dgm:spPr/>
      <dgm:t>
        <a:bodyPr/>
        <a:lstStyle/>
        <a:p>
          <a:endParaRPr lang="ru-RU"/>
        </a:p>
      </dgm:t>
    </dgm:pt>
    <dgm:pt modelId="{F4E02FC5-5AE7-4245-AB29-1ABD8AEB0F21}" type="pres">
      <dgm:prSet presAssocID="{457D5479-3190-4159-BAE4-C5C8ADB2286C}" presName="node" presStyleLbl="node1" presStyleIdx="2" presStyleCnt="8" custScaleX="254460" custScaleY="145565" custRadScaleRad="130910" custRadScaleInc="68477">
        <dgm:presLayoutVars>
          <dgm:bulletEnabled val="1"/>
        </dgm:presLayoutVars>
      </dgm:prSet>
      <dgm:spPr>
        <a:prstGeom prst="roundRect">
          <a:avLst/>
        </a:prstGeom>
      </dgm:spPr>
      <dgm:t>
        <a:bodyPr/>
        <a:lstStyle/>
        <a:p>
          <a:endParaRPr lang="ru-RU"/>
        </a:p>
      </dgm:t>
    </dgm:pt>
    <dgm:pt modelId="{3EDF1602-9463-4CBD-B73A-623E7C26D306}" type="pres">
      <dgm:prSet presAssocID="{457D5479-3190-4159-BAE4-C5C8ADB2286C}" presName="dummy" presStyleCnt="0"/>
      <dgm:spPr/>
      <dgm:t>
        <a:bodyPr/>
        <a:lstStyle/>
        <a:p>
          <a:endParaRPr lang="ru-RU"/>
        </a:p>
      </dgm:t>
    </dgm:pt>
    <dgm:pt modelId="{8408641A-5520-4223-B287-2CF3375948FD}" type="pres">
      <dgm:prSet presAssocID="{16E43C0E-5025-4B02-A12B-E8750D6E003A}" presName="sibTrans" presStyleLbl="sibTrans2D1" presStyleIdx="2" presStyleCnt="8"/>
      <dgm:spPr/>
      <dgm:t>
        <a:bodyPr/>
        <a:lstStyle/>
        <a:p>
          <a:endParaRPr lang="ru-RU"/>
        </a:p>
      </dgm:t>
    </dgm:pt>
    <dgm:pt modelId="{0D45D63D-91C6-4CBD-9A7E-8B57F668A8E9}" type="pres">
      <dgm:prSet presAssocID="{2806752B-5BD3-4C1F-9E01-F135D9C826FE}" presName="node" presStyleLbl="node1" presStyleIdx="3" presStyleCnt="8" custScaleX="224203" custScaleY="60349" custRadScaleRad="160915" custRadScaleInc="-71925">
        <dgm:presLayoutVars>
          <dgm:bulletEnabled val="1"/>
        </dgm:presLayoutVars>
      </dgm:prSet>
      <dgm:spPr>
        <a:prstGeom prst="roundRect">
          <a:avLst/>
        </a:prstGeom>
      </dgm:spPr>
      <dgm:t>
        <a:bodyPr/>
        <a:lstStyle/>
        <a:p>
          <a:endParaRPr lang="ru-RU"/>
        </a:p>
      </dgm:t>
    </dgm:pt>
    <dgm:pt modelId="{A483A381-D5C5-40BC-AFFB-E4B0A9EBABBB}" type="pres">
      <dgm:prSet presAssocID="{2806752B-5BD3-4C1F-9E01-F135D9C826FE}" presName="dummy" presStyleCnt="0"/>
      <dgm:spPr/>
      <dgm:t>
        <a:bodyPr/>
        <a:lstStyle/>
        <a:p>
          <a:endParaRPr lang="ru-RU"/>
        </a:p>
      </dgm:t>
    </dgm:pt>
    <dgm:pt modelId="{D336E3F1-8B08-444F-A4A5-486A16240F7C}" type="pres">
      <dgm:prSet presAssocID="{80368796-B66A-4FEA-928C-F467B493B30E}" presName="sibTrans" presStyleLbl="sibTrans2D1" presStyleIdx="3" presStyleCnt="8"/>
      <dgm:spPr/>
      <dgm:t>
        <a:bodyPr/>
        <a:lstStyle/>
        <a:p>
          <a:endParaRPr lang="ru-RU"/>
        </a:p>
      </dgm:t>
    </dgm:pt>
    <dgm:pt modelId="{2903352A-C723-4D92-8BD1-F54193A752E8}" type="pres">
      <dgm:prSet presAssocID="{212AE3C7-0F2E-4C48-9038-4E1DFEECE648}" presName="node" presStyleLbl="node1" presStyleIdx="4" presStyleCnt="8" custScaleX="235757" custScaleY="76050" custRadScaleRad="99494" custRadScaleInc="-35881">
        <dgm:presLayoutVars>
          <dgm:bulletEnabled val="1"/>
        </dgm:presLayoutVars>
      </dgm:prSet>
      <dgm:spPr>
        <a:prstGeom prst="roundRect">
          <a:avLst/>
        </a:prstGeom>
      </dgm:spPr>
      <dgm:t>
        <a:bodyPr/>
        <a:lstStyle/>
        <a:p>
          <a:endParaRPr lang="ru-RU"/>
        </a:p>
      </dgm:t>
    </dgm:pt>
    <dgm:pt modelId="{5E13081B-6CBB-430E-A0FE-BBBFF7C0ACB2}" type="pres">
      <dgm:prSet presAssocID="{212AE3C7-0F2E-4C48-9038-4E1DFEECE648}" presName="dummy" presStyleCnt="0"/>
      <dgm:spPr/>
      <dgm:t>
        <a:bodyPr/>
        <a:lstStyle/>
        <a:p>
          <a:endParaRPr lang="ru-RU"/>
        </a:p>
      </dgm:t>
    </dgm:pt>
    <dgm:pt modelId="{018C802E-E8EE-41C8-8BAA-B2F01C39DAA2}" type="pres">
      <dgm:prSet presAssocID="{8EFDF9E4-B71D-4FD0-8C25-1005EF21C02E}" presName="sibTrans" presStyleLbl="sibTrans2D1" presStyleIdx="4" presStyleCnt="8"/>
      <dgm:spPr/>
      <dgm:t>
        <a:bodyPr/>
        <a:lstStyle/>
        <a:p>
          <a:endParaRPr lang="ru-RU"/>
        </a:p>
      </dgm:t>
    </dgm:pt>
    <dgm:pt modelId="{1B484103-B5CC-49BB-A3BC-AF799990D8CA}" type="pres">
      <dgm:prSet presAssocID="{E1AF720E-912C-4165-84A4-5820E50EBAD8}" presName="node" presStyleLbl="node1" presStyleIdx="5" presStyleCnt="8" custScaleX="262498" custScaleY="96930" custRadScaleRad="151291" custRadScaleInc="67117">
        <dgm:presLayoutVars>
          <dgm:bulletEnabled val="1"/>
        </dgm:presLayoutVars>
      </dgm:prSet>
      <dgm:spPr>
        <a:prstGeom prst="roundRect">
          <a:avLst/>
        </a:prstGeom>
      </dgm:spPr>
      <dgm:t>
        <a:bodyPr/>
        <a:lstStyle/>
        <a:p>
          <a:endParaRPr lang="ru-RU"/>
        </a:p>
      </dgm:t>
    </dgm:pt>
    <dgm:pt modelId="{E46A92E0-CDA0-4752-B399-98C875F8E026}" type="pres">
      <dgm:prSet presAssocID="{E1AF720E-912C-4165-84A4-5820E50EBAD8}" presName="dummy" presStyleCnt="0"/>
      <dgm:spPr/>
      <dgm:t>
        <a:bodyPr/>
        <a:lstStyle/>
        <a:p>
          <a:endParaRPr lang="ru-RU"/>
        </a:p>
      </dgm:t>
    </dgm:pt>
    <dgm:pt modelId="{BACDCCE6-32EB-41B6-A9DD-91DC8FD48CB9}" type="pres">
      <dgm:prSet presAssocID="{7D3B726C-BF58-455C-9D20-3351D67C21C7}" presName="sibTrans" presStyleLbl="sibTrans2D1" presStyleIdx="5" presStyleCnt="8"/>
      <dgm:spPr/>
      <dgm:t>
        <a:bodyPr/>
        <a:lstStyle/>
        <a:p>
          <a:endParaRPr lang="ru-RU"/>
        </a:p>
      </dgm:t>
    </dgm:pt>
    <dgm:pt modelId="{5356B0E1-8162-4DE2-9CF6-6915C440583D}" type="pres">
      <dgm:prSet presAssocID="{9BFE8969-13FB-402C-9DD3-6A161DCD5DFE}" presName="node" presStyleLbl="node1" presStyleIdx="6" presStyleCnt="8" custScaleX="262498" custScaleY="121806" custRadScaleRad="130591" custRadScaleInc="-65266">
        <dgm:presLayoutVars>
          <dgm:bulletEnabled val="1"/>
        </dgm:presLayoutVars>
      </dgm:prSet>
      <dgm:spPr>
        <a:prstGeom prst="roundRect">
          <a:avLst/>
        </a:prstGeom>
      </dgm:spPr>
      <dgm:t>
        <a:bodyPr/>
        <a:lstStyle/>
        <a:p>
          <a:endParaRPr lang="ru-RU"/>
        </a:p>
      </dgm:t>
    </dgm:pt>
    <dgm:pt modelId="{C36DBA81-B1B1-4CC7-8B5B-6FA5F77A66FF}" type="pres">
      <dgm:prSet presAssocID="{9BFE8969-13FB-402C-9DD3-6A161DCD5DFE}" presName="dummy" presStyleCnt="0"/>
      <dgm:spPr/>
      <dgm:t>
        <a:bodyPr/>
        <a:lstStyle/>
        <a:p>
          <a:endParaRPr lang="ru-RU"/>
        </a:p>
      </dgm:t>
    </dgm:pt>
    <dgm:pt modelId="{E4C76E3D-688C-4BFE-A395-BDB911363A6E}" type="pres">
      <dgm:prSet presAssocID="{ACC09EE7-33B0-4FC4-8D7D-D9066F8E0872}" presName="sibTrans" presStyleLbl="sibTrans2D1" presStyleIdx="6" presStyleCnt="8"/>
      <dgm:spPr/>
      <dgm:t>
        <a:bodyPr/>
        <a:lstStyle/>
        <a:p>
          <a:endParaRPr lang="ru-RU"/>
        </a:p>
      </dgm:t>
    </dgm:pt>
    <dgm:pt modelId="{2243B9A5-8E15-4393-A3CF-599F3170D614}" type="pres">
      <dgm:prSet presAssocID="{7B448054-BD1F-4DB8-B808-A907AB9AE9F6}" presName="node" presStyleLbl="node1" presStyleIdx="7" presStyleCnt="8" custScaleX="235560" custScaleY="119673" custRadScaleRad="138045" custRadScaleInc="-147082">
        <dgm:presLayoutVars>
          <dgm:bulletEnabled val="1"/>
        </dgm:presLayoutVars>
      </dgm:prSet>
      <dgm:spPr>
        <a:prstGeom prst="roundRect">
          <a:avLst/>
        </a:prstGeom>
      </dgm:spPr>
      <dgm:t>
        <a:bodyPr/>
        <a:lstStyle/>
        <a:p>
          <a:endParaRPr lang="ru-RU"/>
        </a:p>
      </dgm:t>
    </dgm:pt>
    <dgm:pt modelId="{24FFE346-36FD-4264-94A6-BC2A279F3788}" type="pres">
      <dgm:prSet presAssocID="{7B448054-BD1F-4DB8-B808-A907AB9AE9F6}" presName="dummy" presStyleCnt="0"/>
      <dgm:spPr/>
      <dgm:t>
        <a:bodyPr/>
        <a:lstStyle/>
        <a:p>
          <a:endParaRPr lang="ru-RU"/>
        </a:p>
      </dgm:t>
    </dgm:pt>
    <dgm:pt modelId="{81C46EE8-CFD4-48B7-B824-CCA63C8B9B22}" type="pres">
      <dgm:prSet presAssocID="{41397CD7-34BF-43EB-8507-012806C04D8F}" presName="sibTrans" presStyleLbl="sibTrans2D1" presStyleIdx="7" presStyleCnt="8"/>
      <dgm:spPr/>
      <dgm:t>
        <a:bodyPr/>
        <a:lstStyle/>
        <a:p>
          <a:endParaRPr lang="ru-RU"/>
        </a:p>
      </dgm:t>
    </dgm:pt>
  </dgm:ptLst>
  <dgm:cxnLst>
    <dgm:cxn modelId="{54CC0F78-45AF-4FF7-90A5-D2976F9CEEE7}" type="presOf" srcId="{2806752B-5BD3-4C1F-9E01-F135D9C826FE}" destId="{0D45D63D-91C6-4CBD-9A7E-8B57F668A8E9}" srcOrd="0" destOrd="0" presId="urn:microsoft.com/office/officeart/2005/8/layout/radial6"/>
    <dgm:cxn modelId="{3D3B46ED-E357-4F99-91F0-F4F9C0A42165}" srcId="{7AE1404B-1F1C-48F6-8465-26A7CA38A0B0}" destId="{9BFE8969-13FB-402C-9DD3-6A161DCD5DFE}" srcOrd="6" destOrd="0" parTransId="{F1D3C5C1-5DC4-4BDE-9FB7-BF30D1A49211}" sibTransId="{ACC09EE7-33B0-4FC4-8D7D-D9066F8E0872}"/>
    <dgm:cxn modelId="{D47979F7-DECF-4CF6-8390-D6E46CD8706C}" type="presOf" srcId="{16E43C0E-5025-4B02-A12B-E8750D6E003A}" destId="{8408641A-5520-4223-B287-2CF3375948FD}" srcOrd="0" destOrd="0" presId="urn:microsoft.com/office/officeart/2005/8/layout/radial6"/>
    <dgm:cxn modelId="{65C5E144-AA6B-4CC3-BFE1-90CDD56D8691}" type="presOf" srcId="{80368796-B66A-4FEA-928C-F467B493B30E}" destId="{D336E3F1-8B08-444F-A4A5-486A16240F7C}" srcOrd="0" destOrd="0" presId="urn:microsoft.com/office/officeart/2005/8/layout/radial6"/>
    <dgm:cxn modelId="{BAEEE5EF-7C1B-4CE4-984A-933EB7393E8B}" srcId="{7AE1404B-1F1C-48F6-8465-26A7CA38A0B0}" destId="{E1AF720E-912C-4165-84A4-5820E50EBAD8}" srcOrd="5" destOrd="0" parTransId="{4FBAC4A1-BE85-421A-A2C1-3C963026E450}" sibTransId="{7D3B726C-BF58-455C-9D20-3351D67C21C7}"/>
    <dgm:cxn modelId="{7E90073A-12EB-4121-A791-F4ACEE112447}" srcId="{986F66CF-7D7E-412B-ACFF-73FA4A5710E3}" destId="{7AE1404B-1F1C-48F6-8465-26A7CA38A0B0}" srcOrd="0" destOrd="0" parTransId="{479535F8-4837-4409-8375-66BA79BEB72E}" sibTransId="{C9323D64-ACE4-497A-9EB9-DB67F2293343}"/>
    <dgm:cxn modelId="{10F39408-EE66-4710-8359-9F9ADB0F2E1D}" type="presOf" srcId="{212AE3C7-0F2E-4C48-9038-4E1DFEECE648}" destId="{2903352A-C723-4D92-8BD1-F54193A752E8}" srcOrd="0" destOrd="0" presId="urn:microsoft.com/office/officeart/2005/8/layout/radial6"/>
    <dgm:cxn modelId="{87D99FA7-633B-460C-912D-BADBAAA19ABA}" srcId="{7AE1404B-1F1C-48F6-8465-26A7CA38A0B0}" destId="{34BE101E-7B06-4AB2-9CC8-650D2E14A328}" srcOrd="0" destOrd="0" parTransId="{9B93B7E7-62A0-4408-8F77-3CA0B4AB977C}" sibTransId="{428CA93B-C0E8-4139-B292-C15430994F62}"/>
    <dgm:cxn modelId="{80B8B933-B796-4850-8599-F9DDEF2ADE42}" type="presOf" srcId="{34BE101E-7B06-4AB2-9CC8-650D2E14A328}" destId="{8718CB4E-F65C-4E4A-89C4-26F421EC27CE}" srcOrd="0" destOrd="0" presId="urn:microsoft.com/office/officeart/2005/8/layout/radial6"/>
    <dgm:cxn modelId="{3701BC5C-9F5C-43EC-A09A-E29D101967A0}" type="presOf" srcId="{ACC09EE7-33B0-4FC4-8D7D-D9066F8E0872}" destId="{E4C76E3D-688C-4BFE-A395-BDB911363A6E}" srcOrd="0" destOrd="0" presId="urn:microsoft.com/office/officeart/2005/8/layout/radial6"/>
    <dgm:cxn modelId="{A610B990-875A-43A2-81FA-E0347B2FB1C1}" type="presOf" srcId="{E1AF720E-912C-4165-84A4-5820E50EBAD8}" destId="{1B484103-B5CC-49BB-A3BC-AF799990D8CA}" srcOrd="0" destOrd="0" presId="urn:microsoft.com/office/officeart/2005/8/layout/radial6"/>
    <dgm:cxn modelId="{BF4AE5FD-CC48-45D2-B14C-C544F99986E1}" srcId="{7AE1404B-1F1C-48F6-8465-26A7CA38A0B0}" destId="{2806752B-5BD3-4C1F-9E01-F135D9C826FE}" srcOrd="3" destOrd="0" parTransId="{D6678E5B-3401-49B6-A5B6-9E2C17C44DC6}" sibTransId="{80368796-B66A-4FEA-928C-F467B493B30E}"/>
    <dgm:cxn modelId="{5378E6A3-E9C3-4CBB-8825-D73E25E6671C}" srcId="{7AE1404B-1F1C-48F6-8465-26A7CA38A0B0}" destId="{457D5479-3190-4159-BAE4-C5C8ADB2286C}" srcOrd="2" destOrd="0" parTransId="{A04F5FCC-EDCD-4414-B36C-74564DCDC617}" sibTransId="{16E43C0E-5025-4B02-A12B-E8750D6E003A}"/>
    <dgm:cxn modelId="{57418D16-F211-4BE7-B22A-D8536F51D825}" type="presOf" srcId="{7AE1404B-1F1C-48F6-8465-26A7CA38A0B0}" destId="{C2771272-27CF-4F9F-AA54-787F32BBBE07}" srcOrd="0" destOrd="0" presId="urn:microsoft.com/office/officeart/2005/8/layout/radial6"/>
    <dgm:cxn modelId="{8C96EE33-8079-4905-940D-4AD000C771B7}" type="presOf" srcId="{9BFE8969-13FB-402C-9DD3-6A161DCD5DFE}" destId="{5356B0E1-8162-4DE2-9CF6-6915C440583D}" srcOrd="0" destOrd="0" presId="urn:microsoft.com/office/officeart/2005/8/layout/radial6"/>
    <dgm:cxn modelId="{C8DD0656-2235-4B29-986D-EED28A978D82}" type="presOf" srcId="{428CA93B-C0E8-4139-B292-C15430994F62}" destId="{1A87F541-6E74-4307-9CE0-B39223E5CA95}" srcOrd="0" destOrd="0" presId="urn:microsoft.com/office/officeart/2005/8/layout/radial6"/>
    <dgm:cxn modelId="{02513E94-427F-43C4-A395-CFFFD15DBDF9}" type="presOf" srcId="{7D3B726C-BF58-455C-9D20-3351D67C21C7}" destId="{BACDCCE6-32EB-41B6-A9DD-91DC8FD48CB9}" srcOrd="0" destOrd="0" presId="urn:microsoft.com/office/officeart/2005/8/layout/radial6"/>
    <dgm:cxn modelId="{23BB9F42-8E1F-4609-ACBB-478E2FEDE4FE}" type="presOf" srcId="{986F66CF-7D7E-412B-ACFF-73FA4A5710E3}" destId="{13A03BB4-0DB0-442B-976D-9E2F662E00AF}" srcOrd="0" destOrd="0" presId="urn:microsoft.com/office/officeart/2005/8/layout/radial6"/>
    <dgm:cxn modelId="{19C9739A-0690-4F53-90B5-0D2598332001}" type="presOf" srcId="{AD086328-42E6-4038-8968-4EA045F7CF0E}" destId="{845E0088-4DF9-433D-BC84-CA6B21FB8774}" srcOrd="0" destOrd="0" presId="urn:microsoft.com/office/officeart/2005/8/layout/radial6"/>
    <dgm:cxn modelId="{6343A1FD-38C6-4747-A0CA-C90D36CCA206}" srcId="{7AE1404B-1F1C-48F6-8465-26A7CA38A0B0}" destId="{212AE3C7-0F2E-4C48-9038-4E1DFEECE648}" srcOrd="4" destOrd="0" parTransId="{90759C3E-EE0B-4F62-BCC9-644B5BA324B9}" sibTransId="{8EFDF9E4-B71D-4FD0-8C25-1005EF21C02E}"/>
    <dgm:cxn modelId="{F19886EE-EEE1-4FA5-84A4-2BC84E25BADE}" type="presOf" srcId="{457D5479-3190-4159-BAE4-C5C8ADB2286C}" destId="{F4E02FC5-5AE7-4245-AB29-1ABD8AEB0F21}" srcOrd="0" destOrd="0" presId="urn:microsoft.com/office/officeart/2005/8/layout/radial6"/>
    <dgm:cxn modelId="{55E4C490-36B4-4EDB-9305-3CB4B0CB2A97}" type="presOf" srcId="{36E4F3B6-8DD8-4DE5-A120-B51436573A5D}" destId="{09577B85-9C24-4AFB-BBCF-5B6EE4ABDBCC}" srcOrd="0" destOrd="0" presId="urn:microsoft.com/office/officeart/2005/8/layout/radial6"/>
    <dgm:cxn modelId="{00F4BF3C-ABED-404F-BC5A-51E4F8552740}" type="presOf" srcId="{7B448054-BD1F-4DB8-B808-A907AB9AE9F6}" destId="{2243B9A5-8E15-4393-A3CF-599F3170D614}" srcOrd="0" destOrd="0" presId="urn:microsoft.com/office/officeart/2005/8/layout/radial6"/>
    <dgm:cxn modelId="{FA5F1617-7B9B-4566-A931-DB84E8739D85}" type="presOf" srcId="{41397CD7-34BF-43EB-8507-012806C04D8F}" destId="{81C46EE8-CFD4-48B7-B824-CCA63C8B9B22}" srcOrd="0" destOrd="0" presId="urn:microsoft.com/office/officeart/2005/8/layout/radial6"/>
    <dgm:cxn modelId="{1C407AB0-8A3F-43AA-B5D7-C5557F0D6E66}" srcId="{7AE1404B-1F1C-48F6-8465-26A7CA38A0B0}" destId="{7B448054-BD1F-4DB8-B808-A907AB9AE9F6}" srcOrd="7" destOrd="0" parTransId="{80C2BF13-EC7D-41E1-B4DA-BD20982257E1}" sibTransId="{41397CD7-34BF-43EB-8507-012806C04D8F}"/>
    <dgm:cxn modelId="{F518C992-2DC1-4831-9E1A-AC88CEB5571E}" type="presOf" srcId="{8EFDF9E4-B71D-4FD0-8C25-1005EF21C02E}" destId="{018C802E-E8EE-41C8-8BAA-B2F01C39DAA2}" srcOrd="0" destOrd="0" presId="urn:microsoft.com/office/officeart/2005/8/layout/radial6"/>
    <dgm:cxn modelId="{3EFF7720-2FFB-4CD6-AD6E-AEACF19F1A46}" srcId="{7AE1404B-1F1C-48F6-8465-26A7CA38A0B0}" destId="{AD086328-42E6-4038-8968-4EA045F7CF0E}" srcOrd="1" destOrd="0" parTransId="{6C2D5477-08B7-4FE1-B563-88E987AE78FE}" sibTransId="{36E4F3B6-8DD8-4DE5-A120-B51436573A5D}"/>
    <dgm:cxn modelId="{EB304FB0-312A-4B52-893E-276895F0F372}" type="presParOf" srcId="{13A03BB4-0DB0-442B-976D-9E2F662E00AF}" destId="{C2771272-27CF-4F9F-AA54-787F32BBBE07}" srcOrd="0" destOrd="0" presId="urn:microsoft.com/office/officeart/2005/8/layout/radial6"/>
    <dgm:cxn modelId="{B71317BE-43D6-493D-A5DA-4B9841043218}" type="presParOf" srcId="{13A03BB4-0DB0-442B-976D-9E2F662E00AF}" destId="{8718CB4E-F65C-4E4A-89C4-26F421EC27CE}" srcOrd="1" destOrd="0" presId="urn:microsoft.com/office/officeart/2005/8/layout/radial6"/>
    <dgm:cxn modelId="{D9FB4BD4-64C4-4F57-B3EB-690879EC213C}" type="presParOf" srcId="{13A03BB4-0DB0-442B-976D-9E2F662E00AF}" destId="{F77850E8-ED66-4497-ADDC-2206A6355E98}" srcOrd="2" destOrd="0" presId="urn:microsoft.com/office/officeart/2005/8/layout/radial6"/>
    <dgm:cxn modelId="{D3DF1692-F9C9-40F4-91FB-F2F6D97C064B}" type="presParOf" srcId="{13A03BB4-0DB0-442B-976D-9E2F662E00AF}" destId="{1A87F541-6E74-4307-9CE0-B39223E5CA95}" srcOrd="3" destOrd="0" presId="urn:microsoft.com/office/officeart/2005/8/layout/radial6"/>
    <dgm:cxn modelId="{00BC0959-123D-4ECD-A254-1337EBCB2BE2}" type="presParOf" srcId="{13A03BB4-0DB0-442B-976D-9E2F662E00AF}" destId="{845E0088-4DF9-433D-BC84-CA6B21FB8774}" srcOrd="4" destOrd="0" presId="urn:microsoft.com/office/officeart/2005/8/layout/radial6"/>
    <dgm:cxn modelId="{8A029895-3575-4A9A-B154-ABCF5AA63E17}" type="presParOf" srcId="{13A03BB4-0DB0-442B-976D-9E2F662E00AF}" destId="{0A1313B0-7E47-435A-BBF3-FA9820F9A7C1}" srcOrd="5" destOrd="0" presId="urn:microsoft.com/office/officeart/2005/8/layout/radial6"/>
    <dgm:cxn modelId="{4BDEE7FE-2FD2-4066-AB86-2E9938B831B5}" type="presParOf" srcId="{13A03BB4-0DB0-442B-976D-9E2F662E00AF}" destId="{09577B85-9C24-4AFB-BBCF-5B6EE4ABDBCC}" srcOrd="6" destOrd="0" presId="urn:microsoft.com/office/officeart/2005/8/layout/radial6"/>
    <dgm:cxn modelId="{81DAFDF6-D9EE-4755-BF2C-EE9E4947A157}" type="presParOf" srcId="{13A03BB4-0DB0-442B-976D-9E2F662E00AF}" destId="{F4E02FC5-5AE7-4245-AB29-1ABD8AEB0F21}" srcOrd="7" destOrd="0" presId="urn:microsoft.com/office/officeart/2005/8/layout/radial6"/>
    <dgm:cxn modelId="{143DE1F0-2903-480D-A731-CF063C81E586}" type="presParOf" srcId="{13A03BB4-0DB0-442B-976D-9E2F662E00AF}" destId="{3EDF1602-9463-4CBD-B73A-623E7C26D306}" srcOrd="8" destOrd="0" presId="urn:microsoft.com/office/officeart/2005/8/layout/radial6"/>
    <dgm:cxn modelId="{568B5819-287E-4853-9E5D-E00E5E49F121}" type="presParOf" srcId="{13A03BB4-0DB0-442B-976D-9E2F662E00AF}" destId="{8408641A-5520-4223-B287-2CF3375948FD}" srcOrd="9" destOrd="0" presId="urn:microsoft.com/office/officeart/2005/8/layout/radial6"/>
    <dgm:cxn modelId="{DBE60749-367E-4B7F-8C48-3AB175D5067C}" type="presParOf" srcId="{13A03BB4-0DB0-442B-976D-9E2F662E00AF}" destId="{0D45D63D-91C6-4CBD-9A7E-8B57F668A8E9}" srcOrd="10" destOrd="0" presId="urn:microsoft.com/office/officeart/2005/8/layout/radial6"/>
    <dgm:cxn modelId="{A0554EEC-3371-4FA6-B9ED-7D12280DAB61}" type="presParOf" srcId="{13A03BB4-0DB0-442B-976D-9E2F662E00AF}" destId="{A483A381-D5C5-40BC-AFFB-E4B0A9EBABBB}" srcOrd="11" destOrd="0" presId="urn:microsoft.com/office/officeart/2005/8/layout/radial6"/>
    <dgm:cxn modelId="{228224AA-932F-4AE7-8E01-E427779E40FF}" type="presParOf" srcId="{13A03BB4-0DB0-442B-976D-9E2F662E00AF}" destId="{D336E3F1-8B08-444F-A4A5-486A16240F7C}" srcOrd="12" destOrd="0" presId="urn:microsoft.com/office/officeart/2005/8/layout/radial6"/>
    <dgm:cxn modelId="{0184F047-E52F-4779-AA9B-295484682508}" type="presParOf" srcId="{13A03BB4-0DB0-442B-976D-9E2F662E00AF}" destId="{2903352A-C723-4D92-8BD1-F54193A752E8}" srcOrd="13" destOrd="0" presId="urn:microsoft.com/office/officeart/2005/8/layout/radial6"/>
    <dgm:cxn modelId="{1CA5126D-A905-4C77-911D-BE7663189A08}" type="presParOf" srcId="{13A03BB4-0DB0-442B-976D-9E2F662E00AF}" destId="{5E13081B-6CBB-430E-A0FE-BBBFF7C0ACB2}" srcOrd="14" destOrd="0" presId="urn:microsoft.com/office/officeart/2005/8/layout/radial6"/>
    <dgm:cxn modelId="{7591D5CE-1665-43D3-9262-C13630EF1F53}" type="presParOf" srcId="{13A03BB4-0DB0-442B-976D-9E2F662E00AF}" destId="{018C802E-E8EE-41C8-8BAA-B2F01C39DAA2}" srcOrd="15" destOrd="0" presId="urn:microsoft.com/office/officeart/2005/8/layout/radial6"/>
    <dgm:cxn modelId="{32C7C446-B309-4943-B38D-321C6E6B1609}" type="presParOf" srcId="{13A03BB4-0DB0-442B-976D-9E2F662E00AF}" destId="{1B484103-B5CC-49BB-A3BC-AF799990D8CA}" srcOrd="16" destOrd="0" presId="urn:microsoft.com/office/officeart/2005/8/layout/radial6"/>
    <dgm:cxn modelId="{0EB6AD32-7C64-4440-8539-9DF0BFF5F3A2}" type="presParOf" srcId="{13A03BB4-0DB0-442B-976D-9E2F662E00AF}" destId="{E46A92E0-CDA0-4752-B399-98C875F8E026}" srcOrd="17" destOrd="0" presId="urn:microsoft.com/office/officeart/2005/8/layout/radial6"/>
    <dgm:cxn modelId="{E365DC1A-A28C-49D2-B149-0D8833852514}" type="presParOf" srcId="{13A03BB4-0DB0-442B-976D-9E2F662E00AF}" destId="{BACDCCE6-32EB-41B6-A9DD-91DC8FD48CB9}" srcOrd="18" destOrd="0" presId="urn:microsoft.com/office/officeart/2005/8/layout/radial6"/>
    <dgm:cxn modelId="{63F43AAB-A329-412E-A45E-251F9C2CE639}" type="presParOf" srcId="{13A03BB4-0DB0-442B-976D-9E2F662E00AF}" destId="{5356B0E1-8162-4DE2-9CF6-6915C440583D}" srcOrd="19" destOrd="0" presId="urn:microsoft.com/office/officeart/2005/8/layout/radial6"/>
    <dgm:cxn modelId="{44C66F02-C27F-4137-9FD0-15EA1926D7D3}" type="presParOf" srcId="{13A03BB4-0DB0-442B-976D-9E2F662E00AF}" destId="{C36DBA81-B1B1-4CC7-8B5B-6FA5F77A66FF}" srcOrd="20" destOrd="0" presId="urn:microsoft.com/office/officeart/2005/8/layout/radial6"/>
    <dgm:cxn modelId="{D9BCFE55-9CBC-4926-A7AB-EADD43E54AA4}" type="presParOf" srcId="{13A03BB4-0DB0-442B-976D-9E2F662E00AF}" destId="{E4C76E3D-688C-4BFE-A395-BDB911363A6E}" srcOrd="21" destOrd="0" presId="urn:microsoft.com/office/officeart/2005/8/layout/radial6"/>
    <dgm:cxn modelId="{03C81585-A475-40BA-B362-DDE8D46722C5}" type="presParOf" srcId="{13A03BB4-0DB0-442B-976D-9E2F662E00AF}" destId="{2243B9A5-8E15-4393-A3CF-599F3170D614}" srcOrd="22" destOrd="0" presId="urn:microsoft.com/office/officeart/2005/8/layout/radial6"/>
    <dgm:cxn modelId="{B015E392-D843-4F27-B1F9-0C6A0DAB44B2}" type="presParOf" srcId="{13A03BB4-0DB0-442B-976D-9E2F662E00AF}" destId="{24FFE346-36FD-4264-94A6-BC2A279F3788}" srcOrd="23" destOrd="0" presId="urn:microsoft.com/office/officeart/2005/8/layout/radial6"/>
    <dgm:cxn modelId="{2736E16E-C8B4-4F6B-BBDF-A8B4EF4102DC}" type="presParOf" srcId="{13A03BB4-0DB0-442B-976D-9E2F662E00AF}" destId="{81C46EE8-CFD4-48B7-B824-CCA63C8B9B22}"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46EE8-CFD4-48B7-B824-CCA63C8B9B22}">
      <dsp:nvSpPr>
        <dsp:cNvPr id="0" name=""/>
        <dsp:cNvSpPr/>
      </dsp:nvSpPr>
      <dsp:spPr>
        <a:xfrm>
          <a:off x="1149888" y="501378"/>
          <a:ext cx="4702338" cy="4702338"/>
        </a:xfrm>
        <a:prstGeom prst="blockArc">
          <a:avLst>
            <a:gd name="adj1" fmla="val 12569979"/>
            <a:gd name="adj2" fmla="val 17743169"/>
            <a:gd name="adj3" fmla="val 3435"/>
          </a:avLst>
        </a:prstGeom>
        <a:solidFill>
          <a:schemeClr val="accent4">
            <a:lumMod val="60000"/>
            <a:lumOff val="40000"/>
          </a:schemeClr>
        </a:solidFill>
        <a:ln>
          <a:solidFill>
            <a:schemeClr val="accent1">
              <a:lumMod val="75000"/>
            </a:schemeClr>
          </a:solidFill>
        </a:ln>
        <a:effectLst/>
      </dsp:spPr>
      <dsp:style>
        <a:lnRef idx="0">
          <a:scrgbClr r="0" g="0" b="0"/>
        </a:lnRef>
        <a:fillRef idx="1">
          <a:scrgbClr r="0" g="0" b="0"/>
        </a:fillRef>
        <a:effectRef idx="0">
          <a:scrgbClr r="0" g="0" b="0"/>
        </a:effectRef>
        <a:fontRef idx="minor">
          <a:schemeClr val="lt1"/>
        </a:fontRef>
      </dsp:style>
    </dsp:sp>
    <dsp:sp modelId="{E4C76E3D-688C-4BFE-A395-BDB911363A6E}">
      <dsp:nvSpPr>
        <dsp:cNvPr id="0" name=""/>
        <dsp:cNvSpPr/>
      </dsp:nvSpPr>
      <dsp:spPr>
        <a:xfrm>
          <a:off x="1267147" y="263138"/>
          <a:ext cx="4702338" cy="4702338"/>
        </a:xfrm>
        <a:prstGeom prst="blockArc">
          <a:avLst>
            <a:gd name="adj1" fmla="val 9494343"/>
            <a:gd name="adj2" fmla="val 12174729"/>
            <a:gd name="adj3" fmla="val 3435"/>
          </a:avLst>
        </a:prstGeom>
        <a:solidFill>
          <a:schemeClr val="accent3">
            <a:hueOff val="9643083"/>
            <a:satOff val="-14469"/>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CDCCE6-32EB-41B6-A9DD-91DC8FD48CB9}">
      <dsp:nvSpPr>
        <dsp:cNvPr id="0" name=""/>
        <dsp:cNvSpPr/>
      </dsp:nvSpPr>
      <dsp:spPr>
        <a:xfrm>
          <a:off x="1348878" y="1733368"/>
          <a:ext cx="4702338" cy="4702338"/>
        </a:xfrm>
        <a:prstGeom prst="blockArc">
          <a:avLst>
            <a:gd name="adj1" fmla="val 9464640"/>
            <a:gd name="adj2" fmla="val 11723839"/>
            <a:gd name="adj3" fmla="val 3435"/>
          </a:avLst>
        </a:prstGeom>
        <a:solidFill>
          <a:schemeClr val="accent3">
            <a:hueOff val="8035903"/>
            <a:satOff val="-12057"/>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C802E-E8EE-41C8-8BAA-B2F01C39DAA2}">
      <dsp:nvSpPr>
        <dsp:cNvPr id="0" name=""/>
        <dsp:cNvSpPr/>
      </dsp:nvSpPr>
      <dsp:spPr>
        <a:xfrm>
          <a:off x="910313" y="1043480"/>
          <a:ext cx="4702338" cy="4702338"/>
        </a:xfrm>
        <a:prstGeom prst="blockArc">
          <a:avLst>
            <a:gd name="adj1" fmla="val 3196656"/>
            <a:gd name="adj2" fmla="val 8242037"/>
            <a:gd name="adj3" fmla="val 3435"/>
          </a:avLst>
        </a:prstGeom>
        <a:solidFill>
          <a:schemeClr val="accent3">
            <a:hueOff val="6428722"/>
            <a:satOff val="-9646"/>
            <a:lumOff val="-1569"/>
            <a:alphaOff val="0"/>
          </a:schemeClr>
        </a:solid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D336E3F1-8B08-444F-A4A5-486A16240F7C}">
      <dsp:nvSpPr>
        <dsp:cNvPr id="0" name=""/>
        <dsp:cNvSpPr/>
      </dsp:nvSpPr>
      <dsp:spPr>
        <a:xfrm>
          <a:off x="3596288" y="988153"/>
          <a:ext cx="4702338" cy="4702338"/>
        </a:xfrm>
        <a:prstGeom prst="blockArc">
          <a:avLst>
            <a:gd name="adj1" fmla="val 2862193"/>
            <a:gd name="adj2" fmla="val 7461741"/>
            <a:gd name="adj3" fmla="val 3435"/>
          </a:avLst>
        </a:prstGeom>
        <a:solidFill>
          <a:schemeClr val="accent3">
            <a:hueOff val="4821541"/>
            <a:satOff val="-7234"/>
            <a:lumOff val="-1176"/>
            <a:alphaOff val="0"/>
          </a:schemeClr>
        </a:solid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8408641A-5520-4223-B287-2CF3375948FD}">
      <dsp:nvSpPr>
        <dsp:cNvPr id="0" name=""/>
        <dsp:cNvSpPr/>
      </dsp:nvSpPr>
      <dsp:spPr>
        <a:xfrm>
          <a:off x="2922087" y="2089106"/>
          <a:ext cx="4702338" cy="4702338"/>
        </a:xfrm>
        <a:prstGeom prst="blockArc">
          <a:avLst>
            <a:gd name="adj1" fmla="val 20154949"/>
            <a:gd name="adj2" fmla="val 915704"/>
            <a:gd name="adj3" fmla="val 3435"/>
          </a:avLst>
        </a:prstGeom>
        <a:solidFill>
          <a:schemeClr val="accent3">
            <a:hueOff val="3214361"/>
            <a:satOff val="-482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577B85-9C24-4AFB-BBCF-5B6EE4ABDBCC}">
      <dsp:nvSpPr>
        <dsp:cNvPr id="0" name=""/>
        <dsp:cNvSpPr/>
      </dsp:nvSpPr>
      <dsp:spPr>
        <a:xfrm>
          <a:off x="2960630" y="121254"/>
          <a:ext cx="4702338" cy="4702338"/>
        </a:xfrm>
        <a:prstGeom prst="blockArc">
          <a:avLst>
            <a:gd name="adj1" fmla="val 20487283"/>
            <a:gd name="adj2" fmla="val 1579701"/>
            <a:gd name="adj3" fmla="val 3435"/>
          </a:avLst>
        </a:prstGeom>
        <a:solidFill>
          <a:schemeClr val="accent3">
            <a:hueOff val="1607181"/>
            <a:satOff val="-241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87F541-6E74-4307-9CE0-B39223E5CA95}">
      <dsp:nvSpPr>
        <dsp:cNvPr id="0" name=""/>
        <dsp:cNvSpPr/>
      </dsp:nvSpPr>
      <dsp:spPr>
        <a:xfrm>
          <a:off x="3135815" y="326382"/>
          <a:ext cx="4702338" cy="4728153"/>
        </a:xfrm>
        <a:prstGeom prst="blockArc">
          <a:avLst>
            <a:gd name="adj1" fmla="val 14693347"/>
            <a:gd name="adj2" fmla="val 19850942"/>
            <a:gd name="adj3" fmla="val 3435"/>
          </a:avLst>
        </a:prstGeom>
        <a:solidFill>
          <a:schemeClr val="accent3">
            <a:hueOff val="0"/>
            <a:satOff val="0"/>
            <a:lumOff val="0"/>
            <a:alphaOff val="0"/>
          </a:schemeClr>
        </a:solidFill>
        <a:ln>
          <a:solidFill>
            <a:schemeClr val="accent1">
              <a:lumMod val="75000"/>
            </a:schemeClr>
          </a:solidFill>
        </a:ln>
        <a:effectLst/>
      </dsp:spPr>
      <dsp:style>
        <a:lnRef idx="0">
          <a:scrgbClr r="0" g="0" b="0"/>
        </a:lnRef>
        <a:fillRef idx="1">
          <a:scrgbClr r="0" g="0" b="0"/>
        </a:fillRef>
        <a:effectRef idx="0">
          <a:scrgbClr r="0" g="0" b="0"/>
        </a:effectRef>
        <a:fontRef idx="minor">
          <a:schemeClr val="lt1"/>
        </a:fontRef>
      </dsp:style>
    </dsp:sp>
    <dsp:sp modelId="{C2771272-27CF-4F9F-AA54-787F32BBBE07}">
      <dsp:nvSpPr>
        <dsp:cNvPr id="0" name=""/>
        <dsp:cNvSpPr/>
      </dsp:nvSpPr>
      <dsp:spPr>
        <a:xfrm>
          <a:off x="3317728" y="1622855"/>
          <a:ext cx="2151132" cy="2670055"/>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Участники бюджетного процесса</a:t>
          </a:r>
        </a:p>
        <a:p>
          <a:pPr lvl="0" algn="ctr" defTabSz="444500">
            <a:lnSpc>
              <a:spcPct val="90000"/>
            </a:lnSpc>
            <a:spcBef>
              <a:spcPct val="0"/>
            </a:spcBef>
            <a:spcAft>
              <a:spcPct val="35000"/>
            </a:spcAft>
          </a:pPr>
          <a:r>
            <a:rPr lang="ru-RU" sz="1000" kern="1200" dirty="0" smtClean="0">
              <a:solidFill>
                <a:schemeClr val="tx1"/>
              </a:solidFill>
            </a:rPr>
            <a:t>(с</a:t>
          </a:r>
          <a:r>
            <a:rPr lang="ru-RU" sz="1000" kern="1200" dirty="0" smtClean="0"/>
            <a:t>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000" kern="1200" dirty="0">
            <a:solidFill>
              <a:schemeClr val="tx1"/>
            </a:solidFill>
          </a:endParaRPr>
        </a:p>
      </dsp:txBody>
      <dsp:txXfrm>
        <a:off x="3422738" y="1727865"/>
        <a:ext cx="1941112" cy="2460035"/>
      </dsp:txXfrm>
    </dsp:sp>
    <dsp:sp modelId="{8718CB4E-F65C-4E4A-89C4-26F421EC27CE}">
      <dsp:nvSpPr>
        <dsp:cNvPr id="0" name=""/>
        <dsp:cNvSpPr/>
      </dsp:nvSpPr>
      <dsp:spPr>
        <a:xfrm>
          <a:off x="3031661" y="175956"/>
          <a:ext cx="2944396" cy="1189466"/>
        </a:xfrm>
        <a:prstGeom prst="roundRect">
          <a:avLst/>
        </a:prstGeom>
        <a:solidFill>
          <a:schemeClr val="accent2">
            <a:lumMod val="20000"/>
            <a:lumOff val="8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rPr>
            <a:t>Глава Администрация муниципального района</a:t>
          </a:r>
        </a:p>
        <a:p>
          <a:pPr lvl="0" algn="ctr" defTabSz="400050">
            <a:lnSpc>
              <a:spcPct val="90000"/>
            </a:lnSpc>
            <a:spcBef>
              <a:spcPct val="0"/>
            </a:spcBef>
            <a:spcAft>
              <a:spcPct val="35000"/>
            </a:spcAft>
          </a:pPr>
          <a:r>
            <a:rPr lang="ru-RU" sz="900" kern="1200" dirty="0" smtClean="0">
              <a:solidFill>
                <a:schemeClr val="tx1"/>
              </a:solidFill>
            </a:rPr>
            <a:t>   - руководит подготовкой вопросов формирования проекта районного бюджета; </a:t>
          </a:r>
        </a:p>
        <a:p>
          <a:pPr lvl="0" algn="ctr" defTabSz="400050">
            <a:lnSpc>
              <a:spcPct val="90000"/>
            </a:lnSpc>
            <a:spcBef>
              <a:spcPct val="0"/>
            </a:spcBef>
            <a:spcAft>
              <a:spcPct val="35000"/>
            </a:spcAft>
          </a:pPr>
          <a:r>
            <a:rPr lang="ru-RU" sz="900" kern="1200" dirty="0" smtClean="0">
              <a:solidFill>
                <a:schemeClr val="tx1"/>
              </a:solidFill>
            </a:rPr>
            <a:t>  -  выносит на рассмотрение Совета;</a:t>
          </a:r>
        </a:p>
        <a:p>
          <a:pPr lvl="0" algn="ctr" defTabSz="400050">
            <a:lnSpc>
              <a:spcPct val="90000"/>
            </a:lnSpc>
            <a:spcBef>
              <a:spcPct val="0"/>
            </a:spcBef>
            <a:spcAft>
              <a:spcPct val="35000"/>
            </a:spcAft>
          </a:pPr>
          <a:r>
            <a:rPr lang="ru-RU" sz="900" kern="1200" dirty="0" smtClean="0">
              <a:solidFill>
                <a:schemeClr val="tx1"/>
              </a:solidFill>
            </a:rPr>
            <a:t>  -  инициирует публичные слушания;</a:t>
          </a:r>
        </a:p>
        <a:p>
          <a:pPr lvl="0" algn="ctr" defTabSz="400050">
            <a:lnSpc>
              <a:spcPct val="90000"/>
            </a:lnSpc>
            <a:spcBef>
              <a:spcPct val="0"/>
            </a:spcBef>
            <a:spcAft>
              <a:spcPct val="35000"/>
            </a:spcAft>
          </a:pPr>
          <a:r>
            <a:rPr lang="ru-RU" sz="900" kern="1200" dirty="0" smtClean="0">
              <a:solidFill>
                <a:schemeClr val="tx1"/>
              </a:solidFill>
            </a:rPr>
            <a:t>Контролирует исполнение;</a:t>
          </a:r>
        </a:p>
        <a:p>
          <a:pPr lvl="0" algn="ctr" defTabSz="400050">
            <a:lnSpc>
              <a:spcPct val="90000"/>
            </a:lnSpc>
            <a:spcBef>
              <a:spcPct val="0"/>
            </a:spcBef>
            <a:spcAft>
              <a:spcPct val="35000"/>
            </a:spcAft>
          </a:pPr>
          <a:r>
            <a:rPr lang="ru-RU" sz="900" kern="1200" dirty="0" smtClean="0">
              <a:solidFill>
                <a:schemeClr val="tx1"/>
              </a:solidFill>
            </a:rPr>
            <a:t>Утверждает квартальную отчетность</a:t>
          </a:r>
        </a:p>
      </dsp:txBody>
      <dsp:txXfrm>
        <a:off x="3089726" y="234021"/>
        <a:ext cx="2828266" cy="1073336"/>
      </dsp:txXfrm>
    </dsp:sp>
    <dsp:sp modelId="{845E0088-4DF9-433D-BC84-CA6B21FB8774}">
      <dsp:nvSpPr>
        <dsp:cNvPr id="0" name=""/>
        <dsp:cNvSpPr/>
      </dsp:nvSpPr>
      <dsp:spPr>
        <a:xfrm>
          <a:off x="6245636" y="1165549"/>
          <a:ext cx="2513917" cy="1143836"/>
        </a:xfrm>
        <a:prstGeom prst="roundRect">
          <a:avLst/>
        </a:prstGeom>
        <a:solidFill>
          <a:schemeClr val="accent4">
            <a:lumMod val="20000"/>
            <a:lumOff val="8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rPr>
            <a:t>Совет  </a:t>
          </a:r>
          <a:r>
            <a:rPr lang="ru-RU" sz="900" b="1" kern="1200" dirty="0" err="1" smtClean="0">
              <a:solidFill>
                <a:schemeClr val="tx1"/>
              </a:solidFill>
            </a:rPr>
            <a:t>Зеленчукского</a:t>
          </a:r>
          <a:r>
            <a:rPr lang="ru-RU" sz="900" b="1" kern="1200" dirty="0" smtClean="0">
              <a:solidFill>
                <a:schemeClr val="tx1"/>
              </a:solidFill>
            </a:rPr>
            <a:t> района</a:t>
          </a:r>
        </a:p>
        <a:p>
          <a:pPr lvl="0" algn="l" defTabSz="400050">
            <a:lnSpc>
              <a:spcPct val="90000"/>
            </a:lnSpc>
            <a:spcBef>
              <a:spcPct val="0"/>
            </a:spcBef>
            <a:spcAft>
              <a:spcPct val="35000"/>
            </a:spcAft>
          </a:pPr>
          <a:r>
            <a:rPr lang="ru-RU" sz="900" kern="1200" dirty="0" smtClean="0">
              <a:solidFill>
                <a:schemeClr val="tx1"/>
              </a:solidFill>
            </a:rPr>
            <a:t>- рассматривает и утверждает бюджет;</a:t>
          </a:r>
        </a:p>
        <a:p>
          <a:pPr lvl="0" algn="l" defTabSz="400050">
            <a:lnSpc>
              <a:spcPct val="90000"/>
            </a:lnSpc>
            <a:spcBef>
              <a:spcPct val="0"/>
            </a:spcBef>
            <a:spcAft>
              <a:spcPct val="35000"/>
            </a:spcAft>
          </a:pPr>
          <a:r>
            <a:rPr lang="ru-RU" sz="900" kern="1200" dirty="0" smtClean="0">
              <a:solidFill>
                <a:schemeClr val="tx1"/>
              </a:solidFill>
            </a:rPr>
            <a:t>- устанавливает, изменяет и отменяет местные налоги;</a:t>
          </a:r>
        </a:p>
        <a:p>
          <a:pPr lvl="0" algn="l" defTabSz="400050">
            <a:lnSpc>
              <a:spcPct val="90000"/>
            </a:lnSpc>
            <a:spcBef>
              <a:spcPct val="0"/>
            </a:spcBef>
            <a:spcAft>
              <a:spcPct val="35000"/>
            </a:spcAft>
          </a:pPr>
          <a:r>
            <a:rPr lang="ru-RU" sz="900" kern="1200" dirty="0" smtClean="0">
              <a:solidFill>
                <a:schemeClr val="tx1"/>
              </a:solidFill>
            </a:rPr>
            <a:t>- Рассматривает  и утверждает внесение изменений в бюджет.</a:t>
          </a:r>
        </a:p>
        <a:p>
          <a:pPr lvl="0" algn="l" defTabSz="400050">
            <a:lnSpc>
              <a:spcPct val="90000"/>
            </a:lnSpc>
            <a:spcBef>
              <a:spcPct val="0"/>
            </a:spcBef>
            <a:spcAft>
              <a:spcPct val="35000"/>
            </a:spcAft>
          </a:pPr>
          <a:r>
            <a:rPr lang="ru-RU" sz="900" kern="1200" dirty="0" smtClean="0">
              <a:solidFill>
                <a:schemeClr val="tx1"/>
              </a:solidFill>
            </a:rPr>
            <a:t>- Утверждает годовую отчетность</a:t>
          </a:r>
          <a:endParaRPr lang="ru-RU" sz="900" kern="1200" dirty="0">
            <a:solidFill>
              <a:schemeClr val="tx1"/>
            </a:solidFill>
          </a:endParaRPr>
        </a:p>
      </dsp:txBody>
      <dsp:txXfrm>
        <a:off x="6301473" y="1221386"/>
        <a:ext cx="2402243" cy="1032162"/>
      </dsp:txXfrm>
    </dsp:sp>
    <dsp:sp modelId="{F4E02FC5-5AE7-4245-AB29-1ABD8AEB0F21}">
      <dsp:nvSpPr>
        <dsp:cNvPr id="0" name=""/>
        <dsp:cNvSpPr/>
      </dsp:nvSpPr>
      <dsp:spPr>
        <a:xfrm>
          <a:off x="5955765" y="2680902"/>
          <a:ext cx="2854235" cy="1632778"/>
        </a:xfrm>
        <a:prstGeom prst="roundRect">
          <a:avLst/>
        </a:prstGeom>
        <a:solidFill>
          <a:schemeClr val="accent2">
            <a:lumMod val="20000"/>
            <a:lumOff val="8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rPr>
            <a:t>Финансовое управление Администрация ЗМР</a:t>
          </a:r>
        </a:p>
        <a:p>
          <a:pPr lvl="0" algn="l" defTabSz="400050">
            <a:lnSpc>
              <a:spcPct val="90000"/>
            </a:lnSpc>
            <a:spcBef>
              <a:spcPct val="0"/>
            </a:spcBef>
            <a:spcAft>
              <a:spcPct val="35000"/>
            </a:spcAft>
          </a:pPr>
          <a:r>
            <a:rPr lang="ru-RU" sz="900" kern="1200" dirty="0" smtClean="0">
              <a:solidFill>
                <a:schemeClr val="tx1"/>
              </a:solidFill>
            </a:rPr>
            <a:t>  Составляет и исполняет бюджет:</a:t>
          </a:r>
        </a:p>
        <a:p>
          <a:pPr lvl="0" algn="l" defTabSz="400050">
            <a:lnSpc>
              <a:spcPct val="90000"/>
            </a:lnSpc>
            <a:spcBef>
              <a:spcPct val="0"/>
            </a:spcBef>
            <a:spcAft>
              <a:spcPct val="35000"/>
            </a:spcAft>
          </a:pPr>
          <a:r>
            <a:rPr lang="ru-RU" sz="900" kern="1200" dirty="0" smtClean="0">
              <a:solidFill>
                <a:schemeClr val="tx1"/>
              </a:solidFill>
            </a:rPr>
            <a:t>- доводит лимиты бюджетных ассигнований до ГРБС;</a:t>
          </a:r>
        </a:p>
        <a:p>
          <a:pPr lvl="0" algn="l" defTabSz="400050">
            <a:lnSpc>
              <a:spcPct val="90000"/>
            </a:lnSpc>
            <a:spcBef>
              <a:spcPct val="0"/>
            </a:spcBef>
            <a:spcAft>
              <a:spcPct val="35000"/>
            </a:spcAft>
          </a:pPr>
          <a:r>
            <a:rPr lang="ru-RU" sz="900" kern="1200" dirty="0" smtClean="0">
              <a:solidFill>
                <a:schemeClr val="tx1"/>
              </a:solidFill>
            </a:rPr>
            <a:t>- проводит финансирование получателям БС</a:t>
          </a:r>
        </a:p>
        <a:p>
          <a:pPr lvl="0" algn="l" defTabSz="400050">
            <a:lnSpc>
              <a:spcPct val="90000"/>
            </a:lnSpc>
            <a:spcBef>
              <a:spcPct val="0"/>
            </a:spcBef>
            <a:spcAft>
              <a:spcPct val="35000"/>
            </a:spcAft>
          </a:pPr>
          <a:r>
            <a:rPr lang="ru-RU" sz="900" kern="1200" dirty="0" smtClean="0">
              <a:solidFill>
                <a:schemeClr val="tx1"/>
              </a:solidFill>
            </a:rPr>
            <a:t>- принимает отчетность от ГРБС;</a:t>
          </a:r>
        </a:p>
        <a:p>
          <a:pPr lvl="0" algn="l" defTabSz="400050">
            <a:lnSpc>
              <a:spcPct val="90000"/>
            </a:lnSpc>
            <a:spcBef>
              <a:spcPct val="0"/>
            </a:spcBef>
            <a:spcAft>
              <a:spcPct val="35000"/>
            </a:spcAft>
          </a:pPr>
          <a:r>
            <a:rPr lang="ru-RU" sz="900" kern="1200" dirty="0" smtClean="0">
              <a:solidFill>
                <a:schemeClr val="tx1"/>
              </a:solidFill>
            </a:rPr>
            <a:t>- составляет сводную отчетность районного бюджета;</a:t>
          </a:r>
        </a:p>
        <a:p>
          <a:pPr lvl="0" algn="l" defTabSz="400050">
            <a:lnSpc>
              <a:spcPct val="90000"/>
            </a:lnSpc>
            <a:spcBef>
              <a:spcPct val="0"/>
            </a:spcBef>
            <a:spcAft>
              <a:spcPct val="35000"/>
            </a:spcAft>
          </a:pPr>
          <a:r>
            <a:rPr lang="ru-RU" sz="900" kern="1200" dirty="0" smtClean="0">
              <a:solidFill>
                <a:schemeClr val="tx1"/>
              </a:solidFill>
            </a:rPr>
            <a:t>- составляет консолидированную отчетность по МР; </a:t>
          </a:r>
        </a:p>
        <a:p>
          <a:pPr lvl="0" algn="l" defTabSz="400050">
            <a:lnSpc>
              <a:spcPct val="90000"/>
            </a:lnSpc>
            <a:spcBef>
              <a:spcPct val="0"/>
            </a:spcBef>
            <a:spcAft>
              <a:spcPct val="35000"/>
            </a:spcAft>
          </a:pPr>
          <a:r>
            <a:rPr lang="ru-RU" sz="900" kern="1200" dirty="0" smtClean="0">
              <a:solidFill>
                <a:schemeClr val="tx1"/>
              </a:solidFill>
            </a:rPr>
            <a:t>   Осуществляет муниципальные заимствования.</a:t>
          </a:r>
          <a:endParaRPr lang="ru-RU" sz="900" kern="1200" dirty="0">
            <a:solidFill>
              <a:schemeClr val="tx1"/>
            </a:solidFill>
          </a:endParaRPr>
        </a:p>
      </dsp:txBody>
      <dsp:txXfrm>
        <a:off x="6035471" y="2760608"/>
        <a:ext cx="2694823" cy="1473366"/>
      </dsp:txXfrm>
    </dsp:sp>
    <dsp:sp modelId="{0D45D63D-91C6-4CBD-9A7E-8B57F668A8E9}">
      <dsp:nvSpPr>
        <dsp:cNvPr id="0" name=""/>
        <dsp:cNvSpPr/>
      </dsp:nvSpPr>
      <dsp:spPr>
        <a:xfrm>
          <a:off x="6245127" y="4710078"/>
          <a:ext cx="2514848" cy="676924"/>
        </a:xfrm>
        <a:prstGeom prst="roundRect">
          <a:avLst/>
        </a:prstGeom>
        <a:solidFill>
          <a:schemeClr val="accent1">
            <a:lumMod val="20000"/>
            <a:lumOff val="8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rPr>
            <a:t>Контрольно - счетный орган ЗМР</a:t>
          </a:r>
        </a:p>
        <a:p>
          <a:pPr lvl="0" algn="l" defTabSz="400050">
            <a:lnSpc>
              <a:spcPct val="90000"/>
            </a:lnSpc>
            <a:spcBef>
              <a:spcPct val="0"/>
            </a:spcBef>
            <a:spcAft>
              <a:spcPct val="35000"/>
            </a:spcAft>
          </a:pPr>
          <a:r>
            <a:rPr lang="ru-RU" sz="900" kern="1200" dirty="0" smtClean="0">
              <a:solidFill>
                <a:schemeClr val="tx1"/>
              </a:solidFill>
            </a:rPr>
            <a:t>- проводит экспертизу проекта бюджета;</a:t>
          </a:r>
        </a:p>
        <a:p>
          <a:pPr lvl="0" algn="l" defTabSz="400050">
            <a:lnSpc>
              <a:spcPct val="90000"/>
            </a:lnSpc>
            <a:spcBef>
              <a:spcPct val="0"/>
            </a:spcBef>
            <a:spcAft>
              <a:spcPct val="35000"/>
            </a:spcAft>
          </a:pPr>
          <a:r>
            <a:rPr lang="ru-RU" sz="900" kern="1200" dirty="0" smtClean="0">
              <a:solidFill>
                <a:schemeClr val="tx1"/>
              </a:solidFill>
            </a:rPr>
            <a:t>- контролирует исполнение местного бюджета.</a:t>
          </a:r>
          <a:endParaRPr lang="ru-RU" sz="900" kern="1200" dirty="0">
            <a:solidFill>
              <a:schemeClr val="tx1"/>
            </a:solidFill>
          </a:endParaRPr>
        </a:p>
      </dsp:txBody>
      <dsp:txXfrm>
        <a:off x="6278172" y="4743123"/>
        <a:ext cx="2448758" cy="610834"/>
      </dsp:txXfrm>
    </dsp:sp>
    <dsp:sp modelId="{2903352A-C723-4D92-8BD1-F54193A752E8}">
      <dsp:nvSpPr>
        <dsp:cNvPr id="0" name=""/>
        <dsp:cNvSpPr/>
      </dsp:nvSpPr>
      <dsp:spPr>
        <a:xfrm>
          <a:off x="3320968" y="4820323"/>
          <a:ext cx="2644447" cy="853040"/>
        </a:xfrm>
        <a:prstGeom prst="roundRect">
          <a:avLst/>
        </a:prstGeom>
        <a:solidFill>
          <a:schemeClr val="accent2">
            <a:lumMod val="20000"/>
            <a:lumOff val="8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rPr>
            <a:t>Главные администраторы (администраторы) доходов районного бюджета </a:t>
          </a:r>
        </a:p>
        <a:p>
          <a:pPr lvl="0" algn="l" defTabSz="400050">
            <a:lnSpc>
              <a:spcPct val="90000"/>
            </a:lnSpc>
            <a:spcBef>
              <a:spcPct val="0"/>
            </a:spcBef>
            <a:spcAft>
              <a:spcPct val="35000"/>
            </a:spcAft>
          </a:pPr>
          <a:r>
            <a:rPr lang="ru-RU" sz="900" kern="1200" dirty="0" smtClean="0">
              <a:solidFill>
                <a:schemeClr val="tx1"/>
              </a:solidFill>
            </a:rPr>
            <a:t>   - предоставляют сведения, необходимые для составления бюджета;</a:t>
          </a:r>
        </a:p>
        <a:p>
          <a:pPr lvl="0" algn="l" defTabSz="400050">
            <a:lnSpc>
              <a:spcPct val="90000"/>
            </a:lnSpc>
            <a:spcBef>
              <a:spcPct val="0"/>
            </a:spcBef>
            <a:spcAft>
              <a:spcPct val="35000"/>
            </a:spcAft>
          </a:pPr>
          <a:r>
            <a:rPr lang="ru-RU" sz="900" kern="1200" dirty="0" smtClean="0">
              <a:solidFill>
                <a:schemeClr val="tx1"/>
              </a:solidFill>
            </a:rPr>
            <a:t>   - анализируют, формируют и предоставляют бюджетную отчетность.</a:t>
          </a:r>
          <a:endParaRPr lang="ru-RU" sz="900" kern="1200" dirty="0">
            <a:solidFill>
              <a:schemeClr val="tx1"/>
            </a:solidFill>
          </a:endParaRPr>
        </a:p>
      </dsp:txBody>
      <dsp:txXfrm>
        <a:off x="3362610" y="4861965"/>
        <a:ext cx="2561163" cy="769756"/>
      </dsp:txXfrm>
    </dsp:sp>
    <dsp:sp modelId="{1B484103-B5CC-49BB-A3BC-AF799990D8CA}">
      <dsp:nvSpPr>
        <dsp:cNvPr id="0" name=""/>
        <dsp:cNvSpPr/>
      </dsp:nvSpPr>
      <dsp:spPr>
        <a:xfrm>
          <a:off x="89212" y="4416113"/>
          <a:ext cx="2944396" cy="1087247"/>
        </a:xfrm>
        <a:prstGeom prst="roundRect">
          <a:avLst/>
        </a:prstGeom>
        <a:solidFill>
          <a:schemeClr val="accent1">
            <a:lumMod val="20000"/>
            <a:lumOff val="8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rPr>
            <a:t>Главные распорядители (распорядители) бюджетных средств (ГРБС)</a:t>
          </a:r>
        </a:p>
        <a:p>
          <a:pPr lvl="0" algn="l" defTabSz="400050">
            <a:lnSpc>
              <a:spcPct val="90000"/>
            </a:lnSpc>
            <a:spcBef>
              <a:spcPct val="0"/>
            </a:spcBef>
            <a:spcAft>
              <a:spcPct val="35000"/>
            </a:spcAft>
          </a:pPr>
          <a:r>
            <a:rPr lang="ru-RU" sz="900" kern="1200" dirty="0" smtClean="0">
              <a:solidFill>
                <a:schemeClr val="tx1"/>
              </a:solidFill>
            </a:rPr>
            <a:t>- осуществляют планирование расходов бюджета;</a:t>
          </a:r>
        </a:p>
        <a:p>
          <a:pPr lvl="0" algn="l" defTabSz="400050">
            <a:lnSpc>
              <a:spcPct val="90000"/>
            </a:lnSpc>
            <a:spcBef>
              <a:spcPct val="0"/>
            </a:spcBef>
            <a:spcAft>
              <a:spcPct val="35000"/>
            </a:spcAft>
          </a:pPr>
          <a:r>
            <a:rPr lang="ru-RU" sz="900" kern="1200" dirty="0" smtClean="0">
              <a:solidFill>
                <a:schemeClr val="tx1"/>
              </a:solidFill>
            </a:rPr>
            <a:t>- составляют обоснование бюджетных ассигнований;</a:t>
          </a:r>
        </a:p>
        <a:p>
          <a:pPr lvl="0" algn="l" defTabSz="400050">
            <a:lnSpc>
              <a:spcPct val="90000"/>
            </a:lnSpc>
            <a:spcBef>
              <a:spcPct val="0"/>
            </a:spcBef>
            <a:spcAft>
              <a:spcPct val="35000"/>
            </a:spcAft>
          </a:pPr>
          <a:r>
            <a:rPr lang="ru-RU" sz="900" kern="1200" dirty="0" smtClean="0">
              <a:solidFill>
                <a:schemeClr val="tx1"/>
              </a:solidFill>
            </a:rPr>
            <a:t>- формируют и утверждают муниципальные задания для подведомственных учреждений;</a:t>
          </a:r>
        </a:p>
        <a:p>
          <a:pPr lvl="0" algn="l" defTabSz="400050">
            <a:lnSpc>
              <a:spcPct val="90000"/>
            </a:lnSpc>
            <a:spcBef>
              <a:spcPct val="0"/>
            </a:spcBef>
            <a:spcAft>
              <a:spcPct val="35000"/>
            </a:spcAft>
          </a:pPr>
          <a:r>
            <a:rPr lang="ru-RU" sz="900" kern="1200" dirty="0" smtClean="0">
              <a:solidFill>
                <a:schemeClr val="tx1"/>
              </a:solidFill>
            </a:rPr>
            <a:t>- формируют и предоставляют отчетность.</a:t>
          </a:r>
          <a:endParaRPr lang="ru-RU" sz="900" kern="1200" dirty="0">
            <a:solidFill>
              <a:schemeClr val="tx1"/>
            </a:solidFill>
          </a:endParaRPr>
        </a:p>
      </dsp:txBody>
      <dsp:txXfrm>
        <a:off x="142287" y="4469188"/>
        <a:ext cx="2838246" cy="981097"/>
      </dsp:txXfrm>
    </dsp:sp>
    <dsp:sp modelId="{5356B0E1-8162-4DE2-9CF6-6915C440583D}">
      <dsp:nvSpPr>
        <dsp:cNvPr id="0" name=""/>
        <dsp:cNvSpPr/>
      </dsp:nvSpPr>
      <dsp:spPr>
        <a:xfrm>
          <a:off x="0" y="2787858"/>
          <a:ext cx="2944396" cy="1366277"/>
        </a:xfrm>
        <a:prstGeom prst="roundRect">
          <a:avLst/>
        </a:prstGeom>
        <a:solidFill>
          <a:schemeClr val="accent2">
            <a:lumMod val="20000"/>
            <a:lumOff val="8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rPr>
            <a:t>Главный администратор источников финансирования дефицита районного бюджета</a:t>
          </a:r>
        </a:p>
        <a:p>
          <a:pPr lvl="0" algn="l" defTabSz="400050">
            <a:lnSpc>
              <a:spcPct val="90000"/>
            </a:lnSpc>
            <a:spcBef>
              <a:spcPct val="0"/>
            </a:spcBef>
            <a:spcAft>
              <a:spcPct val="35000"/>
            </a:spcAft>
          </a:pPr>
          <a:r>
            <a:rPr lang="ru-RU" sz="900" kern="1200" dirty="0" smtClean="0">
              <a:solidFill>
                <a:schemeClr val="tx1"/>
              </a:solidFill>
            </a:rPr>
            <a:t>                     </a:t>
          </a:r>
          <a:r>
            <a:rPr lang="ru-RU" sz="900" b="1" kern="1200" dirty="0" smtClean="0">
              <a:solidFill>
                <a:schemeClr val="tx1"/>
              </a:solidFill>
            </a:rPr>
            <a:t>(финансовое управление) </a:t>
          </a:r>
        </a:p>
        <a:p>
          <a:pPr lvl="0" algn="l" defTabSz="400050">
            <a:lnSpc>
              <a:spcPct val="90000"/>
            </a:lnSpc>
            <a:spcBef>
              <a:spcPct val="0"/>
            </a:spcBef>
            <a:spcAft>
              <a:spcPct val="35000"/>
            </a:spcAft>
          </a:pPr>
          <a:r>
            <a:rPr lang="ru-RU" sz="900" kern="1200" dirty="0" smtClean="0">
              <a:solidFill>
                <a:schemeClr val="tx1"/>
              </a:solidFill>
            </a:rPr>
            <a:t>- осуществляют планирование (прогнозирование) поступлений и выплат  по  источникам  </a:t>
          </a:r>
          <a:r>
            <a:rPr lang="ru-RU" sz="900" kern="1200" dirty="0" err="1" smtClean="0">
              <a:solidFill>
                <a:schemeClr val="tx1"/>
              </a:solidFill>
            </a:rPr>
            <a:t>финанси-рования</a:t>
          </a:r>
          <a:r>
            <a:rPr lang="ru-RU" sz="900" kern="1200" dirty="0" smtClean="0">
              <a:solidFill>
                <a:schemeClr val="tx1"/>
              </a:solidFill>
            </a:rPr>
            <a:t> дефицита бюджета;</a:t>
          </a:r>
        </a:p>
        <a:p>
          <a:pPr lvl="0" algn="l" defTabSz="400050">
            <a:lnSpc>
              <a:spcPct val="90000"/>
            </a:lnSpc>
            <a:spcBef>
              <a:spcPct val="0"/>
            </a:spcBef>
            <a:spcAft>
              <a:spcPct val="35000"/>
            </a:spcAft>
          </a:pPr>
          <a:r>
            <a:rPr lang="ru-RU" sz="900" kern="1200" dirty="0" smtClean="0">
              <a:solidFill>
                <a:schemeClr val="tx1"/>
              </a:solidFill>
            </a:rPr>
            <a:t>- формируют бюджетную отчетность.</a:t>
          </a:r>
          <a:endParaRPr lang="ru-RU" sz="900" kern="1200" dirty="0">
            <a:solidFill>
              <a:schemeClr val="tx1"/>
            </a:solidFill>
          </a:endParaRPr>
        </a:p>
      </dsp:txBody>
      <dsp:txXfrm>
        <a:off x="66696" y="2854554"/>
        <a:ext cx="2811004" cy="1232885"/>
      </dsp:txXfrm>
    </dsp:sp>
    <dsp:sp modelId="{2243B9A5-8E15-4393-A3CF-599F3170D614}">
      <dsp:nvSpPr>
        <dsp:cNvPr id="0" name=""/>
        <dsp:cNvSpPr/>
      </dsp:nvSpPr>
      <dsp:spPr>
        <a:xfrm>
          <a:off x="168724" y="1043496"/>
          <a:ext cx="2642237" cy="1342352"/>
        </a:xfrm>
        <a:prstGeom prst="roundRect">
          <a:avLst/>
        </a:prstGeom>
        <a:solidFill>
          <a:schemeClr val="accent4">
            <a:lumMod val="20000"/>
            <a:lumOff val="8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1"/>
              </a:solidFill>
            </a:rPr>
            <a:t>Получатели бюджетных средств</a:t>
          </a:r>
        </a:p>
        <a:p>
          <a:pPr lvl="0" algn="l" defTabSz="400050">
            <a:lnSpc>
              <a:spcPct val="90000"/>
            </a:lnSpc>
            <a:spcBef>
              <a:spcPct val="0"/>
            </a:spcBef>
            <a:spcAft>
              <a:spcPct val="35000"/>
            </a:spcAft>
          </a:pPr>
          <a:r>
            <a:rPr lang="ru-RU" sz="900" kern="1200" dirty="0" smtClean="0">
              <a:solidFill>
                <a:schemeClr val="tx1"/>
              </a:solidFill>
            </a:rPr>
            <a:t>- составляют и исполняют бюджетную смету;</a:t>
          </a:r>
        </a:p>
        <a:p>
          <a:pPr lvl="0" algn="l" defTabSz="400050">
            <a:lnSpc>
              <a:spcPct val="90000"/>
            </a:lnSpc>
            <a:spcBef>
              <a:spcPct val="0"/>
            </a:spcBef>
            <a:spcAft>
              <a:spcPct val="35000"/>
            </a:spcAft>
          </a:pPr>
          <a:r>
            <a:rPr lang="ru-RU" sz="900" kern="1200" dirty="0" smtClean="0">
              <a:solidFill>
                <a:schemeClr val="tx1"/>
              </a:solidFill>
            </a:rPr>
            <a:t>- ведут бюджетный учет;</a:t>
          </a:r>
        </a:p>
        <a:p>
          <a:pPr lvl="0" algn="l" defTabSz="400050">
            <a:lnSpc>
              <a:spcPct val="90000"/>
            </a:lnSpc>
            <a:spcBef>
              <a:spcPct val="0"/>
            </a:spcBef>
            <a:spcAft>
              <a:spcPct val="35000"/>
            </a:spcAft>
          </a:pPr>
          <a:r>
            <a:rPr lang="ru-RU" sz="900" kern="1200" dirty="0" smtClean="0">
              <a:solidFill>
                <a:schemeClr val="tx1"/>
              </a:solidFill>
            </a:rPr>
            <a:t>- формируют и предоставляют главному распорядителю бюджетных средств бюджетную отчетность.</a:t>
          </a:r>
          <a:endParaRPr lang="ru-RU" sz="900" kern="1200" dirty="0">
            <a:solidFill>
              <a:schemeClr val="tx1"/>
            </a:solidFill>
          </a:endParaRPr>
        </a:p>
      </dsp:txBody>
      <dsp:txXfrm>
        <a:off x="234252" y="1109024"/>
        <a:ext cx="2511181" cy="12112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9CA29-686A-4B59-9D73-1F83BC547ADC}" type="datetimeFigureOut">
              <a:rPr lang="ru-RU" smtClean="0"/>
              <a:t>11.12.2017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48BF2-CCB3-435B-86DC-1AFF7C49F15F}" type="slidenum">
              <a:rPr lang="ru-RU" smtClean="0"/>
              <a:t>‹#›</a:t>
            </a:fld>
            <a:endParaRPr lang="ru-RU"/>
          </a:p>
        </p:txBody>
      </p:sp>
    </p:spTree>
    <p:extLst>
      <p:ext uri="{BB962C8B-B14F-4D97-AF65-F5344CB8AC3E}">
        <p14:creationId xmlns:p14="http://schemas.microsoft.com/office/powerpoint/2010/main" val="206699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fld id="{A899514F-88AF-47CD-B191-E777FF449939}" type="datetimeFigureOut">
              <a:rPr lang="ru-RU">
                <a:solidFill>
                  <a:prstClr val="white">
                    <a:tint val="75000"/>
                  </a:prstClr>
                </a:solidFill>
              </a:rPr>
              <a:pPr>
                <a:defRPr/>
              </a:pPr>
              <a:t>11.12.2017</a:t>
            </a:fld>
            <a:endParaRPr lang="ru-RU">
              <a:solidFill>
                <a:prstClr val="white">
                  <a:tint val="75000"/>
                </a:prstClr>
              </a:solidFill>
            </a:endParaRPr>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solidFill>
                <a:prstClr val="white">
                  <a:tint val="75000"/>
                </a:prstClr>
              </a:solidFill>
            </a:endParaRPr>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2C92B073-F1A4-4D88-8765-C6271BCE9427}"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172592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0146" y="3486150"/>
            <a:ext cx="3429030" cy="1609725"/>
          </a:xfrm>
        </p:spPr>
        <p:txBody>
          <a:bodyPr anchor="ctr">
            <a:norm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1381126" y="590550"/>
            <a:ext cx="6772274" cy="2828925"/>
          </a:xfrm>
        </p:spPr>
        <p:txBody>
          <a:bodyPr anchor="ctr">
            <a:normAutofit/>
          </a:bodyPr>
          <a:lstStyle>
            <a:lvl1pPr marL="0" indent="0">
              <a:buNone/>
              <a:tabLst/>
              <a:defRPr sz="2800" b="1">
                <a:solidFill>
                  <a:schemeClr val="accent2">
                    <a:lumMod val="75000"/>
                  </a:schemeClr>
                </a:solidFill>
              </a:defRPr>
            </a:lvl1pPr>
          </a:lstStyle>
          <a:p>
            <a:pPr lvl="0"/>
            <a:r>
              <a:rPr lang="ru-RU" smtClean="0"/>
              <a:t>Образец текста</a:t>
            </a:r>
          </a:p>
        </p:txBody>
      </p:sp>
    </p:spTree>
    <p:extLst>
      <p:ext uri="{BB962C8B-B14F-4D97-AF65-F5344CB8AC3E}">
        <p14:creationId xmlns:p14="http://schemas.microsoft.com/office/powerpoint/2010/main" val="1546101925"/>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67FD1E93-168C-4E3F-B839-29F00AE4705B}"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2574397782"/>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1057275"/>
            <a:ext cx="7772400" cy="33496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Номер слайда 5"/>
          <p:cNvSpPr>
            <a:spLocks noGrp="1"/>
          </p:cNvSpPr>
          <p:nvPr>
            <p:ph type="sldNum" sz="quarter" idx="10"/>
          </p:nvPr>
        </p:nvSpPr>
        <p:spPr/>
        <p:txBody>
          <a:bodyPr/>
          <a:lstStyle>
            <a:lvl1pPr>
              <a:defRPr/>
            </a:lvl1pPr>
          </a:lstStyle>
          <a:p>
            <a:pPr>
              <a:defRPr/>
            </a:pPr>
            <a:fld id="{25E0E091-9795-4AC6-8D5F-9DA5F106CAE0}"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1813123028"/>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lang="ru-RU" sz="2000" kern="1200" dirty="0" smtClean="0">
                <a:solidFill>
                  <a:schemeClr val="tx1"/>
                </a:solidFill>
                <a:latin typeface="Arial" pitchFamily="34" charset="0"/>
                <a:ea typeface="+mn-ea"/>
                <a:cs typeface="Arial" pitchFamily="34" charset="0"/>
              </a:defRPr>
            </a:lvl1pPr>
            <a:lvl2pPr>
              <a:defRPr lang="ru-RU" sz="1800" kern="1200" dirty="0" smtClean="0">
                <a:solidFill>
                  <a:schemeClr val="tx1">
                    <a:lumMod val="75000"/>
                    <a:lumOff val="25000"/>
                  </a:schemeClr>
                </a:solidFill>
                <a:latin typeface="Arial" pitchFamily="34" charset="0"/>
                <a:ea typeface="+mn-ea"/>
                <a:cs typeface="Arial" pitchFamily="34" charset="0"/>
              </a:defRPr>
            </a:lvl2pPr>
            <a:lvl3pPr>
              <a:defRPr lang="ru-RU" sz="1600" kern="1200" dirty="0" smtClean="0">
                <a:solidFill>
                  <a:schemeClr val="tx1">
                    <a:lumMod val="65000"/>
                    <a:lumOff val="35000"/>
                  </a:schemeClr>
                </a:solidFill>
                <a:latin typeface="Arial" pitchFamily="34" charset="0"/>
                <a:ea typeface="+mn-ea"/>
                <a:cs typeface="Arial" pitchFamily="34" charset="0"/>
              </a:defRPr>
            </a:lvl3pPr>
            <a:lvl4pPr>
              <a:defRPr lang="ru-RU" sz="1400" kern="1200" dirty="0" smtClean="0">
                <a:solidFill>
                  <a:schemeClr val="tx1">
                    <a:lumMod val="65000"/>
                    <a:lumOff val="35000"/>
                  </a:schemeClr>
                </a:solidFill>
                <a:latin typeface="Arial" pitchFamily="34" charset="0"/>
                <a:ea typeface="+mn-ea"/>
                <a:cs typeface="Arial" pitchFamily="34" charset="0"/>
              </a:defRPr>
            </a:lvl4pPr>
            <a:lvl5pPr>
              <a:defRPr lang="ru-RU" sz="1400" kern="1200" dirty="0" smtClean="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омер слайда 5"/>
          <p:cNvSpPr>
            <a:spLocks noGrp="1"/>
          </p:cNvSpPr>
          <p:nvPr>
            <p:ph type="sldNum" sz="quarter" idx="10"/>
          </p:nvPr>
        </p:nvSpPr>
        <p:spPr/>
        <p:txBody>
          <a:bodyPr/>
          <a:lstStyle>
            <a:lvl1pPr>
              <a:defRPr/>
            </a:lvl1pPr>
          </a:lstStyle>
          <a:p>
            <a:pPr>
              <a:defRPr/>
            </a:pPr>
            <a:fld id="{F9A98A4C-BBD5-432C-A219-A40AC32615A6}"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2780830"/>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5"/>
          <p:cNvSpPr>
            <a:spLocks noGrp="1"/>
          </p:cNvSpPr>
          <p:nvPr>
            <p:ph type="sldNum" sz="quarter" idx="10"/>
          </p:nvPr>
        </p:nvSpPr>
        <p:spPr/>
        <p:txBody>
          <a:bodyPr/>
          <a:lstStyle>
            <a:lvl1pPr>
              <a:defRPr/>
            </a:lvl1pPr>
          </a:lstStyle>
          <a:p>
            <a:pPr>
              <a:defRPr/>
            </a:pPr>
            <a:fld id="{4FF8C0CE-BC11-404E-961F-FE6125115D46}"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4243273077"/>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Номер слайда 5"/>
          <p:cNvSpPr>
            <a:spLocks noGrp="1"/>
          </p:cNvSpPr>
          <p:nvPr>
            <p:ph type="sldNum" sz="quarter" idx="10"/>
          </p:nvPr>
        </p:nvSpPr>
        <p:spPr/>
        <p:txBody>
          <a:bodyPr/>
          <a:lstStyle>
            <a:lvl1pPr>
              <a:defRPr/>
            </a:lvl1pPr>
          </a:lstStyle>
          <a:p>
            <a:pPr>
              <a:defRPr/>
            </a:pPr>
            <a:fld id="{BC056698-92FC-4931-8767-949D122C40D5}"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634112828"/>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pPr>
              <a:defRPr/>
            </a:pPr>
            <a:fld id="{D0A3B2CF-79A4-4F95-8E14-34636ADF833E}"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3808532010"/>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6533"/>
            <a:ext cx="3008313" cy="101959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2010191"/>
            <a:ext cx="3008313"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pPr>
              <a:defRPr/>
            </a:pPr>
            <a:fld id="{55A05B56-C02C-4FA1-9329-DC7C68A0AC8E}"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1462917836"/>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800600"/>
            <a:ext cx="8610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333375" y="612775"/>
            <a:ext cx="855345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304800" y="5367338"/>
            <a:ext cx="8610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pPr>
              <a:defRPr/>
            </a:pPr>
            <a:fld id="{AB3B7063-6465-48CF-A1EE-12D922ECC935}"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3579839764"/>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9F8E051C-D7CA-4525-92E9-184A3781F901}"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3782513158"/>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038225"/>
            <a:ext cx="6019800" cy="5087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26CA47D9-5C59-4E5C-B821-328BBFE6CFE8}"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2794399698"/>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oAutofit/>
          </a:bodyPr>
          <a:lstStyle>
            <a:lvl1pPr>
              <a:lnSpc>
                <a:spcPct val="100000"/>
              </a:lnSpc>
              <a:defRPr/>
            </a:lvl1pPr>
          </a:lstStyle>
          <a:p>
            <a:r>
              <a:rPr lang="de-DE" dirty="0" smtClean="0"/>
              <a:t>Titelmasterformat durch Klicken bearbeiten</a:t>
            </a:r>
            <a:endParaRPr lang="de-DE" dirty="0"/>
          </a:p>
        </p:txBody>
      </p:sp>
      <p:sp>
        <p:nvSpPr>
          <p:cNvPr id="9" name="Textplatzhalter 7"/>
          <p:cNvSpPr>
            <a:spLocks noGrp="1"/>
          </p:cNvSpPr>
          <p:nvPr>
            <p:ph type="body" sz="quarter" idx="13"/>
          </p:nvPr>
        </p:nvSpPr>
        <p:spPr>
          <a:xfrm>
            <a:off x="323850" y="854994"/>
            <a:ext cx="8496300" cy="336244"/>
          </a:xfrm>
        </p:spPr>
        <p:txBody>
          <a:bodyPr>
            <a:noAutofit/>
          </a:bodyPr>
          <a:lstStyle>
            <a:lvl1pPr>
              <a:buNone/>
              <a:defRPr sz="2000"/>
            </a:lvl1pPr>
          </a:lstStyle>
          <a:p>
            <a:pPr lvl="0"/>
            <a:r>
              <a:rPr lang="de-DE" dirty="0" smtClean="0"/>
              <a:t>Textmasterformate durch Klicken bearbeiten</a:t>
            </a:r>
          </a:p>
        </p:txBody>
      </p:sp>
      <p:sp>
        <p:nvSpPr>
          <p:cNvPr id="4" name="Datumsplatzhalter 3"/>
          <p:cNvSpPr>
            <a:spLocks noGrp="1"/>
          </p:cNvSpPr>
          <p:nvPr>
            <p:ph type="dt" sz="half" idx="14"/>
          </p:nvPr>
        </p:nvSpPr>
        <p:spPr>
          <a:xfrm>
            <a:off x="323850" y="6356350"/>
            <a:ext cx="2133600" cy="365125"/>
          </a:xfrm>
          <a:prstGeom prst="rect">
            <a:avLst/>
          </a:prstGeom>
        </p:spPr>
        <p:txBody>
          <a:bodyPr/>
          <a:lstStyle>
            <a:lvl1pPr>
              <a:defRPr/>
            </a:lvl1pPr>
          </a:lstStyle>
          <a:p>
            <a:pPr fontAlgn="base">
              <a:spcBef>
                <a:spcPct val="0"/>
              </a:spcBef>
              <a:spcAft>
                <a:spcPct val="0"/>
              </a:spcAft>
              <a:defRPr/>
            </a:pPr>
            <a:fld id="{0374C68D-6E30-4CBF-9EF3-BA3275A77700}" type="datetimeFigureOut">
              <a:rPr lang="de-DE">
                <a:solidFill>
                  <a:prstClr val="black"/>
                </a:solidFill>
              </a:rPr>
              <a:pPr fontAlgn="base">
                <a:spcBef>
                  <a:spcPct val="0"/>
                </a:spcBef>
                <a:spcAft>
                  <a:spcPct val="0"/>
                </a:spcAft>
                <a:defRPr/>
              </a:pPr>
              <a:t>11.12.2017</a:t>
            </a:fld>
            <a:endParaRPr lang="de-DE" dirty="0">
              <a:solidFill>
                <a:prstClr val="black"/>
              </a:solidFill>
            </a:endParaRPr>
          </a:p>
        </p:txBody>
      </p:sp>
      <p:sp>
        <p:nvSpPr>
          <p:cNvPr id="5" name="Fußzeilenplatzhalter 4"/>
          <p:cNvSpPr>
            <a:spLocks noGrp="1"/>
          </p:cNvSpPr>
          <p:nvPr>
            <p:ph type="ftr" sz="quarter" idx="15"/>
          </p:nvPr>
        </p:nvSpPr>
        <p:spPr>
          <a:xfrm>
            <a:off x="2457450" y="6356350"/>
            <a:ext cx="4229100" cy="365125"/>
          </a:xfrm>
          <a:prstGeom prst="rect">
            <a:avLst/>
          </a:prstGeom>
        </p:spPr>
        <p:txBody>
          <a:bodyPr/>
          <a:lstStyle>
            <a:lvl1pPr>
              <a:defRPr/>
            </a:lvl1pPr>
          </a:lstStyle>
          <a:p>
            <a:pPr fontAlgn="base">
              <a:spcBef>
                <a:spcPct val="0"/>
              </a:spcBef>
              <a:spcAft>
                <a:spcPct val="0"/>
              </a:spcAft>
              <a:defRPr/>
            </a:pPr>
            <a:endParaRPr lang="de-DE" dirty="0">
              <a:solidFill>
                <a:prstClr val="black"/>
              </a:solidFill>
            </a:endParaRPr>
          </a:p>
        </p:txBody>
      </p:sp>
      <p:sp>
        <p:nvSpPr>
          <p:cNvPr id="6" name="Foliennummernplatzhalter 5"/>
          <p:cNvSpPr>
            <a:spLocks noGrp="1"/>
          </p:cNvSpPr>
          <p:nvPr>
            <p:ph type="sldNum" sz="quarter" idx="16"/>
          </p:nvPr>
        </p:nvSpPr>
        <p:spPr/>
        <p:txBody>
          <a:bodyPr/>
          <a:lstStyle>
            <a:lvl1pPr>
              <a:defRPr/>
            </a:lvl1pPr>
          </a:lstStyle>
          <a:p>
            <a:pPr>
              <a:defRPr/>
            </a:pPr>
            <a:fld id="{165C93FF-0F0F-4F92-B7A8-E827C7A1BB16}" type="slidenum">
              <a:rPr lang="de-DE">
                <a:solidFill>
                  <a:prstClr val="black">
                    <a:lumMod val="85000"/>
                    <a:lumOff val="15000"/>
                  </a:prstClr>
                </a:solidFill>
              </a:rPr>
              <a:pPr>
                <a:defRPr/>
              </a:pPr>
              <a:t>‹#›</a:t>
            </a:fld>
            <a:endParaRPr lang="de-DE" dirty="0">
              <a:solidFill>
                <a:prstClr val="black">
                  <a:lumMod val="85000"/>
                  <a:lumOff val="15000"/>
                </a:prstClr>
              </a:solidFill>
            </a:endParaRPr>
          </a:p>
        </p:txBody>
      </p:sp>
    </p:spTree>
    <p:extLst>
      <p:ext uri="{BB962C8B-B14F-4D97-AF65-F5344CB8AC3E}">
        <p14:creationId xmlns:p14="http://schemas.microsoft.com/office/powerpoint/2010/main" val="411595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11.12.2017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10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11.12.2017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887412"/>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457200" y="1076325"/>
            <a:ext cx="8458200" cy="5049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8643938" y="6446838"/>
            <a:ext cx="461962" cy="365125"/>
          </a:xfrm>
          <a:prstGeom prst="rect">
            <a:avLst/>
          </a:prstGeom>
        </p:spPr>
        <p:txBody>
          <a:bodyPr vert="horz" lIns="91440" tIns="45720" rIns="91440" bIns="45720" rtlCol="0" anchor="ctr"/>
          <a:lstStyle>
            <a:lvl1pPr algn="ctr" fontAlgn="auto">
              <a:spcBef>
                <a:spcPts val="0"/>
              </a:spcBef>
              <a:spcAft>
                <a:spcPts val="0"/>
              </a:spcAft>
              <a:defRPr sz="1000" b="0" smtClean="0">
                <a:solidFill>
                  <a:schemeClr val="tx1">
                    <a:lumMod val="85000"/>
                    <a:lumOff val="15000"/>
                  </a:schemeClr>
                </a:solidFill>
                <a:latin typeface="Arial" pitchFamily="34" charset="0"/>
                <a:cs typeface="Arial" pitchFamily="34" charset="0"/>
              </a:defRPr>
            </a:lvl1pPr>
          </a:lstStyle>
          <a:p>
            <a:pPr>
              <a:defRPr/>
            </a:pPr>
            <a:fld id="{3F18107C-6741-438B-8392-6F0A246DBA11}" type="slidenum">
              <a:rPr lang="ru-RU">
                <a:solidFill>
                  <a:prstClr val="black">
                    <a:lumMod val="85000"/>
                    <a:lumOff val="15000"/>
                  </a:prstClr>
                </a:solidFill>
              </a:rPr>
              <a:pPr>
                <a:def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40953629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dissolve/>
  </p:transition>
  <p:hf hdr="0" ftr="0" dt="0"/>
  <p:txStyles>
    <p:titleStyle>
      <a:lvl1pPr algn="l" rtl="0" fontAlgn="base">
        <a:spcBef>
          <a:spcPct val="0"/>
        </a:spcBef>
        <a:spcAft>
          <a:spcPct val="0"/>
        </a:spcAft>
        <a:defRPr sz="2800" b="1" kern="1200">
          <a:solidFill>
            <a:srgbClr val="DD7E0E"/>
          </a:solidFill>
          <a:latin typeface="Arial" pitchFamily="34" charset="0"/>
          <a:ea typeface="+mj-ea"/>
          <a:cs typeface="Arial" pitchFamily="34" charset="0"/>
        </a:defRPr>
      </a:lvl1pPr>
      <a:lvl2pPr algn="l" rtl="0" fontAlgn="base">
        <a:spcBef>
          <a:spcPct val="0"/>
        </a:spcBef>
        <a:spcAft>
          <a:spcPct val="0"/>
        </a:spcAft>
        <a:defRPr sz="2800" b="1">
          <a:solidFill>
            <a:srgbClr val="DD7E0E"/>
          </a:solidFill>
          <a:latin typeface="Arial" charset="0"/>
          <a:cs typeface="Arial" charset="0"/>
        </a:defRPr>
      </a:lvl2pPr>
      <a:lvl3pPr algn="l" rtl="0" fontAlgn="base">
        <a:spcBef>
          <a:spcPct val="0"/>
        </a:spcBef>
        <a:spcAft>
          <a:spcPct val="0"/>
        </a:spcAft>
        <a:defRPr sz="2800" b="1">
          <a:solidFill>
            <a:srgbClr val="DD7E0E"/>
          </a:solidFill>
          <a:latin typeface="Arial" charset="0"/>
          <a:cs typeface="Arial" charset="0"/>
        </a:defRPr>
      </a:lvl3pPr>
      <a:lvl4pPr algn="l" rtl="0" fontAlgn="base">
        <a:spcBef>
          <a:spcPct val="0"/>
        </a:spcBef>
        <a:spcAft>
          <a:spcPct val="0"/>
        </a:spcAft>
        <a:defRPr sz="2800" b="1">
          <a:solidFill>
            <a:srgbClr val="DD7E0E"/>
          </a:solidFill>
          <a:latin typeface="Arial" charset="0"/>
          <a:cs typeface="Arial" charset="0"/>
        </a:defRPr>
      </a:lvl4pPr>
      <a:lvl5pPr algn="l" rtl="0" fontAlgn="base">
        <a:spcBef>
          <a:spcPct val="0"/>
        </a:spcBef>
        <a:spcAft>
          <a:spcPct val="0"/>
        </a:spcAft>
        <a:defRPr sz="2800" b="1">
          <a:solidFill>
            <a:srgbClr val="DD7E0E"/>
          </a:solidFill>
          <a:latin typeface="Arial" charset="0"/>
          <a:cs typeface="Arial" charset="0"/>
        </a:defRPr>
      </a:lvl5pPr>
      <a:lvl6pPr marL="457200" algn="l" rtl="0" fontAlgn="base">
        <a:spcBef>
          <a:spcPct val="0"/>
        </a:spcBef>
        <a:spcAft>
          <a:spcPct val="0"/>
        </a:spcAft>
        <a:defRPr sz="2800" b="1">
          <a:solidFill>
            <a:srgbClr val="DD7E0E"/>
          </a:solidFill>
          <a:latin typeface="Arial" charset="0"/>
          <a:cs typeface="Arial" charset="0"/>
        </a:defRPr>
      </a:lvl6pPr>
      <a:lvl7pPr marL="914400" algn="l" rtl="0" fontAlgn="base">
        <a:spcBef>
          <a:spcPct val="0"/>
        </a:spcBef>
        <a:spcAft>
          <a:spcPct val="0"/>
        </a:spcAft>
        <a:defRPr sz="2800" b="1">
          <a:solidFill>
            <a:srgbClr val="DD7E0E"/>
          </a:solidFill>
          <a:latin typeface="Arial" charset="0"/>
          <a:cs typeface="Arial" charset="0"/>
        </a:defRPr>
      </a:lvl7pPr>
      <a:lvl8pPr marL="1371600" algn="l" rtl="0" fontAlgn="base">
        <a:spcBef>
          <a:spcPct val="0"/>
        </a:spcBef>
        <a:spcAft>
          <a:spcPct val="0"/>
        </a:spcAft>
        <a:defRPr sz="2800" b="1">
          <a:solidFill>
            <a:srgbClr val="DD7E0E"/>
          </a:solidFill>
          <a:latin typeface="Arial" charset="0"/>
          <a:cs typeface="Arial" charset="0"/>
        </a:defRPr>
      </a:lvl8pPr>
      <a:lvl9pPr marL="1828800" algn="l" rtl="0" fontAlgn="base">
        <a:spcBef>
          <a:spcPct val="0"/>
        </a:spcBef>
        <a:spcAft>
          <a:spcPct val="0"/>
        </a:spcAft>
        <a:defRPr sz="2800" b="1">
          <a:solidFill>
            <a:srgbClr val="DD7E0E"/>
          </a:solidFill>
          <a:latin typeface="Arial" charset="0"/>
          <a:cs typeface="Arial" charset="0"/>
        </a:defRPr>
      </a:lvl9pPr>
    </p:titleStyle>
    <p:bodyStyle>
      <a:lvl1pPr marL="179388" indent="-179388" algn="l" rtl="0" fontAlgn="base">
        <a:spcBef>
          <a:spcPct val="20000"/>
        </a:spcBef>
        <a:spcAft>
          <a:spcPct val="0"/>
        </a:spcAft>
        <a:buClr>
          <a:srgbClr val="DD7E0E"/>
        </a:buClr>
        <a:buSzPct val="80000"/>
        <a:buFont typeface="Wingdings" pitchFamily="2" charset="2"/>
        <a:buChar char="§"/>
        <a:tabLst>
          <a:tab pos="179388" algn="l"/>
        </a:tabLst>
        <a:defRPr sz="2200" kern="1200">
          <a:solidFill>
            <a:schemeClr val="tx1"/>
          </a:solidFill>
          <a:latin typeface="Arial" pitchFamily="34" charset="0"/>
          <a:ea typeface="+mn-ea"/>
          <a:cs typeface="Arial" pitchFamily="34" charset="0"/>
        </a:defRPr>
      </a:lvl1pPr>
      <a:lvl2pPr marL="538163" indent="-273050" algn="l" rtl="0" fontAlgn="base">
        <a:spcBef>
          <a:spcPct val="20000"/>
        </a:spcBef>
        <a:spcAft>
          <a:spcPct val="0"/>
        </a:spcAft>
        <a:buClr>
          <a:srgbClr val="DD7E0E"/>
        </a:buClr>
        <a:buFont typeface="Arial" charset="0"/>
        <a:buChar char="–"/>
        <a:defRPr kern="1200">
          <a:solidFill>
            <a:srgbClr val="404040"/>
          </a:solidFill>
          <a:latin typeface="Arial" pitchFamily="34" charset="0"/>
          <a:ea typeface="+mn-ea"/>
          <a:cs typeface="Arial" pitchFamily="34" charset="0"/>
        </a:defRPr>
      </a:lvl2pPr>
      <a:lvl3pPr marL="717550" indent="-179388" algn="l" rtl="0" fontAlgn="base">
        <a:spcBef>
          <a:spcPct val="20000"/>
        </a:spcBef>
        <a:spcAft>
          <a:spcPct val="0"/>
        </a:spcAft>
        <a:buClr>
          <a:srgbClr val="DD7E0E"/>
        </a:buClr>
        <a:buFont typeface="Arial" charset="0"/>
        <a:buChar char="•"/>
        <a:defRPr sz="1600" kern="1200">
          <a:solidFill>
            <a:srgbClr val="595959"/>
          </a:solidFill>
          <a:latin typeface="Arial" pitchFamily="34" charset="0"/>
          <a:ea typeface="+mn-ea"/>
          <a:cs typeface="Arial" pitchFamily="34" charset="0"/>
        </a:defRPr>
      </a:lvl3pPr>
      <a:lvl4pPr marL="896938" indent="-179388" algn="l" rtl="0" fontAlgn="base">
        <a:spcBef>
          <a:spcPct val="20000"/>
        </a:spcBef>
        <a:spcAft>
          <a:spcPct val="0"/>
        </a:spcAft>
        <a:buFont typeface="Arial" charset="0"/>
        <a:buChar char="–"/>
        <a:defRPr sz="1400" kern="1200">
          <a:solidFill>
            <a:srgbClr val="595959"/>
          </a:solidFill>
          <a:latin typeface="Arial" pitchFamily="34" charset="0"/>
          <a:ea typeface="+mn-ea"/>
          <a:cs typeface="Arial" pitchFamily="34" charset="0"/>
        </a:defRPr>
      </a:lvl4pPr>
      <a:lvl5pPr marL="1076325" indent="-273050" algn="l" rtl="0" fontAlgn="base">
        <a:spcBef>
          <a:spcPct val="20000"/>
        </a:spcBef>
        <a:spcAft>
          <a:spcPct val="0"/>
        </a:spcAft>
        <a:buFont typeface="Arial" charset="0"/>
        <a:buChar char="»"/>
        <a:defRPr sz="12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yandex.ru/images/search?text=%D0%BA%D0%B0%D1%80%D1%82%D0%B8%D0%BD%D0%BA%D0%B8%20%D0%B8%20%D1%8D%D0%BC%D0%B1%D0%BB%D0%B5%D0%BC%D1%8B%20%D0%BF%D0%BE%20%D1%81%D0%BE%D1%86%D0%B8%D0%B0%D0%BB%D1%8C%D0%BD%D0%BE%D0%B9%20%D0%BF%D0%BE%D0%B4%D0%B4%D0%B5%D1%80%D0%B6%D0%BA%D0%B5%20%D0%BD%D0%B0%D1%81%D0%B5%D0%BB%D0%B5%D0%BD%D0%B8%D1%8E&amp;img_url=http://www.socialkomi.ru/content/news/1089/Ne_duzhe_socvalniy_pracivnik_1362136473.jpg&amp;pos=23&amp;rpt=simage"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yandex.ru/images/search?p=4&amp;text=%D0%BA%D0%B0%D1%80%D1%82%D0%B8%D0%BD%D0%BA%D0%B8%20%D0%B2%D0%B5%D1%81%D1%8B%20%D0%B8%20%D0%B3%D0%B8%D1%80%D0%B8%20%D0%BE%20%D0%B1%D1%8E%D0%B4%D0%B6%D0%B5%D1%82%D0%B5%20%D0%B4%D0%BB%D1%8F%20%D0%BF%D1%80%D0%B5%D0%B7%D0%B5%D0%BD%D1%82%D0%B0%D1%86%D0%B8%D0%B8&amp;img_url=http://www.meteonova.ru/news/pictures/63499626093.jpg&amp;pos=137&amp;rpt=simag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hyperlink" Target="https://yandex.ru/images/search?source=wiz&amp;img_url=http://officevp.sfs.gov.ua/data/material/000/184/251922/photo.jpg&amp;p=4&amp;text=%D0%BE%20%D0%B1%D1%8E%D0%B4%D0%B6%D0%B5%D1%82%D0%B5%20%D1%8D%D0%BC%D0%B1%D0%BB%D0%B5%D0%BC%D1%8B&amp;noreask=1&amp;pos=136&amp;rpt=simage&amp;lr=100645"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andex.ru/images/search?source=wiz&amp;img_url=http://foxyforex.ru/wp-content/uploads/2016/02/shutterstock_74025742.jpg&amp;p=3&amp;text=%D1%84%D0%BE%D1%82%D0%BE%20%D0%B2%D1%81%D0%B5%20%D0%BE%20%D1%84%D0%B8%D0%BD%D0%B0%D0%BD%D1%81%D0%B0%D1%85&amp;noreask=1&amp;pos=106&amp;rpt=simage&amp;lr=100645"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 Id="rId9" Type="http://schemas.openxmlformats.org/officeDocument/2006/relationships/image" Target="../media/image41.jp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chart" Target="../charts/chart2.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chart" Target="../charts/chart6.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9.xml"/><Relationship Id="rId5" Type="http://schemas.openxmlformats.org/officeDocument/2006/relationships/image" Target="../media/image48.wmf"/><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9.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9.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randars.ru/student/finansy/byudzhetnyy-proces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23330"/>
            <a:ext cx="9143999" cy="593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1" y="0"/>
            <a:ext cx="9143999" cy="1107996"/>
          </a:xfrm>
          <a:prstGeom prst="rect">
            <a:avLst/>
          </a:prstGeom>
          <a:solidFill>
            <a:schemeClr val="accent1">
              <a:lumMod val="75000"/>
            </a:schemeClr>
          </a:solid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6600" b="1" cap="none" spc="150" dirty="0">
                <a:ln w="11430"/>
                <a:solidFill>
                  <a:srgbClr val="F8F8F8"/>
                </a:solidFill>
                <a:effectLst>
                  <a:outerShdw blurRad="25400" algn="tl" rotWithShape="0">
                    <a:srgbClr val="000000">
                      <a:alpha val="43000"/>
                    </a:srgbClr>
                  </a:outerShdw>
                </a:effectLst>
                <a:latin typeface="Domkrat" pitchFamily="34" charset="0"/>
              </a:rPr>
              <a:t>БЮДЖЕТ для </a:t>
            </a:r>
            <a:r>
              <a:rPr lang="ru-RU" sz="6600" b="1" cap="none" spc="150" dirty="0" smtClean="0">
                <a:ln w="11430"/>
                <a:solidFill>
                  <a:srgbClr val="F8F8F8"/>
                </a:solidFill>
                <a:effectLst>
                  <a:outerShdw blurRad="25400" algn="tl" rotWithShape="0">
                    <a:srgbClr val="000000">
                      <a:alpha val="43000"/>
                    </a:srgbClr>
                  </a:outerShdw>
                </a:effectLst>
                <a:latin typeface="Domkrat" pitchFamily="34" charset="0"/>
              </a:rPr>
              <a:t>ГРАЖДАН</a:t>
            </a:r>
            <a:endParaRPr lang="ru-RU" sz="6600" b="1" cap="none" spc="150" dirty="0">
              <a:ln w="11430"/>
              <a:solidFill>
                <a:srgbClr val="F8F8F8"/>
              </a:solidFill>
              <a:effectLst>
                <a:outerShdw blurRad="25400" algn="tl" rotWithShape="0">
                  <a:srgbClr val="000000">
                    <a:alpha val="43000"/>
                  </a:srgbClr>
                </a:outerShdw>
              </a:effectLst>
              <a:latin typeface="Domkrat" pitchFamily="34" charset="0"/>
            </a:endParaRPr>
          </a:p>
        </p:txBody>
      </p:sp>
      <p:sp>
        <p:nvSpPr>
          <p:cNvPr id="20" name="Прямоугольник 19"/>
          <p:cNvSpPr/>
          <p:nvPr/>
        </p:nvSpPr>
        <p:spPr>
          <a:xfrm>
            <a:off x="827584" y="3645024"/>
            <a:ext cx="7416824" cy="2062103"/>
          </a:xfrm>
          <a:prstGeom prst="rect">
            <a:avLst/>
          </a:prstGeom>
          <a:noFill/>
          <a:ln>
            <a:no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3200" b="1" spc="150" dirty="0">
                <a:ln w="11430"/>
                <a:solidFill>
                  <a:schemeClr val="bg1"/>
                </a:solidFill>
                <a:effectLst>
                  <a:outerShdw blurRad="38100" dist="38100" dir="2700000" algn="tl">
                    <a:srgbClr val="000000">
                      <a:alpha val="43137"/>
                    </a:srgbClr>
                  </a:outerShdw>
                </a:effectLst>
                <a:latin typeface="Domkrat" pitchFamily="34" charset="0"/>
              </a:rPr>
              <a:t>к </a:t>
            </a:r>
            <a:r>
              <a:rPr lang="ru-RU" sz="3200" b="1" spc="150" dirty="0" smtClean="0">
                <a:ln w="11430"/>
                <a:solidFill>
                  <a:schemeClr val="bg1"/>
                </a:solidFill>
                <a:effectLst>
                  <a:outerShdw blurRad="38100" dist="38100" dir="2700000" algn="tl">
                    <a:srgbClr val="000000">
                      <a:alpha val="43137"/>
                    </a:srgbClr>
                  </a:outerShdw>
                </a:effectLst>
                <a:latin typeface="Domkrat" pitchFamily="34" charset="0"/>
              </a:rPr>
              <a:t>проекту решения Совета </a:t>
            </a:r>
            <a:r>
              <a:rPr lang="ru-RU" sz="3200" b="1" spc="150" dirty="0">
                <a:ln w="11430"/>
                <a:solidFill>
                  <a:schemeClr val="bg1"/>
                </a:solidFill>
                <a:effectLst>
                  <a:outerShdw blurRad="38100" dist="38100" dir="2700000" algn="tl">
                    <a:srgbClr val="000000">
                      <a:alpha val="43137"/>
                    </a:srgbClr>
                  </a:outerShdw>
                </a:effectLst>
                <a:latin typeface="Domkrat" pitchFamily="34" charset="0"/>
              </a:rPr>
              <a:t>ЗМР </a:t>
            </a:r>
            <a:r>
              <a:rPr lang="ru-RU" sz="3200" b="1" spc="150" dirty="0" smtClean="0">
                <a:ln w="11430"/>
                <a:solidFill>
                  <a:schemeClr val="bg1"/>
                </a:solidFill>
                <a:effectLst>
                  <a:outerShdw blurRad="38100" dist="38100" dir="2700000" algn="tl">
                    <a:srgbClr val="000000">
                      <a:alpha val="43137"/>
                    </a:srgbClr>
                  </a:outerShdw>
                </a:effectLst>
                <a:latin typeface="Domkrat" pitchFamily="34" charset="0"/>
              </a:rPr>
              <a:t>о </a:t>
            </a:r>
            <a:r>
              <a:rPr lang="ru-RU" sz="3200" b="1" spc="150" dirty="0">
                <a:ln w="11430"/>
                <a:solidFill>
                  <a:schemeClr val="bg1"/>
                </a:solidFill>
                <a:effectLst>
                  <a:outerShdw blurRad="38100" dist="38100" dir="2700000" algn="tl">
                    <a:srgbClr val="000000">
                      <a:alpha val="43137"/>
                    </a:srgbClr>
                  </a:outerShdw>
                </a:effectLst>
                <a:latin typeface="Domkrat" pitchFamily="34" charset="0"/>
              </a:rPr>
              <a:t>бюджете </a:t>
            </a:r>
            <a:r>
              <a:rPr lang="ru-RU" sz="3200" b="1" spc="150" dirty="0" smtClean="0">
                <a:ln w="11430"/>
                <a:solidFill>
                  <a:schemeClr val="bg1"/>
                </a:solidFill>
                <a:effectLst>
                  <a:outerShdw blurRad="38100" dist="38100" dir="2700000" algn="tl">
                    <a:srgbClr val="000000">
                      <a:alpha val="43137"/>
                    </a:srgbClr>
                  </a:outerShdw>
                </a:effectLst>
                <a:latin typeface="Domkrat" pitchFamily="34" charset="0"/>
              </a:rPr>
              <a:t>Зеленчукского муниципального района </a:t>
            </a:r>
          </a:p>
          <a:p>
            <a:pPr algn="ctr"/>
            <a:r>
              <a:rPr lang="ru-RU" sz="3200" b="1" spc="150" dirty="0" smtClean="0">
                <a:ln w="11430"/>
                <a:solidFill>
                  <a:schemeClr val="bg1"/>
                </a:solidFill>
                <a:effectLst>
                  <a:outerShdw blurRad="38100" dist="38100" dir="2700000" algn="tl">
                    <a:srgbClr val="000000">
                      <a:alpha val="43137"/>
                    </a:srgbClr>
                  </a:outerShdw>
                </a:effectLst>
                <a:latin typeface="Domkrat" pitchFamily="34" charset="0"/>
              </a:rPr>
              <a:t>Карачаево-Черкесской Республики </a:t>
            </a:r>
            <a:endParaRPr lang="ru-RU" sz="3200" b="1" spc="150" dirty="0">
              <a:ln w="11430"/>
              <a:solidFill>
                <a:schemeClr val="bg1"/>
              </a:solidFill>
              <a:effectLst>
                <a:outerShdw blurRad="38100" dist="38100" dir="2700000" algn="tl">
                  <a:srgbClr val="000000">
                    <a:alpha val="43137"/>
                  </a:srgbClr>
                </a:outerShdw>
              </a:effectLst>
              <a:latin typeface="Domkrat" pitchFamily="34" charset="0"/>
            </a:endParaRPr>
          </a:p>
          <a:p>
            <a:pPr algn="ctr"/>
            <a:r>
              <a:rPr lang="ru-RU" sz="3200" b="1" spc="150" dirty="0">
                <a:ln w="11430"/>
                <a:solidFill>
                  <a:schemeClr val="bg1"/>
                </a:solidFill>
                <a:effectLst>
                  <a:outerShdw blurRad="38100" dist="38100" dir="2700000" algn="tl">
                    <a:srgbClr val="000000">
                      <a:alpha val="43137"/>
                    </a:srgbClr>
                  </a:outerShdw>
                </a:effectLst>
                <a:latin typeface="Domkrat" pitchFamily="34" charset="0"/>
              </a:rPr>
              <a:t>на 2018 и плановый период 2019-2020 гг</a:t>
            </a:r>
          </a:p>
        </p:txBody>
      </p:sp>
    </p:spTree>
    <p:extLst>
      <p:ext uri="{BB962C8B-B14F-4D97-AF65-F5344CB8AC3E}">
        <p14:creationId xmlns:p14="http://schemas.microsoft.com/office/powerpoint/2010/main" val="175384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CCCCFF"/>
            </a:gs>
            <a:gs pos="17000">
              <a:schemeClr val="tx2">
                <a:lumMod val="75000"/>
              </a:schemeClr>
            </a:gs>
            <a:gs pos="26000">
              <a:srgbClr val="9966FF"/>
            </a:gs>
            <a:gs pos="52000">
              <a:srgbClr val="CC99FF"/>
            </a:gs>
            <a:gs pos="72000">
              <a:srgbClr val="99CCFF"/>
            </a:gs>
            <a:gs pos="91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30" name="Picture 6" descr="Картинки по запросу картинки о бюджете и бюджетном процесс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56984" cy="6480720"/>
          </a:xfrm>
          <a:prstGeom prst="rect">
            <a:avLst/>
          </a:prstGeom>
          <a:noFill/>
          <a:scene3d>
            <a:camera prst="orthographicFront"/>
            <a:lightRig rig="threePt" dir="t"/>
          </a:scene3d>
          <a:sp3d>
            <a:bevelB prst="relaxedInset"/>
          </a:sp3d>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563888" y="2420888"/>
            <a:ext cx="2420758" cy="1320326"/>
          </a:xfrm>
          <a:solidFill>
            <a:schemeClr val="accent2">
              <a:lumMod val="20000"/>
              <a:lumOff val="80000"/>
            </a:schemeClr>
          </a:solidFill>
          <a:scene3d>
            <a:camera prst="orthographicFront"/>
            <a:lightRig rig="threePt" dir="t"/>
          </a:scene3d>
          <a:sp3d>
            <a:bevelT w="152400" h="50800" prst="softRound"/>
          </a:sp3d>
        </p:spPr>
        <p:txBody>
          <a:bodyPr>
            <a:noAutofit/>
          </a:bodyPr>
          <a:lstStyle/>
          <a:p>
            <a:r>
              <a:rPr lang="ru-RU" sz="3200" b="1" dirty="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Бюджетный </a:t>
            </a:r>
            <a:r>
              <a:rPr lang="ru-RU" sz="3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
            </a:r>
            <a:br>
              <a:rPr lang="ru-RU" sz="3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br>
            <a:r>
              <a:rPr lang="ru-RU" sz="3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процесс</a:t>
            </a:r>
            <a:endParaRPr lang="ru-RU" sz="3200" dirty="0"/>
          </a:p>
        </p:txBody>
      </p:sp>
      <p:grpSp>
        <p:nvGrpSpPr>
          <p:cNvPr id="4" name="Группа 3"/>
          <p:cNvGrpSpPr/>
          <p:nvPr/>
        </p:nvGrpSpPr>
        <p:grpSpPr>
          <a:xfrm>
            <a:off x="438609" y="450152"/>
            <a:ext cx="2045159" cy="1322664"/>
            <a:chOff x="119713" y="2670888"/>
            <a:chExt cx="1195271" cy="1137002"/>
          </a:xfrm>
        </p:grpSpPr>
        <p:sp>
          <p:nvSpPr>
            <p:cNvPr id="5" name="Прямоугольник 4"/>
            <p:cNvSpPr/>
            <p:nvPr/>
          </p:nvSpPr>
          <p:spPr>
            <a:xfrm>
              <a:off x="119713" y="2670888"/>
              <a:ext cx="1080776" cy="947363"/>
            </a:xfrm>
            <a:prstGeom prst="rect">
              <a:avLst/>
            </a:prstGeom>
            <a:solidFill>
              <a:schemeClr val="accent4">
                <a:lumMod val="20000"/>
                <a:lumOff val="80000"/>
              </a:schemeClr>
            </a:solidFill>
            <a:ln>
              <a:solidFill>
                <a:schemeClr val="accent2">
                  <a:lumMod val="75000"/>
                </a:schemeClr>
              </a:solidFill>
            </a:ln>
            <a:scene3d>
              <a:camera prst="orthographicFront"/>
              <a:lightRig rig="threePt" dir="t"/>
            </a:scene3d>
            <a:sp3d>
              <a:bevelT w="152400" h="50800" prst="softRound"/>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Прямоугольник 5"/>
            <p:cNvSpPr/>
            <p:nvPr/>
          </p:nvSpPr>
          <p:spPr>
            <a:xfrm>
              <a:off x="234208" y="2860527"/>
              <a:ext cx="1080776" cy="947363"/>
            </a:xfrm>
            <a:prstGeom prst="rect">
              <a:avLst/>
            </a:prstGeom>
            <a:solidFill>
              <a:schemeClr val="accent4">
                <a:lumMod val="20000"/>
                <a:lumOff val="80000"/>
              </a:schemeClr>
            </a:solidFill>
            <a:ln>
              <a:solidFill>
                <a:schemeClr val="accent2">
                  <a:lumMod val="75000"/>
                </a:schemeClr>
              </a:solidFill>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ru-RU" sz="1400" b="1" kern="1200" dirty="0" smtClean="0">
                  <a:solidFill>
                    <a:schemeClr val="accent1">
                      <a:lumMod val="50000"/>
                    </a:schemeClr>
                  </a:solidFill>
                  <a:latin typeface="Times New Roman" pitchFamily="18" charset="0"/>
                  <a:cs typeface="Times New Roman" pitchFamily="18" charset="0"/>
                </a:rPr>
                <a:t>Составление       проекта бюджета         на очередной год       и плановый       период</a:t>
              </a:r>
              <a:endParaRPr lang="ru-RU" sz="1400" b="1" kern="1200" dirty="0">
                <a:solidFill>
                  <a:schemeClr val="accent1">
                    <a:lumMod val="50000"/>
                  </a:schemeClr>
                </a:solidFill>
                <a:latin typeface="Times New Roman" pitchFamily="18" charset="0"/>
                <a:cs typeface="Times New Roman" pitchFamily="18" charset="0"/>
              </a:endParaRPr>
            </a:p>
          </p:txBody>
        </p:sp>
      </p:grpSp>
      <p:grpSp>
        <p:nvGrpSpPr>
          <p:cNvPr id="7" name="Группа 6"/>
          <p:cNvGrpSpPr/>
          <p:nvPr/>
        </p:nvGrpSpPr>
        <p:grpSpPr>
          <a:xfrm>
            <a:off x="3768101" y="5212247"/>
            <a:ext cx="1740003" cy="1457113"/>
            <a:chOff x="1442794" y="2448976"/>
            <a:chExt cx="1091491" cy="1236486"/>
          </a:xfrm>
          <a:solidFill>
            <a:schemeClr val="accent4">
              <a:lumMod val="20000"/>
              <a:lumOff val="80000"/>
            </a:schemeClr>
          </a:solidFill>
        </p:grpSpPr>
        <p:sp>
          <p:nvSpPr>
            <p:cNvPr id="8" name="Прямоугольник 7"/>
            <p:cNvSpPr/>
            <p:nvPr/>
          </p:nvSpPr>
          <p:spPr>
            <a:xfrm>
              <a:off x="1442794" y="2448976"/>
              <a:ext cx="1080776" cy="841877"/>
            </a:xfrm>
            <a:prstGeom prst="rect">
              <a:avLst/>
            </a:prstGeom>
            <a:grpFill/>
            <a:ln>
              <a:solidFill>
                <a:schemeClr val="accent2">
                  <a:lumMod val="75000"/>
                </a:schemeClr>
              </a:solidFill>
            </a:ln>
            <a:scene3d>
              <a:camera prst="orthographicFront"/>
              <a:lightRig rig="threePt" dir="t"/>
            </a:scene3d>
            <a:sp3d>
              <a:bevelT prst="convex"/>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Прямоугольник 8"/>
            <p:cNvSpPr/>
            <p:nvPr/>
          </p:nvSpPr>
          <p:spPr>
            <a:xfrm>
              <a:off x="1453509" y="2738099"/>
              <a:ext cx="1080776" cy="947363"/>
            </a:xfrm>
            <a:prstGeom prst="rect">
              <a:avLst/>
            </a:prstGeom>
            <a:grpFill/>
            <a:ln>
              <a:solidFill>
                <a:schemeClr val="accent2">
                  <a:lumMod val="75000"/>
                </a:schemeClr>
              </a:solidFill>
            </a:ln>
            <a:scene3d>
              <a:camera prst="orthographicFront"/>
              <a:lightRig rig="threePt" dir="t"/>
            </a:scene3d>
            <a:sp3d>
              <a:bevelT prst="convex"/>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algn="ctr" defTabSz="488950">
                <a:lnSpc>
                  <a:spcPct val="90000"/>
                </a:lnSpc>
                <a:spcBef>
                  <a:spcPct val="0"/>
                </a:spcBef>
                <a:spcAft>
                  <a:spcPct val="35000"/>
                </a:spcAft>
              </a:pPr>
              <a:r>
                <a:rPr lang="ru-RU" sz="1400" b="1" dirty="0" smtClean="0">
                  <a:solidFill>
                    <a:schemeClr val="accent1">
                      <a:lumMod val="50000"/>
                    </a:schemeClr>
                  </a:solidFill>
                  <a:latin typeface="Times New Roman" pitchFamily="18" charset="0"/>
                  <a:cs typeface="Times New Roman" pitchFamily="18" charset="0"/>
                </a:rPr>
                <a:t>Утверждение бюджета на </a:t>
              </a:r>
              <a:r>
                <a:rPr lang="ru-RU" sz="1400" b="1" dirty="0">
                  <a:solidFill>
                    <a:schemeClr val="accent1">
                      <a:lumMod val="50000"/>
                    </a:schemeClr>
                  </a:solidFill>
                  <a:latin typeface="Times New Roman" pitchFamily="18" charset="0"/>
                  <a:cs typeface="Times New Roman" pitchFamily="18" charset="0"/>
                </a:rPr>
                <a:t>очередной год и плановый период</a:t>
              </a:r>
            </a:p>
            <a:p>
              <a:pPr lvl="0" algn="ctr" defTabSz="488950">
                <a:lnSpc>
                  <a:spcPct val="90000"/>
                </a:lnSpc>
                <a:spcBef>
                  <a:spcPct val="0"/>
                </a:spcBef>
                <a:spcAft>
                  <a:spcPct val="35000"/>
                </a:spcAft>
              </a:pPr>
              <a:endParaRPr lang="ru-RU" sz="1400" b="1" dirty="0">
                <a:solidFill>
                  <a:schemeClr val="accent1">
                    <a:lumMod val="50000"/>
                  </a:schemeClr>
                </a:solidFill>
                <a:latin typeface="Times New Roman" pitchFamily="18" charset="0"/>
                <a:cs typeface="Times New Roman" pitchFamily="18" charset="0"/>
              </a:endParaRPr>
            </a:p>
          </p:txBody>
        </p:sp>
      </p:grpSp>
      <p:grpSp>
        <p:nvGrpSpPr>
          <p:cNvPr id="21" name="Группа 20"/>
          <p:cNvGrpSpPr/>
          <p:nvPr/>
        </p:nvGrpSpPr>
        <p:grpSpPr>
          <a:xfrm>
            <a:off x="179512" y="2221394"/>
            <a:ext cx="2108350" cy="1855680"/>
            <a:chOff x="1442794" y="2343490"/>
            <a:chExt cx="1296144" cy="1144271"/>
          </a:xfrm>
          <a:solidFill>
            <a:schemeClr val="accent4">
              <a:lumMod val="20000"/>
              <a:lumOff val="80000"/>
            </a:schemeClr>
          </a:solidFill>
        </p:grpSpPr>
        <p:sp>
          <p:nvSpPr>
            <p:cNvPr id="22" name="Прямоугольник 21"/>
            <p:cNvSpPr/>
            <p:nvPr/>
          </p:nvSpPr>
          <p:spPr>
            <a:xfrm>
              <a:off x="1442794" y="2343490"/>
              <a:ext cx="1080776" cy="947363"/>
            </a:xfrm>
            <a:prstGeom prst="rect">
              <a:avLst/>
            </a:prstGeom>
            <a:grpFill/>
            <a:ln>
              <a:solidFill>
                <a:schemeClr val="accent2">
                  <a:lumMod val="75000"/>
                </a:schemeClr>
              </a:solidFill>
            </a:ln>
            <a:scene3d>
              <a:camera prst="orthographicFront"/>
              <a:lightRig rig="threePt" dir="t"/>
            </a:scene3d>
            <a:sp3d>
              <a:bevelT w="101600" prst="riblet"/>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Прямоугольник 22"/>
            <p:cNvSpPr/>
            <p:nvPr/>
          </p:nvSpPr>
          <p:spPr>
            <a:xfrm>
              <a:off x="1658162" y="2540398"/>
              <a:ext cx="1080776" cy="947363"/>
            </a:xfrm>
            <a:prstGeom prst="rect">
              <a:avLst/>
            </a:prstGeom>
            <a:grpFill/>
            <a:ln>
              <a:solidFill>
                <a:schemeClr val="accent2">
                  <a:lumMod val="75000"/>
                </a:schemeClr>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algn="ctr" defTabSz="488950">
                <a:lnSpc>
                  <a:spcPct val="90000"/>
                </a:lnSpc>
                <a:spcBef>
                  <a:spcPct val="0"/>
                </a:spcBef>
                <a:spcAft>
                  <a:spcPct val="35000"/>
                </a:spcAft>
              </a:pPr>
              <a:r>
                <a:rPr lang="ru-RU" sz="1400" b="1" kern="1200" dirty="0" smtClean="0">
                  <a:solidFill>
                    <a:schemeClr val="accent1">
                      <a:lumMod val="50000"/>
                    </a:schemeClr>
                  </a:solidFill>
                  <a:latin typeface="Times New Roman" pitchFamily="18" charset="0"/>
                  <a:cs typeface="Times New Roman" pitchFamily="18" charset="0"/>
                </a:rPr>
                <a:t>Рассмотрение проекта </a:t>
              </a:r>
              <a:r>
                <a:rPr lang="ru-RU" sz="1400" b="1" dirty="0" smtClean="0">
                  <a:solidFill>
                    <a:schemeClr val="accent1">
                      <a:lumMod val="50000"/>
                    </a:schemeClr>
                  </a:solidFill>
                  <a:latin typeface="Times New Roman" pitchFamily="18" charset="0"/>
                  <a:cs typeface="Times New Roman" pitchFamily="18" charset="0"/>
                </a:rPr>
                <a:t>бюджета                на </a:t>
              </a:r>
              <a:r>
                <a:rPr lang="ru-RU" sz="1400" b="1" dirty="0">
                  <a:solidFill>
                    <a:schemeClr val="accent1">
                      <a:lumMod val="50000"/>
                    </a:schemeClr>
                  </a:solidFill>
                  <a:latin typeface="Times New Roman" pitchFamily="18" charset="0"/>
                  <a:cs typeface="Times New Roman" pitchFamily="18" charset="0"/>
                </a:rPr>
                <a:t>очередной </a:t>
              </a:r>
              <a:r>
                <a:rPr lang="ru-RU" sz="1400" b="1" dirty="0" smtClean="0">
                  <a:solidFill>
                    <a:schemeClr val="accent1">
                      <a:lumMod val="50000"/>
                    </a:schemeClr>
                  </a:solidFill>
                  <a:latin typeface="Times New Roman" pitchFamily="18" charset="0"/>
                  <a:cs typeface="Times New Roman" pitchFamily="18" charset="0"/>
                </a:rPr>
                <a:t>год                          </a:t>
              </a:r>
              <a:r>
                <a:rPr lang="ru-RU" sz="1400" b="1" dirty="0">
                  <a:solidFill>
                    <a:schemeClr val="accent1">
                      <a:lumMod val="50000"/>
                    </a:schemeClr>
                  </a:solidFill>
                  <a:latin typeface="Times New Roman" pitchFamily="18" charset="0"/>
                  <a:cs typeface="Times New Roman" pitchFamily="18" charset="0"/>
                </a:rPr>
                <a:t>и </a:t>
              </a:r>
              <a:r>
                <a:rPr lang="ru-RU" sz="1400" b="1" dirty="0" smtClean="0">
                  <a:solidFill>
                    <a:schemeClr val="accent1">
                      <a:lumMod val="50000"/>
                    </a:schemeClr>
                  </a:solidFill>
                  <a:latin typeface="Times New Roman" pitchFamily="18" charset="0"/>
                  <a:cs typeface="Times New Roman" pitchFamily="18" charset="0"/>
                </a:rPr>
                <a:t>плановый                    </a:t>
              </a:r>
              <a:r>
                <a:rPr lang="ru-RU" sz="1400" b="1" dirty="0">
                  <a:solidFill>
                    <a:schemeClr val="accent1">
                      <a:lumMod val="50000"/>
                    </a:schemeClr>
                  </a:solidFill>
                  <a:latin typeface="Times New Roman" pitchFamily="18" charset="0"/>
                  <a:cs typeface="Times New Roman" pitchFamily="18" charset="0"/>
                </a:rPr>
                <a:t>период</a:t>
              </a:r>
            </a:p>
            <a:p>
              <a:pPr lvl="0" algn="ctr" defTabSz="488950">
                <a:lnSpc>
                  <a:spcPct val="90000"/>
                </a:lnSpc>
                <a:spcBef>
                  <a:spcPct val="0"/>
                </a:spcBef>
                <a:spcAft>
                  <a:spcPct val="35000"/>
                </a:spcAft>
              </a:pPr>
              <a:endParaRPr lang="ru-RU" sz="1400" b="1" kern="1200" dirty="0">
                <a:solidFill>
                  <a:schemeClr val="accent1">
                    <a:lumMod val="50000"/>
                  </a:schemeClr>
                </a:solidFill>
                <a:latin typeface="Times New Roman" pitchFamily="18" charset="0"/>
                <a:cs typeface="Times New Roman" pitchFamily="18" charset="0"/>
              </a:endParaRPr>
            </a:p>
          </p:txBody>
        </p:sp>
      </p:grpSp>
      <p:grpSp>
        <p:nvGrpSpPr>
          <p:cNvPr id="25" name="Группа 24"/>
          <p:cNvGrpSpPr/>
          <p:nvPr/>
        </p:nvGrpSpPr>
        <p:grpSpPr>
          <a:xfrm>
            <a:off x="6649388" y="4914647"/>
            <a:ext cx="1955060" cy="1435687"/>
            <a:chOff x="1338646" y="2526336"/>
            <a:chExt cx="1184924" cy="1217444"/>
          </a:xfrm>
          <a:solidFill>
            <a:schemeClr val="accent4">
              <a:lumMod val="20000"/>
              <a:lumOff val="80000"/>
            </a:schemeClr>
          </a:solidFill>
        </p:grpSpPr>
        <p:sp>
          <p:nvSpPr>
            <p:cNvPr id="26" name="Прямоугольник 25"/>
            <p:cNvSpPr/>
            <p:nvPr/>
          </p:nvSpPr>
          <p:spPr>
            <a:xfrm>
              <a:off x="1442794" y="2526336"/>
              <a:ext cx="1080776" cy="1039770"/>
            </a:xfrm>
            <a:prstGeom prst="rect">
              <a:avLst/>
            </a:prstGeom>
            <a:grpFill/>
            <a:ln>
              <a:solidFill>
                <a:schemeClr val="accent2">
                  <a:lumMod val="75000"/>
                </a:schemeClr>
              </a:solidFill>
            </a:ln>
            <a:scene3d>
              <a:camera prst="orthographicFront"/>
              <a:lightRig rig="threePt" dir="t"/>
            </a:scene3d>
            <a:sp3d>
              <a:bevelT prst="convex"/>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Прямоугольник 26"/>
            <p:cNvSpPr/>
            <p:nvPr/>
          </p:nvSpPr>
          <p:spPr>
            <a:xfrm>
              <a:off x="1338646" y="2796417"/>
              <a:ext cx="1080776" cy="947363"/>
            </a:xfrm>
            <a:prstGeom prst="rect">
              <a:avLst/>
            </a:prstGeom>
            <a:grpFill/>
            <a:ln>
              <a:solidFill>
                <a:schemeClr val="accent2">
                  <a:lumMod val="75000"/>
                </a:schemeClr>
              </a:solidFill>
            </a:ln>
            <a:scene3d>
              <a:camera prst="orthographicFront"/>
              <a:lightRig rig="threePt" dir="t"/>
            </a:scene3d>
            <a:sp3d>
              <a:bevelT prst="convex"/>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ru-RU" sz="1400" b="1" dirty="0" smtClean="0">
                  <a:solidFill>
                    <a:schemeClr val="accent1">
                      <a:lumMod val="50000"/>
                    </a:schemeClr>
                  </a:solidFill>
                  <a:latin typeface="Times New Roman" pitchFamily="18" charset="0"/>
                  <a:cs typeface="Times New Roman" pitchFamily="18" charset="0"/>
                </a:rPr>
                <a:t>Исполнение бюджета                                         в текущем                                                   году</a:t>
              </a:r>
              <a:endParaRPr lang="ru-RU" sz="1400" b="1" dirty="0">
                <a:solidFill>
                  <a:schemeClr val="accent1">
                    <a:lumMod val="50000"/>
                  </a:schemeClr>
                </a:solidFill>
                <a:latin typeface="Times New Roman" pitchFamily="18" charset="0"/>
                <a:cs typeface="Times New Roman" pitchFamily="18" charset="0"/>
              </a:endParaRPr>
            </a:p>
          </p:txBody>
        </p:sp>
      </p:grpSp>
      <p:grpSp>
        <p:nvGrpSpPr>
          <p:cNvPr id="24" name="Группа 23"/>
          <p:cNvGrpSpPr/>
          <p:nvPr/>
        </p:nvGrpSpPr>
        <p:grpSpPr>
          <a:xfrm>
            <a:off x="7125021" y="2682210"/>
            <a:ext cx="1911475" cy="1898919"/>
            <a:chOff x="1274898" y="2404912"/>
            <a:chExt cx="1343254" cy="1263646"/>
          </a:xfrm>
          <a:solidFill>
            <a:schemeClr val="accent4">
              <a:lumMod val="20000"/>
              <a:lumOff val="80000"/>
            </a:schemeClr>
          </a:solidFill>
        </p:grpSpPr>
        <p:sp>
          <p:nvSpPr>
            <p:cNvPr id="31" name="Прямоугольник 30"/>
            <p:cNvSpPr/>
            <p:nvPr/>
          </p:nvSpPr>
          <p:spPr>
            <a:xfrm>
              <a:off x="1442794" y="2404912"/>
              <a:ext cx="1175358" cy="928220"/>
            </a:xfrm>
            <a:prstGeom prst="rect">
              <a:avLst/>
            </a:prstGeom>
            <a:grpFill/>
            <a:ln>
              <a:solidFill>
                <a:schemeClr val="accent2">
                  <a:lumMod val="75000"/>
                </a:schemeClr>
              </a:solidFill>
            </a:ln>
            <a:scene3d>
              <a:camera prst="orthographicFront"/>
              <a:lightRig rig="threePt" dir="t"/>
            </a:scene3d>
            <a:sp3d>
              <a:bevelT w="152400" h="50800" prst="softRound"/>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Прямоугольник 31"/>
            <p:cNvSpPr/>
            <p:nvPr/>
          </p:nvSpPr>
          <p:spPr>
            <a:xfrm>
              <a:off x="1274898" y="2577317"/>
              <a:ext cx="1128007" cy="1091241"/>
            </a:xfrm>
            <a:prstGeom prst="rect">
              <a:avLst/>
            </a:prstGeom>
            <a:grpFill/>
            <a:ln>
              <a:solidFill>
                <a:schemeClr val="accent2">
                  <a:lumMod val="75000"/>
                </a:schemeClr>
              </a:solidFill>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ru-RU" sz="1400" b="1" dirty="0" smtClean="0">
                  <a:solidFill>
                    <a:schemeClr val="accent1">
                      <a:lumMod val="50000"/>
                    </a:schemeClr>
                  </a:solidFill>
                  <a:latin typeface="Times New Roman" pitchFamily="18" charset="0"/>
                  <a:cs typeface="Times New Roman" pitchFamily="18" charset="0"/>
                </a:rPr>
                <a:t>Учет и формирование  отчетности текущего финансового года,  контроль </a:t>
              </a:r>
              <a:r>
                <a:rPr lang="ru-RU" sz="1400" b="1" dirty="0">
                  <a:solidFill>
                    <a:schemeClr val="accent1">
                      <a:lumMod val="50000"/>
                    </a:schemeClr>
                  </a:solidFill>
                  <a:latin typeface="Times New Roman" pitchFamily="18" charset="0"/>
                  <a:cs typeface="Times New Roman" pitchFamily="18" charset="0"/>
                </a:rPr>
                <a:t>за </a:t>
              </a:r>
              <a:r>
                <a:rPr lang="ru-RU" sz="1400" b="1" dirty="0" smtClean="0">
                  <a:solidFill>
                    <a:schemeClr val="accent1">
                      <a:lumMod val="50000"/>
                    </a:schemeClr>
                  </a:solidFill>
                  <a:latin typeface="Times New Roman" pitchFamily="18" charset="0"/>
                  <a:cs typeface="Times New Roman" pitchFamily="18" charset="0"/>
                </a:rPr>
                <a:t> исполнением бюджета </a:t>
              </a:r>
              <a:endParaRPr lang="ru-RU" sz="1400" b="1" dirty="0">
                <a:solidFill>
                  <a:schemeClr val="accent1">
                    <a:lumMod val="50000"/>
                  </a:schemeClr>
                </a:solidFill>
                <a:latin typeface="Times New Roman" pitchFamily="18" charset="0"/>
                <a:cs typeface="Times New Roman" pitchFamily="18" charset="0"/>
              </a:endParaRPr>
            </a:p>
            <a:p>
              <a:pPr lvl="0" algn="ctr" defTabSz="488950">
                <a:lnSpc>
                  <a:spcPct val="90000"/>
                </a:lnSpc>
                <a:spcBef>
                  <a:spcPct val="0"/>
                </a:spcBef>
                <a:spcAft>
                  <a:spcPct val="35000"/>
                </a:spcAft>
              </a:pPr>
              <a:r>
                <a:rPr lang="ru-RU" sz="1400" b="1" dirty="0" smtClean="0">
                  <a:solidFill>
                    <a:schemeClr val="accent1">
                      <a:lumMod val="50000"/>
                    </a:schemeClr>
                  </a:solidFill>
                  <a:latin typeface="Times New Roman" pitchFamily="18" charset="0"/>
                  <a:cs typeface="Times New Roman" pitchFamily="18" charset="0"/>
                </a:rPr>
                <a:t>   </a:t>
              </a:r>
              <a:endParaRPr lang="ru-RU" sz="1400" b="1" dirty="0">
                <a:solidFill>
                  <a:schemeClr val="accent1">
                    <a:lumMod val="50000"/>
                  </a:schemeClr>
                </a:solidFill>
                <a:latin typeface="Times New Roman" pitchFamily="18" charset="0"/>
                <a:cs typeface="Times New Roman" pitchFamily="18" charset="0"/>
              </a:endParaRPr>
            </a:p>
            <a:p>
              <a:pPr lvl="0" algn="ctr" defTabSz="488950">
                <a:lnSpc>
                  <a:spcPct val="90000"/>
                </a:lnSpc>
                <a:spcBef>
                  <a:spcPct val="0"/>
                </a:spcBef>
                <a:spcAft>
                  <a:spcPct val="35000"/>
                </a:spcAft>
              </a:pPr>
              <a:endParaRPr lang="ru-RU" sz="1400" b="1" kern="1200" dirty="0">
                <a:solidFill>
                  <a:schemeClr val="accent1">
                    <a:lumMod val="50000"/>
                  </a:schemeClr>
                </a:solidFill>
                <a:latin typeface="Times New Roman" pitchFamily="18" charset="0"/>
                <a:cs typeface="Times New Roman" pitchFamily="18" charset="0"/>
              </a:endParaRPr>
            </a:p>
          </p:txBody>
        </p:sp>
      </p:grpSp>
      <p:grpSp>
        <p:nvGrpSpPr>
          <p:cNvPr id="33" name="Группа 32"/>
          <p:cNvGrpSpPr/>
          <p:nvPr/>
        </p:nvGrpSpPr>
        <p:grpSpPr>
          <a:xfrm>
            <a:off x="6804248" y="479587"/>
            <a:ext cx="1927129" cy="1509253"/>
            <a:chOff x="1320175" y="2343490"/>
            <a:chExt cx="1203395" cy="899303"/>
          </a:xfrm>
          <a:solidFill>
            <a:schemeClr val="accent4">
              <a:lumMod val="20000"/>
              <a:lumOff val="80000"/>
            </a:schemeClr>
          </a:solidFill>
        </p:grpSpPr>
        <p:sp>
          <p:nvSpPr>
            <p:cNvPr id="34" name="Прямоугольник 33"/>
            <p:cNvSpPr/>
            <p:nvPr/>
          </p:nvSpPr>
          <p:spPr>
            <a:xfrm>
              <a:off x="1442794" y="2343490"/>
              <a:ext cx="1080776" cy="813489"/>
            </a:xfrm>
            <a:prstGeom prst="rect">
              <a:avLst/>
            </a:prstGeom>
            <a:grpFill/>
            <a:ln>
              <a:solidFill>
                <a:schemeClr val="accent2">
                  <a:lumMod val="75000"/>
                </a:schemeClr>
              </a:solidFill>
            </a:ln>
            <a:scene3d>
              <a:camera prst="orthographicFront"/>
              <a:lightRig rig="threePt" dir="t"/>
            </a:scene3d>
            <a:sp3d>
              <a:bevelT w="152400" h="50800" prst="softRound"/>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Прямоугольник 34"/>
            <p:cNvSpPr/>
            <p:nvPr/>
          </p:nvSpPr>
          <p:spPr>
            <a:xfrm>
              <a:off x="1320175" y="2517123"/>
              <a:ext cx="1080776" cy="725670"/>
            </a:xfrm>
            <a:prstGeom prst="rect">
              <a:avLst/>
            </a:prstGeom>
            <a:grpFill/>
            <a:ln>
              <a:solidFill>
                <a:schemeClr val="accent2">
                  <a:lumMod val="75000"/>
                </a:schemeClr>
              </a:solidFill>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algn="ctr" defTabSz="488950">
                <a:lnSpc>
                  <a:spcPct val="90000"/>
                </a:lnSpc>
                <a:spcBef>
                  <a:spcPct val="0"/>
                </a:spcBef>
                <a:spcAft>
                  <a:spcPct val="35000"/>
                </a:spcAft>
              </a:pPr>
              <a:r>
                <a:rPr lang="ru-RU" sz="1400" b="1" kern="1200" dirty="0" smtClean="0">
                  <a:solidFill>
                    <a:schemeClr val="accent1">
                      <a:lumMod val="50000"/>
                    </a:schemeClr>
                  </a:solidFill>
                  <a:latin typeface="Times New Roman" pitchFamily="18" charset="0"/>
                  <a:cs typeface="Times New Roman" pitchFamily="18" charset="0"/>
                </a:rPr>
                <a:t>Публичные слушания годовой отчетности, его утверждение и обнародование</a:t>
              </a:r>
              <a:endParaRPr lang="ru-RU" sz="1400" b="1" dirty="0">
                <a:solidFill>
                  <a:schemeClr val="accent1">
                    <a:lumMod val="50000"/>
                  </a:schemeClr>
                </a:solidFill>
                <a:latin typeface="Times New Roman" pitchFamily="18" charset="0"/>
                <a:cs typeface="Times New Roman" pitchFamily="18" charset="0"/>
              </a:endParaRPr>
            </a:p>
            <a:p>
              <a:pPr lvl="0" algn="ctr" defTabSz="488950">
                <a:lnSpc>
                  <a:spcPct val="90000"/>
                </a:lnSpc>
                <a:spcBef>
                  <a:spcPct val="0"/>
                </a:spcBef>
                <a:spcAft>
                  <a:spcPct val="35000"/>
                </a:spcAft>
              </a:pPr>
              <a:endParaRPr lang="ru-RU" sz="1400" b="1" kern="1200" dirty="0">
                <a:solidFill>
                  <a:schemeClr val="accent1">
                    <a:lumMod val="50000"/>
                  </a:schemeClr>
                </a:solidFill>
                <a:latin typeface="Times New Roman" pitchFamily="18" charset="0"/>
                <a:cs typeface="Times New Roman" pitchFamily="18" charset="0"/>
              </a:endParaRPr>
            </a:p>
          </p:txBody>
        </p:sp>
      </p:grpSp>
      <p:grpSp>
        <p:nvGrpSpPr>
          <p:cNvPr id="36" name="Группа 35"/>
          <p:cNvGrpSpPr/>
          <p:nvPr/>
        </p:nvGrpSpPr>
        <p:grpSpPr>
          <a:xfrm>
            <a:off x="539552" y="4669666"/>
            <a:ext cx="1984501" cy="1423630"/>
            <a:chOff x="1418622" y="2343490"/>
            <a:chExt cx="1320316" cy="1144271"/>
          </a:xfrm>
          <a:solidFill>
            <a:schemeClr val="accent4">
              <a:lumMod val="20000"/>
              <a:lumOff val="80000"/>
            </a:schemeClr>
          </a:solidFill>
        </p:grpSpPr>
        <p:sp>
          <p:nvSpPr>
            <p:cNvPr id="37" name="Прямоугольник 36"/>
            <p:cNvSpPr/>
            <p:nvPr/>
          </p:nvSpPr>
          <p:spPr>
            <a:xfrm>
              <a:off x="1418622" y="2343490"/>
              <a:ext cx="1080776" cy="947363"/>
            </a:xfrm>
            <a:prstGeom prst="rect">
              <a:avLst/>
            </a:prstGeom>
            <a:grpFill/>
            <a:ln>
              <a:solidFill>
                <a:schemeClr val="accent2">
                  <a:lumMod val="75000"/>
                </a:schemeClr>
              </a:solidFill>
            </a:ln>
            <a:scene3d>
              <a:camera prst="orthographicFront"/>
              <a:lightRig rig="threePt" dir="t"/>
            </a:scene3d>
            <a:sp3d>
              <a:bevelT w="152400" h="50800" prst="softRound"/>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Прямоугольник 37"/>
            <p:cNvSpPr/>
            <p:nvPr/>
          </p:nvSpPr>
          <p:spPr>
            <a:xfrm>
              <a:off x="1658162" y="2540398"/>
              <a:ext cx="1080776" cy="947363"/>
            </a:xfrm>
            <a:prstGeom prst="rect">
              <a:avLst/>
            </a:prstGeom>
            <a:grpFill/>
            <a:ln>
              <a:solidFill>
                <a:schemeClr val="accent2">
                  <a:lumMod val="75000"/>
                </a:schemeClr>
              </a:solidFill>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algn="ctr" defTabSz="488950">
                <a:lnSpc>
                  <a:spcPct val="90000"/>
                </a:lnSpc>
                <a:spcBef>
                  <a:spcPct val="0"/>
                </a:spcBef>
                <a:spcAft>
                  <a:spcPct val="35000"/>
                </a:spcAft>
              </a:pPr>
              <a:r>
                <a:rPr lang="ru-RU" sz="1400" b="1" kern="1200" dirty="0" smtClean="0">
                  <a:solidFill>
                    <a:schemeClr val="accent1">
                      <a:lumMod val="50000"/>
                    </a:schemeClr>
                  </a:solidFill>
                  <a:latin typeface="Times New Roman" pitchFamily="18" charset="0"/>
                  <a:cs typeface="Times New Roman" pitchFamily="18" charset="0"/>
                </a:rPr>
                <a:t>Публичные слушания проекта </a:t>
              </a:r>
              <a:r>
                <a:rPr lang="ru-RU" sz="1400" b="1" dirty="0" smtClean="0">
                  <a:solidFill>
                    <a:schemeClr val="accent1">
                      <a:lumMod val="50000"/>
                    </a:schemeClr>
                  </a:solidFill>
                  <a:latin typeface="Times New Roman" pitchFamily="18" charset="0"/>
                  <a:cs typeface="Times New Roman" pitchFamily="18" charset="0"/>
                </a:rPr>
                <a:t>бюджета на </a:t>
              </a:r>
              <a:r>
                <a:rPr lang="ru-RU" sz="1400" b="1" dirty="0">
                  <a:solidFill>
                    <a:schemeClr val="accent1">
                      <a:lumMod val="50000"/>
                    </a:schemeClr>
                  </a:solidFill>
                  <a:latin typeface="Times New Roman" pitchFamily="18" charset="0"/>
                  <a:cs typeface="Times New Roman" pitchFamily="18" charset="0"/>
                </a:rPr>
                <a:t>очередной год и плановый период</a:t>
              </a:r>
            </a:p>
            <a:p>
              <a:pPr lvl="0" algn="ctr" defTabSz="488950">
                <a:lnSpc>
                  <a:spcPct val="90000"/>
                </a:lnSpc>
                <a:spcBef>
                  <a:spcPct val="0"/>
                </a:spcBef>
                <a:spcAft>
                  <a:spcPct val="35000"/>
                </a:spcAft>
              </a:pPr>
              <a:endParaRPr lang="ru-RU" sz="1400" b="1" kern="1200" dirty="0">
                <a:solidFill>
                  <a:schemeClr val="accent1">
                    <a:lumMod val="50000"/>
                  </a:schemeClr>
                </a:solidFill>
                <a:latin typeface="Times New Roman" pitchFamily="18" charset="0"/>
                <a:cs typeface="Times New Roman" pitchFamily="18" charset="0"/>
              </a:endParaRPr>
            </a:p>
          </p:txBody>
        </p:sp>
      </p:grpSp>
      <p:sp>
        <p:nvSpPr>
          <p:cNvPr id="3" name="Прямоугольник 2"/>
          <p:cNvSpPr/>
          <p:nvPr/>
        </p:nvSpPr>
        <p:spPr>
          <a:xfrm>
            <a:off x="3347864" y="3789040"/>
            <a:ext cx="3168352" cy="369332"/>
          </a:xfrm>
          <a:prstGeom prst="rect">
            <a:avLst/>
          </a:prstGeom>
        </p:spPr>
        <p:txBody>
          <a:bodyPr wrap="square">
            <a:spAutoFit/>
          </a:bodyPr>
          <a:lstStyle/>
          <a:p>
            <a:r>
              <a:rPr lang="ru-RU"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Times New Roman" pitchFamily="18" charset="0"/>
                <a:cs typeface="Times New Roman" pitchFamily="18" charset="0"/>
              </a:rPr>
              <a:t> на </a:t>
            </a:r>
            <a:r>
              <a:rPr lang="ru-RU"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Times New Roman" pitchFamily="18" charset="0"/>
                <a:cs typeface="Times New Roman" pitchFamily="18" charset="0"/>
              </a:rPr>
              <a:t>муниципальном уровне</a:t>
            </a:r>
            <a:endParaRPr lang="ru-RU" b="1"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26393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7030A0"/>
            </a:gs>
            <a:gs pos="13000">
              <a:srgbClr val="F8B049"/>
            </a:gs>
            <a:gs pos="21001">
              <a:srgbClr val="F8B049"/>
            </a:gs>
            <a:gs pos="47000">
              <a:srgbClr val="FEE7F2"/>
            </a:gs>
            <a:gs pos="65000">
              <a:srgbClr val="F952A0"/>
            </a:gs>
            <a:gs pos="73000">
              <a:srgbClr val="C50849"/>
            </a:gs>
            <a:gs pos="80000">
              <a:srgbClr val="B43E85"/>
            </a:gs>
            <a:gs pos="93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60821401"/>
              </p:ext>
            </p:extLst>
          </p:nvPr>
        </p:nvGraphicFramePr>
        <p:xfrm>
          <a:off x="154487" y="1090194"/>
          <a:ext cx="8810001" cy="5747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480720" y="1052736"/>
            <a:ext cx="2627784" cy="923330"/>
          </a:xfrm>
          <a:prstGeom prst="rect">
            <a:avLst/>
          </a:prstGeom>
        </p:spPr>
        <p:txBody>
          <a:bodyPr wrap="square">
            <a:spAutoFit/>
          </a:bodyPr>
          <a:lstStyle/>
          <a:p>
            <a:pPr algn="ctr"/>
            <a:r>
              <a:rPr lang="ru-RU" b="1" i="1" dirty="0">
                <a:solidFill>
                  <a:srgbClr val="00B050"/>
                </a:solidFill>
                <a:effectLst>
                  <a:outerShdw blurRad="38100" dist="38100" dir="2700000" algn="tl">
                    <a:srgbClr val="000000">
                      <a:alpha val="43137"/>
                    </a:srgbClr>
                  </a:outerShdw>
                </a:effectLst>
                <a:latin typeface="Arial" pitchFamily="34" charset="0"/>
                <a:cs typeface="Arial" pitchFamily="34" charset="0"/>
              </a:rPr>
              <a:t>Кто </a:t>
            </a:r>
            <a:r>
              <a:rPr lang="ru-RU" b="1" i="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участвует при формировании  бюджета?</a:t>
            </a:r>
            <a:endParaRPr lang="ru-RU" b="1" i="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9" name="Прямая со стрелкой 8"/>
          <p:cNvCxnSpPr/>
          <p:nvPr/>
        </p:nvCxnSpPr>
        <p:spPr>
          <a:xfrm flipV="1">
            <a:off x="5652120" y="2924944"/>
            <a:ext cx="720080" cy="36004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4499992" y="2449969"/>
            <a:ext cx="0" cy="186943"/>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2968398" y="2636913"/>
            <a:ext cx="523482" cy="288031"/>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3143981" y="4267400"/>
            <a:ext cx="419907"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3203848" y="5157192"/>
            <a:ext cx="360040" cy="324036"/>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4500173" y="5445224"/>
            <a:ext cx="0" cy="43204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5652120" y="4293096"/>
            <a:ext cx="504056"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5652120" y="5229200"/>
            <a:ext cx="1008112" cy="504056"/>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35496" y="1052736"/>
            <a:ext cx="2664296" cy="923330"/>
          </a:xfrm>
          <a:prstGeom prst="rect">
            <a:avLst/>
          </a:prstGeom>
        </p:spPr>
        <p:txBody>
          <a:bodyPr wrap="square">
            <a:spAutoFit/>
          </a:bodyPr>
          <a:lstStyle/>
          <a:p>
            <a:pPr algn="ctr"/>
            <a:r>
              <a:rPr lang="ru-RU" b="1" i="1" dirty="0">
                <a:solidFill>
                  <a:srgbClr val="00B050"/>
                </a:solidFill>
                <a:effectLst>
                  <a:outerShdw blurRad="38100" dist="38100" dir="2700000" algn="tl">
                    <a:srgbClr val="000000">
                      <a:alpha val="43137"/>
                    </a:srgbClr>
                  </a:outerShdw>
                </a:effectLst>
                <a:latin typeface="Arial" pitchFamily="34" charset="0"/>
                <a:cs typeface="Arial" pitchFamily="34" charset="0"/>
              </a:rPr>
              <a:t>Кто </a:t>
            </a:r>
            <a:r>
              <a:rPr lang="ru-RU" b="1" i="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участвует при формировании  бюджета?</a:t>
            </a:r>
            <a:endParaRPr lang="ru-RU" b="1" i="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Прямоугольник 15"/>
          <p:cNvSpPr/>
          <p:nvPr/>
        </p:nvSpPr>
        <p:spPr>
          <a:xfrm>
            <a:off x="1331640" y="149731"/>
            <a:ext cx="6912768" cy="830997"/>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2400" b="1" dirty="0" smtClean="0">
                <a:solidFill>
                  <a:srgbClr val="C00000"/>
                </a:solidFill>
                <a:effectLst>
                  <a:outerShdw blurRad="38100" dist="38100" dir="2700000" algn="tl">
                    <a:srgbClr val="000000">
                      <a:alpha val="43137"/>
                    </a:srgbClr>
                  </a:outerShdw>
                </a:effectLst>
              </a:rPr>
              <a:t>Участники бюджетного процесса </a:t>
            </a:r>
          </a:p>
          <a:p>
            <a:pPr algn="ctr"/>
            <a:r>
              <a:rPr lang="ru-RU" sz="2400" b="1" dirty="0" smtClean="0">
                <a:solidFill>
                  <a:srgbClr val="C00000"/>
                </a:solidFill>
                <a:effectLst>
                  <a:outerShdw blurRad="38100" dist="38100" dir="2700000" algn="tl">
                    <a:srgbClr val="000000">
                      <a:alpha val="43137"/>
                    </a:srgbClr>
                  </a:outerShdw>
                </a:effectLst>
              </a:rPr>
              <a:t>бюджета Зеленчукского муниципального района</a:t>
            </a:r>
            <a:endParaRPr lang="ru-RU" sz="2400" dirty="0">
              <a:solidFill>
                <a:srgbClr val="C00000"/>
              </a:solidFill>
            </a:endParaRPr>
          </a:p>
        </p:txBody>
      </p:sp>
    </p:spTree>
    <p:extLst>
      <p:ext uri="{BB962C8B-B14F-4D97-AF65-F5344CB8AC3E}">
        <p14:creationId xmlns:p14="http://schemas.microsoft.com/office/powerpoint/2010/main" val="258689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1" name="Скругленный прямоугольник 10"/>
          <p:cNvSpPr/>
          <p:nvPr/>
        </p:nvSpPr>
        <p:spPr>
          <a:xfrm>
            <a:off x="2781600" y="2015029"/>
            <a:ext cx="3620351" cy="16909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2000" dirty="0"/>
          </a:p>
        </p:txBody>
      </p:sp>
      <p:sp>
        <p:nvSpPr>
          <p:cNvPr id="5" name="Скругленный прямоугольник 4"/>
          <p:cNvSpPr/>
          <p:nvPr/>
        </p:nvSpPr>
        <p:spPr>
          <a:xfrm>
            <a:off x="226887" y="2124405"/>
            <a:ext cx="2400895" cy="7524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dirty="0" smtClean="0">
              <a:latin typeface="Times New Roman"/>
              <a:ea typeface="Times New Roman"/>
            </a:endParaRPr>
          </a:p>
          <a:p>
            <a:pPr algn="ctr"/>
            <a:r>
              <a:rPr lang="ru-RU" sz="1500" b="1" dirty="0" smtClean="0">
                <a:solidFill>
                  <a:srgbClr val="C00000"/>
                </a:solidFill>
                <a:latin typeface="+mj-lt"/>
                <a:ea typeface="Times New Roman"/>
              </a:rPr>
              <a:t>26 </a:t>
            </a:r>
            <a:r>
              <a:rPr lang="ru-RU" sz="1400" dirty="0" smtClean="0">
                <a:solidFill>
                  <a:schemeClr val="tx1">
                    <a:lumMod val="75000"/>
                    <a:lumOff val="25000"/>
                  </a:schemeClr>
                </a:solidFill>
                <a:effectLst>
                  <a:outerShdw blurRad="38100" dist="38100" dir="2700000" algn="tl">
                    <a:srgbClr val="000000">
                      <a:alpha val="43137"/>
                    </a:srgbClr>
                  </a:outerShdw>
                </a:effectLst>
                <a:latin typeface="+mj-lt"/>
                <a:ea typeface="Times New Roman"/>
              </a:rPr>
              <a:t> </a:t>
            </a:r>
            <a:r>
              <a:rPr lang="ru-RU" sz="1400" dirty="0" smtClean="0">
                <a:solidFill>
                  <a:schemeClr val="tx2">
                    <a:lumMod val="50000"/>
                  </a:schemeClr>
                </a:solidFill>
                <a:effectLst>
                  <a:outerShdw blurRad="38100" dist="38100" dir="2700000" algn="tl">
                    <a:srgbClr val="000000">
                      <a:alpha val="43137"/>
                    </a:srgbClr>
                  </a:outerShdw>
                </a:effectLst>
                <a:ea typeface="Times New Roman"/>
              </a:rPr>
              <a:t>общеобразовательных </a:t>
            </a:r>
            <a:r>
              <a:rPr lang="ru-RU" sz="1400" dirty="0" smtClean="0">
                <a:solidFill>
                  <a:schemeClr val="tx2">
                    <a:lumMod val="50000"/>
                  </a:schemeClr>
                </a:solidFill>
                <a:effectLst>
                  <a:outerShdw blurRad="38100" dist="38100" dir="2700000" algn="tl">
                    <a:srgbClr val="000000">
                      <a:alpha val="43137"/>
                    </a:srgbClr>
                  </a:outerShdw>
                </a:effectLst>
                <a:ea typeface="Times New Roman"/>
              </a:rPr>
              <a:t>школ  </a:t>
            </a:r>
            <a:r>
              <a:rPr lang="ru-RU" sz="1400" dirty="0" smtClean="0">
                <a:solidFill>
                  <a:schemeClr val="tx1">
                    <a:lumMod val="75000"/>
                    <a:lumOff val="25000"/>
                  </a:schemeClr>
                </a:solidFill>
                <a:effectLst>
                  <a:outerShdw blurRad="38100" dist="38100" dir="2700000" algn="tl">
                    <a:srgbClr val="000000">
                      <a:alpha val="43137"/>
                    </a:srgbClr>
                  </a:outerShdw>
                </a:effectLst>
                <a:latin typeface="+mj-lt"/>
                <a:ea typeface="Times New Roman"/>
              </a:rPr>
              <a:t>-  </a:t>
            </a:r>
            <a:r>
              <a:rPr lang="ru-RU" sz="1600" b="1" dirty="0" smtClean="0">
                <a:solidFill>
                  <a:srgbClr val="C00000"/>
                </a:solidFill>
                <a:latin typeface="+mj-lt"/>
              </a:rPr>
              <a:t>5608 </a:t>
            </a:r>
            <a:r>
              <a:rPr lang="ru-RU" sz="1400" dirty="0" smtClean="0">
                <a:solidFill>
                  <a:schemeClr val="tx2">
                    <a:lumMod val="50000"/>
                  </a:schemeClr>
                </a:solidFill>
                <a:effectLst>
                  <a:outerShdw blurRad="38100" dist="38100" dir="2700000" algn="tl">
                    <a:srgbClr val="000000">
                      <a:alpha val="43137"/>
                    </a:srgbClr>
                  </a:outerShdw>
                </a:effectLst>
              </a:rPr>
              <a:t>обучающихся</a:t>
            </a:r>
          </a:p>
          <a:p>
            <a:pPr algn="ctr"/>
            <a:endParaRPr lang="ru-RU" sz="1400" dirty="0">
              <a:solidFill>
                <a:prstClr val="black"/>
              </a:solidFill>
              <a:effectLst>
                <a:outerShdw blurRad="38100" dist="38100" dir="2700000" algn="tl">
                  <a:srgbClr val="000000">
                    <a:alpha val="43137"/>
                  </a:srgbClr>
                </a:outerShdw>
              </a:effectLst>
              <a:latin typeface="+mj-lt"/>
            </a:endParaRPr>
          </a:p>
        </p:txBody>
      </p:sp>
      <p:sp>
        <p:nvSpPr>
          <p:cNvPr id="7" name="Скругленный прямоугольник 6"/>
          <p:cNvSpPr/>
          <p:nvPr/>
        </p:nvSpPr>
        <p:spPr>
          <a:xfrm>
            <a:off x="6782478" y="2015029"/>
            <a:ext cx="2140290" cy="14258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500" b="1" dirty="0" smtClean="0">
                <a:solidFill>
                  <a:srgbClr val="DA0000"/>
                </a:solidFill>
              </a:rPr>
              <a:t>13</a:t>
            </a:r>
            <a:r>
              <a:rPr lang="ru-RU" sz="1400" dirty="0" smtClean="0">
                <a:solidFill>
                  <a:prstClr val="black"/>
                </a:solidFill>
                <a:effectLst>
                  <a:outerShdw blurRad="38100" dist="38100" dir="2700000" algn="tl">
                    <a:srgbClr val="000000">
                      <a:alpha val="43137"/>
                    </a:srgbClr>
                  </a:outerShdw>
                </a:effectLst>
              </a:rPr>
              <a:t> </a:t>
            </a:r>
            <a:r>
              <a:rPr lang="ru-RU" sz="1400" dirty="0" smtClean="0">
                <a:solidFill>
                  <a:prstClr val="black"/>
                </a:solidFill>
                <a:effectLst>
                  <a:outerShdw blurRad="38100" dist="38100" dir="2700000" algn="tl">
                    <a:srgbClr val="000000">
                      <a:alpha val="43137"/>
                    </a:srgbClr>
                  </a:outerShdw>
                </a:effectLst>
              </a:rPr>
              <a:t>муниципальных детских садов,</a:t>
            </a:r>
          </a:p>
          <a:p>
            <a:pPr algn="ctr"/>
            <a:r>
              <a:rPr lang="ru-RU" sz="1400" dirty="0" smtClean="0">
                <a:solidFill>
                  <a:prstClr val="black"/>
                </a:solidFill>
                <a:effectLst>
                  <a:outerShdw blurRad="38100" dist="38100" dir="2700000" algn="tl">
                    <a:srgbClr val="000000">
                      <a:alpha val="43137"/>
                    </a:srgbClr>
                  </a:outerShdw>
                </a:effectLst>
              </a:rPr>
              <a:t>в них  </a:t>
            </a:r>
            <a:r>
              <a:rPr lang="ru-RU" sz="1600" b="1" dirty="0" smtClean="0">
                <a:solidFill>
                  <a:srgbClr val="C00000"/>
                </a:solidFill>
              </a:rPr>
              <a:t>2020</a:t>
            </a:r>
            <a:r>
              <a:rPr lang="ru-RU" sz="1400" b="1" dirty="0" smtClean="0">
                <a:solidFill>
                  <a:srgbClr val="FF0000"/>
                </a:solidFill>
                <a:effectLst>
                  <a:outerShdw blurRad="38100" dist="38100" dir="2700000" algn="tl">
                    <a:srgbClr val="000000">
                      <a:alpha val="43137"/>
                    </a:srgbClr>
                  </a:outerShdw>
                </a:effectLst>
              </a:rPr>
              <a:t> </a:t>
            </a:r>
            <a:r>
              <a:rPr lang="ru-RU" sz="1400" dirty="0" smtClean="0">
                <a:solidFill>
                  <a:prstClr val="black"/>
                </a:solidFill>
                <a:effectLst>
                  <a:outerShdw blurRad="38100" dist="38100" dir="2700000" algn="tl">
                    <a:srgbClr val="000000">
                      <a:alpha val="43137"/>
                    </a:srgbClr>
                  </a:outerShdw>
                </a:effectLst>
              </a:rPr>
              <a:t>детей</a:t>
            </a:r>
          </a:p>
          <a:p>
            <a:pPr algn="ctr"/>
            <a:r>
              <a:rPr lang="ru-RU" sz="1200" b="1" dirty="0" smtClean="0">
                <a:solidFill>
                  <a:srgbClr val="002060"/>
                </a:solidFill>
              </a:rPr>
              <a:t>(в 2017 году введен новый детсад в ст. Зеленчукской на 300 мест, в 2016 году – в ст. Сторжевой на  150 мест)</a:t>
            </a:r>
            <a:endParaRPr lang="ru-RU" sz="1200" b="1" dirty="0">
              <a:solidFill>
                <a:srgbClr val="002060"/>
              </a:solidFill>
            </a:endParaRPr>
          </a:p>
        </p:txBody>
      </p:sp>
      <p:sp>
        <p:nvSpPr>
          <p:cNvPr id="8" name="Прямоугольник 7"/>
          <p:cNvSpPr/>
          <p:nvPr/>
        </p:nvSpPr>
        <p:spPr>
          <a:xfrm>
            <a:off x="6247584" y="4904000"/>
            <a:ext cx="2736304"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1400" dirty="0" smtClean="0">
                <a:effectLst>
                  <a:outerShdw blurRad="38100" dist="38100" dir="2700000" algn="tl">
                    <a:srgbClr val="000000">
                      <a:alpha val="43137"/>
                    </a:srgbClr>
                  </a:outerShdw>
                </a:effectLst>
              </a:rPr>
              <a:t>Учреждения </a:t>
            </a:r>
            <a:r>
              <a:rPr lang="ru-RU" sz="1400" dirty="0">
                <a:effectLst>
                  <a:outerShdw blurRad="38100" dist="38100" dir="2700000" algn="tl">
                    <a:srgbClr val="000000">
                      <a:alpha val="43137"/>
                    </a:srgbClr>
                  </a:outerShdw>
                </a:effectLst>
              </a:rPr>
              <a:t>дополнительного </a:t>
            </a:r>
            <a:r>
              <a:rPr lang="ru-RU" sz="1400" dirty="0" smtClean="0">
                <a:effectLst>
                  <a:outerShdw blurRad="38100" dist="38100" dir="2700000" algn="tl">
                    <a:srgbClr val="000000">
                      <a:alpha val="43137"/>
                    </a:srgbClr>
                  </a:outerShdw>
                </a:effectLst>
              </a:rPr>
              <a:t>образования:</a:t>
            </a:r>
          </a:p>
          <a:p>
            <a:pPr algn="ctr"/>
            <a:r>
              <a:rPr lang="ru-RU" sz="1500" b="1" dirty="0" smtClean="0">
                <a:solidFill>
                  <a:srgbClr val="C00000"/>
                </a:solidFill>
              </a:rPr>
              <a:t>2</a:t>
            </a:r>
            <a:r>
              <a:rPr lang="ru-RU" sz="1400" dirty="0" smtClean="0">
                <a:effectLst>
                  <a:outerShdw blurRad="38100" dist="38100" dir="2700000" algn="tl">
                    <a:srgbClr val="000000">
                      <a:alpha val="43137"/>
                    </a:srgbClr>
                  </a:outerShdw>
                </a:effectLst>
              </a:rPr>
              <a:t> - ДЮСШ;  </a:t>
            </a:r>
            <a:r>
              <a:rPr lang="ru-RU" sz="1500" b="1" dirty="0" smtClean="0">
                <a:solidFill>
                  <a:srgbClr val="C00000"/>
                </a:solidFill>
              </a:rPr>
              <a:t>1</a:t>
            </a:r>
            <a:r>
              <a:rPr lang="ru-RU" sz="1400" dirty="0" smtClean="0">
                <a:effectLst>
                  <a:outerShdw blurRad="38100" dist="38100" dir="2700000" algn="tl">
                    <a:srgbClr val="000000">
                      <a:alpha val="43137"/>
                    </a:srgbClr>
                  </a:outerShdw>
                </a:effectLst>
              </a:rPr>
              <a:t>- Дом творчества; </a:t>
            </a:r>
          </a:p>
          <a:p>
            <a:pPr algn="ctr"/>
            <a:r>
              <a:rPr lang="ru-RU" sz="1500" b="1" dirty="0" smtClean="0">
                <a:solidFill>
                  <a:srgbClr val="C00000"/>
                </a:solidFill>
              </a:rPr>
              <a:t>4</a:t>
            </a:r>
            <a:r>
              <a:rPr lang="ru-RU" sz="1400" dirty="0" smtClean="0">
                <a:effectLst>
                  <a:outerShdw blurRad="38100" dist="38100" dir="2700000" algn="tl">
                    <a:srgbClr val="000000">
                      <a:alpha val="43137"/>
                    </a:srgbClr>
                  </a:outerShdw>
                </a:effectLst>
              </a:rPr>
              <a:t> - школы искусств</a:t>
            </a:r>
          </a:p>
          <a:p>
            <a:pPr algn="ctr"/>
            <a:r>
              <a:rPr lang="ru-RU" sz="1400" dirty="0" smtClean="0">
                <a:effectLst>
                  <a:outerShdw blurRad="38100" dist="38100" dir="2700000" algn="tl">
                    <a:srgbClr val="000000">
                      <a:alpha val="43137"/>
                    </a:srgbClr>
                  </a:outerShdw>
                </a:effectLst>
              </a:rPr>
              <a:t>в них занимаются </a:t>
            </a:r>
          </a:p>
          <a:p>
            <a:pPr algn="ctr"/>
            <a:r>
              <a:rPr lang="ru-RU" sz="1400" dirty="0" smtClean="0">
                <a:effectLst>
                  <a:outerShdw blurRad="38100" dist="38100" dir="2700000" algn="tl">
                    <a:srgbClr val="000000">
                      <a:alpha val="43137"/>
                    </a:srgbClr>
                  </a:outerShdw>
                </a:effectLst>
              </a:rPr>
              <a:t>около  </a:t>
            </a:r>
            <a:r>
              <a:rPr lang="ru-RU" sz="1600" b="1" dirty="0" smtClean="0">
                <a:solidFill>
                  <a:srgbClr val="C00000"/>
                </a:solidFill>
              </a:rPr>
              <a:t>2497</a:t>
            </a:r>
            <a:r>
              <a:rPr lang="ru-RU" sz="1400" b="1" dirty="0" smtClean="0">
                <a:solidFill>
                  <a:srgbClr val="C00000"/>
                </a:solidFill>
              </a:rPr>
              <a:t> </a:t>
            </a:r>
            <a:r>
              <a:rPr lang="ru-RU" sz="1400" dirty="0" smtClean="0">
                <a:effectLst>
                  <a:outerShdw blurRad="38100" dist="38100" dir="2700000" algn="tl">
                    <a:srgbClr val="000000">
                      <a:alpha val="43137"/>
                    </a:srgbClr>
                  </a:outerShdw>
                </a:effectLst>
              </a:rPr>
              <a:t> детей</a:t>
            </a:r>
            <a:endParaRPr lang="ru-RU" sz="1400" dirty="0">
              <a:effectLst>
                <a:outerShdw blurRad="38100" dist="38100" dir="2700000" algn="tl">
                  <a:srgbClr val="000000">
                    <a:alpha val="43137"/>
                  </a:srgbClr>
                </a:outerShdw>
              </a:effectLst>
            </a:endParaRPr>
          </a:p>
        </p:txBody>
      </p:sp>
      <p:sp>
        <p:nvSpPr>
          <p:cNvPr id="9" name="Прямоугольник 8"/>
          <p:cNvSpPr/>
          <p:nvPr/>
        </p:nvSpPr>
        <p:spPr>
          <a:xfrm>
            <a:off x="238345" y="5052372"/>
            <a:ext cx="4176464" cy="118494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1500" b="1" dirty="0" smtClean="0">
                <a:solidFill>
                  <a:srgbClr val="C00000"/>
                </a:solidFill>
              </a:rPr>
              <a:t>3 </a:t>
            </a:r>
            <a:r>
              <a:rPr lang="ru-RU" sz="1400" dirty="0" smtClean="0">
                <a:effectLst>
                  <a:outerShdw blurRad="38100" dist="38100" dir="2700000" algn="tl">
                    <a:srgbClr val="000000">
                      <a:alpha val="43137"/>
                    </a:srgbClr>
                  </a:outerShdw>
                </a:effectLst>
              </a:rPr>
              <a:t>учреждения </a:t>
            </a:r>
            <a:r>
              <a:rPr lang="ru-RU" sz="1400" dirty="0">
                <a:effectLst>
                  <a:outerShdw blurRad="38100" dist="38100" dir="2700000" algn="tl">
                    <a:srgbClr val="000000">
                      <a:alpha val="43137"/>
                    </a:srgbClr>
                  </a:outerShdw>
                </a:effectLst>
              </a:rPr>
              <a:t>культуры Зеленчукского </a:t>
            </a:r>
            <a:r>
              <a:rPr lang="ru-RU" sz="1400" dirty="0" smtClean="0">
                <a:effectLst>
                  <a:outerShdw blurRad="38100" dist="38100" dir="2700000" algn="tl">
                    <a:srgbClr val="000000">
                      <a:alpha val="43137"/>
                    </a:srgbClr>
                  </a:outerShdw>
                </a:effectLst>
              </a:rPr>
              <a:t>района:</a:t>
            </a:r>
          </a:p>
          <a:p>
            <a:pPr algn="ctr"/>
            <a:r>
              <a:rPr lang="ru-RU" sz="1400" dirty="0" smtClean="0">
                <a:effectLst>
                  <a:outerShdw blurRad="38100" dist="38100" dir="2700000" algn="tl">
                    <a:srgbClr val="000000">
                      <a:alpha val="43137"/>
                    </a:srgbClr>
                  </a:outerShdw>
                </a:effectLst>
              </a:rPr>
              <a:t> </a:t>
            </a:r>
            <a:r>
              <a:rPr lang="ru-RU" sz="1400" dirty="0">
                <a:effectLst>
                  <a:outerShdw blurRad="38100" dist="38100" dir="2700000" algn="tl">
                    <a:srgbClr val="000000">
                      <a:alpha val="43137"/>
                    </a:srgbClr>
                  </a:outerShdw>
                </a:effectLst>
              </a:rPr>
              <a:t>МКУК «Районный Дворец Культуры», </a:t>
            </a:r>
            <a:endParaRPr lang="ru-RU" sz="1400" dirty="0" smtClean="0">
              <a:effectLst>
                <a:outerShdw blurRad="38100" dist="38100" dir="2700000" algn="tl">
                  <a:srgbClr val="000000">
                    <a:alpha val="43137"/>
                  </a:srgbClr>
                </a:outerShdw>
              </a:effectLst>
            </a:endParaRPr>
          </a:p>
          <a:p>
            <a:pPr algn="ctr"/>
            <a:r>
              <a:rPr lang="ru-RU" sz="1400" dirty="0" smtClean="0">
                <a:effectLst>
                  <a:outerShdw blurRad="38100" dist="38100" dir="2700000" algn="tl">
                    <a:srgbClr val="000000">
                      <a:alpha val="43137"/>
                    </a:srgbClr>
                  </a:outerShdw>
                </a:effectLst>
              </a:rPr>
              <a:t>МБУК </a:t>
            </a:r>
            <a:r>
              <a:rPr lang="ru-RU" sz="1400" dirty="0">
                <a:effectLst>
                  <a:outerShdw blurRad="38100" dist="38100" dir="2700000" algn="tl">
                    <a:srgbClr val="000000">
                      <a:alpha val="43137"/>
                    </a:srgbClr>
                  </a:outerShdw>
                </a:effectLst>
              </a:rPr>
              <a:t>«Зеленчукская центральная библиотека» </a:t>
            </a:r>
            <a:r>
              <a:rPr lang="ru-RU" sz="1400" dirty="0" smtClean="0">
                <a:effectLst>
                  <a:outerShdw blurRad="38100" dist="38100" dir="2700000" algn="tl">
                    <a:srgbClr val="000000">
                      <a:alpha val="43137"/>
                    </a:srgbClr>
                  </a:outerShdw>
                </a:effectLst>
              </a:rPr>
              <a:t>МБУК </a:t>
            </a:r>
            <a:r>
              <a:rPr lang="ru-RU" sz="1400" dirty="0">
                <a:effectLst>
                  <a:outerShdw blurRad="38100" dist="38100" dir="2700000" algn="tl">
                    <a:srgbClr val="000000">
                      <a:alpha val="43137"/>
                    </a:srgbClr>
                  </a:outerShdw>
                </a:effectLst>
              </a:rPr>
              <a:t>«Зеленчукский  районный краеведческий музей им. С.Ф. Варченко», </a:t>
            </a:r>
            <a:r>
              <a:rPr lang="ru-RU" sz="1400" dirty="0" smtClean="0">
                <a:effectLst>
                  <a:outerShdw blurRad="38100" dist="38100" dir="2700000" algn="tl">
                    <a:srgbClr val="000000">
                      <a:alpha val="43137"/>
                    </a:srgbClr>
                  </a:outerShdw>
                </a:effectLst>
              </a:rPr>
              <a:t>редакция радиовещания</a:t>
            </a:r>
            <a:r>
              <a:rPr lang="ru-RU" sz="1400" dirty="0">
                <a:effectLst>
                  <a:outerShdw blurRad="38100" dist="38100" dir="2700000" algn="tl">
                    <a:srgbClr val="000000">
                      <a:alpha val="43137"/>
                    </a:srgbClr>
                  </a:outerShdw>
                </a:effectLst>
              </a:rPr>
              <a:t>.</a:t>
            </a:r>
          </a:p>
        </p:txBody>
      </p:sp>
      <p:sp>
        <p:nvSpPr>
          <p:cNvPr id="10" name="Прямоугольник 9"/>
          <p:cNvSpPr/>
          <p:nvPr/>
        </p:nvSpPr>
        <p:spPr>
          <a:xfrm>
            <a:off x="2771800" y="1268760"/>
            <a:ext cx="3620350" cy="2400657"/>
          </a:xfrm>
          <a:prstGeom prst="rect">
            <a:avLst/>
          </a:prstGeom>
        </p:spPr>
        <p:txBody>
          <a:bodyPr wrap="square">
            <a:spAutoFit/>
          </a:bodyPr>
          <a:lstStyle/>
          <a:p>
            <a:pPr algn="ctr"/>
            <a:endPar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solidFill>
                  <a:srgbClr val="C00000"/>
                </a:solidFill>
                <a:latin typeface="Times New Roman" pitchFamily="18" charset="0"/>
                <a:cs typeface="Times New Roman" pitchFamily="18" charset="0"/>
              </a:rPr>
              <a:t>57 учреждений</a:t>
            </a:r>
            <a:r>
              <a:rPr lang="ru-RU" sz="1400" b="1" dirty="0" smtClean="0">
                <a:solidFill>
                  <a:srgbClr val="C00000"/>
                </a:solidFill>
                <a:latin typeface="Times New Roman" pitchFamily="18" charset="0"/>
                <a:cs typeface="Times New Roman" pitchFamily="18" charset="0"/>
              </a:rPr>
              <a:t>, из них</a:t>
            </a:r>
            <a:r>
              <a:rPr lang="ru-RU" sz="1400" b="1" dirty="0" smtClean="0">
                <a:solidFill>
                  <a:srgbClr val="C00000"/>
                </a:solidFill>
                <a:latin typeface="Times New Roman" pitchFamily="18" charset="0"/>
                <a:cs typeface="Times New Roman" pitchFamily="18" charset="0"/>
              </a:rPr>
              <a:t>:</a:t>
            </a:r>
          </a:p>
          <a:p>
            <a:pPr algn="ctr"/>
            <a:endParaRPr lang="ru-RU" sz="1400" b="1" dirty="0" smtClean="0">
              <a:solidFill>
                <a:srgbClr val="C00000"/>
              </a:solidFill>
              <a:latin typeface="Times New Roman" pitchFamily="18" charset="0"/>
              <a:cs typeface="Times New Roman" pitchFamily="18" charset="0"/>
            </a:endParaRPr>
          </a:p>
          <a:p>
            <a:pPr marL="180975">
              <a:lnSpc>
                <a:spcPct val="150000"/>
              </a:lnSpc>
            </a:pPr>
            <a:r>
              <a:rPr lang="ru-RU" sz="1400" b="1" dirty="0" smtClean="0">
                <a:solidFill>
                  <a:srgbClr val="000000"/>
                </a:solidFill>
                <a:latin typeface="Times New Roman" pitchFamily="18" charset="0"/>
                <a:cs typeface="Times New Roman" pitchFamily="18" charset="0"/>
              </a:rPr>
              <a:t>28 </a:t>
            </a:r>
            <a:r>
              <a:rPr lang="ru-RU" sz="1400" b="1" dirty="0">
                <a:solidFill>
                  <a:srgbClr val="000000"/>
                </a:solidFill>
                <a:latin typeface="Times New Roman" pitchFamily="18" charset="0"/>
                <a:cs typeface="Times New Roman" pitchFamily="18" charset="0"/>
              </a:rPr>
              <a:t>– </a:t>
            </a:r>
            <a:r>
              <a:rPr lang="ru-RU" sz="1400" b="1" dirty="0" smtClean="0">
                <a:solidFill>
                  <a:srgbClr val="000000"/>
                </a:solidFill>
                <a:latin typeface="Times New Roman" pitchFamily="18" charset="0"/>
                <a:cs typeface="Times New Roman" pitchFamily="18" charset="0"/>
              </a:rPr>
              <a:t>казенных учреждений;</a:t>
            </a:r>
          </a:p>
          <a:p>
            <a:pPr marL="180975">
              <a:lnSpc>
                <a:spcPct val="150000"/>
              </a:lnSpc>
            </a:pPr>
            <a:r>
              <a:rPr lang="ru-RU" sz="1400" b="1" dirty="0" smtClean="0">
                <a:solidFill>
                  <a:srgbClr val="000000"/>
                </a:solidFill>
                <a:latin typeface="Times New Roman" pitchFamily="18" charset="0"/>
                <a:cs typeface="Times New Roman" pitchFamily="18" charset="0"/>
              </a:rPr>
              <a:t>22 – бюджетных учреждения;</a:t>
            </a:r>
          </a:p>
          <a:p>
            <a:pPr marL="180975"/>
            <a:r>
              <a:rPr lang="ru-RU" sz="1400" b="1" dirty="0" smtClean="0">
                <a:solidFill>
                  <a:srgbClr val="000000"/>
                </a:solidFill>
                <a:latin typeface="Times New Roman" pitchFamily="18" charset="0"/>
                <a:cs typeface="Times New Roman" pitchFamily="18" charset="0"/>
              </a:rPr>
              <a:t>7 – органов местного самоуправления </a:t>
            </a:r>
            <a:r>
              <a:rPr lang="ru-RU" sz="1150" b="1" dirty="0" smtClean="0">
                <a:solidFill>
                  <a:srgbClr val="000000"/>
                </a:solidFill>
                <a:latin typeface="Times New Roman" pitchFamily="18" charset="0"/>
                <a:cs typeface="Times New Roman" pitchFamily="18" charset="0"/>
              </a:rPr>
              <a:t>(ОМСУ - Совет ЗМР,  Администрация ЗМР, Контрольно-счетный орган ЗМР,  Финансовое управление, Управление образования, Отдел культуры, УТ и СР)</a:t>
            </a:r>
          </a:p>
        </p:txBody>
      </p:sp>
      <p:sp>
        <p:nvSpPr>
          <p:cNvPr id="16" name="Скругленный прямоугольник 15"/>
          <p:cNvSpPr/>
          <p:nvPr/>
        </p:nvSpPr>
        <p:spPr>
          <a:xfrm>
            <a:off x="4520426" y="4454753"/>
            <a:ext cx="1593848" cy="110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500" b="1" dirty="0" smtClean="0">
                <a:solidFill>
                  <a:srgbClr val="C00000"/>
                </a:solidFill>
              </a:rPr>
              <a:t>  7</a:t>
            </a:r>
            <a:r>
              <a:rPr lang="ru-RU" sz="1400" dirty="0" smtClean="0">
                <a:solidFill>
                  <a:prstClr val="black"/>
                </a:solidFill>
                <a:effectLst>
                  <a:outerShdw blurRad="38100" dist="38100" dir="2700000" algn="tl">
                    <a:srgbClr val="000000">
                      <a:alpha val="43137"/>
                    </a:srgbClr>
                  </a:outerShdw>
                </a:effectLst>
              </a:rPr>
              <a:t> - ОМСУ, </a:t>
            </a:r>
          </a:p>
          <a:p>
            <a:pPr algn="ctr"/>
            <a:r>
              <a:rPr lang="ru-RU" sz="1500" b="1" dirty="0" smtClean="0">
                <a:solidFill>
                  <a:srgbClr val="C00000"/>
                </a:solidFill>
              </a:rPr>
              <a:t>1</a:t>
            </a:r>
            <a:r>
              <a:rPr lang="ru-RU" sz="1400" dirty="0" smtClean="0">
                <a:solidFill>
                  <a:prstClr val="black"/>
                </a:solidFill>
                <a:effectLst>
                  <a:outerShdw blurRad="38100" dist="38100" dir="2700000" algn="tl">
                    <a:srgbClr val="000000">
                      <a:alpha val="43137"/>
                    </a:srgbClr>
                  </a:outerShdw>
                </a:effectLst>
              </a:rPr>
              <a:t> - МФЦ</a:t>
            </a:r>
          </a:p>
          <a:p>
            <a:pPr algn="ctr"/>
            <a:r>
              <a:rPr lang="ru-RU" sz="1300" dirty="0" smtClean="0">
                <a:solidFill>
                  <a:prstClr val="black"/>
                </a:solidFill>
                <a:effectLst>
                  <a:outerShdw blurRad="38100" dist="38100" dir="2700000" algn="tl">
                    <a:srgbClr val="000000">
                      <a:alpha val="43137"/>
                    </a:srgbClr>
                  </a:outerShdw>
                </a:effectLst>
              </a:rPr>
              <a:t> другие расходы и прочие мероприятия </a:t>
            </a:r>
            <a:endParaRPr lang="ru-RU" sz="1300" dirty="0">
              <a:solidFill>
                <a:prstClr val="black"/>
              </a:solidFill>
            </a:endParaRPr>
          </a:p>
        </p:txBody>
      </p:sp>
      <p:sp>
        <p:nvSpPr>
          <p:cNvPr id="20" name="Прямоугольник 19"/>
          <p:cNvSpPr/>
          <p:nvPr/>
        </p:nvSpPr>
        <p:spPr>
          <a:xfrm>
            <a:off x="1177649" y="221739"/>
            <a:ext cx="6994751" cy="830997"/>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2400" b="1" dirty="0">
                <a:solidFill>
                  <a:srgbClr val="C00000"/>
                </a:solidFill>
                <a:effectLst>
                  <a:outerShdw blurRad="38100" dist="38100" dir="2700000" algn="tl">
                    <a:srgbClr val="000000">
                      <a:alpha val="43137"/>
                    </a:srgbClr>
                  </a:outerShdw>
                </a:effectLst>
              </a:rPr>
              <a:t>За счет бюджета </a:t>
            </a:r>
            <a:r>
              <a:rPr lang="ru-RU" sz="2400" b="1" dirty="0" smtClean="0">
                <a:solidFill>
                  <a:srgbClr val="C00000"/>
                </a:solidFill>
                <a:effectLst>
                  <a:outerShdw blurRad="38100" dist="38100" dir="2700000" algn="tl">
                    <a:srgbClr val="000000">
                      <a:alpha val="43137"/>
                    </a:srgbClr>
                  </a:outerShdw>
                </a:effectLst>
              </a:rPr>
              <a:t>Зеленчукского муниципального </a:t>
            </a:r>
            <a:r>
              <a:rPr lang="ru-RU" sz="2400" b="1" dirty="0">
                <a:solidFill>
                  <a:srgbClr val="C00000"/>
                </a:solidFill>
                <a:effectLst>
                  <a:outerShdw blurRad="38100" dist="38100" dir="2700000" algn="tl">
                    <a:srgbClr val="000000">
                      <a:alpha val="43137"/>
                    </a:srgbClr>
                  </a:outerShdw>
                </a:effectLst>
              </a:rPr>
              <a:t>района содержатся:</a:t>
            </a:r>
            <a:endParaRPr lang="ru-RU" sz="2400" dirty="0">
              <a:solidFill>
                <a:srgbClr val="C00000"/>
              </a:solidFill>
            </a:endParaRPr>
          </a:p>
        </p:txBody>
      </p:sp>
      <p:cxnSp>
        <p:nvCxnSpPr>
          <p:cNvPr id="15" name="Прямая со стрелкой 14"/>
          <p:cNvCxnSpPr/>
          <p:nvPr/>
        </p:nvCxnSpPr>
        <p:spPr>
          <a:xfrm flipH="1">
            <a:off x="2903512" y="3691059"/>
            <a:ext cx="1574232" cy="130490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4" name="Прямая со стрелкой 23"/>
          <p:cNvCxnSpPr/>
          <p:nvPr/>
        </p:nvCxnSpPr>
        <p:spPr>
          <a:xfrm>
            <a:off x="5124150" y="3738498"/>
            <a:ext cx="1939380" cy="112802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Прямая со стрелкой 26"/>
          <p:cNvCxnSpPr/>
          <p:nvPr/>
        </p:nvCxnSpPr>
        <p:spPr>
          <a:xfrm flipV="1">
            <a:off x="6392150" y="3501008"/>
            <a:ext cx="844146" cy="10249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2" name="Прямая со стрелкой 31"/>
          <p:cNvCxnSpPr/>
          <p:nvPr/>
        </p:nvCxnSpPr>
        <p:spPr>
          <a:xfrm flipH="1" flipV="1">
            <a:off x="1992619" y="2877185"/>
            <a:ext cx="759230" cy="5302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4" name="Прямая со стрелкой 33"/>
          <p:cNvCxnSpPr/>
          <p:nvPr/>
        </p:nvCxnSpPr>
        <p:spPr>
          <a:xfrm>
            <a:off x="4717678" y="3717032"/>
            <a:ext cx="406472" cy="71625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8541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30"/>
            <a:ext cx="2509156" cy="179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descr="https://im0-tub-ru.yandex.net/i?id=452cf0eb9357eecaf19c5e16fb957229&amp;n=33&amp;h=190&amp;w=256">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139952" y="877643"/>
            <a:ext cx="2160240" cy="641677"/>
          </a:xfrm>
          <a:prstGeom prst="rect">
            <a:avLst/>
          </a:prstGeom>
          <a:noFill/>
          <a:ln>
            <a:noFill/>
          </a:ln>
        </p:spPr>
      </p:pic>
      <p:sp>
        <p:nvSpPr>
          <p:cNvPr id="2" name="Заголовок 1"/>
          <p:cNvSpPr>
            <a:spLocks noGrp="1"/>
          </p:cNvSpPr>
          <p:nvPr>
            <p:ph type="title"/>
          </p:nvPr>
        </p:nvSpPr>
        <p:spPr>
          <a:xfrm>
            <a:off x="1815009" y="260648"/>
            <a:ext cx="7149479" cy="720080"/>
          </a:xfrm>
          <a:solidFill>
            <a:schemeClr val="accent2">
              <a:lumMod val="20000"/>
              <a:lumOff val="80000"/>
            </a:schemeClr>
          </a:solidFill>
          <a:scene3d>
            <a:camera prst="orthographicFront"/>
            <a:lightRig rig="threePt" dir="t"/>
          </a:scene3d>
          <a:sp3d>
            <a:bevelT w="152400" h="50800" prst="softRound"/>
          </a:sp3d>
        </p:spPr>
        <p:txBody>
          <a:bodyPr>
            <a:noAutofit/>
          </a:bodyPr>
          <a:lstStyle/>
          <a:p>
            <a:r>
              <a:rPr lang="ru-RU" sz="1800" b="1" dirty="0" smtClean="0">
                <a:solidFill>
                  <a:srgbClr val="C00000"/>
                </a:solidFill>
                <a:effectLst>
                  <a:outerShdw blurRad="38100" dist="38100" dir="2700000" algn="tl">
                    <a:srgbClr val="000000">
                      <a:alpha val="43137"/>
                    </a:srgbClr>
                  </a:outerShdw>
                </a:effectLst>
              </a:rPr>
              <a:t/>
            </a:r>
            <a:br>
              <a:rPr lang="ru-RU" sz="1800" b="1" dirty="0" smtClean="0">
                <a:solidFill>
                  <a:srgbClr val="C00000"/>
                </a:solidFill>
                <a:effectLst>
                  <a:outerShdw blurRad="38100" dist="38100" dir="2700000" algn="tl">
                    <a:srgbClr val="000000">
                      <a:alpha val="43137"/>
                    </a:srgbClr>
                  </a:outerShdw>
                </a:effectLst>
              </a:rPr>
            </a:br>
            <a:r>
              <a:rPr lang="ru-RU" sz="1800" b="1" dirty="0">
                <a:solidFill>
                  <a:srgbClr val="C00000"/>
                </a:solidFill>
                <a:effectLst>
                  <a:outerShdw blurRad="38100" dist="38100" dir="2700000" algn="tl">
                    <a:srgbClr val="000000">
                      <a:alpha val="43137"/>
                    </a:srgbClr>
                  </a:outerShdw>
                </a:effectLst>
              </a:rPr>
              <a:t/>
            </a:r>
            <a:br>
              <a:rPr lang="ru-RU" sz="1800" b="1" dirty="0">
                <a:solidFill>
                  <a:srgbClr val="C00000"/>
                </a:solidFill>
                <a:effectLst>
                  <a:outerShdw blurRad="38100" dist="38100" dir="2700000" algn="tl">
                    <a:srgbClr val="000000">
                      <a:alpha val="43137"/>
                    </a:srgbClr>
                  </a:outerShdw>
                </a:effectLst>
              </a:rPr>
            </a:br>
            <a:r>
              <a:rPr lang="ru-RU" sz="1800" b="1" dirty="0" smtClean="0">
                <a:solidFill>
                  <a:srgbClr val="C00000"/>
                </a:solidFill>
                <a:effectLst>
                  <a:outerShdw blurRad="38100" dist="38100" dir="2700000" algn="tl">
                    <a:srgbClr val="000000">
                      <a:alpha val="43137"/>
                    </a:srgbClr>
                  </a:outerShdw>
                </a:effectLst>
              </a:rPr>
              <a:t>Основные направления, цели, задачи и приоритеты налоговой </a:t>
            </a:r>
            <a:r>
              <a:rPr lang="ru-RU" sz="1800" b="1" dirty="0">
                <a:solidFill>
                  <a:srgbClr val="C00000"/>
                </a:solidFill>
                <a:effectLst>
                  <a:outerShdw blurRad="38100" dist="38100" dir="2700000" algn="tl">
                    <a:srgbClr val="000000">
                      <a:alpha val="43137"/>
                    </a:srgbClr>
                  </a:outerShdw>
                </a:effectLst>
              </a:rPr>
              <a:t>и бюджетной </a:t>
            </a:r>
            <a:r>
              <a:rPr lang="ru-RU" sz="1800" b="1" dirty="0" smtClean="0">
                <a:solidFill>
                  <a:srgbClr val="C00000"/>
                </a:solidFill>
                <a:effectLst>
                  <a:outerShdw blurRad="38100" dist="38100" dir="2700000" algn="tl">
                    <a:srgbClr val="000000">
                      <a:alpha val="43137"/>
                    </a:srgbClr>
                  </a:outerShdw>
                </a:effectLst>
              </a:rPr>
              <a:t>политики на 2018</a:t>
            </a:r>
            <a:r>
              <a:rPr lang="ru-RU" sz="1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a:t>
            </a:r>
            <a:r>
              <a:rPr lang="ru-RU" sz="1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плановый период 2019 и 2020 </a:t>
            </a:r>
            <a:r>
              <a:rPr lang="ru-RU" sz="1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гг</a:t>
            </a:r>
            <a:r>
              <a:rPr lang="ru-RU" sz="1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dirty="0">
                <a:solidFill>
                  <a:srgbClr val="C00000"/>
                </a:solidFill>
                <a:effectLst>
                  <a:outerShdw blurRad="38100" dist="38100" dir="2700000" algn="tl">
                    <a:srgbClr val="000000">
                      <a:alpha val="43137"/>
                    </a:srgbClr>
                  </a:outerShdw>
                </a:effectLst>
              </a:rPr>
              <a:t/>
            </a:r>
            <a:br>
              <a:rPr lang="ru-RU" sz="1800" b="1" dirty="0">
                <a:solidFill>
                  <a:srgbClr val="C00000"/>
                </a:solidFill>
                <a:effectLst>
                  <a:outerShdw blurRad="38100" dist="38100" dir="2700000" algn="tl">
                    <a:srgbClr val="000000">
                      <a:alpha val="43137"/>
                    </a:srgbClr>
                  </a:outerShdw>
                </a:effectLst>
              </a:rPr>
            </a:br>
            <a:endParaRPr lang="ru-RU" sz="1800" dirty="0">
              <a:solidFill>
                <a:srgbClr val="C00000"/>
              </a:solidFill>
            </a:endParaRPr>
          </a:p>
        </p:txBody>
      </p:sp>
      <p:sp>
        <p:nvSpPr>
          <p:cNvPr id="10" name="TextBox 9"/>
          <p:cNvSpPr txBox="1"/>
          <p:nvPr/>
        </p:nvSpPr>
        <p:spPr>
          <a:xfrm>
            <a:off x="251520" y="1478389"/>
            <a:ext cx="8712968" cy="5262979"/>
          </a:xfrm>
          <a:prstGeom prst="rect">
            <a:avLst/>
          </a:prstGeom>
          <a:gradFill>
            <a:gsLst>
              <a:gs pos="72000">
                <a:schemeClr val="lt1">
                  <a:tint val="80000"/>
                  <a:satMod val="300000"/>
                </a:schemeClr>
              </a:gs>
              <a:gs pos="100000">
                <a:schemeClr val="lt1">
                  <a:shade val="30000"/>
                  <a:satMod val="200000"/>
                </a:schemeClr>
              </a:gs>
            </a:gsLst>
          </a:gra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a:r>
              <a:rPr lang="ru-RU" sz="1200" dirty="0" smtClean="0">
                <a:solidFill>
                  <a:schemeClr val="tx2">
                    <a:lumMod val="75000"/>
                  </a:schemeClr>
                </a:solidFill>
              </a:rPr>
              <a:t>      </a:t>
            </a:r>
          </a:p>
          <a:p>
            <a:pPr algn="just"/>
            <a:r>
              <a:rPr lang="ru-RU" sz="1200" dirty="0" smtClean="0">
                <a:solidFill>
                  <a:schemeClr val="tx2">
                    <a:lumMod val="75000"/>
                  </a:schemeClr>
                </a:solidFill>
              </a:rPr>
              <a:t>       Основными </a:t>
            </a:r>
            <a:r>
              <a:rPr lang="ru-RU" sz="1200" dirty="0">
                <a:solidFill>
                  <a:schemeClr val="tx2">
                    <a:lumMod val="75000"/>
                  </a:schemeClr>
                </a:solidFill>
              </a:rPr>
              <a:t>направлениями налоговой политики в Зеленчукском муниципальном районе на очередной и трехлетний период являются:  увеличение налоговой базы Зеленчукского муниципального района за счет стимулирования привлечения  инвестиций,    реализации высокоэффективных инвестиционных проектов, регистрации  крупных   налогоплательщиков; усиление политики обоснованности и эффективности применения налоговых льгот  по местным налогам; взаимовыгодное сотрудничество с организациями, формирующими налоговый потенциал района; обеспечение тесного взаимодействия органов государственной власти Карачаево-Черкесской Республики, органов местного самоуправления и территориальных подразделений федеральных органов власти по  вопросам пополнения доходной части бюджета., реализация  мер  по  укреплению  финансовой  дисциплины,  соблюдению  органами  местного  самоуправления  требований бюджетного законодательства.</a:t>
            </a:r>
          </a:p>
          <a:p>
            <a:pPr algn="just"/>
            <a:r>
              <a:rPr lang="ru-RU" sz="1200" dirty="0">
                <a:solidFill>
                  <a:schemeClr val="tx2">
                    <a:lumMod val="75000"/>
                  </a:schemeClr>
                </a:solidFill>
              </a:rPr>
              <a:t>    </a:t>
            </a:r>
            <a:r>
              <a:rPr lang="ru-RU" sz="1200" dirty="0" smtClean="0">
                <a:solidFill>
                  <a:schemeClr val="tx2">
                    <a:lumMod val="75000"/>
                  </a:schemeClr>
                </a:solidFill>
              </a:rPr>
              <a:t>   </a:t>
            </a:r>
            <a:r>
              <a:rPr lang="ru-RU" sz="1200" dirty="0">
                <a:solidFill>
                  <a:schemeClr val="tx2">
                    <a:lumMod val="75000"/>
                  </a:schemeClr>
                </a:solidFill>
              </a:rPr>
              <a:t>Основная цель налоговой политики Зеленчукского муниципального района - повышение доходной части бюджета за счет налоговых и неналоговых поступлений, обеспечение реального роста экономики и устойчивости бюджетной системы, обеспечение сбалансированности и устойчивости бюджета Зеленчукского муниципального района,  повышение эффективности расходования бюджетных средств.</a:t>
            </a:r>
          </a:p>
          <a:p>
            <a:pPr algn="just"/>
            <a:r>
              <a:rPr lang="ru-RU" sz="1200" dirty="0">
                <a:solidFill>
                  <a:schemeClr val="tx2">
                    <a:lumMod val="75000"/>
                  </a:schemeClr>
                </a:solidFill>
              </a:rPr>
              <a:t>    </a:t>
            </a:r>
            <a:r>
              <a:rPr lang="ru-RU" sz="1200" dirty="0" smtClean="0">
                <a:solidFill>
                  <a:schemeClr val="tx2">
                    <a:lumMod val="75000"/>
                  </a:schemeClr>
                </a:solidFill>
              </a:rPr>
              <a:t>   </a:t>
            </a:r>
            <a:r>
              <a:rPr lang="ru-RU" sz="1200" dirty="0">
                <a:solidFill>
                  <a:schemeClr val="tx2">
                    <a:lumMod val="75000"/>
                  </a:schemeClr>
                </a:solidFill>
              </a:rPr>
              <a:t>Формирование объема и структуры расходов бюджета Зеленчукского муниципального района  на 2018 год и на плановый период 2019 и 2020 годов необходимо осуществлять с учетом:</a:t>
            </a:r>
          </a:p>
          <a:p>
            <a:pPr algn="just"/>
            <a:r>
              <a:rPr lang="ru-RU" sz="1200" dirty="0">
                <a:solidFill>
                  <a:schemeClr val="tx2">
                    <a:lumMod val="75000"/>
                  </a:schemeClr>
                </a:solidFill>
              </a:rPr>
              <a:t>* доведения   оплаты   труда   отдельных   категорий   работников муниципальных учреждений Зеленчукского муниципального района  до значений, определенных Указами Президента Российской Федерации от  2012 </a:t>
            </a:r>
            <a:r>
              <a:rPr lang="ru-RU" sz="1200" dirty="0" smtClean="0">
                <a:solidFill>
                  <a:schemeClr val="tx2">
                    <a:lumMod val="75000"/>
                  </a:schemeClr>
                </a:solidFill>
              </a:rPr>
              <a:t>года.</a:t>
            </a:r>
            <a:endParaRPr lang="ru-RU" sz="1200" dirty="0">
              <a:solidFill>
                <a:schemeClr val="tx2">
                  <a:lumMod val="75000"/>
                </a:schemeClr>
              </a:solidFill>
            </a:endParaRPr>
          </a:p>
          <a:p>
            <a:pPr algn="just"/>
            <a:r>
              <a:rPr lang="ru-RU" sz="1200" dirty="0">
                <a:solidFill>
                  <a:schemeClr val="tx2">
                    <a:lumMod val="75000"/>
                  </a:schemeClr>
                </a:solidFill>
              </a:rPr>
              <a:t>* индексации на прогнозируемый уровень инфляции:</a:t>
            </a:r>
          </a:p>
          <a:p>
            <a:pPr algn="just"/>
            <a:r>
              <a:rPr lang="ru-RU" sz="1200" dirty="0">
                <a:solidFill>
                  <a:schemeClr val="tx2">
                    <a:lumMod val="75000"/>
                  </a:schemeClr>
                </a:solidFill>
              </a:rPr>
              <a:t>   с 1 января 2018 года и в плановом периоде 2019 и 2020 годов размеров должностных окладов работников, замещающих должности, не являющиеся должностями муниципальной службы, окладов (должностных окладов), установленных работникам муниципальных казенных учреждений Зеленчукского муниципального района, не попадающих под действие «майских» указов Президента Российской Федерации от 2012 года, на прогнозный уровень инфляции (4%);</a:t>
            </a:r>
          </a:p>
          <a:p>
            <a:pPr algn="just"/>
            <a:r>
              <a:rPr lang="ru-RU" sz="1200" dirty="0" smtClean="0">
                <a:solidFill>
                  <a:schemeClr val="tx2">
                    <a:lumMod val="75000"/>
                  </a:schemeClr>
                </a:solidFill>
              </a:rPr>
              <a:t>* сохранения </a:t>
            </a:r>
            <a:r>
              <a:rPr lang="ru-RU" sz="1200" dirty="0">
                <a:solidFill>
                  <a:schemeClr val="tx2">
                    <a:lumMod val="75000"/>
                  </a:schemeClr>
                </a:solidFill>
              </a:rPr>
              <a:t>в 2018 - 2020 годах расходов на оплату услуг по содержанию муниципального имущества (за исключением коммунальных услуг) не выше уровня 2017 года</a:t>
            </a:r>
            <a:r>
              <a:rPr lang="ru-RU" sz="1200" dirty="0" smtClean="0">
                <a:solidFill>
                  <a:schemeClr val="tx2">
                    <a:lumMod val="75000"/>
                  </a:schemeClr>
                </a:solidFill>
              </a:rPr>
              <a:t>.</a:t>
            </a:r>
          </a:p>
          <a:p>
            <a:pPr algn="just"/>
            <a:r>
              <a:rPr lang="ru-RU" sz="1200" dirty="0" smtClean="0">
                <a:solidFill>
                  <a:schemeClr val="tx2">
                    <a:lumMod val="75000"/>
                  </a:schemeClr>
                </a:solidFill>
              </a:rPr>
              <a:t>       Бюджетная </a:t>
            </a:r>
            <a:r>
              <a:rPr lang="ru-RU" sz="1200" dirty="0">
                <a:solidFill>
                  <a:schemeClr val="tx2">
                    <a:lumMod val="75000"/>
                  </a:schemeClr>
                </a:solidFill>
              </a:rPr>
              <a:t>и налоговая политика  Зеленчукского муниципального района  на 2018 год и на плановый период 2019 и 2020 годов нацелена на улучшение условий и качества жизни жителей Зеленчукского муниципального района  посредством удовлетворения потребностей граждан в качественных услугах, предоставляемых в сферах образования, культуры, социальной политики, спорта, а также создания благоприятных условий для развития малого и среднего предпринимательства.</a:t>
            </a:r>
          </a:p>
        </p:txBody>
      </p:sp>
    </p:spTree>
    <p:extLst>
      <p:ext uri="{BB962C8B-B14F-4D97-AF65-F5344CB8AC3E}">
        <p14:creationId xmlns:p14="http://schemas.microsoft.com/office/powerpoint/2010/main" val="2530786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3000">
              <a:srgbClr val="8488C4"/>
            </a:gs>
            <a:gs pos="26000">
              <a:srgbClr val="D4DEFF"/>
            </a:gs>
            <a:gs pos="69000">
              <a:srgbClr val="D4DEFF"/>
            </a:gs>
            <a:gs pos="94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850106"/>
          </a:xfrm>
          <a:solidFill>
            <a:schemeClr val="accent2">
              <a:lumMod val="20000"/>
              <a:lumOff val="80000"/>
            </a:schemeClr>
          </a:solidFill>
          <a:scene3d>
            <a:camera prst="orthographicFront"/>
            <a:lightRig rig="threePt" dir="t"/>
          </a:scene3d>
          <a:sp3d>
            <a:bevelT w="152400" h="50800" prst="softRound"/>
          </a:sp3d>
        </p:spPr>
        <p:txBody>
          <a:bodyPr>
            <a:noAutofit/>
          </a:bodyPr>
          <a:lstStyle/>
          <a:p>
            <a:r>
              <a:rPr lang="ru-RU" sz="2400" b="1" dirty="0">
                <a:solidFill>
                  <a:srgbClr val="C00000"/>
                </a:solidFill>
                <a:effectLst>
                  <a:outerShdw blurRad="38100" dist="38100" dir="2700000" algn="tl">
                    <a:srgbClr val="000000">
                      <a:alpha val="43137"/>
                    </a:srgbClr>
                  </a:outerShdw>
                </a:effectLst>
              </a:rPr>
              <a:t/>
            </a:r>
            <a:br>
              <a:rPr lang="ru-RU" sz="2400" b="1" dirty="0">
                <a:solidFill>
                  <a:srgbClr val="C00000"/>
                </a:solidFill>
                <a:effectLst>
                  <a:outerShdw blurRad="38100" dist="38100" dir="2700000" algn="tl">
                    <a:srgbClr val="000000">
                      <a:alpha val="43137"/>
                    </a:srgbClr>
                  </a:outerShdw>
                </a:effectLst>
              </a:rPr>
            </a:br>
            <a:r>
              <a:rPr lang="ru-RU" sz="2400" b="1" dirty="0">
                <a:solidFill>
                  <a:srgbClr val="C00000"/>
                </a:solidFill>
                <a:effectLst>
                  <a:outerShdw blurRad="38100" dist="38100" dir="2700000" algn="tl">
                    <a:srgbClr val="000000">
                      <a:alpha val="43137"/>
                    </a:srgbClr>
                  </a:outerShdw>
                </a:effectLst>
              </a:rPr>
              <a:t>Основные характеристики проекта бюджета </a:t>
            </a:r>
            <a:br>
              <a:rPr lang="ru-RU" sz="2400" b="1" dirty="0">
                <a:solidFill>
                  <a:srgbClr val="C00000"/>
                </a:solidFill>
                <a:effectLst>
                  <a:outerShdw blurRad="38100" dist="38100" dir="2700000" algn="tl">
                    <a:srgbClr val="000000">
                      <a:alpha val="43137"/>
                    </a:srgbClr>
                  </a:outerShdw>
                </a:effectLst>
              </a:rPr>
            </a:br>
            <a:r>
              <a:rPr lang="ru-RU" sz="2400" b="1" dirty="0">
                <a:solidFill>
                  <a:srgbClr val="C00000"/>
                </a:solidFill>
                <a:effectLst>
                  <a:outerShdw blurRad="38100" dist="38100" dir="2700000" algn="tl">
                    <a:srgbClr val="000000">
                      <a:alpha val="43137"/>
                    </a:srgbClr>
                  </a:outerShdw>
                </a:effectLst>
              </a:rPr>
              <a:t>на 2018 и плановый период </a:t>
            </a:r>
            <a:r>
              <a:rPr lang="ru-RU" sz="2400" b="1" dirty="0" smtClean="0">
                <a:solidFill>
                  <a:srgbClr val="C00000"/>
                </a:solidFill>
                <a:effectLst>
                  <a:outerShdw blurRad="38100" dist="38100" dir="2700000" algn="tl">
                    <a:srgbClr val="000000">
                      <a:alpha val="43137"/>
                    </a:srgbClr>
                  </a:outerShdw>
                </a:effectLst>
              </a:rPr>
              <a:t>2019-2020гг</a:t>
            </a:r>
            <a:r>
              <a:rPr lang="ru-RU" sz="2400" b="1" dirty="0">
                <a:solidFill>
                  <a:srgbClr val="C00000"/>
                </a:solidFill>
                <a:effectLst>
                  <a:outerShdw blurRad="38100" dist="38100" dir="2700000" algn="tl">
                    <a:srgbClr val="000000">
                      <a:alpha val="43137"/>
                    </a:srgbClr>
                  </a:outerShdw>
                </a:effectLst>
              </a:rPr>
              <a:t>, тыс. </a:t>
            </a:r>
            <a:r>
              <a:rPr lang="ru-RU" sz="2400" b="1" dirty="0" smtClean="0">
                <a:solidFill>
                  <a:srgbClr val="C00000"/>
                </a:solidFill>
                <a:effectLst>
                  <a:outerShdw blurRad="38100" dist="38100" dir="2700000" algn="tl">
                    <a:srgbClr val="000000">
                      <a:alpha val="43137"/>
                    </a:srgbClr>
                  </a:outerShdw>
                </a:effectLst>
              </a:rPr>
              <a:t>руб.</a:t>
            </a:r>
            <a:r>
              <a:rPr lang="ru-RU" sz="2400" b="1" dirty="0">
                <a:solidFill>
                  <a:srgbClr val="C00000"/>
                </a:solidFill>
                <a:effectLst>
                  <a:outerShdw blurRad="38100" dist="38100" dir="2700000" algn="tl">
                    <a:srgbClr val="000000">
                      <a:alpha val="43137"/>
                    </a:srgbClr>
                  </a:outerShdw>
                </a:effectLst>
              </a:rPr>
              <a:t/>
            </a:r>
            <a:br>
              <a:rPr lang="ru-RU" sz="2400" b="1" dirty="0">
                <a:solidFill>
                  <a:srgbClr val="C00000"/>
                </a:solidFill>
                <a:effectLst>
                  <a:outerShdw blurRad="38100" dist="38100" dir="2700000" algn="tl">
                    <a:srgbClr val="000000">
                      <a:alpha val="43137"/>
                    </a:srgbClr>
                  </a:outerShdw>
                </a:effectLst>
              </a:rPr>
            </a:br>
            <a:endParaRPr lang="ru-RU" sz="2400" dirty="0">
              <a:solidFill>
                <a:srgbClr val="C00000"/>
              </a:solidFill>
            </a:endParaRPr>
          </a:p>
        </p:txBody>
      </p:sp>
      <p:pic>
        <p:nvPicPr>
          <p:cNvPr id="4" name="Объект 3" descr="https://im1-tub-ru.yandex.net/i?id=25ddd07fb27bb61409925494e0a5e144&amp;n=33&amp;h=190&amp;w=283">
            <a:hlinkClick r:id="rId2"/>
          </p:cNvPr>
          <p:cNvPicPr>
            <a:picLocks noGrp="1"/>
          </p:cNvPicPr>
          <p:nvPr>
            <p:ph idx="1"/>
          </p:nvPr>
        </p:nvPicPr>
        <p:blipFill>
          <a:blip r:embed="rId3">
            <a:extLst>
              <a:ext uri="{BEBA8EAE-BF5A-486C-A8C5-ECC9F3942E4B}">
                <a14:imgProps xmlns:a14="http://schemas.microsoft.com/office/drawing/2010/main">
                  <a14:imgLayer r:embed="rId4">
                    <a14:imgEffect>
                      <a14:sharpenSoften amount="-25000"/>
                    </a14:imgEffect>
                    <a14:imgEffect>
                      <a14:brightnessContrast bright="42000" contrast="7000"/>
                    </a14:imgEffect>
                  </a14:imgLayer>
                </a14:imgProps>
              </a:ext>
              <a:ext uri="{28A0092B-C50C-407E-A947-70E740481C1C}">
                <a14:useLocalDpi xmlns:a14="http://schemas.microsoft.com/office/drawing/2010/main" val="0"/>
              </a:ext>
            </a:extLst>
          </a:blip>
          <a:srcRect/>
          <a:stretch>
            <a:fillRect/>
          </a:stretch>
        </p:blipFill>
        <p:spPr bwMode="auto">
          <a:xfrm>
            <a:off x="2642140" y="1866151"/>
            <a:ext cx="3580035" cy="1910854"/>
          </a:xfrm>
          <a:prstGeom prst="rect">
            <a:avLst/>
          </a:prstGeom>
          <a:noFill/>
          <a:ln>
            <a:solidFill>
              <a:schemeClr val="tx2">
                <a:lumMod val="60000"/>
                <a:lumOff val="40000"/>
              </a:schemeClr>
            </a:solidFill>
          </a:ln>
        </p:spPr>
      </p:pic>
      <p:sp>
        <p:nvSpPr>
          <p:cNvPr id="5" name="Прямоугольник 4"/>
          <p:cNvSpPr/>
          <p:nvPr/>
        </p:nvSpPr>
        <p:spPr>
          <a:xfrm>
            <a:off x="3676074" y="1311151"/>
            <a:ext cx="1512168" cy="461665"/>
          </a:xfrm>
          <a:prstGeom prst="rect">
            <a:avLst/>
          </a:prstGeom>
          <a:scene3d>
            <a:camera prst="orthographicFront"/>
            <a:lightRig rig="threePt" dir="t"/>
          </a:scene3d>
          <a:sp3d>
            <a:bevelT w="114300" prst="artDeco"/>
          </a:sp3d>
        </p:spPr>
        <p:style>
          <a:lnRef idx="0">
            <a:scrgbClr r="0" g="0" b="0"/>
          </a:lnRef>
          <a:fillRef idx="1002">
            <a:schemeClr val="dk2"/>
          </a:fillRef>
          <a:effectRef idx="0">
            <a:scrgbClr r="0" g="0" b="0"/>
          </a:effectRef>
          <a:fontRef idx="major"/>
        </p:style>
        <p:txBody>
          <a:bodyPr wrap="square">
            <a:spAutoFit/>
          </a:bodyPr>
          <a:lstStyle/>
          <a:p>
            <a:pPr algn="ctr"/>
            <a:r>
              <a:rPr lang="ru-RU" sz="2400" b="1" dirty="0" smtClean="0">
                <a:solidFill>
                  <a:schemeClr val="bg1">
                    <a:lumMod val="95000"/>
                  </a:schemeClr>
                </a:solidFill>
                <a:effectLst>
                  <a:outerShdw blurRad="38100" dist="38100" dir="2700000" algn="tl">
                    <a:srgbClr val="000000">
                      <a:alpha val="43137"/>
                    </a:srgbClr>
                  </a:outerShdw>
                </a:effectLst>
              </a:rPr>
              <a:t>2018 год</a:t>
            </a:r>
            <a:endParaRPr lang="ru-RU" sz="2400" b="1" dirty="0">
              <a:solidFill>
                <a:schemeClr val="bg1">
                  <a:lumMod val="95000"/>
                </a:schemeClr>
              </a:solidFill>
              <a:effectLst>
                <a:outerShdw blurRad="38100" dist="38100" dir="2700000" algn="tl">
                  <a:srgbClr val="000000">
                    <a:alpha val="43137"/>
                  </a:srgbClr>
                </a:outerShdw>
              </a:effectLst>
            </a:endParaRPr>
          </a:p>
        </p:txBody>
      </p:sp>
      <p:sp>
        <p:nvSpPr>
          <p:cNvPr id="6" name="Прямоугольник 5"/>
          <p:cNvSpPr/>
          <p:nvPr/>
        </p:nvSpPr>
        <p:spPr>
          <a:xfrm>
            <a:off x="683568" y="5949280"/>
            <a:ext cx="1094595" cy="369332"/>
          </a:xfrm>
          <a:prstGeom prst="rect">
            <a:avLst/>
          </a:prstGeom>
        </p:spPr>
        <p:txBody>
          <a:bodyPr wrap="none">
            <a:spAutoFit/>
          </a:bodyPr>
          <a:lstStyle/>
          <a:p>
            <a:r>
              <a:rPr lang="ru-RU" b="1" dirty="0" smtClean="0">
                <a:solidFill>
                  <a:schemeClr val="bg1">
                    <a:lumMod val="95000"/>
                  </a:schemeClr>
                </a:solidFill>
                <a:effectLst>
                  <a:outerShdw blurRad="38100" dist="38100" dir="2700000" algn="tl">
                    <a:srgbClr val="000000">
                      <a:alpha val="43137"/>
                    </a:srgbClr>
                  </a:outerShdw>
                </a:effectLst>
              </a:rPr>
              <a:t>ДОХОДЫ</a:t>
            </a:r>
            <a:endParaRPr lang="ru-RU" dirty="0">
              <a:solidFill>
                <a:schemeClr val="bg1">
                  <a:lumMod val="95000"/>
                </a:schemeClr>
              </a:solidFill>
            </a:endParaRPr>
          </a:p>
        </p:txBody>
      </p:sp>
      <p:sp>
        <p:nvSpPr>
          <p:cNvPr id="7" name="Прямоугольник 6"/>
          <p:cNvSpPr/>
          <p:nvPr/>
        </p:nvSpPr>
        <p:spPr>
          <a:xfrm>
            <a:off x="5004048" y="3275692"/>
            <a:ext cx="1159228" cy="369332"/>
          </a:xfrm>
          <a:prstGeom prst="rect">
            <a:avLst/>
          </a:prstGeom>
        </p:spPr>
        <p:txBody>
          <a:bodyPr wrap="none">
            <a:spAutoFit/>
          </a:bodyPr>
          <a:lstStyle/>
          <a:p>
            <a:r>
              <a:rPr lang="ru-RU" b="1" dirty="0" smtClean="0">
                <a:solidFill>
                  <a:schemeClr val="bg1">
                    <a:lumMod val="95000"/>
                  </a:schemeClr>
                </a:solidFill>
                <a:effectLst>
                  <a:outerShdw blurRad="38100" dist="38100" dir="2700000" algn="tl">
                    <a:srgbClr val="000000">
                      <a:alpha val="43137"/>
                    </a:srgbClr>
                  </a:outerShdw>
                </a:effectLst>
              </a:rPr>
              <a:t>РАСХОДЫ</a:t>
            </a:r>
            <a:endParaRPr lang="ru-RU" dirty="0">
              <a:solidFill>
                <a:schemeClr val="bg1">
                  <a:lumMod val="95000"/>
                </a:schemeClr>
              </a:solidFill>
            </a:endParaRPr>
          </a:p>
        </p:txBody>
      </p:sp>
      <p:sp>
        <p:nvSpPr>
          <p:cNvPr id="8" name="Прямоугольник 7"/>
          <p:cNvSpPr/>
          <p:nvPr/>
        </p:nvSpPr>
        <p:spPr>
          <a:xfrm>
            <a:off x="2809520" y="2636912"/>
            <a:ext cx="1114408" cy="369332"/>
          </a:xfrm>
          <a:prstGeom prst="rect">
            <a:avLst/>
          </a:prstGeom>
        </p:spPr>
        <p:txBody>
          <a:bodyPr wrap="none">
            <a:spAutoFit/>
          </a:bodyPr>
          <a:lstStyle/>
          <a:p>
            <a:r>
              <a:rPr lang="ru-RU" b="1" dirty="0">
                <a:solidFill>
                  <a:schemeClr val="bg1">
                    <a:lumMod val="95000"/>
                  </a:schemeClr>
                </a:solidFill>
                <a:effectLst>
                  <a:outerShdw blurRad="38100" dist="38100" dir="2700000" algn="tl">
                    <a:srgbClr val="000000">
                      <a:alpha val="43137"/>
                    </a:srgbClr>
                  </a:outerShdw>
                </a:effectLst>
              </a:rPr>
              <a:t>981498,1 </a:t>
            </a:r>
          </a:p>
        </p:txBody>
      </p:sp>
      <p:sp>
        <p:nvSpPr>
          <p:cNvPr id="9" name="Прямоугольник 8"/>
          <p:cNvSpPr/>
          <p:nvPr/>
        </p:nvSpPr>
        <p:spPr>
          <a:xfrm>
            <a:off x="5040165" y="2636912"/>
            <a:ext cx="1116011" cy="369332"/>
          </a:xfrm>
          <a:prstGeom prst="rect">
            <a:avLst/>
          </a:prstGeom>
        </p:spPr>
        <p:txBody>
          <a:bodyPr wrap="none">
            <a:spAutoFit/>
          </a:bodyPr>
          <a:lstStyle/>
          <a:p>
            <a:r>
              <a:rPr lang="ru-RU" b="1" dirty="0">
                <a:solidFill>
                  <a:schemeClr val="bg1">
                    <a:lumMod val="95000"/>
                  </a:schemeClr>
                </a:solidFill>
                <a:effectLst>
                  <a:outerShdw blurRad="38100" dist="38100" dir="2700000" algn="tl">
                    <a:srgbClr val="000000">
                      <a:alpha val="43137"/>
                    </a:srgbClr>
                  </a:outerShdw>
                </a:effectLst>
              </a:rPr>
              <a:t>981498,1 </a:t>
            </a:r>
          </a:p>
        </p:txBody>
      </p:sp>
      <p:pic>
        <p:nvPicPr>
          <p:cNvPr id="10" name="Объект 3" descr="https://im1-tub-ru.yandex.net/i?id=25ddd07fb27bb61409925494e0a5e144&amp;n=33&amp;h=190&amp;w=283">
            <a:hlinkClick r:id="rId2"/>
          </p:cNvPr>
          <p:cNvPicPr>
            <a:picLocks/>
          </p:cNvPicPr>
          <p:nvPr/>
        </p:nvPicPr>
        <p:blipFill>
          <a:blip r:embed="rId5">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9097" y="4693767"/>
            <a:ext cx="3580035" cy="1910854"/>
          </a:xfrm>
          <a:prstGeom prst="rect">
            <a:avLst/>
          </a:prstGeom>
          <a:noFill/>
          <a:ln>
            <a:solidFill>
              <a:schemeClr val="tx2">
                <a:lumMod val="60000"/>
                <a:lumOff val="40000"/>
              </a:schemeClr>
            </a:solidFill>
          </a:ln>
        </p:spPr>
      </p:pic>
      <p:pic>
        <p:nvPicPr>
          <p:cNvPr id="11" name="Объект 3" descr="https://im1-tub-ru.yandex.net/i?id=25ddd07fb27bb61409925494e0a5e144&amp;n=33&amp;h=190&amp;w=283">
            <a:hlinkClick r:id="rId2"/>
          </p:cNvPr>
          <p:cNvPicPr>
            <a:picLocks/>
          </p:cNvPicPr>
          <p:nvPr/>
        </p:nvPicPr>
        <p:blipFill>
          <a:blip r:embed="rId5">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292080" y="4725144"/>
            <a:ext cx="3580035" cy="1910854"/>
          </a:xfrm>
          <a:prstGeom prst="rect">
            <a:avLst/>
          </a:prstGeom>
          <a:noFill/>
          <a:ln>
            <a:solidFill>
              <a:schemeClr val="tx2">
                <a:lumMod val="60000"/>
                <a:lumOff val="40000"/>
              </a:schemeClr>
            </a:solidFill>
          </a:ln>
        </p:spPr>
      </p:pic>
      <p:sp>
        <p:nvSpPr>
          <p:cNvPr id="12" name="Прямоугольник 11"/>
          <p:cNvSpPr/>
          <p:nvPr/>
        </p:nvSpPr>
        <p:spPr>
          <a:xfrm>
            <a:off x="1547664" y="4191471"/>
            <a:ext cx="1512168" cy="461665"/>
          </a:xfrm>
          <a:prstGeom prst="rect">
            <a:avLst/>
          </a:prstGeom>
          <a:scene3d>
            <a:camera prst="orthographicFront"/>
            <a:lightRig rig="threePt" dir="t"/>
          </a:scene3d>
          <a:sp3d>
            <a:bevelT prst="convex"/>
          </a:sp3d>
        </p:spPr>
        <p:style>
          <a:lnRef idx="0">
            <a:scrgbClr r="0" g="0" b="0"/>
          </a:lnRef>
          <a:fillRef idx="1003">
            <a:schemeClr val="dk2"/>
          </a:fillRef>
          <a:effectRef idx="0">
            <a:scrgbClr r="0" g="0" b="0"/>
          </a:effectRef>
          <a:fontRef idx="major"/>
        </p:style>
        <p:txBody>
          <a:bodyPr wrap="square">
            <a:spAutoFit/>
          </a:bodyPr>
          <a:lstStyle/>
          <a:p>
            <a:pPr algn="ctr"/>
            <a:r>
              <a:rPr lang="ru-RU" sz="2400" b="1" dirty="0" smtClean="0">
                <a:solidFill>
                  <a:schemeClr val="bg1">
                    <a:lumMod val="95000"/>
                  </a:schemeClr>
                </a:solidFill>
                <a:effectLst>
                  <a:outerShdw blurRad="38100" dist="38100" dir="2700000" algn="tl">
                    <a:srgbClr val="000000">
                      <a:alpha val="43137"/>
                    </a:srgbClr>
                  </a:outerShdw>
                </a:effectLst>
              </a:rPr>
              <a:t>2019 год</a:t>
            </a:r>
            <a:endParaRPr lang="ru-RU" sz="2400" b="1" dirty="0">
              <a:solidFill>
                <a:schemeClr val="bg1">
                  <a:lumMod val="95000"/>
                </a:schemeClr>
              </a:solidFill>
            </a:endParaRPr>
          </a:p>
        </p:txBody>
      </p:sp>
      <p:sp>
        <p:nvSpPr>
          <p:cNvPr id="13" name="Прямоугольник 12"/>
          <p:cNvSpPr/>
          <p:nvPr/>
        </p:nvSpPr>
        <p:spPr>
          <a:xfrm>
            <a:off x="6326013" y="4221088"/>
            <a:ext cx="1512168" cy="461665"/>
          </a:xfrm>
          <a:prstGeom prst="rect">
            <a:avLst/>
          </a:prstGeom>
          <a:scene3d>
            <a:camera prst="orthographicFront"/>
            <a:lightRig rig="threePt" dir="t"/>
          </a:scene3d>
          <a:sp3d>
            <a:bevelT prst="convex"/>
          </a:sp3d>
        </p:spPr>
        <p:style>
          <a:lnRef idx="0">
            <a:scrgbClr r="0" g="0" b="0"/>
          </a:lnRef>
          <a:fillRef idx="1003">
            <a:schemeClr val="dk2"/>
          </a:fillRef>
          <a:effectRef idx="0">
            <a:scrgbClr r="0" g="0" b="0"/>
          </a:effectRef>
          <a:fontRef idx="major"/>
        </p:style>
        <p:txBody>
          <a:bodyPr wrap="square">
            <a:spAutoFit/>
          </a:bodyPr>
          <a:lstStyle/>
          <a:p>
            <a:pPr algn="ctr"/>
            <a:r>
              <a:rPr lang="ru-RU" sz="2400" b="1" dirty="0" smtClean="0">
                <a:solidFill>
                  <a:schemeClr val="bg1">
                    <a:lumMod val="95000"/>
                  </a:schemeClr>
                </a:solidFill>
                <a:effectLst>
                  <a:outerShdw blurRad="38100" dist="38100" dir="2700000" algn="tl">
                    <a:srgbClr val="000000">
                      <a:alpha val="43137"/>
                    </a:srgbClr>
                  </a:outerShdw>
                </a:effectLst>
              </a:rPr>
              <a:t>2020 год</a:t>
            </a:r>
            <a:endParaRPr lang="ru-RU" sz="2400" b="1" dirty="0">
              <a:solidFill>
                <a:schemeClr val="bg1">
                  <a:lumMod val="95000"/>
                </a:schemeClr>
              </a:solidFill>
            </a:endParaRPr>
          </a:p>
        </p:txBody>
      </p:sp>
      <p:sp>
        <p:nvSpPr>
          <p:cNvPr id="14" name="Прямоугольник 13"/>
          <p:cNvSpPr/>
          <p:nvPr/>
        </p:nvSpPr>
        <p:spPr>
          <a:xfrm>
            <a:off x="2771800" y="3275692"/>
            <a:ext cx="1094595" cy="369332"/>
          </a:xfrm>
          <a:prstGeom prst="rect">
            <a:avLst/>
          </a:prstGeom>
        </p:spPr>
        <p:txBody>
          <a:bodyPr wrap="none">
            <a:spAutoFit/>
          </a:bodyPr>
          <a:lstStyle/>
          <a:p>
            <a:r>
              <a:rPr lang="ru-RU" b="1" dirty="0" smtClean="0">
                <a:solidFill>
                  <a:schemeClr val="bg1">
                    <a:lumMod val="95000"/>
                  </a:schemeClr>
                </a:solidFill>
                <a:effectLst>
                  <a:outerShdw blurRad="38100" dist="38100" dir="2700000" algn="tl">
                    <a:srgbClr val="000000">
                      <a:alpha val="43137"/>
                    </a:srgbClr>
                  </a:outerShdw>
                </a:effectLst>
              </a:rPr>
              <a:t>ДОХОДЫ</a:t>
            </a:r>
            <a:endParaRPr lang="ru-RU" dirty="0">
              <a:solidFill>
                <a:schemeClr val="bg1">
                  <a:lumMod val="95000"/>
                </a:schemeClr>
              </a:solidFill>
            </a:endParaRPr>
          </a:p>
        </p:txBody>
      </p:sp>
      <p:sp>
        <p:nvSpPr>
          <p:cNvPr id="15" name="Прямоугольник 14"/>
          <p:cNvSpPr/>
          <p:nvPr/>
        </p:nvSpPr>
        <p:spPr>
          <a:xfrm>
            <a:off x="688104" y="5949280"/>
            <a:ext cx="1094595" cy="369332"/>
          </a:xfrm>
          <a:prstGeom prst="rect">
            <a:avLst/>
          </a:prstGeom>
        </p:spPr>
        <p:txBody>
          <a:bodyPr wrap="none">
            <a:spAutoFit/>
          </a:bodyPr>
          <a:lstStyle/>
          <a:p>
            <a:r>
              <a:rPr lang="ru-RU" b="1" dirty="0" smtClean="0">
                <a:solidFill>
                  <a:schemeClr val="bg1">
                    <a:lumMod val="95000"/>
                  </a:schemeClr>
                </a:solidFill>
                <a:effectLst>
                  <a:outerShdw blurRad="38100" dist="38100" dir="2700000" algn="tl">
                    <a:srgbClr val="000000">
                      <a:alpha val="43137"/>
                    </a:srgbClr>
                  </a:outerShdw>
                </a:effectLst>
              </a:rPr>
              <a:t>ДОХОДЫ</a:t>
            </a:r>
            <a:endParaRPr lang="ru-RU" dirty="0">
              <a:solidFill>
                <a:schemeClr val="bg1">
                  <a:lumMod val="95000"/>
                </a:schemeClr>
              </a:solidFill>
            </a:endParaRPr>
          </a:p>
        </p:txBody>
      </p:sp>
      <p:sp>
        <p:nvSpPr>
          <p:cNvPr id="16" name="Прямоугольник 15"/>
          <p:cNvSpPr/>
          <p:nvPr/>
        </p:nvSpPr>
        <p:spPr>
          <a:xfrm>
            <a:off x="5332433" y="6061029"/>
            <a:ext cx="1094595" cy="369332"/>
          </a:xfrm>
          <a:prstGeom prst="rect">
            <a:avLst/>
          </a:prstGeom>
        </p:spPr>
        <p:txBody>
          <a:bodyPr wrap="none">
            <a:spAutoFit/>
          </a:bodyPr>
          <a:lstStyle/>
          <a:p>
            <a:r>
              <a:rPr lang="ru-RU" b="1" dirty="0" smtClean="0">
                <a:solidFill>
                  <a:schemeClr val="bg1">
                    <a:lumMod val="95000"/>
                  </a:schemeClr>
                </a:solidFill>
                <a:effectLst>
                  <a:outerShdw blurRad="38100" dist="38100" dir="2700000" algn="tl">
                    <a:srgbClr val="000000">
                      <a:alpha val="43137"/>
                    </a:srgbClr>
                  </a:outerShdw>
                </a:effectLst>
              </a:rPr>
              <a:t>ДОХОДЫ</a:t>
            </a:r>
            <a:endParaRPr lang="ru-RU" dirty="0">
              <a:solidFill>
                <a:schemeClr val="bg1">
                  <a:lumMod val="95000"/>
                </a:schemeClr>
              </a:solidFill>
            </a:endParaRPr>
          </a:p>
        </p:txBody>
      </p:sp>
      <p:sp>
        <p:nvSpPr>
          <p:cNvPr id="17" name="Прямоугольник 16"/>
          <p:cNvSpPr/>
          <p:nvPr/>
        </p:nvSpPr>
        <p:spPr>
          <a:xfrm>
            <a:off x="7668344" y="6084004"/>
            <a:ext cx="1159228" cy="369332"/>
          </a:xfrm>
          <a:prstGeom prst="rect">
            <a:avLst/>
          </a:prstGeom>
        </p:spPr>
        <p:txBody>
          <a:bodyPr wrap="none">
            <a:spAutoFit/>
          </a:bodyPr>
          <a:lstStyle/>
          <a:p>
            <a:r>
              <a:rPr lang="ru-RU" b="1" dirty="0" smtClean="0">
                <a:solidFill>
                  <a:schemeClr val="bg1">
                    <a:lumMod val="95000"/>
                  </a:schemeClr>
                </a:solidFill>
                <a:effectLst>
                  <a:outerShdw blurRad="38100" dist="38100" dir="2700000" algn="tl">
                    <a:srgbClr val="000000">
                      <a:alpha val="43137"/>
                    </a:srgbClr>
                  </a:outerShdw>
                </a:effectLst>
              </a:rPr>
              <a:t>РАСХОДЫ</a:t>
            </a:r>
            <a:endParaRPr lang="ru-RU" dirty="0">
              <a:solidFill>
                <a:schemeClr val="bg1">
                  <a:lumMod val="95000"/>
                </a:schemeClr>
              </a:solidFill>
            </a:endParaRPr>
          </a:p>
        </p:txBody>
      </p:sp>
      <p:sp>
        <p:nvSpPr>
          <p:cNvPr id="18" name="Прямоугольник 17"/>
          <p:cNvSpPr/>
          <p:nvPr/>
        </p:nvSpPr>
        <p:spPr>
          <a:xfrm>
            <a:off x="2843808" y="6011996"/>
            <a:ext cx="1159228" cy="369332"/>
          </a:xfrm>
          <a:prstGeom prst="rect">
            <a:avLst/>
          </a:prstGeom>
        </p:spPr>
        <p:txBody>
          <a:bodyPr wrap="none">
            <a:spAutoFit/>
          </a:bodyPr>
          <a:lstStyle/>
          <a:p>
            <a:r>
              <a:rPr lang="ru-RU" b="1" dirty="0" smtClean="0">
                <a:solidFill>
                  <a:schemeClr val="bg1">
                    <a:lumMod val="95000"/>
                  </a:schemeClr>
                </a:solidFill>
                <a:effectLst>
                  <a:outerShdw blurRad="38100" dist="38100" dir="2700000" algn="tl">
                    <a:srgbClr val="000000">
                      <a:alpha val="43137"/>
                    </a:srgbClr>
                  </a:outerShdw>
                </a:effectLst>
              </a:rPr>
              <a:t>РАСХОДЫ</a:t>
            </a:r>
            <a:endParaRPr lang="ru-RU" dirty="0">
              <a:solidFill>
                <a:schemeClr val="bg1">
                  <a:lumMod val="95000"/>
                </a:schemeClr>
              </a:solidFill>
            </a:endParaRPr>
          </a:p>
        </p:txBody>
      </p:sp>
      <p:sp>
        <p:nvSpPr>
          <p:cNvPr id="19" name="Прямоугольник 18"/>
          <p:cNvSpPr/>
          <p:nvPr/>
        </p:nvSpPr>
        <p:spPr>
          <a:xfrm>
            <a:off x="611560" y="5445224"/>
            <a:ext cx="1114408" cy="369332"/>
          </a:xfrm>
          <a:prstGeom prst="rect">
            <a:avLst/>
          </a:prstGeom>
        </p:spPr>
        <p:txBody>
          <a:bodyPr wrap="none">
            <a:spAutoFit/>
          </a:bodyPr>
          <a:lstStyle/>
          <a:p>
            <a:r>
              <a:rPr lang="ru-RU" b="1" dirty="0">
                <a:solidFill>
                  <a:schemeClr val="bg1">
                    <a:lumMod val="95000"/>
                  </a:schemeClr>
                </a:solidFill>
                <a:effectLst>
                  <a:outerShdw blurRad="38100" dist="38100" dir="2700000" algn="tl">
                    <a:srgbClr val="000000">
                      <a:alpha val="43137"/>
                    </a:srgbClr>
                  </a:outerShdw>
                </a:effectLst>
              </a:rPr>
              <a:t>907567,7 </a:t>
            </a:r>
          </a:p>
        </p:txBody>
      </p:sp>
      <p:sp>
        <p:nvSpPr>
          <p:cNvPr id="20" name="Прямоугольник 19"/>
          <p:cNvSpPr/>
          <p:nvPr/>
        </p:nvSpPr>
        <p:spPr>
          <a:xfrm>
            <a:off x="2843808" y="5445224"/>
            <a:ext cx="1114408" cy="369332"/>
          </a:xfrm>
          <a:prstGeom prst="rect">
            <a:avLst/>
          </a:prstGeom>
        </p:spPr>
        <p:txBody>
          <a:bodyPr wrap="none">
            <a:spAutoFit/>
          </a:bodyPr>
          <a:lstStyle/>
          <a:p>
            <a:r>
              <a:rPr lang="ru-RU" b="1" dirty="0">
                <a:solidFill>
                  <a:schemeClr val="bg1">
                    <a:lumMod val="95000"/>
                  </a:schemeClr>
                </a:solidFill>
                <a:effectLst>
                  <a:outerShdw blurRad="38100" dist="38100" dir="2700000" algn="tl">
                    <a:srgbClr val="000000">
                      <a:alpha val="43137"/>
                    </a:srgbClr>
                  </a:outerShdw>
                </a:effectLst>
              </a:rPr>
              <a:t>907567,7</a:t>
            </a:r>
            <a:r>
              <a:rPr lang="ru-RU" dirty="0">
                <a:solidFill>
                  <a:schemeClr val="bg1">
                    <a:lumMod val="95000"/>
                  </a:schemeClr>
                </a:solidFill>
              </a:rPr>
              <a:t> </a:t>
            </a:r>
          </a:p>
        </p:txBody>
      </p:sp>
      <p:sp>
        <p:nvSpPr>
          <p:cNvPr id="21" name="Прямоугольник 20"/>
          <p:cNvSpPr/>
          <p:nvPr/>
        </p:nvSpPr>
        <p:spPr>
          <a:xfrm>
            <a:off x="5401808" y="5517232"/>
            <a:ext cx="1114408" cy="369332"/>
          </a:xfrm>
          <a:prstGeom prst="rect">
            <a:avLst/>
          </a:prstGeom>
        </p:spPr>
        <p:txBody>
          <a:bodyPr wrap="none">
            <a:spAutoFit/>
          </a:bodyPr>
          <a:lstStyle/>
          <a:p>
            <a:r>
              <a:rPr lang="ru-RU" b="1" dirty="0">
                <a:solidFill>
                  <a:schemeClr val="bg1">
                    <a:lumMod val="95000"/>
                  </a:schemeClr>
                </a:solidFill>
                <a:effectLst>
                  <a:outerShdw blurRad="38100" dist="38100" dir="2700000" algn="tl">
                    <a:srgbClr val="000000">
                      <a:alpha val="43137"/>
                    </a:srgbClr>
                  </a:outerShdw>
                </a:effectLst>
              </a:rPr>
              <a:t>901166,7 </a:t>
            </a:r>
          </a:p>
        </p:txBody>
      </p:sp>
      <p:sp>
        <p:nvSpPr>
          <p:cNvPr id="22" name="Прямоугольник 21"/>
          <p:cNvSpPr/>
          <p:nvPr/>
        </p:nvSpPr>
        <p:spPr>
          <a:xfrm>
            <a:off x="7686955" y="5507940"/>
            <a:ext cx="1061509" cy="369332"/>
          </a:xfrm>
          <a:prstGeom prst="rect">
            <a:avLst/>
          </a:prstGeom>
        </p:spPr>
        <p:txBody>
          <a:bodyPr wrap="none">
            <a:spAutoFit/>
          </a:bodyPr>
          <a:lstStyle/>
          <a:p>
            <a:r>
              <a:rPr lang="ru-RU" b="1" dirty="0">
                <a:solidFill>
                  <a:schemeClr val="bg1">
                    <a:lumMod val="95000"/>
                  </a:schemeClr>
                </a:solidFill>
                <a:effectLst>
                  <a:outerShdw blurRad="38100" dist="38100" dir="2700000" algn="tl">
                    <a:srgbClr val="000000">
                      <a:alpha val="43137"/>
                    </a:srgbClr>
                  </a:outerShdw>
                </a:effectLst>
              </a:rPr>
              <a:t>901166,7</a:t>
            </a:r>
          </a:p>
        </p:txBody>
      </p:sp>
    </p:spTree>
    <p:extLst>
      <p:ext uri="{BB962C8B-B14F-4D97-AF65-F5344CB8AC3E}">
        <p14:creationId xmlns:p14="http://schemas.microsoft.com/office/powerpoint/2010/main" val="392194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6013"/>
            <a:ext cx="6552728" cy="1014755"/>
          </a:xfrm>
          <a:solidFill>
            <a:schemeClr val="accent2">
              <a:lumMod val="20000"/>
              <a:lumOff val="80000"/>
            </a:schemeClr>
          </a:solidFill>
          <a:scene3d>
            <a:camera prst="orthographicFront"/>
            <a:lightRig rig="threePt" dir="t"/>
          </a:scene3d>
          <a:sp3d>
            <a:bevelT w="152400" h="50800" prst="softRound"/>
          </a:sp3d>
        </p:spPr>
        <p:txBody>
          <a:bodyPr>
            <a:noAutofit/>
          </a:bodyPr>
          <a:lstStyle/>
          <a:p>
            <a:r>
              <a:rPr lang="ru-RU" sz="2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
            </a:r>
            <a:br>
              <a:rPr lang="ru-RU" sz="2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br>
            <a:r>
              <a:rPr lang="ru-RU" sz="2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Объем </a:t>
            </a:r>
            <a:r>
              <a:rPr lang="ru-RU" sz="2200" b="1" dirty="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и </a:t>
            </a:r>
            <a:r>
              <a:rPr lang="ru-RU" sz="2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структура прогнозируемых доходов в бюджет Зеленчукского муниципального района</a:t>
            </a:r>
            <a:br>
              <a:rPr lang="ru-RU" sz="2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br>
            <a:r>
              <a:rPr lang="ru-RU" sz="2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 на 2018 </a:t>
            </a:r>
            <a:r>
              <a:rPr lang="ru-RU" sz="2200" b="1" dirty="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год</a:t>
            </a:r>
            <a:r>
              <a:rPr lang="ru-RU" sz="2200" b="1" dirty="0"/>
              <a:t/>
            </a:r>
            <a:br>
              <a:rPr lang="ru-RU" sz="2200" b="1" dirty="0"/>
            </a:br>
            <a:endParaRPr lang="ru-RU" sz="22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916374746"/>
              </p:ext>
            </p:extLst>
          </p:nvPr>
        </p:nvGraphicFramePr>
        <p:xfrm>
          <a:off x="467544" y="1916832"/>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5" descr="https://im3-tub-ru.yandex.net/i?id=fafcf4837d07c8383daf82e60e3fcfa2&amp;n=33&amp;h=190&amp;w=34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16632"/>
            <a:ext cx="2160240" cy="1395427"/>
          </a:xfrm>
          <a:prstGeom prst="rect">
            <a:avLst/>
          </a:prstGeom>
          <a:noFill/>
          <a:ln>
            <a:noFill/>
          </a:ln>
        </p:spPr>
      </p:pic>
    </p:spTree>
    <p:extLst>
      <p:ext uri="{BB962C8B-B14F-4D97-AF65-F5344CB8AC3E}">
        <p14:creationId xmlns:p14="http://schemas.microsoft.com/office/powerpoint/2010/main" val="418191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4000">
              <a:srgbClr val="FC9FCB"/>
            </a:gs>
            <a:gs pos="13000">
              <a:srgbClr val="F8B049"/>
            </a:gs>
            <a:gs pos="34000">
              <a:srgbClr val="F8B049"/>
            </a:gs>
            <a:gs pos="63000">
              <a:srgbClr val="FEE7F2"/>
            </a:gs>
            <a:gs pos="71000">
              <a:srgbClr val="F952A0"/>
            </a:gs>
            <a:gs pos="82000">
              <a:srgbClr val="C50849"/>
            </a:gs>
            <a:gs pos="91000">
              <a:srgbClr val="B43E85"/>
            </a:gs>
            <a:gs pos="100000">
              <a:srgbClr val="F8B04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8" name="Заголовок 1"/>
          <p:cNvSpPr>
            <a:spLocks noGrp="1"/>
          </p:cNvSpPr>
          <p:nvPr>
            <p:ph type="title"/>
          </p:nvPr>
        </p:nvSpPr>
        <p:spPr>
          <a:xfrm>
            <a:off x="323528" y="260648"/>
            <a:ext cx="8496944" cy="864096"/>
          </a:xfrm>
          <a:solidFill>
            <a:schemeClr val="accent2">
              <a:lumMod val="20000"/>
              <a:lumOff val="80000"/>
            </a:schemeClr>
          </a:solidFill>
          <a:scene3d>
            <a:camera prst="orthographicFront"/>
            <a:lightRig rig="threePt" dir="t"/>
          </a:scene3d>
          <a:sp3d>
            <a:bevelT w="152400" h="50800" prst="softRound"/>
          </a:sp3d>
        </p:spPr>
        <p:txBody>
          <a:bodyPr>
            <a:noAutofit/>
          </a:bodyPr>
          <a:lstStyle/>
          <a:p>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Структура  </a:t>
            </a: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расходов бюджета </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Зеленчукского муниципального района, планируемая на 2018 год и плановый период 2019-2020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a:t>
            </a:r>
            <a:r>
              <a:rPr lang="ru-RU" sz="1600" b="1" dirty="0" smtClean="0">
                <a:solidFill>
                  <a:srgbClr val="7030A0"/>
                </a:solidFill>
                <a:effectLst>
                  <a:outerShdw blurRad="38100" dist="38100" dir="2700000" algn="tl">
                    <a:srgbClr val="000000">
                      <a:alpha val="43137"/>
                    </a:srgbClr>
                  </a:outerShdw>
                </a:effectLst>
                <a:latin typeface="Times New Roman" pitchFamily="18" charset="0"/>
                <a:ea typeface="Calibri"/>
                <a:cs typeface="Times New Roman" pitchFamily="18" charset="0"/>
              </a:rPr>
              <a:t> </a:t>
            </a:r>
            <a:r>
              <a:rPr lang="ru-RU" sz="1600" b="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(тыс</a:t>
            </a:r>
            <a:r>
              <a:rPr lang="ru-RU" sz="16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 руб</a:t>
            </a:r>
            <a:r>
              <a:rPr lang="ru-RU" sz="1600" b="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a:t>
            </a:r>
            <a:r>
              <a:rPr lang="ru-RU" sz="1600" b="1" dirty="0">
                <a:solidFill>
                  <a:srgbClr val="7030A0"/>
                </a:solidFill>
                <a:effectLst>
                  <a:outerShdw blurRad="38100" dist="38100" dir="2700000" algn="tl">
                    <a:srgbClr val="000000">
                      <a:alpha val="43137"/>
                    </a:srgbClr>
                  </a:outerShdw>
                </a:effectLst>
                <a:latin typeface="Times New Roman" pitchFamily="18" charset="0"/>
                <a:ea typeface="Calibri"/>
                <a:cs typeface="Times New Roman" pitchFamily="18" charset="0"/>
              </a:rPr>
              <a:t/>
            </a:r>
            <a:br>
              <a:rPr lang="ru-RU" sz="1600" b="1" dirty="0">
                <a:solidFill>
                  <a:srgbClr val="7030A0"/>
                </a:solidFill>
                <a:effectLst>
                  <a:outerShdw blurRad="38100" dist="38100" dir="2700000" algn="tl">
                    <a:srgbClr val="000000">
                      <a:alpha val="43137"/>
                    </a:srgbClr>
                  </a:outerShdw>
                </a:effectLst>
                <a:latin typeface="Times New Roman" pitchFamily="18" charset="0"/>
                <a:ea typeface="Calibri"/>
                <a:cs typeface="Times New Roman" pitchFamily="18" charset="0"/>
              </a:rPr>
            </a:br>
            <a:endParaRPr lang="ru-RU" sz="1600" dirty="0"/>
          </a:p>
        </p:txBody>
      </p:sp>
      <p:graphicFrame>
        <p:nvGraphicFramePr>
          <p:cNvPr id="12" name="Объект 8"/>
          <p:cNvGraphicFramePr>
            <a:graphicFrameLocks/>
          </p:cNvGraphicFramePr>
          <p:nvPr>
            <p:extLst>
              <p:ext uri="{D42A27DB-BD31-4B8C-83A1-F6EECF244321}">
                <p14:modId xmlns:p14="http://schemas.microsoft.com/office/powerpoint/2010/main" val="2252941114"/>
              </p:ext>
            </p:extLst>
          </p:nvPr>
        </p:nvGraphicFramePr>
        <p:xfrm>
          <a:off x="971598" y="1381446"/>
          <a:ext cx="7488834" cy="3242825"/>
        </p:xfrm>
        <a:graphic>
          <a:graphicData uri="http://schemas.openxmlformats.org/drawingml/2006/table">
            <a:tbl>
              <a:tblPr>
                <a:effectLst>
                  <a:innerShdw blurRad="114300">
                    <a:prstClr val="black"/>
                  </a:innerShdw>
                </a:effectLst>
                <a:tableStyleId>{69CF1AB2-1976-4502-BF36-3FF5EA218861}</a:tableStyleId>
              </a:tblPr>
              <a:tblGrid>
                <a:gridCol w="557963"/>
                <a:gridCol w="4239421"/>
                <a:gridCol w="897150"/>
                <a:gridCol w="897150"/>
                <a:gridCol w="897150"/>
              </a:tblGrid>
              <a:tr h="319362">
                <a:tc>
                  <a:txBody>
                    <a:bodyPr/>
                    <a:lstStyle/>
                    <a:p>
                      <a:pPr algn="ctr">
                        <a:lnSpc>
                          <a:spcPct val="115000"/>
                        </a:lnSpc>
                        <a:spcAft>
                          <a:spcPts val="0"/>
                        </a:spcAft>
                      </a:pPr>
                      <a:r>
                        <a:rPr lang="ru-RU" sz="1200" dirty="0">
                          <a:effectLst>
                            <a:outerShdw blurRad="38100" dist="38100" dir="2700000" algn="tl">
                              <a:srgbClr val="000000">
                                <a:alpha val="43137"/>
                              </a:srgbClr>
                            </a:outerShdw>
                          </a:effectLst>
                        </a:rPr>
                        <a:t>Код</a:t>
                      </a:r>
                      <a:endParaRPr lang="ru-RU" sz="11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ctr">
                        <a:lnSpc>
                          <a:spcPct val="115000"/>
                        </a:lnSpc>
                        <a:spcAft>
                          <a:spcPts val="0"/>
                        </a:spcAft>
                      </a:pPr>
                      <a:r>
                        <a:rPr lang="ru-RU" sz="1300" dirty="0">
                          <a:effectLst>
                            <a:outerShdw blurRad="38100" dist="38100" dir="2700000" algn="tl">
                              <a:srgbClr val="000000">
                                <a:alpha val="43137"/>
                              </a:srgbClr>
                            </a:outerShdw>
                          </a:effectLst>
                        </a:rPr>
                        <a:t>Наименование разделов и подразделов</a:t>
                      </a:r>
                      <a:endParaRPr lang="ru-RU" sz="13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ctr">
                        <a:lnSpc>
                          <a:spcPct val="115000"/>
                        </a:lnSpc>
                        <a:spcAft>
                          <a:spcPts val="0"/>
                        </a:spcAft>
                      </a:pPr>
                      <a:r>
                        <a:rPr lang="ru-RU" sz="1300" dirty="0" smtClean="0">
                          <a:effectLst>
                            <a:outerShdw blurRad="38100" dist="38100" dir="2700000" algn="tl">
                              <a:srgbClr val="000000">
                                <a:alpha val="43137"/>
                              </a:srgbClr>
                            </a:outerShdw>
                          </a:effectLst>
                        </a:rPr>
                        <a:t>2018 г</a:t>
                      </a:r>
                      <a:endParaRPr lang="ru-RU" sz="1300" b="1" dirty="0" smtClean="0">
                        <a:solidFill>
                          <a:srgbClr val="7030A0"/>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ctr">
                        <a:lnSpc>
                          <a:spcPct val="115000"/>
                        </a:lnSpc>
                        <a:spcAft>
                          <a:spcPts val="0"/>
                        </a:spcAft>
                      </a:pPr>
                      <a:r>
                        <a:rPr lang="ru-RU" sz="1300" dirty="0" smtClean="0">
                          <a:effectLst>
                            <a:outerShdw blurRad="38100" dist="38100" dir="2700000" algn="tl">
                              <a:srgbClr val="000000">
                                <a:alpha val="43137"/>
                              </a:srgbClr>
                            </a:outerShdw>
                          </a:effectLst>
                        </a:rPr>
                        <a:t>2019 г</a:t>
                      </a:r>
                      <a:endParaRPr lang="ru-RU" sz="13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ctr">
                        <a:lnSpc>
                          <a:spcPct val="115000"/>
                        </a:lnSpc>
                        <a:spcAft>
                          <a:spcPts val="0"/>
                        </a:spcAft>
                      </a:pPr>
                      <a:r>
                        <a:rPr lang="ru-RU" sz="1300" dirty="0" smtClean="0">
                          <a:effectLst>
                            <a:outerShdw blurRad="38100" dist="38100" dir="2700000" algn="tl">
                              <a:srgbClr val="000000">
                                <a:alpha val="43137"/>
                              </a:srgbClr>
                            </a:outerShdw>
                          </a:effectLst>
                        </a:rPr>
                        <a:t>2020 г</a:t>
                      </a:r>
                      <a:endParaRPr lang="ru-RU" sz="13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r>
              <a:tr h="263606">
                <a:tc>
                  <a:txBody>
                    <a:bodyPr/>
                    <a:lstStyle/>
                    <a:p>
                      <a:pPr algn="l">
                        <a:lnSpc>
                          <a:spcPct val="115000"/>
                        </a:lnSpc>
                        <a:spcAft>
                          <a:spcPts val="0"/>
                        </a:spcAft>
                      </a:pPr>
                      <a:r>
                        <a:rPr lang="ru-RU" sz="1150" dirty="0">
                          <a:effectLst>
                            <a:outerShdw blurRad="38100" dist="38100" dir="2700000" algn="tl">
                              <a:srgbClr val="000000">
                                <a:alpha val="43137"/>
                              </a:srgbClr>
                            </a:outerShdw>
                          </a:effectLst>
                        </a:rPr>
                        <a:t>0100</a:t>
                      </a:r>
                      <a:endParaRPr lang="ru-RU" sz="1100"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just">
                        <a:lnSpc>
                          <a:spcPct val="115000"/>
                        </a:lnSpc>
                        <a:spcAft>
                          <a:spcPts val="0"/>
                        </a:spcAft>
                      </a:pPr>
                      <a:r>
                        <a:rPr lang="ru-RU" sz="1150" dirty="0">
                          <a:effectLst/>
                        </a:rPr>
                        <a:t>Общегосударственные вопросы </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37568,5</a:t>
                      </a:r>
                      <a:endParaRPr lang="ru-RU" sz="1100" b="1" dirty="0">
                        <a:solidFill>
                          <a:schemeClr val="tx2">
                            <a:lumMod val="75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37568,5</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37568,5</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r>
              <a:tr h="424324">
                <a:tc>
                  <a:txBody>
                    <a:bodyPr/>
                    <a:lstStyle/>
                    <a:p>
                      <a:pPr algn="l">
                        <a:lnSpc>
                          <a:spcPct val="115000"/>
                        </a:lnSpc>
                        <a:spcAft>
                          <a:spcPts val="0"/>
                        </a:spcAft>
                      </a:pPr>
                      <a:r>
                        <a:rPr lang="ru-RU" sz="1150" dirty="0">
                          <a:effectLst>
                            <a:outerShdw blurRad="38100" dist="38100" dir="2700000" algn="tl">
                              <a:srgbClr val="000000">
                                <a:alpha val="43137"/>
                              </a:srgbClr>
                            </a:outerShdw>
                          </a:effectLst>
                        </a:rPr>
                        <a:t>0300</a:t>
                      </a:r>
                      <a:endParaRPr lang="ru-RU" sz="1100"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nSpc>
                          <a:spcPct val="115000"/>
                        </a:lnSpc>
                        <a:spcAft>
                          <a:spcPts val="0"/>
                        </a:spcAft>
                      </a:pPr>
                      <a:r>
                        <a:rPr lang="ru-RU" sz="1150" dirty="0">
                          <a:effectLst/>
                        </a:rPr>
                        <a:t>Национальная безопасность и правоохранительная деятельность</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2644</a:t>
                      </a:r>
                      <a:endParaRPr lang="ru-RU" sz="1100" b="1" dirty="0">
                        <a:solidFill>
                          <a:schemeClr val="tx2">
                            <a:lumMod val="75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2644</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2644</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r>
              <a:tr h="263606">
                <a:tc>
                  <a:txBody>
                    <a:bodyPr/>
                    <a:lstStyle/>
                    <a:p>
                      <a:pPr algn="l">
                        <a:lnSpc>
                          <a:spcPct val="115000"/>
                        </a:lnSpc>
                        <a:spcAft>
                          <a:spcPts val="0"/>
                        </a:spcAft>
                      </a:pPr>
                      <a:r>
                        <a:rPr lang="ru-RU" sz="1150" dirty="0">
                          <a:effectLst>
                            <a:outerShdw blurRad="38100" dist="38100" dir="2700000" algn="tl">
                              <a:srgbClr val="000000">
                                <a:alpha val="43137"/>
                              </a:srgbClr>
                            </a:outerShdw>
                          </a:effectLst>
                        </a:rPr>
                        <a:t>0400</a:t>
                      </a:r>
                      <a:endParaRPr lang="ru-RU" sz="1100"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just">
                        <a:lnSpc>
                          <a:spcPct val="115000"/>
                        </a:lnSpc>
                        <a:spcAft>
                          <a:spcPts val="0"/>
                        </a:spcAft>
                      </a:pPr>
                      <a:r>
                        <a:rPr lang="ru-RU" sz="1150" dirty="0">
                          <a:effectLst/>
                        </a:rPr>
                        <a:t>Национальная экономика в том числе:</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5095,2</a:t>
                      </a:r>
                      <a:endParaRPr lang="ru-RU" sz="1100" b="1" dirty="0">
                        <a:solidFill>
                          <a:schemeClr val="tx2">
                            <a:lumMod val="75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5095,2</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5095,2</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r>
              <a:tr h="263606">
                <a:tc>
                  <a:txBody>
                    <a:bodyPr/>
                    <a:lstStyle/>
                    <a:p>
                      <a:pPr algn="l">
                        <a:lnSpc>
                          <a:spcPct val="115000"/>
                        </a:lnSpc>
                        <a:spcAft>
                          <a:spcPts val="0"/>
                        </a:spcAft>
                      </a:pPr>
                      <a:r>
                        <a:rPr lang="ru-RU" sz="1150" dirty="0">
                          <a:effectLst>
                            <a:outerShdw blurRad="38100" dist="38100" dir="2700000" algn="tl">
                              <a:srgbClr val="000000">
                                <a:alpha val="43137"/>
                              </a:srgbClr>
                            </a:outerShdw>
                          </a:effectLst>
                        </a:rPr>
                        <a:t>0700</a:t>
                      </a:r>
                      <a:endParaRPr lang="ru-RU" sz="1100"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just">
                        <a:lnSpc>
                          <a:spcPct val="115000"/>
                        </a:lnSpc>
                        <a:spcAft>
                          <a:spcPts val="0"/>
                        </a:spcAft>
                      </a:pPr>
                      <a:r>
                        <a:rPr lang="ru-RU" sz="1150" dirty="0">
                          <a:effectLst/>
                        </a:rPr>
                        <a:t>Образование </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579687,5</a:t>
                      </a:r>
                      <a:endParaRPr lang="ru-RU" sz="1100" b="1" dirty="0">
                        <a:solidFill>
                          <a:schemeClr val="tx2">
                            <a:lumMod val="75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576613,3</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576991,3</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r>
              <a:tr h="263606">
                <a:tc>
                  <a:txBody>
                    <a:bodyPr/>
                    <a:lstStyle/>
                    <a:p>
                      <a:pPr algn="l">
                        <a:lnSpc>
                          <a:spcPct val="115000"/>
                        </a:lnSpc>
                        <a:spcAft>
                          <a:spcPts val="0"/>
                        </a:spcAft>
                      </a:pPr>
                      <a:r>
                        <a:rPr lang="ru-RU" sz="1150" dirty="0">
                          <a:effectLst>
                            <a:outerShdw blurRad="38100" dist="38100" dir="2700000" algn="tl">
                              <a:srgbClr val="000000">
                                <a:alpha val="43137"/>
                              </a:srgbClr>
                            </a:outerShdw>
                          </a:effectLst>
                        </a:rPr>
                        <a:t>0800</a:t>
                      </a:r>
                      <a:endParaRPr lang="ru-RU" sz="1100"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just">
                        <a:lnSpc>
                          <a:spcPct val="115000"/>
                        </a:lnSpc>
                        <a:spcAft>
                          <a:spcPts val="0"/>
                        </a:spcAft>
                      </a:pPr>
                      <a:r>
                        <a:rPr lang="ru-RU" sz="1150" dirty="0">
                          <a:effectLst/>
                        </a:rPr>
                        <a:t>Культура, кинематография </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26883,3</a:t>
                      </a:r>
                      <a:endParaRPr lang="ru-RU" sz="1100" b="1" dirty="0">
                        <a:solidFill>
                          <a:schemeClr val="tx2">
                            <a:lumMod val="75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26883,3</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26883,3</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r>
              <a:tr h="263606">
                <a:tc>
                  <a:txBody>
                    <a:bodyPr/>
                    <a:lstStyle/>
                    <a:p>
                      <a:pPr algn="l">
                        <a:lnSpc>
                          <a:spcPct val="115000"/>
                        </a:lnSpc>
                        <a:spcAft>
                          <a:spcPts val="0"/>
                        </a:spcAft>
                      </a:pPr>
                      <a:r>
                        <a:rPr lang="ru-RU" sz="1150" dirty="0">
                          <a:effectLst>
                            <a:outerShdw blurRad="38100" dist="38100" dir="2700000" algn="tl">
                              <a:srgbClr val="000000">
                                <a:alpha val="43137"/>
                              </a:srgbClr>
                            </a:outerShdw>
                          </a:effectLst>
                        </a:rPr>
                        <a:t>1000</a:t>
                      </a:r>
                      <a:endParaRPr lang="ru-RU" sz="1100"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just">
                        <a:lnSpc>
                          <a:spcPct val="115000"/>
                        </a:lnSpc>
                        <a:spcAft>
                          <a:spcPts val="0"/>
                        </a:spcAft>
                      </a:pPr>
                      <a:r>
                        <a:rPr lang="ru-RU" sz="1150" dirty="0">
                          <a:effectLst/>
                        </a:rPr>
                        <a:t>Социальная политика </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291538,1</a:t>
                      </a:r>
                      <a:endParaRPr lang="ru-RU" sz="1100" b="1" dirty="0">
                        <a:solidFill>
                          <a:schemeClr val="tx2">
                            <a:lumMod val="75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220681,9</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213902,9</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r>
              <a:tr h="263606">
                <a:tc>
                  <a:txBody>
                    <a:bodyPr/>
                    <a:lstStyle/>
                    <a:p>
                      <a:pPr algn="l">
                        <a:lnSpc>
                          <a:spcPct val="115000"/>
                        </a:lnSpc>
                        <a:spcAft>
                          <a:spcPts val="0"/>
                        </a:spcAft>
                      </a:pPr>
                      <a:r>
                        <a:rPr lang="ru-RU" sz="1150" dirty="0">
                          <a:effectLst>
                            <a:outerShdw blurRad="38100" dist="38100" dir="2700000" algn="tl">
                              <a:srgbClr val="000000">
                                <a:alpha val="43137"/>
                              </a:srgbClr>
                            </a:outerShdw>
                          </a:effectLst>
                        </a:rPr>
                        <a:t>1100</a:t>
                      </a:r>
                      <a:endParaRPr lang="ru-RU" sz="1100"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just">
                        <a:lnSpc>
                          <a:spcPct val="115000"/>
                        </a:lnSpc>
                        <a:spcAft>
                          <a:spcPts val="0"/>
                        </a:spcAft>
                      </a:pPr>
                      <a:r>
                        <a:rPr lang="ru-RU" sz="1150" dirty="0">
                          <a:effectLst/>
                        </a:rPr>
                        <a:t>Физическая культура и спорт</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1972,4</a:t>
                      </a:r>
                      <a:endParaRPr lang="ru-RU" sz="1100" b="1" dirty="0">
                        <a:solidFill>
                          <a:schemeClr val="tx2">
                            <a:lumMod val="75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1972,4</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1972,4</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r>
              <a:tr h="442312">
                <a:tc>
                  <a:txBody>
                    <a:bodyPr/>
                    <a:lstStyle/>
                    <a:p>
                      <a:pPr algn="l">
                        <a:lnSpc>
                          <a:spcPct val="115000"/>
                        </a:lnSpc>
                        <a:spcAft>
                          <a:spcPts val="0"/>
                        </a:spcAft>
                      </a:pPr>
                      <a:r>
                        <a:rPr lang="ru-RU" sz="1150" dirty="0">
                          <a:effectLst>
                            <a:outerShdw blurRad="38100" dist="38100" dir="2700000" algn="tl">
                              <a:srgbClr val="000000">
                                <a:alpha val="43137"/>
                              </a:srgbClr>
                            </a:outerShdw>
                          </a:effectLst>
                        </a:rPr>
                        <a:t>1400</a:t>
                      </a:r>
                      <a:endParaRPr lang="ru-RU" sz="1100"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just">
                        <a:lnSpc>
                          <a:spcPct val="115000"/>
                        </a:lnSpc>
                        <a:spcAft>
                          <a:spcPts val="0"/>
                        </a:spcAft>
                      </a:pPr>
                      <a:r>
                        <a:rPr lang="ru-RU" sz="1150" dirty="0">
                          <a:effectLst/>
                        </a:rPr>
                        <a:t>Межбюджетные трансферты общего характера бюджетам субъектов Российской Федерации и муниципальных образований </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endParaRPr lang="ru-RU" sz="1150" dirty="0" smtClean="0">
                        <a:effectLst/>
                      </a:endParaRPr>
                    </a:p>
                    <a:p>
                      <a:pPr algn="r">
                        <a:lnSpc>
                          <a:spcPct val="115000"/>
                        </a:lnSpc>
                        <a:spcAft>
                          <a:spcPts val="0"/>
                        </a:spcAft>
                      </a:pPr>
                      <a:r>
                        <a:rPr lang="ru-RU" sz="1150" dirty="0" smtClean="0">
                          <a:effectLst/>
                        </a:rPr>
                        <a:t>36109,1</a:t>
                      </a:r>
                      <a:endParaRPr lang="ru-RU" sz="1100" b="1" dirty="0">
                        <a:solidFill>
                          <a:schemeClr val="tx2">
                            <a:lumMod val="75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 </a:t>
                      </a:r>
                      <a:endParaRPr lang="ru-RU" sz="1100" dirty="0">
                        <a:effectLst/>
                      </a:endParaRPr>
                    </a:p>
                    <a:p>
                      <a:pPr algn="r">
                        <a:lnSpc>
                          <a:spcPct val="115000"/>
                        </a:lnSpc>
                        <a:spcAft>
                          <a:spcPts val="0"/>
                        </a:spcAft>
                      </a:pPr>
                      <a:r>
                        <a:rPr lang="ru-RU" sz="1150" dirty="0">
                          <a:effectLst/>
                        </a:rPr>
                        <a:t>36109,1</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150" dirty="0">
                          <a:effectLst/>
                        </a:rPr>
                        <a:t> </a:t>
                      </a:r>
                      <a:endParaRPr lang="ru-RU" sz="1100" dirty="0">
                        <a:effectLst/>
                      </a:endParaRPr>
                    </a:p>
                    <a:p>
                      <a:pPr algn="r">
                        <a:lnSpc>
                          <a:spcPct val="115000"/>
                        </a:lnSpc>
                        <a:spcAft>
                          <a:spcPts val="0"/>
                        </a:spcAft>
                      </a:pPr>
                      <a:r>
                        <a:rPr lang="ru-RU" sz="1150" dirty="0">
                          <a:effectLst/>
                        </a:rPr>
                        <a:t>36109,1</a:t>
                      </a:r>
                      <a:endParaRPr lang="ru-RU" sz="1100" dirty="0">
                        <a:solidFill>
                          <a:schemeClr val="accent1">
                            <a:lumMod val="50000"/>
                          </a:schemeClr>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r>
              <a:tr h="312856">
                <a:tc>
                  <a:txBody>
                    <a:bodyPr/>
                    <a:lstStyle/>
                    <a:p>
                      <a:pPr algn="l">
                        <a:lnSpc>
                          <a:spcPct val="115000"/>
                        </a:lnSpc>
                        <a:spcAft>
                          <a:spcPts val="0"/>
                        </a:spcAft>
                      </a:pPr>
                      <a:r>
                        <a:rPr lang="ru-RU" sz="1150" dirty="0">
                          <a:effectLst/>
                        </a:rPr>
                        <a:t> </a:t>
                      </a:r>
                      <a:endParaRPr lang="ru-RU" sz="1100" dirty="0">
                        <a:solidFill>
                          <a:srgbClr val="7030A0"/>
                        </a:solidFill>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just">
                        <a:lnSpc>
                          <a:spcPct val="115000"/>
                        </a:lnSpc>
                        <a:spcAft>
                          <a:spcPts val="0"/>
                        </a:spcAft>
                      </a:pPr>
                      <a:r>
                        <a:rPr lang="ru-RU" sz="1200" dirty="0">
                          <a:effectLst>
                            <a:outerShdw blurRad="38100" dist="38100" dir="2700000" algn="tl">
                              <a:srgbClr val="000000">
                                <a:alpha val="43137"/>
                              </a:srgbClr>
                            </a:outerShdw>
                          </a:effectLst>
                        </a:rPr>
                        <a:t>Всего расходов</a:t>
                      </a:r>
                      <a:endParaRPr lang="ru-RU" sz="1200" dirty="0">
                        <a:solidFill>
                          <a:schemeClr val="accent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200" dirty="0">
                          <a:effectLst>
                            <a:outerShdw blurRad="38100" dist="38100" dir="2700000" algn="tl">
                              <a:srgbClr val="000000">
                                <a:alpha val="43137"/>
                              </a:srgbClr>
                            </a:outerShdw>
                          </a:effectLst>
                        </a:rPr>
                        <a:t>981498,1</a:t>
                      </a:r>
                      <a:endParaRPr lang="ru-RU" sz="1200" b="1" dirty="0">
                        <a:solidFill>
                          <a:schemeClr val="tx2">
                            <a:lumMod val="75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200" dirty="0">
                          <a:effectLst>
                            <a:outerShdw blurRad="38100" dist="38100" dir="2700000" algn="tl">
                              <a:srgbClr val="000000">
                                <a:alpha val="43137"/>
                              </a:srgbClr>
                            </a:outerShdw>
                          </a:effectLst>
                        </a:rPr>
                        <a:t>907567,7</a:t>
                      </a:r>
                      <a:endParaRPr lang="ru-RU" sz="1200" dirty="0">
                        <a:solidFill>
                          <a:schemeClr val="accent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c>
                  <a:txBody>
                    <a:bodyPr/>
                    <a:lstStyle/>
                    <a:p>
                      <a:pPr algn="r">
                        <a:lnSpc>
                          <a:spcPct val="115000"/>
                        </a:lnSpc>
                        <a:spcAft>
                          <a:spcPts val="0"/>
                        </a:spcAft>
                      </a:pPr>
                      <a:r>
                        <a:rPr lang="ru-RU" sz="1200" dirty="0">
                          <a:effectLst>
                            <a:outerShdw blurRad="38100" dist="38100" dir="2700000" algn="tl">
                              <a:srgbClr val="000000">
                                <a:alpha val="43137"/>
                              </a:srgbClr>
                            </a:outerShdw>
                          </a:effectLst>
                        </a:rPr>
                        <a:t>901166,7</a:t>
                      </a:r>
                      <a:endParaRPr lang="ru-RU" sz="1200" dirty="0">
                        <a:solidFill>
                          <a:schemeClr val="accent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gradFill flip="none" rotWithShape="1">
                      <a:gsLst>
                        <a:gs pos="13000">
                          <a:srgbClr val="8488C4"/>
                        </a:gs>
                        <a:gs pos="29000">
                          <a:srgbClr val="D4DEFF"/>
                        </a:gs>
                        <a:gs pos="81000">
                          <a:srgbClr val="D4DEFF"/>
                        </a:gs>
                        <a:gs pos="95000">
                          <a:srgbClr val="96AB94"/>
                        </a:gs>
                      </a:gsLst>
                      <a:lin ang="2700000" scaled="0"/>
                      <a:tileRect/>
                    </a:gradFill>
                  </a:tcPr>
                </a:tc>
              </a:tr>
            </a:tbl>
          </a:graphicData>
        </a:graphic>
      </p:graphicFrame>
      <p:pic>
        <p:nvPicPr>
          <p:cNvPr id="4"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028111"/>
            <a:ext cx="2520280" cy="1713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Похожее изображени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028111"/>
            <a:ext cx="2448272" cy="1713718"/>
          </a:xfrm>
          <a:prstGeom prst="rect">
            <a:avLst/>
          </a:prstGeom>
          <a:solidFill>
            <a:schemeClr val="accent2">
              <a:lumMod val="20000"/>
              <a:lumOff val="80000"/>
              <a:alpha val="73000"/>
            </a:schemeClr>
          </a:solidFill>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321" y="4653137"/>
            <a:ext cx="356487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9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
              <a:schemeClr val="accent4">
                <a:lumMod val="60000"/>
                <a:lumOff val="40000"/>
              </a:schemeClr>
            </a:gs>
            <a:gs pos="9000">
              <a:srgbClr val="FEE7F2"/>
            </a:gs>
            <a:gs pos="26000">
              <a:srgbClr val="FAC77D"/>
            </a:gs>
            <a:gs pos="46000">
              <a:srgbClr val="FBA97D"/>
            </a:gs>
            <a:gs pos="64000">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050" name="Picture 2" descr="https://im0-tub-ru.yandex.net/i?id=910d0fe5e58a313167992d7d6624c9d8&amp;n=33&amp;h=190&amp;w=2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437112"/>
            <a:ext cx="1800200" cy="94781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115616" y="620688"/>
            <a:ext cx="5112568" cy="504056"/>
          </a:xfrm>
          <a:solidFill>
            <a:schemeClr val="accent3">
              <a:lumMod val="40000"/>
              <a:lumOff val="60000"/>
            </a:schemeClr>
          </a:solidFill>
          <a:scene3d>
            <a:camera prst="orthographicFront"/>
            <a:lightRig rig="threePt" dir="t"/>
          </a:scene3d>
          <a:sp3d>
            <a:bevelT/>
          </a:sp3d>
        </p:spPr>
        <p:txBody>
          <a:bodyPr>
            <a:noAutofit/>
          </a:bodyPr>
          <a:lstStyle/>
          <a:p>
            <a:r>
              <a:rPr lang="ru-RU" sz="2000" b="1" dirty="0" smtClean="0">
                <a:solidFill>
                  <a:srgbClr val="C00000"/>
                </a:solidFill>
                <a:effectLst>
                  <a:outerShdw blurRad="38100" dist="38100" dir="2700000" algn="tl">
                    <a:srgbClr val="000000">
                      <a:alpha val="43137"/>
                    </a:srgbClr>
                  </a:outerShdw>
                </a:effectLst>
              </a:rPr>
              <a:t>Общегосударственные расходы</a:t>
            </a:r>
            <a:endParaRPr lang="ru-RU" sz="2000" b="1" dirty="0">
              <a:solidFill>
                <a:srgbClr val="C00000"/>
              </a:solidFill>
              <a:effectLst>
                <a:outerShdw blurRad="38100" dist="38100" dir="2700000" algn="tl">
                  <a:srgbClr val="000000">
                    <a:alpha val="43137"/>
                  </a:srgbClr>
                </a:outerShdw>
              </a:effectLst>
            </a:endParaRPr>
          </a:p>
        </p:txBody>
      </p:sp>
      <p:sp>
        <p:nvSpPr>
          <p:cNvPr id="4" name="Заголовок 1"/>
          <p:cNvSpPr txBox="1">
            <a:spLocks/>
          </p:cNvSpPr>
          <p:nvPr/>
        </p:nvSpPr>
        <p:spPr>
          <a:xfrm>
            <a:off x="2123728" y="4519880"/>
            <a:ext cx="4392488" cy="720080"/>
          </a:xfrm>
          <a:prstGeom prst="rect">
            <a:avLst/>
          </a:prstGeom>
          <a:solidFill>
            <a:schemeClr val="accent3">
              <a:lumMod val="40000"/>
              <a:lumOff val="60000"/>
            </a:schemeClr>
          </a:solidFill>
          <a:scene3d>
            <a:camera prst="orthographicFront"/>
            <a:lightRig rig="threePt" dir="t"/>
          </a:scene3d>
          <a:sp3d>
            <a:bevelT/>
          </a:sp3d>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outerShdw blurRad="38100" dist="38100" dir="2700000" algn="tl">
                    <a:srgbClr val="000000">
                      <a:alpha val="43137"/>
                    </a:srgbClr>
                  </a:outerShdw>
                </a:effectLst>
              </a:rPr>
              <a:t>Национальная </a:t>
            </a:r>
            <a:r>
              <a:rPr lang="ru-RU" sz="2800" b="1" dirty="0" smtClean="0">
                <a:solidFill>
                  <a:srgbClr val="C00000"/>
                </a:solidFill>
                <a:effectLst>
                  <a:outerShdw blurRad="38100" dist="38100" dir="2700000" algn="tl">
                    <a:srgbClr val="000000">
                      <a:alpha val="43137"/>
                    </a:srgbClr>
                  </a:outerShdw>
                </a:effectLst>
              </a:rPr>
              <a:t>безопасность</a:t>
            </a:r>
          </a:p>
          <a:p>
            <a:r>
              <a:rPr lang="ru-RU" sz="2800" b="1" dirty="0" smtClean="0">
                <a:solidFill>
                  <a:srgbClr val="C00000"/>
                </a:solidFill>
                <a:effectLst>
                  <a:outerShdw blurRad="38100" dist="38100" dir="2700000" algn="tl">
                    <a:srgbClr val="000000">
                      <a:alpha val="43137"/>
                    </a:srgbClr>
                  </a:outerShdw>
                </a:effectLst>
              </a:rPr>
              <a:t> </a:t>
            </a:r>
            <a:r>
              <a:rPr lang="ru-RU" sz="2800" b="1" dirty="0">
                <a:solidFill>
                  <a:srgbClr val="C00000"/>
                </a:solidFill>
                <a:effectLst>
                  <a:outerShdw blurRad="38100" dist="38100" dir="2700000" algn="tl">
                    <a:srgbClr val="000000">
                      <a:alpha val="43137"/>
                    </a:srgbClr>
                  </a:outerShdw>
                </a:effectLst>
              </a:rPr>
              <a:t>и правоохранительная деятельность</a:t>
            </a:r>
          </a:p>
        </p:txBody>
      </p:sp>
      <p:graphicFrame>
        <p:nvGraphicFramePr>
          <p:cNvPr id="7" name="Таблица 6"/>
          <p:cNvGraphicFramePr>
            <a:graphicFrameLocks noGrp="1"/>
          </p:cNvGraphicFramePr>
          <p:nvPr>
            <p:extLst>
              <p:ext uri="{D42A27DB-BD31-4B8C-83A1-F6EECF244321}">
                <p14:modId xmlns:p14="http://schemas.microsoft.com/office/powerpoint/2010/main" val="1703534082"/>
              </p:ext>
            </p:extLst>
          </p:nvPr>
        </p:nvGraphicFramePr>
        <p:xfrm>
          <a:off x="683568" y="1439480"/>
          <a:ext cx="7704856" cy="2637592"/>
        </p:xfrm>
        <a:graphic>
          <a:graphicData uri="http://schemas.openxmlformats.org/drawingml/2006/table">
            <a:tbl>
              <a:tblPr/>
              <a:tblGrid>
                <a:gridCol w="571341"/>
                <a:gridCol w="4341066"/>
                <a:gridCol w="918659"/>
                <a:gridCol w="984768"/>
                <a:gridCol w="889022"/>
              </a:tblGrid>
              <a:tr h="370690">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Код</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Наименование разделов и подразделов</a:t>
                      </a:r>
                      <a:endParaRPr lang="ru-RU" sz="12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2018</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2019</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2020</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7485">
                <a:tc>
                  <a:txBody>
                    <a:bodyPr/>
                    <a:lstStyle/>
                    <a:p>
                      <a:pPr algn="ctr">
                        <a:lnSpc>
                          <a:spcPct val="115000"/>
                        </a:lnSpc>
                        <a:spcAft>
                          <a:spcPts val="0"/>
                        </a:spcAft>
                      </a:pPr>
                      <a:r>
                        <a:rPr lang="ru-RU" sz="1150" b="1" dirty="0">
                          <a:solidFill>
                            <a:srgbClr val="5C27A9"/>
                          </a:solidFill>
                          <a:effectLst/>
                          <a:latin typeface="Times New Roman"/>
                          <a:ea typeface="Times New Roman"/>
                          <a:cs typeface="Times New Roman"/>
                        </a:rPr>
                        <a:t>0100</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b="1" dirty="0">
                          <a:solidFill>
                            <a:schemeClr val="tx1"/>
                          </a:solidFill>
                          <a:effectLst/>
                          <a:latin typeface="Times New Roman"/>
                          <a:ea typeface="Times New Roman"/>
                          <a:cs typeface="Times New Roman"/>
                        </a:rPr>
                        <a:t>Общегосударственные вопросы </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solidFill>
                            <a:schemeClr val="tx1"/>
                          </a:solidFill>
                          <a:effectLst/>
                          <a:latin typeface="Times New Roman"/>
                          <a:ea typeface="Times New Roman"/>
                          <a:cs typeface="Times New Roman"/>
                        </a:rPr>
                        <a:t>37568,5</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solidFill>
                            <a:schemeClr val="tx1"/>
                          </a:solidFill>
                          <a:effectLst/>
                          <a:latin typeface="Times New Roman"/>
                          <a:ea typeface="Times New Roman"/>
                          <a:cs typeface="Times New Roman"/>
                        </a:rPr>
                        <a:t>37568,5</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solidFill>
                            <a:schemeClr val="tx1"/>
                          </a:solidFill>
                          <a:effectLst/>
                          <a:latin typeface="Times New Roman"/>
                          <a:ea typeface="Times New Roman"/>
                          <a:cs typeface="Times New Roman"/>
                        </a:rPr>
                        <a:t>37568,5</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56454">
                <a:tc>
                  <a:txBody>
                    <a:bodyPr/>
                    <a:lstStyle/>
                    <a:p>
                      <a:pPr algn="ctr">
                        <a:lnSpc>
                          <a:spcPct val="115000"/>
                        </a:lnSpc>
                        <a:spcAft>
                          <a:spcPts val="0"/>
                        </a:spcAft>
                      </a:pPr>
                      <a:r>
                        <a:rPr lang="ru-RU" sz="1150" b="1" dirty="0">
                          <a:solidFill>
                            <a:srgbClr val="5C27A9"/>
                          </a:solidFill>
                          <a:effectLst/>
                          <a:latin typeface="Times New Roman"/>
                          <a:ea typeface="Times New Roman"/>
                          <a:cs typeface="Times New Roman"/>
                        </a:rPr>
                        <a:t>0103</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solidFill>
                            <a:schemeClr val="tx1"/>
                          </a:solidFill>
                          <a:effectLst/>
                          <a:latin typeface="Times New Roman"/>
                          <a:ea typeface="Times New Roman"/>
                          <a:cs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2578,4</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2578,4</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2578,4</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56454">
                <a:tc>
                  <a:txBody>
                    <a:bodyPr/>
                    <a:lstStyle/>
                    <a:p>
                      <a:pPr algn="ctr">
                        <a:lnSpc>
                          <a:spcPct val="115000"/>
                        </a:lnSpc>
                        <a:spcAft>
                          <a:spcPts val="0"/>
                        </a:spcAft>
                      </a:pPr>
                      <a:r>
                        <a:rPr lang="ru-RU" sz="1150" b="1" dirty="0">
                          <a:solidFill>
                            <a:srgbClr val="5C27A9"/>
                          </a:solidFill>
                          <a:effectLst/>
                          <a:latin typeface="Times New Roman"/>
                          <a:ea typeface="Times New Roman"/>
                          <a:cs typeface="Times New Roman"/>
                        </a:rPr>
                        <a:t>0104</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solidFill>
                            <a:schemeClr val="tx1"/>
                          </a:solidFill>
                          <a:effectLst/>
                          <a:latin typeface="Times New Roman"/>
                          <a:ea typeface="Times New Roman"/>
                          <a:cs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15256,5</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15256,5</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15256,5</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52961">
                <a:tc>
                  <a:txBody>
                    <a:bodyPr/>
                    <a:lstStyle/>
                    <a:p>
                      <a:pPr algn="ctr">
                        <a:lnSpc>
                          <a:spcPct val="115000"/>
                        </a:lnSpc>
                        <a:spcAft>
                          <a:spcPts val="0"/>
                        </a:spcAft>
                      </a:pPr>
                      <a:r>
                        <a:rPr lang="ru-RU" sz="1150" b="1" dirty="0">
                          <a:solidFill>
                            <a:srgbClr val="5C27A9"/>
                          </a:solidFill>
                          <a:effectLst/>
                          <a:latin typeface="Times New Roman"/>
                          <a:ea typeface="Times New Roman"/>
                          <a:cs typeface="Times New Roman"/>
                        </a:rPr>
                        <a:t>0106</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solidFill>
                            <a:schemeClr val="tx1"/>
                          </a:solidFill>
                          <a:effectLst/>
                          <a:latin typeface="Times New Roman"/>
                          <a:ea typeface="Times New Roman"/>
                          <a:cs typeface="Times New Roman"/>
                        </a:rPr>
                        <a:t>Обеспечение деятельности финансовых, налоговых и таможенных органов и  органов финансового (финансово-бюджетного) надзора</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8677,7</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8677,7</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8677,7</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7485">
                <a:tc>
                  <a:txBody>
                    <a:bodyPr/>
                    <a:lstStyle/>
                    <a:p>
                      <a:pPr algn="ctr">
                        <a:lnSpc>
                          <a:spcPct val="115000"/>
                        </a:lnSpc>
                        <a:spcAft>
                          <a:spcPts val="0"/>
                        </a:spcAft>
                      </a:pPr>
                      <a:r>
                        <a:rPr lang="ru-RU" sz="1150" b="1" dirty="0">
                          <a:solidFill>
                            <a:srgbClr val="5C27A9"/>
                          </a:solidFill>
                          <a:effectLst/>
                          <a:latin typeface="Times New Roman"/>
                          <a:ea typeface="Times New Roman"/>
                          <a:cs typeface="Times New Roman"/>
                        </a:rPr>
                        <a:t>0111</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solidFill>
                            <a:schemeClr val="tx1"/>
                          </a:solidFill>
                          <a:effectLst/>
                          <a:latin typeface="Times New Roman"/>
                          <a:ea typeface="Times New Roman"/>
                          <a:cs typeface="Times New Roman"/>
                        </a:rPr>
                        <a:t>Резервные фонды</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1000</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1000</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1000</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7485">
                <a:tc>
                  <a:txBody>
                    <a:bodyPr/>
                    <a:lstStyle/>
                    <a:p>
                      <a:pPr algn="ctr">
                        <a:lnSpc>
                          <a:spcPct val="115000"/>
                        </a:lnSpc>
                        <a:spcAft>
                          <a:spcPts val="0"/>
                        </a:spcAft>
                      </a:pPr>
                      <a:r>
                        <a:rPr lang="ru-RU" sz="1150" b="1" dirty="0">
                          <a:solidFill>
                            <a:srgbClr val="5C27A9"/>
                          </a:solidFill>
                          <a:effectLst/>
                          <a:latin typeface="Times New Roman"/>
                          <a:ea typeface="Times New Roman"/>
                          <a:cs typeface="Times New Roman"/>
                        </a:rPr>
                        <a:t>0113</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solidFill>
                            <a:schemeClr val="tx1"/>
                          </a:solidFill>
                          <a:effectLst/>
                          <a:latin typeface="Times New Roman"/>
                          <a:ea typeface="Times New Roman"/>
                          <a:cs typeface="Times New Roman"/>
                        </a:rPr>
                        <a:t>Другие общегосударственные вопросы</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10055,9</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10055,9</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10055,9</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4196426594"/>
              </p:ext>
            </p:extLst>
          </p:nvPr>
        </p:nvGraphicFramePr>
        <p:xfrm>
          <a:off x="755577" y="5373216"/>
          <a:ext cx="7632848" cy="1218057"/>
        </p:xfrm>
        <a:graphic>
          <a:graphicData uri="http://schemas.openxmlformats.org/drawingml/2006/table">
            <a:tbl>
              <a:tblPr/>
              <a:tblGrid>
                <a:gridCol w="509048"/>
                <a:gridCol w="4070949"/>
                <a:gridCol w="1018095"/>
                <a:gridCol w="1017378"/>
                <a:gridCol w="1017378"/>
              </a:tblGrid>
              <a:tr h="0">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Код</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Наименование разделов и подразделов</a:t>
                      </a:r>
                      <a:endParaRPr lang="ru-RU" sz="12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2018</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2019</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2020</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0">
                <a:tc>
                  <a:txBody>
                    <a:bodyPr/>
                    <a:lstStyle/>
                    <a:p>
                      <a:pPr>
                        <a:lnSpc>
                          <a:spcPct val="115000"/>
                        </a:lnSpc>
                        <a:spcAft>
                          <a:spcPts val="0"/>
                        </a:spcAft>
                      </a:pPr>
                      <a:r>
                        <a:rPr lang="ru-RU" sz="1150" b="1" dirty="0">
                          <a:solidFill>
                            <a:srgbClr val="5C27A9"/>
                          </a:solidFill>
                          <a:effectLst/>
                          <a:latin typeface="Times New Roman"/>
                          <a:ea typeface="Times New Roman"/>
                          <a:cs typeface="Times New Roman"/>
                        </a:rPr>
                        <a:t>0300</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150" b="1" dirty="0">
                          <a:solidFill>
                            <a:schemeClr val="tx1"/>
                          </a:solidFill>
                          <a:effectLst/>
                          <a:latin typeface="Times New Roman"/>
                          <a:ea typeface="Times New Roman"/>
                          <a:cs typeface="Times New Roman"/>
                        </a:rPr>
                        <a:t>Национальная безопасность и правоохранительная деятельность</a:t>
                      </a:r>
                      <a:endParaRPr lang="ru-RU"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solidFill>
                            <a:schemeClr val="tx1"/>
                          </a:solidFill>
                          <a:effectLst/>
                          <a:latin typeface="Times New Roman"/>
                          <a:ea typeface="Times New Roman"/>
                          <a:cs typeface="Times New Roman"/>
                        </a:rPr>
                        <a:t>2644</a:t>
                      </a:r>
                      <a:endParaRPr lang="ru-RU"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solidFill>
                            <a:schemeClr val="tx1"/>
                          </a:solidFill>
                          <a:effectLst/>
                          <a:latin typeface="Times New Roman"/>
                          <a:ea typeface="Times New Roman"/>
                          <a:cs typeface="Times New Roman"/>
                        </a:rPr>
                        <a:t>2644</a:t>
                      </a:r>
                      <a:endParaRPr lang="ru-RU"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00" b="1" dirty="0" smtClean="0">
                          <a:solidFill>
                            <a:schemeClr val="tx1"/>
                          </a:solidFill>
                          <a:effectLst/>
                          <a:latin typeface="Calibri"/>
                          <a:ea typeface="Calibri"/>
                          <a:cs typeface="Times New Roman"/>
                        </a:rPr>
                        <a:t>2644</a:t>
                      </a:r>
                      <a:endParaRPr lang="ru-RU"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0">
                <a:tc>
                  <a:txBody>
                    <a:bodyPr/>
                    <a:lstStyle/>
                    <a:p>
                      <a:pPr algn="ctr">
                        <a:lnSpc>
                          <a:spcPct val="115000"/>
                        </a:lnSpc>
                        <a:spcAft>
                          <a:spcPts val="0"/>
                        </a:spcAft>
                      </a:pPr>
                      <a:r>
                        <a:rPr lang="ru-RU" sz="1150" dirty="0">
                          <a:solidFill>
                            <a:srgbClr val="5C27A9"/>
                          </a:solidFill>
                          <a:effectLst/>
                          <a:latin typeface="Times New Roman"/>
                          <a:ea typeface="Times New Roman"/>
                          <a:cs typeface="Times New Roman"/>
                        </a:rPr>
                        <a:t>0309</a:t>
                      </a:r>
                      <a:endParaRPr lang="ru-RU" sz="1100"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Защита населения и территории от последствий чрезвычайных ситуаций природного и техногенного характера, гражданская оборона</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2644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2644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00" dirty="0" smtClean="0">
                          <a:effectLst/>
                          <a:latin typeface="Calibri"/>
                          <a:ea typeface="Calibri"/>
                          <a:cs typeface="Times New Roman"/>
                        </a:rPr>
                        <a:t>2644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6" name="Picture 14" descr="Картинки по запросу картинки о бюджете и бюджетном процессе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03330"/>
            <a:ext cx="1800200" cy="13094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m0-tub-ru.yandex.net/i?id=63fc7a0bc8b4ec0fe615d0ad36c6631a&amp;n=33&amp;h=190&amp;w=2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427482"/>
            <a:ext cx="1224136"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5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3000">
              <a:schemeClr val="accent3">
                <a:lumMod val="75000"/>
              </a:schemeClr>
            </a:gs>
            <a:gs pos="53000">
              <a:srgbClr val="FEE7F2"/>
            </a:gs>
            <a:gs pos="67000">
              <a:srgbClr val="FAC77D"/>
            </a:gs>
            <a:gs pos="38000">
              <a:srgbClr val="FDDED2"/>
            </a:gs>
            <a:gs pos="81000">
              <a:srgbClr val="FBA97D"/>
            </a:gs>
            <a:gs pos="93000">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820968" y="548680"/>
            <a:ext cx="4752528" cy="432048"/>
          </a:xfrm>
          <a:prstGeom prst="rect">
            <a:avLst/>
          </a:prstGeom>
          <a:solidFill>
            <a:schemeClr val="accent3">
              <a:lumMod val="40000"/>
              <a:lumOff val="60000"/>
            </a:schemeClr>
          </a:solidFill>
          <a:scene3d>
            <a:camera prst="orthographicFront"/>
            <a:lightRig rig="threePt" dir="t"/>
          </a:scene3d>
          <a:sp3d>
            <a:bevelT/>
          </a:sp3d>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outerShdw blurRad="38100" dist="38100" dir="2700000" algn="tl">
                    <a:srgbClr val="000000">
                      <a:alpha val="43137"/>
                    </a:srgbClr>
                  </a:outerShdw>
                </a:effectLst>
              </a:rPr>
              <a:t>Национальная экономика</a:t>
            </a:r>
          </a:p>
        </p:txBody>
      </p:sp>
      <p:graphicFrame>
        <p:nvGraphicFramePr>
          <p:cNvPr id="5" name="Таблица 4"/>
          <p:cNvGraphicFramePr>
            <a:graphicFrameLocks noGrp="1"/>
          </p:cNvGraphicFramePr>
          <p:nvPr>
            <p:extLst>
              <p:ext uri="{D42A27DB-BD31-4B8C-83A1-F6EECF244321}">
                <p14:modId xmlns:p14="http://schemas.microsoft.com/office/powerpoint/2010/main" val="925330247"/>
              </p:ext>
            </p:extLst>
          </p:nvPr>
        </p:nvGraphicFramePr>
        <p:xfrm>
          <a:off x="827584" y="1296766"/>
          <a:ext cx="7704856" cy="1378435"/>
        </p:xfrm>
        <a:graphic>
          <a:graphicData uri="http://schemas.openxmlformats.org/drawingml/2006/table">
            <a:tbl>
              <a:tblPr>
                <a:effectLst>
                  <a:innerShdw blurRad="114300">
                    <a:prstClr val="black"/>
                  </a:innerShdw>
                </a:effectLst>
              </a:tblPr>
              <a:tblGrid>
                <a:gridCol w="571341"/>
                <a:gridCol w="4341066"/>
                <a:gridCol w="918659"/>
                <a:gridCol w="984768"/>
                <a:gridCol w="889022"/>
              </a:tblGrid>
              <a:tr h="370690">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Код</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Наименование разделов и подразделов</a:t>
                      </a:r>
                      <a:endParaRPr lang="ru-RU" sz="12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2018</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2019</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2020</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77485">
                <a:tc>
                  <a:txBody>
                    <a:bodyPr/>
                    <a:lstStyle/>
                    <a:p>
                      <a:pPr algn="ctr">
                        <a:lnSpc>
                          <a:spcPct val="115000"/>
                        </a:lnSpc>
                        <a:spcAft>
                          <a:spcPts val="0"/>
                        </a:spcAft>
                      </a:pPr>
                      <a:r>
                        <a:rPr lang="ru-RU" sz="1150" b="1" dirty="0">
                          <a:effectLst/>
                          <a:latin typeface="Times New Roman"/>
                          <a:ea typeface="Times New Roman"/>
                          <a:cs typeface="Times New Roman"/>
                        </a:rPr>
                        <a:t>0400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b="1" dirty="0">
                          <a:effectLst/>
                          <a:latin typeface="Times New Roman"/>
                          <a:ea typeface="Times New Roman"/>
                          <a:cs typeface="Times New Roman"/>
                        </a:rPr>
                        <a:t>Национальная экономика в том числе: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b="1" dirty="0" smtClean="0">
                          <a:effectLst/>
                          <a:latin typeface="Times New Roman"/>
                          <a:ea typeface="Times New Roman"/>
                          <a:cs typeface="Times New Roman"/>
                        </a:rPr>
                        <a:t>5095,2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5095,2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5095,2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7322">
                <a:tc>
                  <a:txBody>
                    <a:bodyPr/>
                    <a:lstStyle/>
                    <a:p>
                      <a:pPr algn="ctr">
                        <a:lnSpc>
                          <a:spcPct val="115000"/>
                        </a:lnSpc>
                        <a:spcAft>
                          <a:spcPts val="0"/>
                        </a:spcAft>
                      </a:pPr>
                      <a:r>
                        <a:rPr lang="ru-RU" sz="1150" dirty="0">
                          <a:effectLst/>
                          <a:latin typeface="Times New Roman"/>
                          <a:ea typeface="Times New Roman"/>
                          <a:cs typeface="Times New Roman"/>
                        </a:rPr>
                        <a:t>0401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Общеэкономические вопросы</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smtClean="0">
                          <a:effectLst/>
                          <a:latin typeface="Times New Roman"/>
                          <a:ea typeface="Times New Roman"/>
                          <a:cs typeface="Times New Roman"/>
                        </a:rPr>
                        <a:t>80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80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80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56568">
                <a:tc>
                  <a:txBody>
                    <a:bodyPr/>
                    <a:lstStyle/>
                    <a:p>
                      <a:pPr algn="ctr">
                        <a:lnSpc>
                          <a:spcPct val="115000"/>
                        </a:lnSpc>
                        <a:spcAft>
                          <a:spcPts val="0"/>
                        </a:spcAft>
                      </a:pPr>
                      <a:r>
                        <a:rPr lang="ru-RU" sz="1150" dirty="0">
                          <a:effectLst/>
                          <a:latin typeface="Times New Roman"/>
                          <a:ea typeface="Times New Roman"/>
                          <a:cs typeface="Times New Roman"/>
                        </a:rPr>
                        <a:t>0405</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Сельское хозяйство и рыболовство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smtClean="0">
                          <a:effectLst/>
                          <a:latin typeface="Times New Roman"/>
                          <a:ea typeface="Times New Roman"/>
                          <a:cs typeface="Times New Roman"/>
                        </a:rPr>
                        <a:t>2625,2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2625,2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2625,2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11798">
                <a:tc>
                  <a:txBody>
                    <a:bodyPr/>
                    <a:lstStyle/>
                    <a:p>
                      <a:pPr algn="ctr">
                        <a:lnSpc>
                          <a:spcPct val="115000"/>
                        </a:lnSpc>
                        <a:spcAft>
                          <a:spcPts val="0"/>
                        </a:spcAft>
                      </a:pPr>
                      <a:r>
                        <a:rPr lang="ru-RU" sz="1150" dirty="0">
                          <a:effectLst/>
                          <a:latin typeface="Times New Roman"/>
                          <a:ea typeface="Times New Roman"/>
                          <a:cs typeface="Times New Roman"/>
                        </a:rPr>
                        <a:t>0408</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Транспорт</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smtClean="0">
                          <a:effectLst/>
                          <a:latin typeface="Times New Roman"/>
                          <a:ea typeface="Times New Roman"/>
                          <a:cs typeface="Times New Roman"/>
                        </a:rPr>
                        <a:t>2380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2380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2380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77485">
                <a:tc>
                  <a:txBody>
                    <a:bodyPr/>
                    <a:lstStyle/>
                    <a:p>
                      <a:pPr algn="ctr">
                        <a:lnSpc>
                          <a:spcPct val="115000"/>
                        </a:lnSpc>
                        <a:spcAft>
                          <a:spcPts val="0"/>
                        </a:spcAft>
                      </a:pPr>
                      <a:r>
                        <a:rPr lang="ru-RU" sz="1150" dirty="0">
                          <a:effectLst/>
                          <a:latin typeface="Times New Roman"/>
                          <a:ea typeface="Times New Roman"/>
                          <a:cs typeface="Times New Roman"/>
                        </a:rPr>
                        <a:t>0409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Дорожное хозяйство (дорожные фонды)</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smtClean="0">
                          <a:effectLst/>
                          <a:latin typeface="Times New Roman"/>
                          <a:ea typeface="Times New Roman"/>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441788149"/>
              </p:ext>
            </p:extLst>
          </p:nvPr>
        </p:nvGraphicFramePr>
        <p:xfrm>
          <a:off x="760294" y="4653136"/>
          <a:ext cx="7704856" cy="1699242"/>
        </p:xfrm>
        <a:graphic>
          <a:graphicData uri="http://schemas.openxmlformats.org/drawingml/2006/table">
            <a:tbl>
              <a:tblPr>
                <a:effectLst>
                  <a:innerShdw blurRad="114300">
                    <a:prstClr val="black"/>
                  </a:innerShdw>
                </a:effectLst>
              </a:tblPr>
              <a:tblGrid>
                <a:gridCol w="571341"/>
                <a:gridCol w="4341066"/>
                <a:gridCol w="918659"/>
                <a:gridCol w="984768"/>
                <a:gridCol w="889022"/>
              </a:tblGrid>
              <a:tr h="370690">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Код</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Наименование разделов и подразделов</a:t>
                      </a:r>
                      <a:endParaRPr lang="ru-RU" sz="12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2018</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2019</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2020</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77485">
                <a:tc>
                  <a:txBody>
                    <a:bodyPr/>
                    <a:lstStyle/>
                    <a:p>
                      <a:pPr algn="ctr">
                        <a:lnSpc>
                          <a:spcPct val="115000"/>
                        </a:lnSpc>
                        <a:spcAft>
                          <a:spcPts val="0"/>
                        </a:spcAft>
                      </a:pPr>
                      <a:r>
                        <a:rPr lang="ru-RU" sz="1150" b="1" dirty="0">
                          <a:effectLst/>
                          <a:latin typeface="Times New Roman"/>
                          <a:ea typeface="Times New Roman"/>
                          <a:cs typeface="Times New Roman"/>
                        </a:rPr>
                        <a:t>0700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b="1" dirty="0">
                          <a:effectLst/>
                          <a:latin typeface="Times New Roman"/>
                          <a:ea typeface="Times New Roman"/>
                          <a:cs typeface="Times New Roman"/>
                        </a:rPr>
                        <a:t>Образование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579687,5</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576613,3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576991,3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91857">
                <a:tc>
                  <a:txBody>
                    <a:bodyPr/>
                    <a:lstStyle/>
                    <a:p>
                      <a:pPr algn="ctr">
                        <a:lnSpc>
                          <a:spcPct val="115000"/>
                        </a:lnSpc>
                        <a:spcAft>
                          <a:spcPts val="0"/>
                        </a:spcAft>
                      </a:pPr>
                      <a:r>
                        <a:rPr lang="ru-RU" sz="1150" dirty="0">
                          <a:effectLst/>
                          <a:latin typeface="Times New Roman"/>
                          <a:ea typeface="Times New Roman"/>
                          <a:cs typeface="Times New Roman"/>
                        </a:rPr>
                        <a:t>0701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Дошкольное образование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157231,9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156750,2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156750,2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16024">
                <a:tc>
                  <a:txBody>
                    <a:bodyPr/>
                    <a:lstStyle/>
                    <a:p>
                      <a:pPr algn="ctr">
                        <a:lnSpc>
                          <a:spcPct val="115000"/>
                        </a:lnSpc>
                        <a:spcAft>
                          <a:spcPts val="0"/>
                        </a:spcAft>
                      </a:pPr>
                      <a:r>
                        <a:rPr lang="ru-RU" sz="1150" dirty="0">
                          <a:effectLst/>
                          <a:latin typeface="Times New Roman"/>
                          <a:ea typeface="Times New Roman"/>
                          <a:cs typeface="Times New Roman"/>
                        </a:rPr>
                        <a:t>0702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Общее образование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355391,5</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353910,2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354288,2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16024">
                <a:tc>
                  <a:txBody>
                    <a:bodyPr/>
                    <a:lstStyle/>
                    <a:p>
                      <a:pPr algn="ctr">
                        <a:lnSpc>
                          <a:spcPct val="115000"/>
                        </a:lnSpc>
                        <a:spcAft>
                          <a:spcPts val="0"/>
                        </a:spcAft>
                      </a:pPr>
                      <a:r>
                        <a:rPr lang="ru-RU" sz="1150" dirty="0">
                          <a:effectLst/>
                          <a:latin typeface="Times New Roman"/>
                          <a:ea typeface="Times New Roman"/>
                          <a:cs typeface="Times New Roman"/>
                        </a:rPr>
                        <a:t>0703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Дополнительное образование детей</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52902,6</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51791,4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51791,4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77485">
                <a:tc>
                  <a:txBody>
                    <a:bodyPr/>
                    <a:lstStyle/>
                    <a:p>
                      <a:pPr algn="ctr">
                        <a:lnSpc>
                          <a:spcPct val="115000"/>
                        </a:lnSpc>
                        <a:spcAft>
                          <a:spcPts val="0"/>
                        </a:spcAft>
                      </a:pPr>
                      <a:r>
                        <a:rPr lang="ru-RU" sz="1150" dirty="0">
                          <a:effectLst/>
                          <a:latin typeface="Times New Roman"/>
                          <a:ea typeface="Times New Roman"/>
                          <a:cs typeface="Times New Roman"/>
                        </a:rPr>
                        <a:t>0707</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Молодежная политика и оздоровление детей</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1112,5</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1112,5</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1112,5</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77485">
                <a:tc>
                  <a:txBody>
                    <a:bodyPr/>
                    <a:lstStyle/>
                    <a:p>
                      <a:pPr algn="ctr">
                        <a:lnSpc>
                          <a:spcPct val="115000"/>
                        </a:lnSpc>
                        <a:spcAft>
                          <a:spcPts val="0"/>
                        </a:spcAft>
                      </a:pPr>
                      <a:r>
                        <a:rPr lang="ru-RU" sz="1150" dirty="0">
                          <a:effectLst/>
                          <a:latin typeface="Times New Roman"/>
                          <a:ea typeface="Times New Roman"/>
                          <a:cs typeface="Times New Roman"/>
                        </a:rPr>
                        <a:t>0709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Другие вопросы в области образования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13049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13049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13049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7" name="Заголовок 1"/>
          <p:cNvSpPr txBox="1">
            <a:spLocks/>
          </p:cNvSpPr>
          <p:nvPr/>
        </p:nvSpPr>
        <p:spPr>
          <a:xfrm>
            <a:off x="2915816" y="3789040"/>
            <a:ext cx="3312368" cy="504056"/>
          </a:xfrm>
          <a:prstGeom prst="rect">
            <a:avLst/>
          </a:prstGeom>
          <a:solidFill>
            <a:schemeClr val="accent3">
              <a:lumMod val="40000"/>
              <a:lumOff val="60000"/>
            </a:schemeClr>
          </a:solidFill>
          <a:scene3d>
            <a:camera prst="orthographicFront"/>
            <a:lightRig rig="threePt" dir="t"/>
          </a:scene3d>
          <a:sp3d>
            <a:bevelT/>
          </a:sp3d>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C00000"/>
                </a:solidFill>
                <a:effectLst>
                  <a:outerShdw blurRad="38100" dist="38100" dir="2700000" algn="tl">
                    <a:srgbClr val="000000">
                      <a:alpha val="43137"/>
                    </a:srgbClr>
                  </a:outerShdw>
                </a:effectLst>
              </a:rPr>
              <a:t>Образование </a:t>
            </a:r>
            <a:endParaRPr lang="ru-RU" sz="2800" b="1" dirty="0">
              <a:solidFill>
                <a:srgbClr val="C00000"/>
              </a:solidFill>
              <a:effectLst>
                <a:outerShdw blurRad="38100" dist="38100" dir="2700000" algn="tl">
                  <a:srgbClr val="000000">
                    <a:alpha val="43137"/>
                  </a:srgbClr>
                </a:outerShdw>
              </a:effectLst>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167210"/>
            <a:ext cx="2124069" cy="148592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Картинки по запросу картинки о бюджете и бюджетном процессе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16632"/>
            <a:ext cx="2580110" cy="1125050"/>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C:\Documents and Settings\Aminat\Local Settings\Temporary Internet Files\Content.Word\10.3..bmp"/>
          <p:cNvPicPr/>
          <p:nvPr/>
        </p:nvPicPr>
        <p:blipFill>
          <a:blip r:embed="rId4">
            <a:extLst>
              <a:ext uri="{28A0092B-C50C-407E-A947-70E740481C1C}">
                <a14:useLocalDpi xmlns:a14="http://schemas.microsoft.com/office/drawing/2010/main" val="0"/>
              </a:ext>
            </a:extLst>
          </a:blip>
          <a:srcRect/>
          <a:stretch>
            <a:fillRect/>
          </a:stretch>
        </p:blipFill>
        <p:spPr bwMode="auto">
          <a:xfrm>
            <a:off x="755576" y="2996952"/>
            <a:ext cx="2016224" cy="1633298"/>
          </a:xfrm>
          <a:prstGeom prst="rect">
            <a:avLst/>
          </a:prstGeom>
          <a:noFill/>
          <a:ln>
            <a:noFill/>
          </a:ln>
        </p:spPr>
      </p:pic>
    </p:spTree>
    <p:extLst>
      <p:ext uri="{BB962C8B-B14F-4D97-AF65-F5344CB8AC3E}">
        <p14:creationId xmlns:p14="http://schemas.microsoft.com/office/powerpoint/2010/main" val="86063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000">
              <a:srgbClr val="7030A0"/>
            </a:gs>
            <a:gs pos="43000">
              <a:srgbClr val="D4DEFF"/>
            </a:gs>
            <a:gs pos="90000">
              <a:srgbClr val="D4DEFF"/>
            </a:gs>
            <a:gs pos="99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080" name="Picture 8" descr="https://tapoc.trbo.yandex.net/tapoc_secure_proxy/5bd6df7f5c75655983e7074fb5bebeb8?url=http%3A%2F%2Fprimwiki.ru%2Fimages%2F%25D0%25AD%25D0%259C%25D0%2591%25D0%259B%25D0%2595%25D0%259C%25D0%2590_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79" y="125070"/>
            <a:ext cx="2097729" cy="12877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Картинки по запросу картинки о бюджете и бюджетном процессе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01" y="3284984"/>
            <a:ext cx="1783875" cy="1449054"/>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2987824" y="507087"/>
            <a:ext cx="4248472" cy="504056"/>
          </a:xfrm>
          <a:prstGeom prst="rect">
            <a:avLst/>
          </a:prstGeom>
          <a:solidFill>
            <a:schemeClr val="accent3">
              <a:lumMod val="40000"/>
              <a:lumOff val="60000"/>
            </a:schemeClr>
          </a:solidFill>
          <a:scene3d>
            <a:camera prst="orthographicFront"/>
            <a:lightRig rig="threePt" dir="t"/>
          </a:scene3d>
          <a:sp3d>
            <a:bevelT/>
          </a:sp3d>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outerShdw blurRad="38100" dist="38100" dir="2700000" algn="tl">
                    <a:srgbClr val="000000">
                      <a:alpha val="43137"/>
                    </a:srgbClr>
                  </a:outerShdw>
                </a:effectLst>
              </a:rPr>
              <a:t>Культура, кинематография </a:t>
            </a:r>
          </a:p>
        </p:txBody>
      </p:sp>
      <p:graphicFrame>
        <p:nvGraphicFramePr>
          <p:cNvPr id="5" name="Таблица 4"/>
          <p:cNvGraphicFramePr>
            <a:graphicFrameLocks noGrp="1"/>
          </p:cNvGraphicFramePr>
          <p:nvPr>
            <p:extLst>
              <p:ext uri="{D42A27DB-BD31-4B8C-83A1-F6EECF244321}">
                <p14:modId xmlns:p14="http://schemas.microsoft.com/office/powerpoint/2010/main" val="1060743637"/>
              </p:ext>
            </p:extLst>
          </p:nvPr>
        </p:nvGraphicFramePr>
        <p:xfrm>
          <a:off x="899592" y="1628799"/>
          <a:ext cx="7704856" cy="1512169"/>
        </p:xfrm>
        <a:graphic>
          <a:graphicData uri="http://schemas.openxmlformats.org/drawingml/2006/table">
            <a:tbl>
              <a:tblPr>
                <a:effectLst>
                  <a:innerShdw blurRad="114300">
                    <a:prstClr val="black"/>
                  </a:innerShdw>
                </a:effectLst>
              </a:tblPr>
              <a:tblGrid>
                <a:gridCol w="571341"/>
                <a:gridCol w="4341066"/>
                <a:gridCol w="918659"/>
                <a:gridCol w="984768"/>
                <a:gridCol w="889022"/>
              </a:tblGrid>
              <a:tr h="432472">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Код</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Наименование разделов и подразделов</a:t>
                      </a:r>
                      <a:endParaRPr lang="ru-RU" sz="12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2018</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2019</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2020</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35141">
                <a:tc>
                  <a:txBody>
                    <a:bodyPr/>
                    <a:lstStyle/>
                    <a:p>
                      <a:pPr algn="ctr">
                        <a:lnSpc>
                          <a:spcPct val="115000"/>
                        </a:lnSpc>
                        <a:spcAft>
                          <a:spcPts val="0"/>
                        </a:spcAft>
                      </a:pPr>
                      <a:r>
                        <a:rPr lang="ru-RU" sz="1150" b="1" dirty="0">
                          <a:effectLst/>
                          <a:latin typeface="Times New Roman"/>
                          <a:ea typeface="Times New Roman"/>
                          <a:cs typeface="Times New Roman"/>
                        </a:rPr>
                        <a:t>0800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b="1" dirty="0">
                          <a:effectLst/>
                          <a:latin typeface="Times New Roman"/>
                          <a:ea typeface="Times New Roman"/>
                          <a:cs typeface="Times New Roman"/>
                        </a:rPr>
                        <a:t>Культура, кинематография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26883,3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26883,3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26883,3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40500">
                <a:tc>
                  <a:txBody>
                    <a:bodyPr/>
                    <a:lstStyle/>
                    <a:p>
                      <a:pPr algn="ctr">
                        <a:lnSpc>
                          <a:spcPct val="115000"/>
                        </a:lnSpc>
                        <a:spcAft>
                          <a:spcPts val="0"/>
                        </a:spcAft>
                      </a:pPr>
                      <a:r>
                        <a:rPr lang="ru-RU" sz="1150" dirty="0">
                          <a:effectLst/>
                          <a:latin typeface="Times New Roman"/>
                          <a:ea typeface="Times New Roman"/>
                          <a:cs typeface="Times New Roman"/>
                        </a:rPr>
                        <a:t>0801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Культура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22771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22771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22771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52028">
                <a:tc>
                  <a:txBody>
                    <a:bodyPr/>
                    <a:lstStyle/>
                    <a:p>
                      <a:pPr algn="ctr">
                        <a:lnSpc>
                          <a:spcPct val="115000"/>
                        </a:lnSpc>
                        <a:spcAft>
                          <a:spcPts val="0"/>
                        </a:spcAft>
                      </a:pPr>
                      <a:r>
                        <a:rPr lang="ru-RU" sz="1150" dirty="0">
                          <a:effectLst/>
                          <a:latin typeface="Times New Roman"/>
                          <a:ea typeface="Times New Roman"/>
                          <a:cs typeface="Times New Roman"/>
                        </a:rPr>
                        <a:t>0802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Кинематография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1881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1881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1881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52028">
                <a:tc>
                  <a:txBody>
                    <a:bodyPr/>
                    <a:lstStyle/>
                    <a:p>
                      <a:pPr>
                        <a:lnSpc>
                          <a:spcPct val="115000"/>
                        </a:lnSpc>
                        <a:spcAft>
                          <a:spcPts val="0"/>
                        </a:spcAft>
                      </a:pPr>
                      <a:r>
                        <a:rPr lang="ru-RU" sz="1150" dirty="0">
                          <a:effectLst/>
                          <a:latin typeface="Times New Roman"/>
                          <a:ea typeface="Times New Roman"/>
                          <a:cs typeface="Times New Roman"/>
                        </a:rPr>
                        <a:t>0804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150" dirty="0">
                          <a:effectLst/>
                          <a:latin typeface="Times New Roman"/>
                          <a:ea typeface="Times New Roman"/>
                          <a:cs typeface="Times New Roman"/>
                        </a:rPr>
                        <a:t>Другие вопросы в области культуры, кинематографии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2231,3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2231,3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2231,3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6" name="Заголовок 1"/>
          <p:cNvSpPr txBox="1">
            <a:spLocks/>
          </p:cNvSpPr>
          <p:nvPr/>
        </p:nvSpPr>
        <p:spPr>
          <a:xfrm>
            <a:off x="3347864" y="3861048"/>
            <a:ext cx="4248472" cy="504056"/>
          </a:xfrm>
          <a:prstGeom prst="rect">
            <a:avLst/>
          </a:prstGeom>
          <a:solidFill>
            <a:schemeClr val="accent3">
              <a:lumMod val="40000"/>
              <a:lumOff val="60000"/>
            </a:schemeClr>
          </a:solidFill>
          <a:scene3d>
            <a:camera prst="orthographicFront"/>
            <a:lightRig rig="threePt" dir="t"/>
          </a:scene3d>
          <a:sp3d>
            <a:bevelT/>
          </a:sp3d>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outerShdw blurRad="38100" dist="38100" dir="2700000" algn="tl">
                    <a:srgbClr val="000000">
                      <a:alpha val="43137"/>
                    </a:srgbClr>
                  </a:outerShdw>
                </a:effectLst>
              </a:rPr>
              <a:t>Социальная политика </a:t>
            </a:r>
          </a:p>
        </p:txBody>
      </p:sp>
      <p:graphicFrame>
        <p:nvGraphicFramePr>
          <p:cNvPr id="7" name="Таблица 6"/>
          <p:cNvGraphicFramePr>
            <a:graphicFrameLocks noGrp="1"/>
          </p:cNvGraphicFramePr>
          <p:nvPr>
            <p:extLst>
              <p:ext uri="{D42A27DB-BD31-4B8C-83A1-F6EECF244321}">
                <p14:modId xmlns:p14="http://schemas.microsoft.com/office/powerpoint/2010/main" val="2859320265"/>
              </p:ext>
            </p:extLst>
          </p:nvPr>
        </p:nvGraphicFramePr>
        <p:xfrm>
          <a:off x="899592" y="4745758"/>
          <a:ext cx="7704856" cy="1707578"/>
        </p:xfrm>
        <a:graphic>
          <a:graphicData uri="http://schemas.openxmlformats.org/drawingml/2006/table">
            <a:tbl>
              <a:tblPr>
                <a:effectLst>
                  <a:innerShdw blurRad="114300">
                    <a:prstClr val="black"/>
                  </a:innerShdw>
                </a:effectLst>
              </a:tblPr>
              <a:tblGrid>
                <a:gridCol w="571341"/>
                <a:gridCol w="4341066"/>
                <a:gridCol w="918659"/>
                <a:gridCol w="984768"/>
                <a:gridCol w="889022"/>
              </a:tblGrid>
              <a:tr h="418592">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Код</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Наименование разделов и подразделов</a:t>
                      </a:r>
                      <a:endParaRPr lang="ru-RU" sz="12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2018</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2019</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2020</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27594">
                <a:tc>
                  <a:txBody>
                    <a:bodyPr/>
                    <a:lstStyle/>
                    <a:p>
                      <a:pPr algn="ctr">
                        <a:lnSpc>
                          <a:spcPct val="115000"/>
                        </a:lnSpc>
                        <a:spcAft>
                          <a:spcPts val="0"/>
                        </a:spcAft>
                      </a:pPr>
                      <a:r>
                        <a:rPr lang="ru-RU" sz="1150" b="1" dirty="0">
                          <a:effectLst/>
                          <a:latin typeface="Times New Roman"/>
                          <a:ea typeface="Times New Roman"/>
                          <a:cs typeface="Times New Roman"/>
                        </a:rPr>
                        <a:t>1000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b="1" dirty="0">
                          <a:effectLst/>
                          <a:latin typeface="Times New Roman"/>
                          <a:ea typeface="Times New Roman"/>
                          <a:cs typeface="Times New Roman"/>
                        </a:rPr>
                        <a:t>Социальная политика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291538,1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220681,9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213902,9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29572">
                <a:tc>
                  <a:txBody>
                    <a:bodyPr/>
                    <a:lstStyle/>
                    <a:p>
                      <a:pPr algn="ctr">
                        <a:lnSpc>
                          <a:spcPct val="115000"/>
                        </a:lnSpc>
                        <a:spcAft>
                          <a:spcPts val="0"/>
                        </a:spcAft>
                      </a:pPr>
                      <a:r>
                        <a:rPr lang="ru-RU" sz="1150" dirty="0">
                          <a:effectLst/>
                          <a:latin typeface="Times New Roman"/>
                          <a:ea typeface="Times New Roman"/>
                          <a:cs typeface="Times New Roman"/>
                        </a:rPr>
                        <a:t>1001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Пенсионное обеспечение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2707</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2707</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2707</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3940">
                <a:tc>
                  <a:txBody>
                    <a:bodyPr/>
                    <a:lstStyle/>
                    <a:p>
                      <a:pPr algn="ctr">
                        <a:lnSpc>
                          <a:spcPct val="115000"/>
                        </a:lnSpc>
                        <a:spcAft>
                          <a:spcPts val="0"/>
                        </a:spcAft>
                      </a:pPr>
                      <a:r>
                        <a:rPr lang="ru-RU" sz="1150" dirty="0">
                          <a:effectLst/>
                          <a:latin typeface="Times New Roman"/>
                          <a:ea typeface="Times New Roman"/>
                          <a:cs typeface="Times New Roman"/>
                        </a:rPr>
                        <a:t>1003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Социальное обеспечение населения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199039,4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162629,0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166827,8</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3940">
                <a:tc>
                  <a:txBody>
                    <a:bodyPr/>
                    <a:lstStyle/>
                    <a:p>
                      <a:pPr algn="ctr">
                        <a:lnSpc>
                          <a:spcPct val="115000"/>
                        </a:lnSpc>
                        <a:spcAft>
                          <a:spcPts val="0"/>
                        </a:spcAft>
                      </a:pPr>
                      <a:r>
                        <a:rPr lang="ru-RU" sz="1150" dirty="0">
                          <a:effectLst/>
                          <a:latin typeface="Times New Roman"/>
                          <a:ea typeface="Times New Roman"/>
                          <a:cs typeface="Times New Roman"/>
                        </a:rPr>
                        <a:t>1004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Охрана семьи и детства</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78185,9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43740,1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32762,3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3940">
                <a:tc>
                  <a:txBody>
                    <a:bodyPr/>
                    <a:lstStyle/>
                    <a:p>
                      <a:pPr algn="ctr">
                        <a:lnSpc>
                          <a:spcPct val="115000"/>
                        </a:lnSpc>
                        <a:spcAft>
                          <a:spcPts val="0"/>
                        </a:spcAft>
                      </a:pPr>
                      <a:r>
                        <a:rPr lang="ru-RU" sz="1150" dirty="0">
                          <a:effectLst/>
                          <a:latin typeface="Times New Roman"/>
                          <a:ea typeface="Times New Roman"/>
                          <a:cs typeface="Times New Roman"/>
                        </a:rPr>
                        <a:t>1006</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Другие вопросы в области социальной политики</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11605,8</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11605,8</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11605,8</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3076" name="Picture 4" descr="https://tapoc.trbo.yandex.net/tapoc_secure_proxy/3bc0f64be0bc606a7fbf4b5329608b7c?url=http%3A%2F%2Fmostylib.by%2Fwp-content%2Fuploads%2F123%25D0%25B2-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87851"/>
            <a:ext cx="1253998" cy="146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37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332656"/>
            <a:ext cx="6624736" cy="6186309"/>
          </a:xfrm>
          <a:prstGeom prst="rect">
            <a:avLst/>
          </a:prstGeom>
        </p:spPr>
        <p:txBody>
          <a:bodyPr wrap="square">
            <a:spAutoFit/>
          </a:bodyPr>
          <a:lstStyle/>
          <a:p>
            <a:pPr algn="ctr"/>
            <a:r>
              <a:rPr lang="ru-RU" sz="2800" dirty="0">
                <a:solidFill>
                  <a:schemeClr val="bg1"/>
                </a:solidFill>
                <a:latin typeface="Domkrat" pitchFamily="34" charset="0"/>
                <a:cs typeface="Arial" pitchFamily="34" charset="0"/>
              </a:rPr>
              <a:t>Уважаемые жители</a:t>
            </a:r>
            <a:br>
              <a:rPr lang="ru-RU" sz="2800" dirty="0">
                <a:solidFill>
                  <a:schemeClr val="bg1"/>
                </a:solidFill>
                <a:latin typeface="Domkrat" pitchFamily="34" charset="0"/>
                <a:cs typeface="Arial" pitchFamily="34" charset="0"/>
              </a:rPr>
            </a:br>
            <a:r>
              <a:rPr lang="ru-RU" sz="2800" dirty="0">
                <a:solidFill>
                  <a:schemeClr val="bg1"/>
                </a:solidFill>
                <a:latin typeface="Domkrat" pitchFamily="34" charset="0"/>
                <a:cs typeface="Arial" pitchFamily="34" charset="0"/>
              </a:rPr>
              <a:t> Зеленчукского муниципального района!</a:t>
            </a:r>
          </a:p>
          <a:p>
            <a:pPr algn="ctr"/>
            <a:endParaRPr lang="ru-RU" sz="2000" dirty="0">
              <a:solidFill>
                <a:schemeClr val="bg1"/>
              </a:solidFill>
              <a:latin typeface="Domkrat" pitchFamily="34" charset="0"/>
            </a:endParaRPr>
          </a:p>
          <a:p>
            <a:pPr algn="just"/>
            <a:r>
              <a:rPr lang="ru-RU" sz="2000" dirty="0">
                <a:solidFill>
                  <a:schemeClr val="bg1"/>
                </a:solidFill>
                <a:latin typeface="Domkrat" pitchFamily="34" charset="0"/>
              </a:rPr>
              <a:t>        Подготовленная финансовым управлением администрации Зеленчукского  муниципального района  информация в виде брошюры к проекту бюджета Зеленчукского муниципального района об основных параметрах бюджета на 2018 год и плановый период 2019-2020 годы для граждан направлена для более полного и понятного восприятия главного финансового документа. </a:t>
            </a:r>
          </a:p>
          <a:p>
            <a:pPr algn="just"/>
            <a:r>
              <a:rPr lang="ru-RU" sz="2000" dirty="0">
                <a:solidFill>
                  <a:schemeClr val="bg1"/>
                </a:solidFill>
                <a:latin typeface="Domkrat" pitchFamily="34" charset="0"/>
              </a:rPr>
              <a:t>        Бюджет объемный документ со множеством цифр в табличной форме и поэтому достаточно непростой для восприятия, с кодами бюджетной классификации - разделов, подразделов, статей расходов и др. </a:t>
            </a:r>
          </a:p>
          <a:p>
            <a:pPr algn="just"/>
            <a:r>
              <a:rPr lang="ru-RU" sz="2000" dirty="0">
                <a:solidFill>
                  <a:schemeClr val="bg1"/>
                </a:solidFill>
                <a:latin typeface="Domkrat" pitchFamily="34" charset="0"/>
              </a:rPr>
              <a:t>        Мы представляем презентацию «Бюджет для граждан» в доступной форме, кратко изложив основные параметры главного финансового документа Зеленчукского муниципального района так, чтобы они стали понятными для всех его жителей.                           </a:t>
            </a:r>
          </a:p>
          <a:p>
            <a:pPr algn="just"/>
            <a:r>
              <a:rPr lang="ru-RU" dirty="0">
                <a:solidFill>
                  <a:schemeClr val="bg1"/>
                </a:solidFill>
                <a:latin typeface="Domkrat" pitchFamily="34" charset="0"/>
              </a:rPr>
              <a:t>    </a:t>
            </a:r>
            <a:r>
              <a:rPr lang="ru-RU" dirty="0" smtClean="0">
                <a:solidFill>
                  <a:schemeClr val="bg1"/>
                </a:solidFill>
                <a:latin typeface="Domkrat" pitchFamily="34" charset="0"/>
              </a:rPr>
              <a:t>  С </a:t>
            </a:r>
            <a:r>
              <a:rPr lang="ru-RU" dirty="0">
                <a:solidFill>
                  <a:schemeClr val="bg1"/>
                </a:solidFill>
                <a:latin typeface="Domkrat" pitchFamily="34" charset="0"/>
              </a:rPr>
              <a:t>уважением,                                                        </a:t>
            </a:r>
          </a:p>
          <a:p>
            <a:pPr algn="just"/>
            <a:r>
              <a:rPr lang="ru-RU" dirty="0">
                <a:solidFill>
                  <a:schemeClr val="bg1"/>
                </a:solidFill>
                <a:latin typeface="Domkrat" pitchFamily="34" charset="0"/>
              </a:rPr>
              <a:t>    </a:t>
            </a:r>
            <a:r>
              <a:rPr lang="ru-RU" dirty="0" smtClean="0">
                <a:solidFill>
                  <a:schemeClr val="bg1"/>
                </a:solidFill>
                <a:latin typeface="Domkrat" pitchFamily="34" charset="0"/>
              </a:rPr>
              <a:t>      Начальник </a:t>
            </a:r>
            <a:r>
              <a:rPr lang="ru-RU" dirty="0">
                <a:solidFill>
                  <a:schemeClr val="bg1"/>
                </a:solidFill>
                <a:latin typeface="Domkrat" pitchFamily="34" charset="0"/>
              </a:rPr>
              <a:t>финансового управления администрации Зеленчукского</a:t>
            </a:r>
          </a:p>
          <a:p>
            <a:pPr algn="just"/>
            <a:r>
              <a:rPr lang="ru-RU" dirty="0">
                <a:solidFill>
                  <a:schemeClr val="bg1"/>
                </a:solidFill>
                <a:latin typeface="Domkrat" pitchFamily="34" charset="0"/>
              </a:rPr>
              <a:t>    </a:t>
            </a:r>
            <a:r>
              <a:rPr lang="ru-RU" dirty="0" smtClean="0">
                <a:solidFill>
                  <a:schemeClr val="bg1"/>
                </a:solidFill>
                <a:latin typeface="Domkrat" pitchFamily="34" charset="0"/>
              </a:rPr>
              <a:t>      муниципального </a:t>
            </a:r>
            <a:r>
              <a:rPr lang="ru-RU" dirty="0">
                <a:solidFill>
                  <a:schemeClr val="bg1"/>
                </a:solidFill>
                <a:latin typeface="Domkrat" pitchFamily="34" charset="0"/>
              </a:rPr>
              <a:t>района </a:t>
            </a:r>
            <a:r>
              <a:rPr lang="ru-RU" dirty="0" smtClean="0">
                <a:solidFill>
                  <a:schemeClr val="bg1"/>
                </a:solidFill>
                <a:latin typeface="Domkrat" pitchFamily="34" charset="0"/>
              </a:rPr>
              <a:t>Джужуева </a:t>
            </a:r>
            <a:r>
              <a:rPr lang="ru-RU" dirty="0">
                <a:solidFill>
                  <a:schemeClr val="bg1"/>
                </a:solidFill>
                <a:latin typeface="Domkrat" pitchFamily="34" charset="0"/>
              </a:rPr>
              <a:t>Аминат Азретовна</a:t>
            </a:r>
          </a:p>
        </p:txBody>
      </p:sp>
    </p:spTree>
    <p:extLst>
      <p:ext uri="{BB962C8B-B14F-4D97-AF65-F5344CB8AC3E}">
        <p14:creationId xmlns:p14="http://schemas.microsoft.com/office/powerpoint/2010/main" val="354964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7030A0">
                <a:alpha val="65000"/>
                <a:lumMod val="59000"/>
              </a:srgbClr>
            </a:gs>
            <a:gs pos="21000">
              <a:srgbClr val="F8B049"/>
            </a:gs>
            <a:gs pos="32000">
              <a:srgbClr val="F8B049"/>
            </a:gs>
            <a:gs pos="29000">
              <a:srgbClr val="F8B049"/>
            </a:gs>
            <a:gs pos="43000">
              <a:srgbClr val="F8B049"/>
            </a:gs>
            <a:gs pos="51000">
              <a:srgbClr val="FEE7F2"/>
            </a:gs>
            <a:gs pos="86000">
              <a:srgbClr val="F952A0"/>
            </a:gs>
            <a:gs pos="87000">
              <a:srgbClr val="C50849"/>
            </a:gs>
            <a:gs pos="92000">
              <a:srgbClr val="B43E85"/>
            </a:gs>
            <a:gs pos="98000">
              <a:srgbClr val="F8B049"/>
            </a:gs>
          </a:gsLst>
          <a:lin ang="2700000" scaled="1"/>
          <a:tileRect/>
        </a:gradFill>
        <a:effectLst/>
      </p:bgPr>
    </p:bg>
    <p:spTree>
      <p:nvGrpSpPr>
        <p:cNvPr id="1" name=""/>
        <p:cNvGrpSpPr/>
        <p:nvPr/>
      </p:nvGrpSpPr>
      <p:grpSpPr>
        <a:xfrm>
          <a:off x="0" y="0"/>
          <a:ext cx="0" cy="0"/>
          <a:chOff x="0" y="0"/>
          <a:chExt cx="0" cy="0"/>
        </a:xfrm>
      </p:grpSpPr>
      <p:pic>
        <p:nvPicPr>
          <p:cNvPr id="11" name="Рисунок 10" descr="C:\Documents and Settings\Aminat\Local Settings\Temporary Internet Files\Content.Word\10.111.bmp"/>
          <p:cNvPicPr/>
          <p:nvPr/>
        </p:nvPicPr>
        <p:blipFill>
          <a:blip r:embed="rId2">
            <a:extLst>
              <a:ext uri="{28A0092B-C50C-407E-A947-70E740481C1C}">
                <a14:useLocalDpi xmlns:a14="http://schemas.microsoft.com/office/drawing/2010/main" val="0"/>
              </a:ext>
            </a:extLst>
          </a:blip>
          <a:srcRect/>
          <a:stretch>
            <a:fillRect/>
          </a:stretch>
        </p:blipFill>
        <p:spPr bwMode="auto">
          <a:xfrm>
            <a:off x="757028" y="3112951"/>
            <a:ext cx="2086780" cy="1180145"/>
          </a:xfrm>
          <a:prstGeom prst="rect">
            <a:avLst/>
          </a:prstGeom>
          <a:noFill/>
          <a:ln>
            <a:noFill/>
          </a:ln>
        </p:spPr>
      </p:pic>
      <p:pic>
        <p:nvPicPr>
          <p:cNvPr id="12" name="Рисунок 11" descr="https://im0-tub-ru.yandex.net/i?id=009290cb762889cc917cf29d535f5fc0&amp;n=33&amp;h=190&amp;w=28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212975"/>
            <a:ext cx="1909813" cy="1044571"/>
          </a:xfrm>
          <a:prstGeom prst="rect">
            <a:avLst/>
          </a:prstGeom>
          <a:noFill/>
          <a:ln>
            <a:noFill/>
          </a:ln>
        </p:spPr>
      </p:pic>
      <p:graphicFrame>
        <p:nvGraphicFramePr>
          <p:cNvPr id="4" name="Таблица 3"/>
          <p:cNvGraphicFramePr>
            <a:graphicFrameLocks noGrp="1"/>
          </p:cNvGraphicFramePr>
          <p:nvPr>
            <p:extLst>
              <p:ext uri="{D42A27DB-BD31-4B8C-83A1-F6EECF244321}">
                <p14:modId xmlns:p14="http://schemas.microsoft.com/office/powerpoint/2010/main" val="247740472"/>
              </p:ext>
            </p:extLst>
          </p:nvPr>
        </p:nvGraphicFramePr>
        <p:xfrm>
          <a:off x="827584" y="1412776"/>
          <a:ext cx="7704856" cy="1094522"/>
        </p:xfrm>
        <a:graphic>
          <a:graphicData uri="http://schemas.openxmlformats.org/drawingml/2006/table">
            <a:tbl>
              <a:tblPr>
                <a:effectLst>
                  <a:innerShdw blurRad="114300">
                    <a:prstClr val="black"/>
                  </a:innerShdw>
                </a:effectLst>
              </a:tblPr>
              <a:tblGrid>
                <a:gridCol w="571341"/>
                <a:gridCol w="4341066"/>
                <a:gridCol w="918659"/>
                <a:gridCol w="984768"/>
                <a:gridCol w="889022"/>
              </a:tblGrid>
              <a:tr h="395403">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Код</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Наименование разделов и подразделов</a:t>
                      </a:r>
                      <a:endParaRPr lang="ru-RU" sz="12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2018</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2019</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2020</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14986">
                <a:tc>
                  <a:txBody>
                    <a:bodyPr/>
                    <a:lstStyle/>
                    <a:p>
                      <a:pPr algn="ctr">
                        <a:lnSpc>
                          <a:spcPct val="115000"/>
                        </a:lnSpc>
                        <a:spcAft>
                          <a:spcPts val="0"/>
                        </a:spcAft>
                      </a:pPr>
                      <a:r>
                        <a:rPr lang="ru-RU" sz="1150" b="1" dirty="0">
                          <a:solidFill>
                            <a:schemeClr val="tx1"/>
                          </a:solidFill>
                          <a:effectLst/>
                          <a:latin typeface="Times New Roman"/>
                          <a:ea typeface="Times New Roman"/>
                          <a:cs typeface="Times New Roman"/>
                        </a:rPr>
                        <a:t>1100</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ru-RU" sz="1150" b="1" dirty="0">
                          <a:solidFill>
                            <a:schemeClr val="tx1"/>
                          </a:solidFill>
                          <a:effectLst/>
                          <a:latin typeface="Times New Roman"/>
                          <a:ea typeface="Times New Roman"/>
                          <a:cs typeface="Times New Roman"/>
                        </a:rPr>
                        <a:t>Физическая культура и спорт</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1972,4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b="1" dirty="0">
                          <a:solidFill>
                            <a:schemeClr val="tx1"/>
                          </a:solidFill>
                          <a:effectLst/>
                          <a:latin typeface="Times New Roman"/>
                          <a:ea typeface="Times New Roman"/>
                          <a:cs typeface="Times New Roman"/>
                        </a:rPr>
                        <a:t>1972,4</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b="1" dirty="0">
                          <a:solidFill>
                            <a:schemeClr val="tx1"/>
                          </a:solidFill>
                          <a:effectLst/>
                          <a:latin typeface="Times New Roman"/>
                          <a:ea typeface="Times New Roman"/>
                          <a:cs typeface="Times New Roman"/>
                        </a:rPr>
                        <a:t>1972,4</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53707">
                <a:tc>
                  <a:txBody>
                    <a:bodyPr/>
                    <a:lstStyle/>
                    <a:p>
                      <a:pPr algn="ctr">
                        <a:lnSpc>
                          <a:spcPct val="115000"/>
                        </a:lnSpc>
                        <a:spcAft>
                          <a:spcPts val="0"/>
                        </a:spcAft>
                      </a:pPr>
                      <a:r>
                        <a:rPr lang="ru-RU" sz="1150" dirty="0">
                          <a:solidFill>
                            <a:schemeClr val="tx1"/>
                          </a:solidFill>
                          <a:effectLst/>
                          <a:latin typeface="Times New Roman"/>
                          <a:ea typeface="Times New Roman"/>
                          <a:cs typeface="Times New Roman"/>
                        </a:rPr>
                        <a:t>1101</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ru-RU" sz="1150" dirty="0">
                          <a:solidFill>
                            <a:schemeClr val="tx1"/>
                          </a:solidFill>
                          <a:effectLst/>
                          <a:latin typeface="Times New Roman"/>
                          <a:ea typeface="Times New Roman"/>
                          <a:cs typeface="Times New Roman"/>
                        </a:rPr>
                        <a:t>Физическая культура</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350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350</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350</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30426">
                <a:tc>
                  <a:txBody>
                    <a:bodyPr/>
                    <a:lstStyle/>
                    <a:p>
                      <a:pPr algn="ctr">
                        <a:lnSpc>
                          <a:spcPct val="115000"/>
                        </a:lnSpc>
                        <a:spcAft>
                          <a:spcPts val="0"/>
                        </a:spcAft>
                      </a:pPr>
                      <a:r>
                        <a:rPr lang="ru-RU" sz="1150" dirty="0">
                          <a:solidFill>
                            <a:schemeClr val="tx1"/>
                          </a:solidFill>
                          <a:effectLst/>
                          <a:latin typeface="Times New Roman"/>
                          <a:ea typeface="Times New Roman"/>
                          <a:cs typeface="Times New Roman"/>
                        </a:rPr>
                        <a:t>1105</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ru-RU" sz="1150" dirty="0">
                          <a:solidFill>
                            <a:schemeClr val="tx1"/>
                          </a:solidFill>
                          <a:effectLst/>
                          <a:latin typeface="Times New Roman"/>
                          <a:ea typeface="Times New Roman"/>
                          <a:cs typeface="Times New Roman"/>
                        </a:rPr>
                        <a:t>Другие вопросы в области физической культуры и спорта</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1622,4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1622,4</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solidFill>
                            <a:schemeClr val="tx1"/>
                          </a:solidFill>
                          <a:effectLst/>
                          <a:latin typeface="Times New Roman"/>
                          <a:ea typeface="Times New Roman"/>
                          <a:cs typeface="Times New Roman"/>
                        </a:rPr>
                        <a:t>1622,4</a:t>
                      </a:r>
                      <a:endParaRPr lang="ru-RU"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5" name="Заголовок 1"/>
          <p:cNvSpPr txBox="1">
            <a:spLocks/>
          </p:cNvSpPr>
          <p:nvPr/>
        </p:nvSpPr>
        <p:spPr>
          <a:xfrm>
            <a:off x="899592" y="603339"/>
            <a:ext cx="4536504" cy="504056"/>
          </a:xfrm>
          <a:prstGeom prst="rect">
            <a:avLst/>
          </a:prstGeom>
          <a:solidFill>
            <a:schemeClr val="accent3">
              <a:lumMod val="40000"/>
              <a:lumOff val="60000"/>
            </a:schemeClr>
          </a:solidFill>
          <a:scene3d>
            <a:camera prst="orthographicFront"/>
            <a:lightRig rig="threePt" dir="t"/>
          </a:scene3d>
          <a:sp3d>
            <a:bevelT/>
          </a:sp3d>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outerShdw blurRad="38100" dist="38100" dir="2700000" algn="tl">
                    <a:srgbClr val="000000">
                      <a:alpha val="43137"/>
                    </a:srgbClr>
                  </a:outerShdw>
                </a:effectLst>
              </a:rPr>
              <a:t>Физическая культура и спорт</a:t>
            </a:r>
          </a:p>
        </p:txBody>
      </p:sp>
      <p:sp>
        <p:nvSpPr>
          <p:cNvPr id="8" name="Заголовок 1"/>
          <p:cNvSpPr txBox="1">
            <a:spLocks/>
          </p:cNvSpPr>
          <p:nvPr/>
        </p:nvSpPr>
        <p:spPr>
          <a:xfrm>
            <a:off x="2915816" y="3356992"/>
            <a:ext cx="3528392" cy="850087"/>
          </a:xfrm>
          <a:prstGeom prst="rect">
            <a:avLst/>
          </a:prstGeom>
          <a:solidFill>
            <a:schemeClr val="accent3">
              <a:lumMod val="40000"/>
              <a:lumOff val="60000"/>
            </a:schemeClr>
          </a:solidFill>
          <a:scene3d>
            <a:camera prst="orthographicFront"/>
            <a:lightRig rig="threePt" dir="t"/>
          </a:scene3d>
          <a:sp3d>
            <a:bevelT/>
          </a:sp3d>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outerShdw blurRad="38100" dist="38100" dir="2700000" algn="tl">
                    <a:srgbClr val="000000">
                      <a:alpha val="43137"/>
                    </a:srgbClr>
                  </a:outerShdw>
                </a:effectLst>
              </a:rPr>
              <a:t>Межбюджетные </a:t>
            </a:r>
            <a:endParaRPr lang="ru-RU" sz="2800" b="1" dirty="0" smtClean="0">
              <a:solidFill>
                <a:srgbClr val="C00000"/>
              </a:solidFill>
              <a:effectLst>
                <a:outerShdw blurRad="38100" dist="38100" dir="2700000" algn="tl">
                  <a:srgbClr val="000000">
                    <a:alpha val="43137"/>
                  </a:srgbClr>
                </a:outerShdw>
              </a:effectLst>
            </a:endParaRPr>
          </a:p>
          <a:p>
            <a:r>
              <a:rPr lang="ru-RU" sz="2800" b="1" dirty="0" smtClean="0">
                <a:solidFill>
                  <a:srgbClr val="C00000"/>
                </a:solidFill>
                <a:effectLst>
                  <a:outerShdw blurRad="38100" dist="38100" dir="2700000" algn="tl">
                    <a:srgbClr val="000000">
                      <a:alpha val="43137"/>
                    </a:srgbClr>
                  </a:outerShdw>
                </a:effectLst>
              </a:rPr>
              <a:t>трансферты </a:t>
            </a:r>
            <a:endParaRPr lang="ru-RU" sz="2800" b="1" dirty="0">
              <a:solidFill>
                <a:srgbClr val="C00000"/>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046973627"/>
              </p:ext>
            </p:extLst>
          </p:nvPr>
        </p:nvGraphicFramePr>
        <p:xfrm>
          <a:off x="755576" y="4293096"/>
          <a:ext cx="7704856" cy="1810483"/>
        </p:xfrm>
        <a:graphic>
          <a:graphicData uri="http://schemas.openxmlformats.org/drawingml/2006/table">
            <a:tbl>
              <a:tblPr>
                <a:effectLst>
                  <a:innerShdw blurRad="114300">
                    <a:prstClr val="black"/>
                  </a:innerShdw>
                </a:effectLst>
              </a:tblPr>
              <a:tblGrid>
                <a:gridCol w="571341"/>
                <a:gridCol w="4341066"/>
                <a:gridCol w="918659"/>
                <a:gridCol w="984768"/>
                <a:gridCol w="889022"/>
              </a:tblGrid>
              <a:tr h="370690">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Код</a:t>
                      </a:r>
                      <a:endParaRPr lang="ru-RU" sz="11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a:solidFill>
                            <a:srgbClr val="5C27A9"/>
                          </a:solidFill>
                          <a:effectLst/>
                          <a:latin typeface="Times New Roman"/>
                          <a:ea typeface="Times New Roman"/>
                          <a:cs typeface="Times New Roman"/>
                        </a:rPr>
                        <a:t>Наименование разделов и подразделов</a:t>
                      </a:r>
                      <a:endParaRPr lang="ru-RU" sz="1200" b="1" dirty="0">
                        <a:solidFill>
                          <a:srgbClr val="5C27A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2018</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2019</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200" b="1" dirty="0" smtClean="0">
                          <a:solidFill>
                            <a:srgbClr val="5C27A9"/>
                          </a:solidFill>
                          <a:effectLst>
                            <a:outerShdw blurRad="38100" dist="38100" dir="2700000" algn="tl">
                              <a:srgbClr val="000000">
                                <a:alpha val="43137"/>
                              </a:srgbClr>
                            </a:outerShdw>
                          </a:effectLst>
                          <a:latin typeface="Calibri"/>
                          <a:ea typeface="Calibri"/>
                          <a:cs typeface="Times New Roman"/>
                        </a:rPr>
                        <a:t>2020</a:t>
                      </a:r>
                      <a:endParaRPr lang="ru-RU" sz="1200" b="1" dirty="0">
                        <a:solidFill>
                          <a:srgbClr val="5C27A9"/>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77485">
                <a:tc>
                  <a:txBody>
                    <a:bodyPr/>
                    <a:lstStyle/>
                    <a:p>
                      <a:pPr algn="ctr">
                        <a:lnSpc>
                          <a:spcPct val="115000"/>
                        </a:lnSpc>
                        <a:spcAft>
                          <a:spcPts val="0"/>
                        </a:spcAft>
                      </a:pPr>
                      <a:r>
                        <a:rPr lang="ru-RU" sz="1150" b="1" dirty="0">
                          <a:effectLst/>
                          <a:latin typeface="Times New Roman"/>
                          <a:ea typeface="Times New Roman"/>
                          <a:cs typeface="Times New Roman"/>
                        </a:rPr>
                        <a:t>1400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ru-RU" sz="1150" b="1" dirty="0">
                          <a:effectLst/>
                          <a:latin typeface="Times New Roman"/>
                          <a:ea typeface="Times New Roman"/>
                          <a:cs typeface="Times New Roman"/>
                        </a:rPr>
                        <a:t>Межбюджетные трансферты общего характера бюджетам субъектов Российской Федерации и муниципальных образований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36109,1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36109,1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b="1" dirty="0">
                          <a:effectLst/>
                          <a:latin typeface="Times New Roman"/>
                          <a:ea typeface="Times New Roman"/>
                          <a:cs typeface="Times New Roman"/>
                        </a:rPr>
                        <a:t>36109,1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91857">
                <a:tc>
                  <a:txBody>
                    <a:bodyPr/>
                    <a:lstStyle/>
                    <a:p>
                      <a:pPr algn="ctr">
                        <a:lnSpc>
                          <a:spcPct val="115000"/>
                        </a:lnSpc>
                        <a:spcAft>
                          <a:spcPts val="0"/>
                        </a:spcAft>
                      </a:pPr>
                      <a:r>
                        <a:rPr lang="ru-RU" sz="1150" dirty="0">
                          <a:effectLst/>
                          <a:latin typeface="Times New Roman"/>
                          <a:ea typeface="Times New Roman"/>
                          <a:cs typeface="Times New Roman"/>
                        </a:rPr>
                        <a:t>1401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Дотации на выравнивание  бюджетной обеспеченности субъектов Российской Федерации и муниципальных образований</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32412,9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32412,9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32412,9</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16024">
                <a:tc>
                  <a:txBody>
                    <a:bodyPr/>
                    <a:lstStyle/>
                    <a:p>
                      <a:pPr algn="ctr">
                        <a:lnSpc>
                          <a:spcPct val="115000"/>
                        </a:lnSpc>
                        <a:spcAft>
                          <a:spcPts val="0"/>
                        </a:spcAft>
                      </a:pPr>
                      <a:r>
                        <a:rPr lang="ru-RU" sz="1150" dirty="0">
                          <a:effectLst/>
                          <a:latin typeface="Times New Roman"/>
                          <a:ea typeface="Times New Roman"/>
                          <a:cs typeface="Times New Roman"/>
                        </a:rPr>
                        <a:t>1402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Иные дотации</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3196,2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3196,2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3196,2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16024">
                <a:tc>
                  <a:txBody>
                    <a:bodyPr/>
                    <a:lstStyle/>
                    <a:p>
                      <a:pPr algn="ctr">
                        <a:lnSpc>
                          <a:spcPct val="115000"/>
                        </a:lnSpc>
                        <a:spcAft>
                          <a:spcPts val="0"/>
                        </a:spcAft>
                      </a:pPr>
                      <a:r>
                        <a:rPr lang="ru-RU" sz="1150" dirty="0">
                          <a:effectLst/>
                          <a:latin typeface="Times New Roman"/>
                          <a:ea typeface="Times New Roman"/>
                          <a:cs typeface="Times New Roman"/>
                        </a:rPr>
                        <a:t>1403</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ru-RU" sz="1150" dirty="0">
                          <a:effectLst/>
                          <a:latin typeface="Times New Roman"/>
                          <a:ea typeface="Times New Roman"/>
                          <a:cs typeface="Times New Roman"/>
                        </a:rPr>
                        <a:t>Прочие межбюджетные трансферты общего характера</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500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500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15000"/>
                        </a:lnSpc>
                        <a:spcAft>
                          <a:spcPts val="0"/>
                        </a:spcAft>
                      </a:pPr>
                      <a:r>
                        <a:rPr lang="ru-RU" sz="1150" dirty="0">
                          <a:effectLst/>
                          <a:latin typeface="Times New Roman"/>
                          <a:ea typeface="Times New Roman"/>
                          <a:cs typeface="Times New Roman"/>
                        </a:rPr>
                        <a:t>500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pic>
        <p:nvPicPr>
          <p:cNvPr id="10" name="Рисунок 9" descr="спорт 2.jpg"/>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60648"/>
            <a:ext cx="2687014" cy="1092763"/>
          </a:xfrm>
          <a:prstGeom prst="rect">
            <a:avLst/>
          </a:prstGeom>
          <a:noFill/>
          <a:ln>
            <a:noFill/>
          </a:ln>
          <a:extLst/>
        </p:spPr>
      </p:pic>
    </p:spTree>
    <p:extLst>
      <p:ext uri="{BB962C8B-B14F-4D97-AF65-F5344CB8AC3E}">
        <p14:creationId xmlns:p14="http://schemas.microsoft.com/office/powerpoint/2010/main" val="287525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40000"/>
                <a:lumOff val="60000"/>
              </a:schemeClr>
            </a:gs>
            <a:gs pos="10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346646"/>
            <a:ext cx="6264696" cy="778098"/>
          </a:xfrm>
          <a:solidFill>
            <a:schemeClr val="accent2">
              <a:lumMod val="20000"/>
              <a:lumOff val="80000"/>
            </a:schemeClr>
          </a:solidFill>
          <a:scene3d>
            <a:camera prst="orthographicFront"/>
            <a:lightRig rig="threePt" dir="t"/>
          </a:scene3d>
          <a:sp3d>
            <a:bevelT w="152400" h="50800" prst="softRound"/>
          </a:sp3d>
        </p:spPr>
        <p:txBody>
          <a:bodyPr>
            <a:noAutofit/>
          </a:bodyPr>
          <a:lstStyle/>
          <a:p>
            <a:r>
              <a:rPr lang="ru-RU"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Распределение </a:t>
            </a:r>
            <a:r>
              <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бюджетных ассигнований </a:t>
            </a:r>
            <a:br>
              <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a:t>
            </a:r>
            <a:r>
              <a:rPr lang="ru-RU"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муниципальные программы</a:t>
            </a:r>
            <a:r>
              <a:rPr lang="ru-RU" sz="1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тыс</a:t>
            </a: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руб.)</a:t>
            </a:r>
            <a:r>
              <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400" dirty="0"/>
          </a:p>
        </p:txBody>
      </p:sp>
      <p:graphicFrame>
        <p:nvGraphicFramePr>
          <p:cNvPr id="3" name="Таблица 2"/>
          <p:cNvGraphicFramePr>
            <a:graphicFrameLocks noGrp="1"/>
          </p:cNvGraphicFramePr>
          <p:nvPr>
            <p:extLst>
              <p:ext uri="{D42A27DB-BD31-4B8C-83A1-F6EECF244321}">
                <p14:modId xmlns:p14="http://schemas.microsoft.com/office/powerpoint/2010/main" val="4052324871"/>
              </p:ext>
            </p:extLst>
          </p:nvPr>
        </p:nvGraphicFramePr>
        <p:xfrm>
          <a:off x="611560" y="1427307"/>
          <a:ext cx="7992888" cy="5282629"/>
        </p:xfrm>
        <a:graphic>
          <a:graphicData uri="http://schemas.openxmlformats.org/drawingml/2006/table">
            <a:tbl>
              <a:tblPr firstRow="1" bandRow="1">
                <a:effectLst>
                  <a:innerShdw blurRad="114300">
                    <a:prstClr val="black"/>
                  </a:innerShdw>
                </a:effectLst>
              </a:tblPr>
              <a:tblGrid>
                <a:gridCol w="4720664"/>
                <a:gridCol w="1111984"/>
                <a:gridCol w="1008112"/>
                <a:gridCol w="1152128"/>
              </a:tblGrid>
              <a:tr h="374144">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ru-RU" sz="1300" b="0" kern="1200" dirty="0" smtClean="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rPr>
                        <a:t>Наименование муниципальных программ</a:t>
                      </a:r>
                      <a:endParaRPr lang="ru-RU" sz="1300" b="0"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B142"/>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ru-RU" sz="1300" b="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2018 </a:t>
                      </a:r>
                    </a:p>
                    <a:p>
                      <a:pPr algn="ctr"/>
                      <a:r>
                        <a:rPr lang="ru-RU" sz="1300" b="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прогноз</a:t>
                      </a:r>
                      <a:endParaRPr lang="ru-RU" sz="1300" b="0"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B142"/>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ru-RU" sz="1300" b="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2019 </a:t>
                      </a:r>
                    </a:p>
                    <a:p>
                      <a:pPr algn="ctr"/>
                      <a:r>
                        <a:rPr lang="ru-RU" sz="1300" b="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Прогноз</a:t>
                      </a:r>
                      <a:endParaRPr lang="ru-RU" sz="1300" b="0"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B142"/>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ru-RU" sz="1300" b="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2020 </a:t>
                      </a:r>
                    </a:p>
                    <a:p>
                      <a:pPr algn="ctr"/>
                      <a:r>
                        <a:rPr lang="ru-RU" sz="1300" b="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прогноз</a:t>
                      </a:r>
                      <a:endParaRPr lang="ru-RU" sz="1300" b="0"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B142"/>
                    </a:solidFill>
                  </a:tcPr>
                </a:tc>
              </a:tr>
              <a:tr h="217869">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ctr">
                        <a:lnSpc>
                          <a:spcPct val="115000"/>
                        </a:lnSpc>
                        <a:spcAft>
                          <a:spcPts val="0"/>
                        </a:spcAft>
                      </a:pPr>
                      <a:r>
                        <a:rPr lang="ru-RU" sz="1200" b="1" dirty="0" smtClean="0">
                          <a:solidFill>
                            <a:srgbClr val="000000"/>
                          </a:solidFill>
                          <a:effectLst/>
                          <a:latin typeface="Times New Roman" panose="02020603050405020304" pitchFamily="18" charset="0"/>
                          <a:ea typeface="Times New Roman"/>
                          <a:cs typeface="Times New Roman" panose="02020603050405020304" pitchFamily="18" charset="0"/>
                        </a:rPr>
                        <a:t>Итого по муниципальным</a:t>
                      </a:r>
                      <a:r>
                        <a:rPr lang="ru-RU" sz="1200" b="1" baseline="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ru-RU" sz="1200" b="1" dirty="0" smtClean="0">
                          <a:solidFill>
                            <a:srgbClr val="000000"/>
                          </a:solidFill>
                          <a:effectLst/>
                          <a:latin typeface="Times New Roman" panose="02020603050405020304" pitchFamily="18" charset="0"/>
                          <a:ea typeface="Times New Roman"/>
                          <a:cs typeface="Times New Roman" panose="02020603050405020304" pitchFamily="18" charset="0"/>
                        </a:rPr>
                        <a:t> программам  </a:t>
                      </a:r>
                      <a:endParaRPr lang="ru-RU" sz="1200" b="1"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convex"/>
                      <a:lightRig rig="flood" dir="t"/>
                    </a:cell3D>
                    <a:solidFill>
                      <a:srgbClr val="E3C01E">
                        <a:lumMod val="60000"/>
                        <a:lumOff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1" dirty="0" smtClean="0">
                          <a:effectLst/>
                          <a:latin typeface="Times New Roman" panose="02020603050405020304" pitchFamily="18" charset="0"/>
                          <a:ea typeface="Times New Roman"/>
                          <a:cs typeface="Times New Roman" panose="02020603050405020304" pitchFamily="18" charset="0"/>
                        </a:rPr>
                        <a:t>229716,1</a:t>
                      </a:r>
                      <a:endParaRPr lang="ru-RU" sz="1200" b="1" dirty="0">
                        <a:effectLst/>
                        <a:latin typeface="Times New Roman" panose="02020603050405020304" pitchFamily="18" charset="0"/>
                        <a:ea typeface="Times New Roman"/>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convex"/>
                      <a:lightRig rig="flood" dir="t"/>
                    </a:cell3D>
                    <a:solidFill>
                      <a:srgbClr val="E3C01E">
                        <a:lumMod val="60000"/>
                        <a:lumOff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lnSpc>
                          <a:spcPct val="115000"/>
                        </a:lnSpc>
                        <a:spcAft>
                          <a:spcPts val="0"/>
                        </a:spcAft>
                      </a:pPr>
                      <a:r>
                        <a:rPr lang="ru-RU" sz="1200" b="1" dirty="0" smtClean="0">
                          <a:effectLst/>
                          <a:latin typeface="Times New Roman" panose="02020603050405020304" pitchFamily="18" charset="0"/>
                          <a:ea typeface="Times New Roman"/>
                          <a:cs typeface="Times New Roman" panose="02020603050405020304" pitchFamily="18" charset="0"/>
                        </a:rPr>
                        <a:t>229716,1</a:t>
                      </a:r>
                      <a:endParaRPr lang="ru-RU" sz="1200" b="1" dirty="0">
                        <a:effectLst/>
                        <a:latin typeface="Times New Roman" panose="02020603050405020304" pitchFamily="18" charset="0"/>
                        <a:ea typeface="Times New Roman"/>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convex"/>
                      <a:lightRig rig="flood" dir="t"/>
                    </a:cell3D>
                    <a:solidFill>
                      <a:srgbClr val="E3C01E">
                        <a:lumMod val="60000"/>
                        <a:lumOff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lnSpc>
                          <a:spcPct val="115000"/>
                        </a:lnSpc>
                        <a:spcAft>
                          <a:spcPts val="0"/>
                        </a:spcAft>
                      </a:pPr>
                      <a:r>
                        <a:rPr lang="ru-RU" sz="1200" b="1" dirty="0" smtClean="0">
                          <a:effectLst/>
                          <a:latin typeface="Times New Roman" panose="02020603050405020304" pitchFamily="18" charset="0"/>
                          <a:ea typeface="Times New Roman"/>
                          <a:cs typeface="Times New Roman" panose="02020603050405020304" pitchFamily="18" charset="0"/>
                        </a:rPr>
                        <a:t>229716,1</a:t>
                      </a:r>
                      <a:endParaRPr lang="ru-RU" sz="1200" b="1" dirty="0">
                        <a:effectLst/>
                        <a:latin typeface="Times New Roman" panose="02020603050405020304" pitchFamily="18" charset="0"/>
                        <a:ea typeface="Times New Roman"/>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convex"/>
                      <a:lightRig rig="flood" dir="t"/>
                    </a:cell3D>
                    <a:solidFill>
                      <a:srgbClr val="E3C01E">
                        <a:lumMod val="60000"/>
                        <a:lumOff val="40000"/>
                      </a:srgbClr>
                    </a:solidFill>
                  </a:tcPr>
                </a:tc>
              </a:tr>
              <a:tr h="37084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«Управление муниципальными финансами на 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9224,9</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9224,9</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9224,9</a:t>
                      </a:r>
                    </a:p>
                    <a:p>
                      <a:pPr algn="r">
                        <a:spcAft>
                          <a:spcPts val="0"/>
                        </a:spcAft>
                      </a:pP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r>
              <a:tr h="37084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«Развитие муниципальной системы образования Зеленчукского муниципального района на 2017-2022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117313,4</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117313,4</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117313,4</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r>
              <a:tr h="37084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«Молодежная  политика Зеленчукского муниципального района на 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350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350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350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r>
              <a:tr h="37084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a:t>
                      </a:r>
                      <a:r>
                        <a:rPr lang="ru-RU" sz="1200" b="0" baseline="0" dirty="0" smtClean="0">
                          <a:effectLst/>
                          <a:latin typeface="Times New Roman" panose="02020603050405020304" pitchFamily="18" charset="0"/>
                          <a:ea typeface="Times New Roman"/>
                          <a:cs typeface="Times New Roman" panose="02020603050405020304" pitchFamily="18" charset="0"/>
                        </a:rPr>
                        <a:t> «Профилактика употребления наркотических средств, психотропных веществ и их прекурсоров подростками и молодежью в Зеленчукском муниципальном районе на 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r>
              <a:tr h="37084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«Обеспечение жильем молодых семей в Зеленчукском муниципальном районе на 2016-2018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r>
              <a:tr h="37084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a:t>
                      </a:r>
                      <a:r>
                        <a:rPr lang="ru-RU" sz="1200" b="0" baseline="0" dirty="0" smtClean="0">
                          <a:effectLst/>
                          <a:latin typeface="Times New Roman" panose="02020603050405020304" pitchFamily="18" charset="0"/>
                          <a:ea typeface="Times New Roman"/>
                          <a:cs typeface="Times New Roman" panose="02020603050405020304" pitchFamily="18" charset="0"/>
                        </a:rPr>
                        <a:t> «Профилактика терроризма и экстремизма в Зеленчукском муниципальном районе на 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140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140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140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r>
              <a:tr h="37084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«Противодействие коррупции в Зеленчукском</a:t>
                      </a:r>
                      <a:r>
                        <a:rPr lang="ru-RU" sz="1200" b="0" baseline="0" dirty="0" smtClean="0">
                          <a:effectLst/>
                          <a:latin typeface="Times New Roman" panose="02020603050405020304" pitchFamily="18" charset="0"/>
                          <a:ea typeface="Times New Roman"/>
                          <a:cs typeface="Times New Roman" panose="02020603050405020304" pitchFamily="18" charset="0"/>
                        </a:rPr>
                        <a:t> муниципальном районе на 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r>
              <a:tr h="37084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«Профилактика преступлений и иных правонарушений на территории Зеленчукского муниципального района на </a:t>
                      </a:r>
                      <a:r>
                        <a:rPr lang="ru-RU" sz="1200" b="0" smtClean="0">
                          <a:effectLst/>
                          <a:latin typeface="Times New Roman" panose="02020603050405020304" pitchFamily="18" charset="0"/>
                          <a:ea typeface="Times New Roman"/>
                          <a:cs typeface="Times New Roman" panose="02020603050405020304" pitchFamily="18" charset="0"/>
                        </a:rPr>
                        <a:t>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420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440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r>
              <a:tr h="37084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«Содействие занятости несовершеннолетних граждан Зеленчукского муниципального</a:t>
                      </a:r>
                      <a:r>
                        <a:rPr lang="ru-RU" sz="1200" b="0" baseline="0" dirty="0" smtClean="0">
                          <a:effectLst/>
                          <a:latin typeface="Times New Roman" panose="02020603050405020304" pitchFamily="18" charset="0"/>
                          <a:ea typeface="Times New Roman"/>
                          <a:cs typeface="Times New Roman" panose="02020603050405020304" pitchFamily="18" charset="0"/>
                        </a:rPr>
                        <a:t> района на 2017-219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80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80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80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7B142">
                        <a:tint val="20000"/>
                      </a:srgbClr>
                    </a:solidFill>
                  </a:tcPr>
                </a:tc>
              </a:tr>
              <a:tr h="370840">
                <a:tc>
                  <a:txBody>
                    <a:body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«Развитие физической культуры и спорта в Зеленчукском муниципальном районе на 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350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350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350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59" y="93341"/>
            <a:ext cx="1655545" cy="124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825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100000">
              <a:schemeClr val="accent4">
                <a:lumMod val="40000"/>
                <a:lumOff val="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60346219"/>
              </p:ext>
            </p:extLst>
          </p:nvPr>
        </p:nvGraphicFramePr>
        <p:xfrm>
          <a:off x="611560" y="1412776"/>
          <a:ext cx="7992888" cy="5256583"/>
        </p:xfrm>
        <a:graphic>
          <a:graphicData uri="http://schemas.openxmlformats.org/drawingml/2006/table">
            <a:tbl>
              <a:tblPr firstRow="1" bandRow="1">
                <a:effectLst>
                  <a:innerShdw blurRad="114300">
                    <a:prstClr val="black"/>
                  </a:innerShdw>
                </a:effectLst>
              </a:tblPr>
              <a:tblGrid>
                <a:gridCol w="4720664"/>
                <a:gridCol w="1111984"/>
                <a:gridCol w="1008112"/>
                <a:gridCol w="1152128"/>
              </a:tblGrid>
              <a:tr h="516595">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ru-RU" sz="1200" b="1" kern="1200" dirty="0" smtClean="0">
                          <a:solidFill>
                            <a:schemeClr val="tx2">
                              <a:lumMod val="50000"/>
                            </a:schemeClr>
                          </a:solidFill>
                          <a:effectLst/>
                          <a:latin typeface="Times New Roman" pitchFamily="18" charset="0"/>
                          <a:ea typeface="+mn-ea"/>
                          <a:cs typeface="Times New Roman" pitchFamily="18" charset="0"/>
                        </a:rPr>
                        <a:t>Наименование муниципальных программ</a:t>
                      </a:r>
                      <a:endParaRPr lang="ru-RU" sz="1200" b="1" dirty="0">
                        <a:solidFill>
                          <a:schemeClr val="tx2">
                            <a:lumMod val="50000"/>
                          </a:schemeClr>
                        </a:solidFill>
                        <a:latin typeface="Times New Roman" pitchFamily="18" charset="0"/>
                        <a:cs typeface="Times New Roman" pitchFamily="18"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B142"/>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ru-RU" sz="1200" b="1" dirty="0" smtClean="0">
                          <a:solidFill>
                            <a:schemeClr val="tx2">
                              <a:lumMod val="50000"/>
                            </a:schemeClr>
                          </a:solidFill>
                          <a:latin typeface="Times New Roman" pitchFamily="18" charset="0"/>
                          <a:cs typeface="Times New Roman" pitchFamily="18" charset="0"/>
                        </a:rPr>
                        <a:t>2018 </a:t>
                      </a:r>
                    </a:p>
                    <a:p>
                      <a:pPr algn="ctr"/>
                      <a:r>
                        <a:rPr lang="ru-RU" sz="1200" b="1" dirty="0" smtClean="0">
                          <a:solidFill>
                            <a:schemeClr val="tx2">
                              <a:lumMod val="50000"/>
                            </a:schemeClr>
                          </a:solidFill>
                          <a:latin typeface="Times New Roman" pitchFamily="18" charset="0"/>
                          <a:cs typeface="Times New Roman" pitchFamily="18" charset="0"/>
                        </a:rPr>
                        <a:t>прогноз</a:t>
                      </a:r>
                      <a:endParaRPr lang="ru-RU" sz="1200" b="1" dirty="0">
                        <a:solidFill>
                          <a:schemeClr val="tx2">
                            <a:lumMod val="50000"/>
                          </a:schemeClr>
                        </a:solidFill>
                        <a:latin typeface="Times New Roman" pitchFamily="18" charset="0"/>
                        <a:cs typeface="Times New Roman" pitchFamily="18"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B142"/>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ru-RU" sz="1200" b="1" dirty="0" smtClean="0">
                          <a:solidFill>
                            <a:schemeClr val="tx2">
                              <a:lumMod val="50000"/>
                            </a:schemeClr>
                          </a:solidFill>
                          <a:latin typeface="Times New Roman" pitchFamily="18" charset="0"/>
                          <a:cs typeface="Times New Roman" pitchFamily="18" charset="0"/>
                        </a:rPr>
                        <a:t>2019 </a:t>
                      </a:r>
                    </a:p>
                    <a:p>
                      <a:pPr algn="ctr"/>
                      <a:r>
                        <a:rPr lang="ru-RU" sz="1200" b="1" dirty="0" smtClean="0">
                          <a:solidFill>
                            <a:schemeClr val="tx2">
                              <a:lumMod val="50000"/>
                            </a:schemeClr>
                          </a:solidFill>
                          <a:latin typeface="Times New Roman" pitchFamily="18" charset="0"/>
                          <a:cs typeface="Times New Roman" pitchFamily="18" charset="0"/>
                        </a:rPr>
                        <a:t>прогноз</a:t>
                      </a:r>
                      <a:endParaRPr lang="ru-RU" sz="1200" b="1" dirty="0">
                        <a:solidFill>
                          <a:schemeClr val="tx2">
                            <a:lumMod val="50000"/>
                          </a:schemeClr>
                        </a:solidFill>
                        <a:latin typeface="Times New Roman" pitchFamily="18" charset="0"/>
                        <a:cs typeface="Times New Roman" pitchFamily="18"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B142"/>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pPr algn="ctr"/>
                      <a:r>
                        <a:rPr lang="ru-RU" sz="1200" b="1" dirty="0" smtClean="0">
                          <a:solidFill>
                            <a:schemeClr val="tx2">
                              <a:lumMod val="50000"/>
                            </a:schemeClr>
                          </a:solidFill>
                          <a:latin typeface="Times New Roman" pitchFamily="18" charset="0"/>
                          <a:cs typeface="Times New Roman" pitchFamily="18" charset="0"/>
                        </a:rPr>
                        <a:t>2020 </a:t>
                      </a:r>
                    </a:p>
                    <a:p>
                      <a:pPr algn="ctr"/>
                      <a:r>
                        <a:rPr lang="ru-RU" sz="1200" b="1" dirty="0" smtClean="0">
                          <a:solidFill>
                            <a:schemeClr val="tx2">
                              <a:lumMod val="50000"/>
                            </a:schemeClr>
                          </a:solidFill>
                          <a:latin typeface="Times New Roman" pitchFamily="18" charset="0"/>
                          <a:cs typeface="Times New Roman" pitchFamily="18" charset="0"/>
                        </a:rPr>
                        <a:t>прогноз</a:t>
                      </a:r>
                      <a:endParaRPr lang="ru-RU" sz="1200" b="1" dirty="0">
                        <a:solidFill>
                          <a:schemeClr val="tx2">
                            <a:lumMod val="50000"/>
                          </a:schemeClr>
                        </a:solidFill>
                        <a:latin typeface="Times New Roman" pitchFamily="18" charset="0"/>
                        <a:cs typeface="Times New Roman" pitchFamily="18" charset="0"/>
                      </a:endParaRPr>
                    </a:p>
                  </a:txBody>
                  <a:tcPr marL="68580" marR="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B142"/>
                    </a:solidFill>
                  </a:tcPr>
                </a:tc>
              </a:tr>
              <a:tr h="430908">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«Доступная среда Зеленчукского муниципального района на 2016-2018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380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380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380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r>
              <a:tr h="646362">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«Развитие и становление Зеленчукского районного общества Баталпашинского казачьего отдела Кубанского казачьего войска на 2018-2020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400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400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400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r>
              <a:tr h="430908">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«Развитие культуры Зеленчукского муниципального  района на 2016-2018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57106,3</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57106,3</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57106,3</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r>
              <a:tr h="430908">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«Устойчивое развитие сельских территорий Зеленчукского муниципального района на 2014-2017 годы и на период до 2020 года»</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248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248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248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r>
              <a:tr h="430908">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«Социальная  поддержка пожилых граждан на 2016-2018 годы в Зеленчукском муниципальном районе»</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110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110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110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r>
              <a:tr h="430908">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«Развитие малого и среднего предпринимательства в Зеленчукском муниципальном районе на 2016-2018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r>
              <a:tr h="430908">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«Социальная поддержка населения в Зеленчукском муниципальном районе на 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13948,3</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13948,3</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13948,3</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r>
              <a:tr h="430908">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«Аппарат администрации Зеленчукского муниципального района на 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23031,8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23031,8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23031,8</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40000"/>
                      </a:srgbClr>
                    </a:solidFill>
                  </a:tcPr>
                </a:tc>
              </a:tr>
              <a:tr h="646362">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«Развитие многофункционального центра</a:t>
                      </a:r>
                      <a:r>
                        <a:rPr lang="ru-RU" sz="1200" b="0" baseline="0" dirty="0" smtClean="0">
                          <a:effectLst/>
                          <a:latin typeface="Times New Roman" panose="02020603050405020304" pitchFamily="18" charset="0"/>
                          <a:ea typeface="Times New Roman"/>
                          <a:cs typeface="Times New Roman" panose="02020603050405020304" pitchFamily="18" charset="0"/>
                        </a:rPr>
                        <a:t> предоставления государственных и муниципальных услуг в Зеленчукском муниципальном районе на 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6445,4</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6445,4</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7B142">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6445,4</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7B142">
                        <a:tint val="20000"/>
                      </a:srgbClr>
                    </a:solidFill>
                  </a:tcPr>
                </a:tc>
              </a:tr>
              <a:tr h="430908">
                <a:tc>
                  <a:txBody>
                    <a:bodyPr/>
                    <a:lstStyle/>
                    <a:p>
                      <a:pPr>
                        <a:lnSpc>
                          <a:spcPct val="115000"/>
                        </a:lnSpc>
                        <a:spcAft>
                          <a:spcPts val="0"/>
                        </a:spcAft>
                      </a:pPr>
                      <a:r>
                        <a:rPr lang="ru-RU" sz="1200" b="0" dirty="0" smtClean="0">
                          <a:effectLst/>
                          <a:latin typeface="Times New Roman" panose="02020603050405020304" pitchFamily="18" charset="0"/>
                          <a:ea typeface="Times New Roman"/>
                          <a:cs typeface="Times New Roman" panose="02020603050405020304" pitchFamily="18" charset="0"/>
                        </a:rPr>
                        <a:t>МП «Повышение безопасности дорожного движения в Зеленчукском муниципальном районе на 2017-2019 годы»</a:t>
                      </a:r>
                      <a:endParaRPr lang="ru-RU" sz="1200" b="0" dirty="0">
                        <a:effectLst/>
                        <a:latin typeface="Times New Roman" panose="02020603050405020304" pitchFamily="18" charset="0"/>
                        <a:ea typeface="Times New Roman"/>
                        <a:cs typeface="Times New Roman" panose="02020603050405020304" pitchFamily="18" charset="0"/>
                      </a:endParaRPr>
                    </a:p>
                  </a:txBody>
                  <a:tcPr marL="51435" marR="5143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70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70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c>
                  <a:txBody>
                    <a:bodyPr/>
                    <a:lstStyle/>
                    <a:p>
                      <a:pPr algn="r">
                        <a:spcAft>
                          <a:spcPts val="0"/>
                        </a:spcAft>
                      </a:pPr>
                      <a:r>
                        <a:rPr lang="ru-RU" sz="1200" b="0" dirty="0" smtClean="0">
                          <a:effectLst/>
                          <a:latin typeface="Times New Roman" panose="02020603050405020304" pitchFamily="18" charset="0"/>
                          <a:ea typeface="Calibri" panose="020F0502020204030204" pitchFamily="34" charset="0"/>
                          <a:cs typeface="Times New Roman" panose="02020603050405020304" pitchFamily="18" charset="0"/>
                        </a:rPr>
                        <a:t>70</a:t>
                      </a:r>
                      <a:endParaRPr lang="ru-RU"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7B142">
                        <a:tint val="20000"/>
                      </a:srgbClr>
                    </a:solidFill>
                  </a:tcPr>
                </a:tc>
              </a:tr>
            </a:tbl>
          </a:graphicData>
        </a:graphic>
      </p:graphicFrame>
      <p:sp>
        <p:nvSpPr>
          <p:cNvPr id="6" name="object 70"/>
          <p:cNvSpPr/>
          <p:nvPr/>
        </p:nvSpPr>
        <p:spPr>
          <a:xfrm>
            <a:off x="323528" y="340276"/>
            <a:ext cx="936104" cy="856476"/>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41"/>
          <p:cNvSpPr/>
          <p:nvPr/>
        </p:nvSpPr>
        <p:spPr>
          <a:xfrm>
            <a:off x="1403648" y="350894"/>
            <a:ext cx="1080120" cy="84585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46"/>
          <p:cNvSpPr/>
          <p:nvPr/>
        </p:nvSpPr>
        <p:spPr>
          <a:xfrm>
            <a:off x="2627784" y="332656"/>
            <a:ext cx="1008112" cy="864096"/>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50"/>
          <p:cNvSpPr/>
          <p:nvPr/>
        </p:nvSpPr>
        <p:spPr>
          <a:xfrm>
            <a:off x="3779912" y="340275"/>
            <a:ext cx="936104" cy="856477"/>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71"/>
          <p:cNvSpPr/>
          <p:nvPr/>
        </p:nvSpPr>
        <p:spPr>
          <a:xfrm>
            <a:off x="4860032" y="332656"/>
            <a:ext cx="936103" cy="864096"/>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72"/>
          <p:cNvSpPr/>
          <p:nvPr/>
        </p:nvSpPr>
        <p:spPr>
          <a:xfrm>
            <a:off x="5940152" y="332656"/>
            <a:ext cx="936104" cy="864096"/>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44"/>
          <p:cNvSpPr/>
          <p:nvPr/>
        </p:nvSpPr>
        <p:spPr>
          <a:xfrm>
            <a:off x="6948264" y="332656"/>
            <a:ext cx="943352" cy="864096"/>
          </a:xfrm>
          <a:prstGeom prst="rect">
            <a:avLst/>
          </a:prstGeom>
          <a:blipFill>
            <a:blip r:embed="rId8"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58"/>
          <p:cNvSpPr/>
          <p:nvPr/>
        </p:nvSpPr>
        <p:spPr>
          <a:xfrm>
            <a:off x="8028384" y="332656"/>
            <a:ext cx="864096" cy="864096"/>
          </a:xfrm>
          <a:prstGeom prst="rect">
            <a:avLst/>
          </a:prstGeom>
          <a:blipFill>
            <a:blip r:embed="rId9"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35202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Диаграмма 51"/>
          <p:cNvGraphicFramePr/>
          <p:nvPr>
            <p:extLst>
              <p:ext uri="{D42A27DB-BD31-4B8C-83A1-F6EECF244321}">
                <p14:modId xmlns:p14="http://schemas.microsoft.com/office/powerpoint/2010/main" val="177173125"/>
              </p:ext>
            </p:extLst>
          </p:nvPr>
        </p:nvGraphicFramePr>
        <p:xfrm>
          <a:off x="2328673" y="5301204"/>
          <a:ext cx="1975648" cy="1377388"/>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397415"/>
            <a:ext cx="2887789" cy="234395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1" name="Прямая со стрелкой 40"/>
          <p:cNvCxnSpPr>
            <a:endCxn id="32" idx="1"/>
          </p:cNvCxnSpPr>
          <p:nvPr/>
        </p:nvCxnSpPr>
        <p:spPr>
          <a:xfrm>
            <a:off x="4605373" y="2938923"/>
            <a:ext cx="2486907" cy="851278"/>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73621" y="81036"/>
            <a:ext cx="7278699" cy="584775"/>
          </a:xfrm>
          <a:prstGeom prst="rect">
            <a:avLst/>
          </a:prstGeom>
          <a:effectLst>
            <a:glow rad="101600">
              <a:schemeClr val="accent2">
                <a:satMod val="175000"/>
                <a:alpha val="40000"/>
              </a:schemeClr>
            </a:glow>
          </a:effectLst>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"Развитие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муниципальной системы образования Зеленчукского муниципального  района  </a:t>
            </a: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2017-2020 </a:t>
            </a: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годы"</a:t>
            </a:r>
          </a:p>
        </p:txBody>
      </p:sp>
      <p:sp>
        <p:nvSpPr>
          <p:cNvPr id="5" name="Прямоугольник 4"/>
          <p:cNvSpPr/>
          <p:nvPr/>
        </p:nvSpPr>
        <p:spPr>
          <a:xfrm>
            <a:off x="442065" y="692696"/>
            <a:ext cx="6146159" cy="692497"/>
          </a:xfrm>
          <a:prstGeom prst="rect">
            <a:avLst/>
          </a:prstGeom>
        </p:spPr>
        <p:txBody>
          <a:bodyPr wrap="square">
            <a:spAutoFit/>
          </a:bodyPr>
          <a:lstStyle/>
          <a:p>
            <a:pPr fontAlgn="base">
              <a:spcBef>
                <a:spcPct val="0"/>
              </a:spcBef>
              <a:spcAft>
                <a:spcPct val="0"/>
              </a:spcAft>
            </a:pPr>
            <a:r>
              <a:rPr lang="ru-RU" sz="1300" b="1" i="1" dirty="0">
                <a:solidFill>
                  <a:prstClr val="black"/>
                </a:solidFill>
                <a:latin typeface="Times New Roman" panose="02020603050405020304" pitchFamily="18" charset="0"/>
                <a:cs typeface="Times New Roman" panose="02020603050405020304" pitchFamily="18" charset="0"/>
              </a:rPr>
              <a:t> </a:t>
            </a:r>
            <a:r>
              <a:rPr lang="ru-RU" sz="1300" b="1" i="1" u="sng" dirty="0">
                <a:solidFill>
                  <a:prstClr val="black"/>
                </a:solidFill>
                <a:latin typeface="Times New Roman" panose="02020603050405020304" pitchFamily="18" charset="0"/>
                <a:cs typeface="Times New Roman" panose="02020603050405020304" pitchFamily="18" charset="0"/>
              </a:rPr>
              <a:t>Цель программы: </a:t>
            </a:r>
            <a:r>
              <a:rPr lang="ru-RU" sz="1300" b="1" i="1" dirty="0">
                <a:solidFill>
                  <a:prstClr val="black"/>
                </a:solidFill>
                <a:latin typeface="Times New Roman" panose="02020603050405020304" pitchFamily="18" charset="0"/>
                <a:cs typeface="Times New Roman" panose="02020603050405020304" pitchFamily="18" charset="0"/>
              </a:rPr>
              <a:t>Обеспечение доступности и повышение качества предоставления дошкольного, начального общего, основного общего, среднего общего и дополнительного образования</a:t>
            </a:r>
          </a:p>
        </p:txBody>
      </p:sp>
      <p:sp>
        <p:nvSpPr>
          <p:cNvPr id="7" name="TextBox 6"/>
          <p:cNvSpPr txBox="1"/>
          <p:nvPr/>
        </p:nvSpPr>
        <p:spPr>
          <a:xfrm>
            <a:off x="6300192" y="816967"/>
            <a:ext cx="2720733" cy="307777"/>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sz="1400" b="1" dirty="0" smtClean="0">
                <a:solidFill>
                  <a:prstClr val="black"/>
                </a:solidFill>
                <a:latin typeface="Times New Roman" panose="02020603050405020304" pitchFamily="18" charset="0"/>
                <a:cs typeface="Times New Roman" panose="02020603050405020304" pitchFamily="18" charset="0"/>
              </a:rPr>
              <a:t>на 2018 год - 117313,4 тыс. руб.</a:t>
            </a:r>
            <a:endParaRPr lang="ru-RU"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21" name="Диаграмма 20"/>
          <p:cNvGraphicFramePr/>
          <p:nvPr>
            <p:extLst>
              <p:ext uri="{D42A27DB-BD31-4B8C-83A1-F6EECF244321}">
                <p14:modId xmlns:p14="http://schemas.microsoft.com/office/powerpoint/2010/main" val="4121903221"/>
              </p:ext>
            </p:extLst>
          </p:nvPr>
        </p:nvGraphicFramePr>
        <p:xfrm>
          <a:off x="39683" y="1348699"/>
          <a:ext cx="2951544" cy="2006414"/>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370388" y="3403463"/>
            <a:ext cx="2488557" cy="307777"/>
          </a:xfrm>
          <a:prstGeom prst="rect">
            <a:avLst/>
          </a:prstGeom>
          <a:solidFill>
            <a:schemeClr val="accent3">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spcBef>
                <a:spcPct val="0"/>
              </a:spcBef>
              <a:spcAft>
                <a:spcPct val="0"/>
              </a:spcAft>
            </a:pPr>
            <a:r>
              <a:rPr lang="ru-RU" sz="1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Общее образование</a:t>
            </a:r>
            <a:endParaRPr lang="ru-RU" sz="1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TextBox 24"/>
          <p:cNvSpPr txBox="1"/>
          <p:nvPr/>
        </p:nvSpPr>
        <p:spPr>
          <a:xfrm>
            <a:off x="5580112" y="1268760"/>
            <a:ext cx="2908546" cy="307777"/>
          </a:xfrm>
          <a:prstGeom prst="rect">
            <a:avLst/>
          </a:prstGeom>
          <a:solidFill>
            <a:schemeClr val="accent3">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spcBef>
                <a:spcPct val="0"/>
              </a:spcBef>
              <a:spcAft>
                <a:spcPct val="0"/>
              </a:spcAft>
            </a:pPr>
            <a:r>
              <a:rPr lang="ru-RU" sz="1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Дошкольное образование </a:t>
            </a:r>
            <a:endParaRPr lang="ru-RU" sz="1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TextBox 28"/>
          <p:cNvSpPr txBox="1"/>
          <p:nvPr/>
        </p:nvSpPr>
        <p:spPr>
          <a:xfrm>
            <a:off x="173619" y="3891650"/>
            <a:ext cx="4543062" cy="861774"/>
          </a:xfrm>
          <a:prstGeom prst="rect">
            <a:avLst/>
          </a:prstGeom>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Субвенции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a:t>
            </a:r>
            <a:r>
              <a:rPr lang="ru-RU" sz="1000" dirty="0" smtClean="0">
                <a:solidFill>
                  <a:prstClr val="black"/>
                </a:solidFill>
                <a:latin typeface="Times New Roman" panose="02020603050405020304" pitchFamily="18" charset="0"/>
                <a:cs typeface="Times New Roman" panose="02020603050405020304" pitchFamily="18" charset="0"/>
              </a:rPr>
              <a:t>(26 </a:t>
            </a:r>
            <a:r>
              <a:rPr lang="ru-RU" sz="1000" dirty="0">
                <a:solidFill>
                  <a:prstClr val="black"/>
                </a:solidFill>
                <a:latin typeface="Times New Roman" panose="02020603050405020304" pitchFamily="18" charset="0"/>
                <a:cs typeface="Times New Roman" panose="02020603050405020304" pitchFamily="18" charset="0"/>
              </a:rPr>
              <a:t>муниципальных школ</a:t>
            </a:r>
            <a:r>
              <a:rPr lang="ru-RU" sz="1000" dirty="0" smtClean="0">
                <a:solidFill>
                  <a:prstClr val="black"/>
                </a:solidFill>
                <a:latin typeface="Times New Roman" panose="02020603050405020304" pitchFamily="18" charset="0"/>
                <a:cs typeface="Times New Roman" panose="02020603050405020304" pitchFamily="18" charset="0"/>
              </a:rPr>
              <a:t>):</a:t>
            </a:r>
            <a:endParaRPr lang="ru-RU" sz="1000"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Заработная плата с начислениями на нее – </a:t>
            </a:r>
            <a:r>
              <a:rPr lang="ru-RU" sz="1000" dirty="0" smtClean="0">
                <a:solidFill>
                  <a:prstClr val="black"/>
                </a:solidFill>
                <a:latin typeface="Times New Roman" panose="02020603050405020304" pitchFamily="18" charset="0"/>
                <a:cs typeface="Times New Roman" panose="02020603050405020304" pitchFamily="18" charset="0"/>
              </a:rPr>
              <a:t>292759,9 </a:t>
            </a:r>
            <a:r>
              <a:rPr lang="ru-RU" sz="1000" dirty="0">
                <a:solidFill>
                  <a:prstClr val="black"/>
                </a:solidFill>
                <a:latin typeface="Times New Roman" panose="02020603050405020304" pitchFamily="18" charset="0"/>
                <a:cs typeface="Times New Roman" panose="02020603050405020304" pitchFamily="18" charset="0"/>
              </a:rPr>
              <a:t>тыс.рублей</a:t>
            </a:r>
          </a:p>
          <a:p>
            <a:pPr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Учебные расходы – </a:t>
            </a:r>
            <a:r>
              <a:rPr lang="ru-RU" sz="1000" dirty="0" smtClean="0">
                <a:solidFill>
                  <a:prstClr val="black"/>
                </a:solidFill>
                <a:latin typeface="Times New Roman" panose="02020603050405020304" pitchFamily="18" charset="0"/>
                <a:cs typeface="Times New Roman" panose="02020603050405020304" pitchFamily="18" charset="0"/>
              </a:rPr>
              <a:t>7088,8 </a:t>
            </a:r>
            <a:r>
              <a:rPr lang="ru-RU" sz="1000" dirty="0" smtClean="0">
                <a:solidFill>
                  <a:prstClr val="black"/>
                </a:solidFill>
                <a:latin typeface="Times New Roman" panose="02020603050405020304" pitchFamily="18" charset="0"/>
                <a:cs typeface="Times New Roman" panose="02020603050405020304" pitchFamily="18" charset="0"/>
              </a:rPr>
              <a:t>тыс.рублей</a:t>
            </a:r>
            <a:endParaRPr lang="ru-RU" sz="1000" dirty="0">
              <a:solidFill>
                <a:prstClr val="black"/>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4716681" y="1645368"/>
            <a:ext cx="4327284"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Субвенция на обеспечение государственных гарантий реализации прав на получение общедоступного и бесплатного дошкольного образования  </a:t>
            </a:r>
            <a:r>
              <a:rPr lang="ru-RU" sz="1000" dirty="0" smtClean="0">
                <a:solidFill>
                  <a:prstClr val="black"/>
                </a:solidFill>
                <a:latin typeface="Times New Roman" panose="02020603050405020304" pitchFamily="18" charset="0"/>
                <a:cs typeface="Times New Roman" panose="02020603050405020304" pitchFamily="18" charset="0"/>
              </a:rPr>
              <a:t>( в районе 13 детских </a:t>
            </a:r>
            <a:r>
              <a:rPr lang="ru-RU" sz="1000" dirty="0">
                <a:solidFill>
                  <a:prstClr val="black"/>
                </a:solidFill>
                <a:latin typeface="Times New Roman" panose="02020603050405020304" pitchFamily="18" charset="0"/>
                <a:cs typeface="Times New Roman" panose="02020603050405020304" pitchFamily="18" charset="0"/>
              </a:rPr>
              <a:t>садов)</a:t>
            </a:r>
          </a:p>
          <a:p>
            <a:pPr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Заработная плата с начислениями на </a:t>
            </a:r>
            <a:r>
              <a:rPr lang="ru-RU" sz="1000" dirty="0" smtClean="0">
                <a:solidFill>
                  <a:prstClr val="black"/>
                </a:solidFill>
                <a:latin typeface="Times New Roman" panose="02020603050405020304" pitchFamily="18" charset="0"/>
                <a:cs typeface="Times New Roman" panose="02020603050405020304" pitchFamily="18" charset="0"/>
              </a:rPr>
              <a:t>нее  </a:t>
            </a:r>
            <a:r>
              <a:rPr lang="ru-RU" sz="1000" dirty="0">
                <a:solidFill>
                  <a:prstClr val="black"/>
                </a:solidFill>
                <a:latin typeface="Times New Roman" panose="02020603050405020304" pitchFamily="18" charset="0"/>
                <a:cs typeface="Times New Roman" panose="02020603050405020304" pitchFamily="18" charset="0"/>
              </a:rPr>
              <a:t>– </a:t>
            </a:r>
            <a:r>
              <a:rPr lang="ru-RU" sz="1000" dirty="0" smtClean="0">
                <a:solidFill>
                  <a:prstClr val="black"/>
                </a:solidFill>
                <a:latin typeface="Times New Roman" panose="02020603050405020304" pitchFamily="18" charset="0"/>
                <a:cs typeface="Times New Roman" panose="02020603050405020304" pitchFamily="18" charset="0"/>
              </a:rPr>
              <a:t> 108 050 ,0 тыс. рублей</a:t>
            </a:r>
            <a:endParaRPr lang="ru-RU" sz="1000"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ru-RU" sz="1000" dirty="0" smtClean="0">
                <a:solidFill>
                  <a:prstClr val="black"/>
                </a:solidFill>
                <a:latin typeface="Times New Roman" panose="02020603050405020304" pitchFamily="18" charset="0"/>
                <a:cs typeface="Times New Roman" panose="02020603050405020304" pitchFamily="18" charset="0"/>
              </a:rPr>
              <a:t>Игрушки, игры  –   1 080,9 тыс. рублей</a:t>
            </a:r>
            <a:endParaRPr lang="ru-RU" sz="1000"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ru-RU" sz="1000" dirty="0">
              <a:solidFill>
                <a:prstClr val="black"/>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5278052" y="3431322"/>
            <a:ext cx="1498925" cy="861774"/>
          </a:xfrm>
          <a:prstGeom prst="rec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В сфере </a:t>
            </a:r>
            <a:r>
              <a:rPr lang="ru-RU" sz="1000" dirty="0" smtClean="0">
                <a:solidFill>
                  <a:prstClr val="black"/>
                </a:solidFill>
                <a:latin typeface="Times New Roman" panose="02020603050405020304" pitchFamily="18" charset="0"/>
                <a:cs typeface="Times New Roman" panose="02020603050405020304" pitchFamily="18" charset="0"/>
              </a:rPr>
              <a:t>образования</a:t>
            </a:r>
          </a:p>
          <a:p>
            <a:pPr algn="ctr" fontAlgn="base">
              <a:spcBef>
                <a:spcPct val="0"/>
              </a:spcBef>
              <a:spcAft>
                <a:spcPct val="0"/>
              </a:spcAft>
            </a:pPr>
            <a:r>
              <a:rPr lang="ru-RU" sz="1000" dirty="0" smtClean="0">
                <a:solidFill>
                  <a:prstClr val="black"/>
                </a:solidFill>
                <a:latin typeface="Times New Roman" panose="02020603050405020304" pitchFamily="18" charset="0"/>
                <a:cs typeface="Times New Roman" panose="02020603050405020304" pitchFamily="18" charset="0"/>
              </a:rPr>
              <a:t> ( 1 </a:t>
            </a:r>
            <a:r>
              <a:rPr lang="ru-RU" sz="1000" dirty="0">
                <a:solidFill>
                  <a:prstClr val="black"/>
                </a:solidFill>
                <a:latin typeface="Times New Roman" panose="02020603050405020304" pitchFamily="18" charset="0"/>
                <a:cs typeface="Times New Roman" panose="02020603050405020304" pitchFamily="18" charset="0"/>
              </a:rPr>
              <a:t>детских дома </a:t>
            </a:r>
            <a:r>
              <a:rPr lang="ru-RU" sz="1000" dirty="0" smtClean="0">
                <a:solidFill>
                  <a:prstClr val="black"/>
                </a:solidFill>
                <a:latin typeface="Times New Roman" panose="02020603050405020304" pitchFamily="18" charset="0"/>
                <a:cs typeface="Times New Roman" panose="02020603050405020304" pitchFamily="18" charset="0"/>
              </a:rPr>
              <a:t>творчества) </a:t>
            </a:r>
            <a:r>
              <a:rPr lang="ru-RU" sz="1000" dirty="0">
                <a:solidFill>
                  <a:prstClr val="black"/>
                </a:solidFill>
                <a:latin typeface="Times New Roman" panose="02020603050405020304" pitchFamily="18" charset="0"/>
                <a:cs typeface="Times New Roman" panose="02020603050405020304" pitchFamily="18" charset="0"/>
              </a:rPr>
              <a:t>в сумме </a:t>
            </a:r>
            <a:r>
              <a:rPr lang="ru-RU" sz="1000" dirty="0" smtClean="0">
                <a:solidFill>
                  <a:prstClr val="black"/>
                </a:solidFill>
                <a:latin typeface="Times New Roman" panose="02020603050405020304" pitchFamily="18" charset="0"/>
                <a:cs typeface="Times New Roman" panose="02020603050405020304" pitchFamily="18" charset="0"/>
              </a:rPr>
              <a:t> 6058,6 тыс. рублей</a:t>
            </a:r>
            <a:endParaRPr lang="ru-RU" sz="1000"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ru-RU" sz="1000" dirty="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7092280" y="3359314"/>
            <a:ext cx="1675171" cy="861774"/>
          </a:xfrm>
          <a:prstGeom prst="rec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В сфере физической культуры и спорта </a:t>
            </a:r>
            <a:endParaRPr lang="ru-RU" sz="1000" dirty="0" smtClean="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ru-RU" sz="1000" dirty="0" smtClean="0">
                <a:solidFill>
                  <a:prstClr val="black"/>
                </a:solidFill>
                <a:latin typeface="Times New Roman" panose="02020603050405020304" pitchFamily="18" charset="0"/>
                <a:cs typeface="Times New Roman" panose="02020603050405020304" pitchFamily="18" charset="0"/>
              </a:rPr>
              <a:t>( </a:t>
            </a:r>
            <a:r>
              <a:rPr lang="ru-RU" sz="1000" dirty="0">
                <a:solidFill>
                  <a:prstClr val="black"/>
                </a:solidFill>
                <a:latin typeface="Times New Roman" panose="02020603050405020304" pitchFamily="18" charset="0"/>
                <a:cs typeface="Times New Roman" panose="02020603050405020304" pitchFamily="18" charset="0"/>
              </a:rPr>
              <a:t>2 детско-юношеские спортивные школы) в  сумме </a:t>
            </a:r>
            <a:r>
              <a:rPr lang="ru-RU" sz="1000" dirty="0" smtClean="0">
                <a:solidFill>
                  <a:prstClr val="black"/>
                </a:solidFill>
                <a:latin typeface="Times New Roman" panose="02020603050405020304" pitchFamily="18" charset="0"/>
                <a:cs typeface="Times New Roman" panose="02020603050405020304" pitchFamily="18" charset="0"/>
              </a:rPr>
              <a:t> 15085,5  </a:t>
            </a:r>
            <a:r>
              <a:rPr lang="ru-RU" sz="1000" dirty="0" smtClean="0">
                <a:solidFill>
                  <a:prstClr val="black"/>
                </a:solidFill>
                <a:latin typeface="Times New Roman" panose="02020603050405020304" pitchFamily="18" charset="0"/>
                <a:cs typeface="Times New Roman" panose="02020603050405020304" pitchFamily="18" charset="0"/>
              </a:rPr>
              <a:t>тыс. руб.</a:t>
            </a:r>
            <a:endParaRPr lang="ru-RU" sz="1000" dirty="0">
              <a:solidFill>
                <a:prstClr val="black"/>
              </a:solidFill>
            </a:endParaRPr>
          </a:p>
        </p:txBody>
      </p:sp>
      <p:sp>
        <p:nvSpPr>
          <p:cNvPr id="33" name="TextBox 32"/>
          <p:cNvSpPr txBox="1"/>
          <p:nvPr/>
        </p:nvSpPr>
        <p:spPr>
          <a:xfrm>
            <a:off x="2704581" y="1981289"/>
            <a:ext cx="1867419" cy="1015663"/>
          </a:xfrm>
          <a:prstGeom prst="rect">
            <a:avLst/>
          </a:prstGeom>
          <a:solidFill>
            <a:schemeClr val="accent2">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sz="1000" dirty="0">
                <a:solidFill>
                  <a:prstClr val="black"/>
                </a:solidFill>
                <a:latin typeface="Times New Roman" panose="02020603050405020304" pitchFamily="18" charset="0"/>
                <a:cs typeface="Times New Roman" panose="02020603050405020304" pitchFamily="18" charset="0"/>
              </a:rPr>
              <a:t>Предоставление субсидий на  финансовое обеспечение выполнения муниципального задания из  </a:t>
            </a:r>
            <a:r>
              <a:rPr lang="ru-RU" sz="1000" dirty="0" smtClean="0">
                <a:solidFill>
                  <a:prstClr val="black"/>
                </a:solidFill>
                <a:latin typeface="Times New Roman" panose="02020603050405020304" pitchFamily="18" charset="0"/>
                <a:cs typeface="Times New Roman" panose="02020603050405020304" pitchFamily="18" charset="0"/>
              </a:rPr>
              <a:t>бюджета Зеленчукского </a:t>
            </a:r>
            <a:r>
              <a:rPr lang="ru-RU" sz="1000" dirty="0">
                <a:solidFill>
                  <a:prstClr val="black"/>
                </a:solidFill>
                <a:latin typeface="Times New Roman" panose="02020603050405020304" pitchFamily="18" charset="0"/>
                <a:cs typeface="Times New Roman" panose="02020603050405020304" pitchFamily="18" charset="0"/>
              </a:rPr>
              <a:t>муниципального </a:t>
            </a:r>
            <a:r>
              <a:rPr lang="ru-RU" sz="1000" dirty="0" smtClean="0">
                <a:solidFill>
                  <a:prstClr val="black"/>
                </a:solidFill>
                <a:latin typeface="Times New Roman" panose="02020603050405020304" pitchFamily="18" charset="0"/>
                <a:cs typeface="Times New Roman" panose="02020603050405020304" pitchFamily="18" charset="0"/>
              </a:rPr>
              <a:t>  района</a:t>
            </a:r>
            <a:endParaRPr lang="ru-RU" sz="1000" dirty="0">
              <a:solidFill>
                <a:prstClr val="black"/>
              </a:solidFill>
            </a:endParaRPr>
          </a:p>
        </p:txBody>
      </p:sp>
      <p:sp>
        <p:nvSpPr>
          <p:cNvPr id="27" name="TextBox 26"/>
          <p:cNvSpPr txBox="1"/>
          <p:nvPr/>
        </p:nvSpPr>
        <p:spPr>
          <a:xfrm>
            <a:off x="5426050" y="2748492"/>
            <a:ext cx="2908545" cy="307777"/>
          </a:xfrm>
          <a:prstGeom prst="rect">
            <a:avLst/>
          </a:prstGeom>
          <a:solidFill>
            <a:schemeClr val="accent3">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spcBef>
                <a:spcPct val="0"/>
              </a:spcBef>
              <a:spcAft>
                <a:spcPct val="0"/>
              </a:spcAft>
            </a:pPr>
            <a:r>
              <a:rPr lang="ru-RU" sz="1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Дополнительное образование</a:t>
            </a:r>
            <a:endParaRPr lang="ru-RU" sz="1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4" name="TextBox 33"/>
          <p:cNvSpPr txBox="1"/>
          <p:nvPr/>
        </p:nvSpPr>
        <p:spPr>
          <a:xfrm>
            <a:off x="3000740" y="3429000"/>
            <a:ext cx="1446889"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ru-RU" sz="1000" b="1" dirty="0" smtClean="0">
                <a:solidFill>
                  <a:prstClr val="black"/>
                </a:solidFill>
              </a:rPr>
              <a:t>355391,5  </a:t>
            </a:r>
            <a:r>
              <a:rPr lang="ru-RU" sz="1000" b="1" dirty="0" smtClean="0">
                <a:solidFill>
                  <a:prstClr val="black"/>
                </a:solidFill>
                <a:latin typeface="Times New Roman" panose="02020603050405020304" pitchFamily="18" charset="0"/>
                <a:cs typeface="Times New Roman" panose="02020603050405020304" pitchFamily="18" charset="0"/>
              </a:rPr>
              <a:t>тыс. руб</a:t>
            </a:r>
            <a:r>
              <a:rPr lang="ru-RU" sz="1000" b="1" dirty="0" smtClean="0">
                <a:solidFill>
                  <a:prstClr val="black"/>
                </a:solidFill>
                <a:latin typeface="Times New Roman" panose="02020603050405020304" pitchFamily="18" charset="0"/>
                <a:cs typeface="Times New Roman" panose="02020603050405020304" pitchFamily="18" charset="0"/>
              </a:rPr>
              <a:t>.</a:t>
            </a:r>
            <a:endParaRPr lang="ru-RU" sz="1000" b="1" dirty="0">
              <a:solidFill>
                <a:prstClr val="black"/>
              </a:solidFill>
            </a:endParaRPr>
          </a:p>
        </p:txBody>
      </p:sp>
      <p:sp>
        <p:nvSpPr>
          <p:cNvPr id="35" name="TextBox 34"/>
          <p:cNvSpPr txBox="1"/>
          <p:nvPr/>
        </p:nvSpPr>
        <p:spPr>
          <a:xfrm>
            <a:off x="3697547" y="1262082"/>
            <a:ext cx="1629164"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spcBef>
                <a:spcPct val="0"/>
              </a:spcBef>
              <a:spcAft>
                <a:spcPct val="0"/>
              </a:spcAft>
            </a:pPr>
            <a:r>
              <a:rPr lang="ru-RU" sz="1000" b="1" dirty="0" smtClean="0">
                <a:solidFill>
                  <a:prstClr val="black"/>
                </a:solidFill>
                <a:latin typeface="Times New Roman" panose="02020603050405020304" pitchFamily="18" charset="0"/>
                <a:cs typeface="Times New Roman" panose="02020603050405020304" pitchFamily="18" charset="0"/>
              </a:rPr>
              <a:t>  </a:t>
            </a:r>
            <a:r>
              <a:rPr lang="ru-RU" sz="1000" b="1" dirty="0" smtClean="0">
                <a:solidFill>
                  <a:prstClr val="black"/>
                </a:solidFill>
                <a:latin typeface="Times New Roman" panose="02020603050405020304" pitchFamily="18" charset="0"/>
                <a:cs typeface="Times New Roman" panose="02020603050405020304" pitchFamily="18" charset="0"/>
              </a:rPr>
              <a:t>44775,3  </a:t>
            </a:r>
            <a:r>
              <a:rPr lang="ru-RU" sz="1000" b="1" dirty="0" smtClean="0">
                <a:solidFill>
                  <a:prstClr val="black"/>
                </a:solidFill>
                <a:latin typeface="Times New Roman" panose="02020603050405020304" pitchFamily="18" charset="0"/>
                <a:cs typeface="Times New Roman" panose="02020603050405020304" pitchFamily="18" charset="0"/>
              </a:rPr>
              <a:t>тыс. </a:t>
            </a:r>
            <a:r>
              <a:rPr lang="ru-RU" sz="1000" b="1" dirty="0" smtClean="0">
                <a:solidFill>
                  <a:prstClr val="black"/>
                </a:solidFill>
                <a:latin typeface="Times New Roman" panose="02020603050405020304" pitchFamily="18" charset="0"/>
                <a:cs typeface="Times New Roman" panose="02020603050405020304" pitchFamily="18" charset="0"/>
              </a:rPr>
              <a:t>рублей</a:t>
            </a:r>
            <a:endParaRPr lang="ru-RU" sz="1000" b="1" dirty="0">
              <a:solidFill>
                <a:prstClr val="black"/>
              </a:solidFill>
            </a:endParaRPr>
          </a:p>
        </p:txBody>
      </p:sp>
      <p:cxnSp>
        <p:nvCxnSpPr>
          <p:cNvPr id="37" name="Прямая со стрелкой 36"/>
          <p:cNvCxnSpPr>
            <a:endCxn id="34" idx="0"/>
          </p:cNvCxnSpPr>
          <p:nvPr/>
        </p:nvCxnSpPr>
        <p:spPr>
          <a:xfrm>
            <a:off x="3539015" y="3044279"/>
            <a:ext cx="185170" cy="384721"/>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endCxn id="31" idx="1"/>
          </p:cNvCxnSpPr>
          <p:nvPr/>
        </p:nvCxnSpPr>
        <p:spPr>
          <a:xfrm>
            <a:off x="4428744" y="3056269"/>
            <a:ext cx="849308" cy="80594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V="1">
            <a:off x="3680740" y="1556792"/>
            <a:ext cx="748004" cy="391708"/>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Диаграмма 49"/>
          <p:cNvGraphicFramePr/>
          <p:nvPr>
            <p:extLst>
              <p:ext uri="{D42A27DB-BD31-4B8C-83A1-F6EECF244321}">
                <p14:modId xmlns:p14="http://schemas.microsoft.com/office/powerpoint/2010/main" val="154317973"/>
              </p:ext>
            </p:extLst>
          </p:nvPr>
        </p:nvGraphicFramePr>
        <p:xfrm>
          <a:off x="173620" y="5335928"/>
          <a:ext cx="2106591" cy="1377388"/>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Box 50"/>
          <p:cNvSpPr txBox="1"/>
          <p:nvPr/>
        </p:nvSpPr>
        <p:spPr>
          <a:xfrm>
            <a:off x="0" y="4865710"/>
            <a:ext cx="6304416" cy="323165"/>
          </a:xfrm>
          <a:prstGeom prst="rect">
            <a:avLst/>
          </a:prstGeom>
          <a:noFill/>
        </p:spPr>
        <p:txBody>
          <a:bodyPr wrap="square" rtlCol="0">
            <a:spAutoFit/>
          </a:bodyPr>
          <a:lstStyle/>
          <a:p>
            <a:pPr algn="ctr" fontAlgn="base">
              <a:spcBef>
                <a:spcPct val="0"/>
              </a:spcBef>
              <a:spcAft>
                <a:spcPct val="0"/>
              </a:spcAft>
            </a:pPr>
            <a:r>
              <a:rPr lang="ru-RU" sz="15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Средняя заработная плата работников образовательных организаций</a:t>
            </a:r>
            <a:endParaRPr lang="ru-RU" sz="15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3" name="Диаграмма 52"/>
          <p:cNvGraphicFramePr/>
          <p:nvPr>
            <p:extLst>
              <p:ext uri="{D42A27DB-BD31-4B8C-83A1-F6EECF244321}">
                <p14:modId xmlns:p14="http://schemas.microsoft.com/office/powerpoint/2010/main" val="2204643861"/>
              </p:ext>
            </p:extLst>
          </p:nvPr>
        </p:nvGraphicFramePr>
        <p:xfrm>
          <a:off x="4315896" y="5266085"/>
          <a:ext cx="1969157" cy="13773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34096927"/>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8546" y="0"/>
            <a:ext cx="6241806" cy="887412"/>
          </a:xfrm>
          <a:ln cmpd="sng">
            <a:noFill/>
          </a:ln>
          <a:effectLst/>
        </p:spPr>
        <p:txBody>
          <a:bodyPr>
            <a:normAutofit/>
          </a:bodyPr>
          <a:lstStyle/>
          <a:p>
            <a:pPr algn="ctr"/>
            <a:r>
              <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«Развитие культуры </a:t>
            </a:r>
            <a:r>
              <a:rPr lang="ru-RU" sz="16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Зеленчукского  </a:t>
            </a:r>
            <a:br>
              <a:rPr lang="ru-RU" sz="16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муниципального  района </a:t>
            </a:r>
            <a:r>
              <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16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2016-2018 </a:t>
            </a:r>
            <a:r>
              <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годы» </a:t>
            </a:r>
          </a:p>
        </p:txBody>
      </p:sp>
      <p:sp>
        <p:nvSpPr>
          <p:cNvPr id="5" name="TextBox 4"/>
          <p:cNvSpPr txBox="1"/>
          <p:nvPr/>
        </p:nvSpPr>
        <p:spPr>
          <a:xfrm>
            <a:off x="442651" y="1326827"/>
            <a:ext cx="4633405" cy="2462213"/>
          </a:xfrm>
          <a:prstGeom prst="rect">
            <a:avLst/>
          </a:prstGeom>
          <a:noFill/>
        </p:spPr>
        <p:txBody>
          <a:bodyPr wrap="square" rtlCol="0">
            <a:spAutoFit/>
          </a:bodyPr>
          <a:lstStyle/>
          <a:p>
            <a:pPr algn="ctr" fontAlgn="base">
              <a:spcBef>
                <a:spcPct val="0"/>
              </a:spcBef>
              <a:spcAft>
                <a:spcPct val="0"/>
              </a:spcAft>
            </a:pPr>
            <a:r>
              <a:rPr lang="ru-RU" sz="1400" b="1" dirty="0">
                <a:solidFill>
                  <a:prstClr val="black"/>
                </a:solidFill>
                <a:latin typeface="Times New Roman" pitchFamily="18" charset="0"/>
                <a:cs typeface="Times New Roman" pitchFamily="18" charset="0"/>
              </a:rPr>
              <a:t>Цель программы:</a:t>
            </a:r>
            <a:r>
              <a:rPr lang="ru-RU" sz="1400" dirty="0">
                <a:solidFill>
                  <a:prstClr val="black"/>
                </a:solidFill>
                <a:latin typeface="Times New Roman" pitchFamily="18" charset="0"/>
                <a:cs typeface="Times New Roman" pitchFamily="18" charset="0"/>
              </a:rPr>
              <a:t> Сохранение и развитие самобытного историко-культурного наследия </a:t>
            </a:r>
            <a:r>
              <a:rPr lang="ru-RU" sz="1400" dirty="0" smtClean="0">
                <a:solidFill>
                  <a:prstClr val="black"/>
                </a:solidFill>
                <a:latin typeface="Times New Roman" pitchFamily="18" charset="0"/>
                <a:cs typeface="Times New Roman" pitchFamily="18" charset="0"/>
              </a:rPr>
              <a:t>Зеленчукского муниципального </a:t>
            </a:r>
            <a:r>
              <a:rPr lang="ru-RU" sz="1400" dirty="0">
                <a:solidFill>
                  <a:prstClr val="black"/>
                </a:solidFill>
                <a:latin typeface="Times New Roman" pitchFamily="18" charset="0"/>
                <a:cs typeface="Times New Roman" pitchFamily="18" charset="0"/>
              </a:rPr>
              <a:t>района, поддержка жизнеспособных форм традиционной культуры, приобщение к духовно-нравственным и культурным традициям всех слоев населения; обеспечение деятельности объектов культуры, содействующих популяризации культурного наследия, создание единого культурного пространства и равных возможностей для всех жителей района в доступе к культурным </a:t>
            </a:r>
            <a:r>
              <a:rPr lang="ru-RU" sz="1400" dirty="0" smtClean="0">
                <a:solidFill>
                  <a:prstClr val="black"/>
                </a:solidFill>
                <a:latin typeface="Times New Roman" pitchFamily="18" charset="0"/>
                <a:cs typeface="Times New Roman" pitchFamily="18" charset="0"/>
              </a:rPr>
              <a:t>благам.</a:t>
            </a:r>
            <a:endParaRPr lang="ru-RU" sz="1400" dirty="0">
              <a:solidFill>
                <a:prstClr val="black"/>
              </a:solidFill>
              <a:latin typeface="Times New Roman" pitchFamily="18" charset="0"/>
              <a:cs typeface="Times New Roman" pitchFamily="18" charset="0"/>
            </a:endParaRPr>
          </a:p>
          <a:p>
            <a:pPr fontAlgn="base">
              <a:spcBef>
                <a:spcPct val="0"/>
              </a:spcBef>
              <a:spcAft>
                <a:spcPct val="0"/>
              </a:spcAft>
            </a:pPr>
            <a:endParaRPr lang="ru-RU" sz="1400" dirty="0">
              <a:solidFill>
                <a:prstClr val="black"/>
              </a:solidFill>
              <a:latin typeface="Times New Roman" pitchFamily="18" charset="0"/>
              <a:cs typeface="Times New Roman" pitchFamily="18" charset="0"/>
            </a:endParaRPr>
          </a:p>
        </p:txBody>
      </p:sp>
      <p:sp>
        <p:nvSpPr>
          <p:cNvPr id="6" name="TextBox 5"/>
          <p:cNvSpPr txBox="1"/>
          <p:nvPr/>
        </p:nvSpPr>
        <p:spPr>
          <a:xfrm>
            <a:off x="2987642" y="816967"/>
            <a:ext cx="2881011" cy="307777"/>
          </a:xfrm>
          <a:prstGeom prst="rect">
            <a:avLst/>
          </a:prstGeom>
          <a:solidFill>
            <a:srgbClr val="F1EEF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sz="1400" dirty="0" smtClean="0">
                <a:solidFill>
                  <a:prstClr val="black"/>
                </a:solidFill>
                <a:latin typeface="Times New Roman" panose="02020603050405020304" pitchFamily="18" charset="0"/>
                <a:cs typeface="Times New Roman" panose="02020603050405020304" pitchFamily="18" charset="0"/>
              </a:rPr>
              <a:t>на 2018 год  - 57106,3 тыс. руб.</a:t>
            </a:r>
            <a:endParaRPr lang="ru-RU"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Диаграмма 6"/>
          <p:cNvGraphicFramePr/>
          <p:nvPr>
            <p:extLst>
              <p:ext uri="{D42A27DB-BD31-4B8C-83A1-F6EECF244321}">
                <p14:modId xmlns:p14="http://schemas.microsoft.com/office/powerpoint/2010/main" val="2395523503"/>
              </p:ext>
            </p:extLst>
          </p:nvPr>
        </p:nvGraphicFramePr>
        <p:xfrm>
          <a:off x="5283711" y="1628800"/>
          <a:ext cx="3709687" cy="2166238"/>
        </p:xfrm>
        <a:graphic>
          <a:graphicData uri="http://schemas.openxmlformats.org/drawingml/2006/chart">
            <c:chart xmlns:c="http://schemas.openxmlformats.org/drawingml/2006/chart" xmlns:r="http://schemas.openxmlformats.org/officeDocument/2006/relationships" r:id="rId2"/>
          </a:graphicData>
        </a:graphic>
      </p:graphicFrame>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653" y="4621437"/>
            <a:ext cx="3124745" cy="211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48" y="4579516"/>
            <a:ext cx="2871894" cy="215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627784" y="5579367"/>
            <a:ext cx="1512169" cy="307777"/>
          </a:xfrm>
          <a:prstGeom prst="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wrap="square" rtlCol="0">
            <a:spAutoFit/>
          </a:bodyPr>
          <a:lstStyle/>
          <a:p>
            <a:pPr algn="ctr" fontAlgn="base">
              <a:spcBef>
                <a:spcPct val="0"/>
              </a:spcBef>
              <a:spcAft>
                <a:spcPct val="0"/>
              </a:spcAft>
            </a:pPr>
            <a:r>
              <a:rPr lang="ru-RU" sz="1400" dirty="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   6425 тыс. руб.</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5748" y="4604057"/>
            <a:ext cx="2216942" cy="738664"/>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fontAlgn="base">
              <a:spcBef>
                <a:spcPct val="0"/>
              </a:spcBef>
              <a:spcAft>
                <a:spcPct val="0"/>
              </a:spcAft>
            </a:pPr>
            <a:r>
              <a:rPr lang="ru-RU" sz="1400" b="1" dirty="0" smtClean="0">
                <a:solidFill>
                  <a:srgbClr val="9C85C0">
                    <a:lumMod val="50000"/>
                  </a:srgbClr>
                </a:solidFill>
                <a:latin typeface="Times New Roman" panose="02020603050405020304" pitchFamily="18" charset="0"/>
                <a:cs typeface="Times New Roman" panose="02020603050405020304" pitchFamily="18" charset="0"/>
              </a:rPr>
              <a:t>Оказание </a:t>
            </a:r>
            <a:r>
              <a:rPr lang="ru-RU" sz="1400" b="1" dirty="0">
                <a:solidFill>
                  <a:srgbClr val="9C85C0">
                    <a:lumMod val="50000"/>
                  </a:srgbClr>
                </a:solidFill>
                <a:latin typeface="Times New Roman" panose="02020603050405020304" pitchFamily="18" charset="0"/>
                <a:cs typeface="Times New Roman" panose="02020603050405020304" pitchFamily="18" charset="0"/>
              </a:rPr>
              <a:t>библиотечных услуг в </a:t>
            </a:r>
            <a:r>
              <a:rPr lang="ru-RU" sz="1400" b="1" dirty="0" smtClean="0">
                <a:solidFill>
                  <a:srgbClr val="9C85C0">
                    <a:lumMod val="50000"/>
                  </a:srgbClr>
                </a:solidFill>
                <a:latin typeface="Times New Roman" panose="02020603050405020304" pitchFamily="18" charset="0"/>
                <a:cs typeface="Times New Roman" panose="02020603050405020304" pitchFamily="18" charset="0"/>
              </a:rPr>
              <a:t>Зеленчукском </a:t>
            </a:r>
            <a:r>
              <a:rPr lang="ru-RU" sz="1400" b="1" dirty="0">
                <a:solidFill>
                  <a:srgbClr val="9C85C0">
                    <a:lumMod val="50000"/>
                  </a:srgbClr>
                </a:solidFill>
                <a:latin typeface="Times New Roman" panose="02020603050405020304" pitchFamily="18" charset="0"/>
                <a:cs typeface="Times New Roman" panose="02020603050405020304" pitchFamily="18" charset="0"/>
              </a:rPr>
              <a:t>муниципальном </a:t>
            </a:r>
            <a:r>
              <a:rPr lang="ru-RU" sz="1400" b="1" dirty="0" smtClean="0">
                <a:solidFill>
                  <a:srgbClr val="9C85C0">
                    <a:lumMod val="50000"/>
                  </a:srgbClr>
                </a:solidFill>
                <a:latin typeface="Times New Roman" panose="02020603050405020304" pitchFamily="18" charset="0"/>
                <a:cs typeface="Times New Roman" panose="02020603050405020304" pitchFamily="18" charset="0"/>
              </a:rPr>
              <a:t>районе</a:t>
            </a:r>
            <a:endParaRPr lang="ru-RU" sz="1400" b="1" dirty="0">
              <a:solidFill>
                <a:srgbClr val="9C85C0">
                  <a:lumMod val="50000"/>
                </a:srgb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436096" y="5579367"/>
            <a:ext cx="1747331" cy="307777"/>
          </a:xfrm>
          <a:prstGeom prst="rect">
            <a:avLst/>
          </a:prstGeom>
          <a:solidFill>
            <a:schemeClr val="accent3">
              <a:lumMod val="20000"/>
              <a:lumOff val="80000"/>
            </a:schemeClr>
          </a:solidFill>
        </p:spPr>
        <p:style>
          <a:lnRef idx="3">
            <a:schemeClr val="lt1"/>
          </a:lnRef>
          <a:fillRef idx="1003">
            <a:schemeClr val="lt2"/>
          </a:fillRef>
          <a:effectRef idx="1">
            <a:schemeClr val="accent1"/>
          </a:effectRef>
          <a:fontRef idx="minor">
            <a:schemeClr val="lt1"/>
          </a:fontRef>
        </p:style>
        <p:txBody>
          <a:bodyPr wrap="square" rtlCol="0">
            <a:spAutoFit/>
          </a:bodyPr>
          <a:lstStyle/>
          <a:p>
            <a:pPr algn="ctr" fontAlgn="base">
              <a:spcBef>
                <a:spcPct val="0"/>
              </a:spcBef>
              <a:spcAft>
                <a:spcPct val="0"/>
              </a:spcAft>
            </a:pPr>
            <a:r>
              <a:rPr lang="ru-RU" sz="1400" dirty="0" smtClean="0">
                <a:solidFill>
                  <a:prstClr val="black"/>
                </a:solidFill>
                <a:latin typeface="Times New Roman" panose="02020603050405020304" pitchFamily="18" charset="0"/>
                <a:cs typeface="Times New Roman" panose="02020603050405020304" pitchFamily="18" charset="0"/>
              </a:rPr>
              <a:t>   20458,3 тыс. руб.</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632162" y="4598004"/>
            <a:ext cx="2361236" cy="738664"/>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ru-RU" sz="1400" b="1" dirty="0" smtClean="0">
                <a:solidFill>
                  <a:srgbClr val="9C85C0">
                    <a:lumMod val="50000"/>
                  </a:srgbClr>
                </a:solidFill>
                <a:latin typeface="Times New Roman" panose="02020603050405020304" pitchFamily="18" charset="0"/>
                <a:cs typeface="Times New Roman" panose="02020603050405020304" pitchFamily="18" charset="0"/>
              </a:rPr>
              <a:t>Оказание </a:t>
            </a:r>
            <a:r>
              <a:rPr lang="ru-RU" sz="1400" b="1" dirty="0">
                <a:solidFill>
                  <a:srgbClr val="9C85C0">
                    <a:lumMod val="50000"/>
                  </a:srgbClr>
                </a:solidFill>
                <a:latin typeface="Times New Roman" panose="02020603050405020304" pitchFamily="18" charset="0"/>
                <a:cs typeface="Times New Roman" panose="02020603050405020304" pitchFamily="18" charset="0"/>
              </a:rPr>
              <a:t>услуг в сфере культуры в </a:t>
            </a:r>
            <a:r>
              <a:rPr lang="ru-RU" sz="1400" b="1" dirty="0" smtClean="0">
                <a:solidFill>
                  <a:srgbClr val="9C85C0">
                    <a:lumMod val="50000"/>
                  </a:srgbClr>
                </a:solidFill>
                <a:latin typeface="Times New Roman" panose="02020603050405020304" pitchFamily="18" charset="0"/>
                <a:cs typeface="Times New Roman" panose="02020603050405020304" pitchFamily="18" charset="0"/>
              </a:rPr>
              <a:t>Зеленчукском муниципальном районе</a:t>
            </a:r>
            <a:endParaRPr lang="ru-RU" sz="1400" b="1" dirty="0">
              <a:solidFill>
                <a:srgbClr val="9C85C0">
                  <a:lumMod val="50000"/>
                </a:srgb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21233" y="4077072"/>
            <a:ext cx="4570547" cy="646331"/>
          </a:xfrm>
          <a:prstGeom prst="rect">
            <a:avLst/>
          </a:prstGeom>
          <a:noFill/>
        </p:spPr>
        <p:txBody>
          <a:bodyPr wrap="none" rtlCol="0">
            <a:spAutoFit/>
          </a:bodyPr>
          <a:lstStyle/>
          <a:p>
            <a:pPr algn="ctr" fontAlgn="base">
              <a:spcBef>
                <a:spcPct val="0"/>
              </a:spcBef>
              <a:spcAft>
                <a:spcPct val="0"/>
              </a:spcAft>
            </a:pPr>
            <a:r>
              <a:rPr lang="ru-RU"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направления финансирования </a:t>
            </a:r>
          </a:p>
          <a:p>
            <a:pPr algn="ctr" fontAlgn="base">
              <a:spcBef>
                <a:spcPct val="0"/>
              </a:spcBef>
              <a:spcAft>
                <a:spcPct val="0"/>
              </a:spcAft>
            </a:pPr>
            <a:r>
              <a:rPr lang="ru-RU"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2018 году</a:t>
            </a:r>
            <a:endParaRPr lang="ru-RU"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73749"/>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09036" y="82962"/>
            <a:ext cx="6166933" cy="830997"/>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"Профилактика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преступлений  и иных правонарушений на территории Зеленчукского муниципального района  </a:t>
            </a: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2017-2019 </a:t>
            </a: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годы"</a:t>
            </a: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556036" y="913959"/>
            <a:ext cx="2159980"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на 2018 год </a:t>
            </a:r>
          </a:p>
          <a:p>
            <a:pPr algn="ctr"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 420 тыс. рублей</a:t>
            </a:r>
            <a:endParaRPr lang="ru-RU" dirty="0">
              <a:solidFill>
                <a:prstClr val="black"/>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 y="4722471"/>
            <a:ext cx="4033999" cy="2003164"/>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868144" y="6196974"/>
            <a:ext cx="2179832" cy="646331"/>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на 2018 год </a:t>
            </a:r>
          </a:p>
          <a:p>
            <a:pPr algn="ctr"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140 тыс. рублей</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716016" y="5308554"/>
            <a:ext cx="3960440" cy="83099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ru-RU" sz="1200" dirty="0" smtClean="0">
                <a:solidFill>
                  <a:prstClr val="black"/>
                </a:solidFill>
                <a:latin typeface="Times New Roman" pitchFamily="18" charset="0"/>
                <a:cs typeface="Times New Roman" pitchFamily="18" charset="0"/>
              </a:rPr>
              <a:t>Цель программы:</a:t>
            </a:r>
            <a:endParaRPr lang="ru-RU" sz="1200" dirty="0">
              <a:solidFill>
                <a:prstClr val="black"/>
              </a:solidFill>
              <a:latin typeface="Times New Roman" pitchFamily="18" charset="0"/>
              <a:cs typeface="Times New Roman" pitchFamily="18" charset="0"/>
            </a:endParaRPr>
          </a:p>
          <a:p>
            <a:pPr lvl="0"/>
            <a:r>
              <a:rPr lang="ru-RU" sz="1200" dirty="0">
                <a:solidFill>
                  <a:prstClr val="black"/>
                </a:solidFill>
                <a:latin typeface="Times New Roman" pitchFamily="18" charset="0"/>
                <a:cs typeface="Times New Roman" pitchFamily="18" charset="0"/>
              </a:rPr>
              <a:t> создание эффективной системы профилактики терроризма и экстремизма на территории Зеленчукского муниципального района</a:t>
            </a:r>
          </a:p>
        </p:txBody>
      </p:sp>
      <p:sp>
        <p:nvSpPr>
          <p:cNvPr id="12" name="TextBox 11"/>
          <p:cNvSpPr txBox="1"/>
          <p:nvPr/>
        </p:nvSpPr>
        <p:spPr>
          <a:xfrm>
            <a:off x="257541" y="3965193"/>
            <a:ext cx="2159980" cy="646331"/>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на 2018 год</a:t>
            </a:r>
          </a:p>
          <a:p>
            <a:pPr algn="ctr"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 38 тыс. рублей</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86808" y="1857198"/>
            <a:ext cx="6166933" cy="1077218"/>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"Профилактика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употребления наркотических средств, психотропных веществ и их прекурсов подростками и молодежью в Зеленчукском муниципальном районе на 2017-2019 </a:t>
            </a: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годы"</a:t>
            </a: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283968" y="4477557"/>
            <a:ext cx="4796694" cy="830997"/>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"Профилактика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терроризма и экстремизма в Зеленчукском муниципальном районе на 2017-2019 </a:t>
            </a: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годы"</a:t>
            </a: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86809" y="2948240"/>
            <a:ext cx="5905694" cy="1015663"/>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ru-RU" sz="1200" dirty="0" smtClean="0">
                <a:solidFill>
                  <a:prstClr val="black"/>
                </a:solidFill>
                <a:latin typeface="Times New Roman" pitchFamily="18" charset="0"/>
                <a:cs typeface="Times New Roman" pitchFamily="18" charset="0"/>
              </a:rPr>
              <a:t>Цель программы: снижение </a:t>
            </a:r>
            <a:r>
              <a:rPr lang="ru-RU" sz="1200" dirty="0">
                <a:solidFill>
                  <a:prstClr val="black"/>
                </a:solidFill>
                <a:latin typeface="Times New Roman" pitchFamily="18" charset="0"/>
                <a:cs typeface="Times New Roman" pitchFamily="18" charset="0"/>
              </a:rPr>
              <a:t>уровня потребления наркотических средств, психотропных веществ и их прекурсоров на территории района; формирование у подрастающего поколения представления о тяжких последствиях употребления наркотиков для здоровья; приобщение подростков и молодежи к занятиям спортом и расширение их досуга.</a:t>
            </a:r>
          </a:p>
        </p:txBody>
      </p:sp>
      <p:sp>
        <p:nvSpPr>
          <p:cNvPr id="18" name="Прямоугольник 17"/>
          <p:cNvSpPr/>
          <p:nvPr/>
        </p:nvSpPr>
        <p:spPr>
          <a:xfrm>
            <a:off x="4941060" y="932795"/>
            <a:ext cx="4033999" cy="646331"/>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ru-RU" sz="1200" dirty="0" smtClean="0">
                <a:solidFill>
                  <a:prstClr val="black"/>
                </a:solidFill>
                <a:latin typeface="Times New Roman" pitchFamily="18" charset="0"/>
                <a:cs typeface="Times New Roman" pitchFamily="18" charset="0"/>
              </a:rPr>
              <a:t>Цель программы: формирование </a:t>
            </a:r>
            <a:r>
              <a:rPr lang="ru-RU" sz="1200" dirty="0">
                <a:solidFill>
                  <a:prstClr val="black"/>
                </a:solidFill>
                <a:latin typeface="Times New Roman" pitchFamily="18" charset="0"/>
                <a:cs typeface="Times New Roman" pitchFamily="18" charset="0"/>
              </a:rPr>
              <a:t>действенной системы профилактики правонарушений и преступлений на территории района.</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135" y="1857198"/>
            <a:ext cx="2232248" cy="1428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Documents and Settings\Efimenko\Local Settings\Temporary Internet Files\Content.IE5\1QPR522T\anti_terrorism_sticker-p217520014542824526qjcl_4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135" y="3379431"/>
            <a:ext cx="1841793" cy="11689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11" descr="C:\Program Files\Microsoft Office\MEDIA\CAGCAT10\j030084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891" y="29168"/>
            <a:ext cx="1353437" cy="15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129906"/>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58" y="5088134"/>
            <a:ext cx="7301242" cy="172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276559" y="120360"/>
            <a:ext cx="6319777" cy="584775"/>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«Социальная поддержка населения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 Зеленчукском муниципальном  районе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2017-2019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годы»</a:t>
            </a:r>
          </a:p>
        </p:txBody>
      </p:sp>
      <p:sp>
        <p:nvSpPr>
          <p:cNvPr id="4" name="Прямоугольник 3"/>
          <p:cNvSpPr/>
          <p:nvPr/>
        </p:nvSpPr>
        <p:spPr>
          <a:xfrm>
            <a:off x="190982" y="825623"/>
            <a:ext cx="8738886" cy="338554"/>
          </a:xfrm>
          <a:prstGeom prst="rect">
            <a:avLst/>
          </a:prstGeom>
        </p:spPr>
        <p:txBody>
          <a:bodyPr wrap="square">
            <a:spAutoFit/>
          </a:bodyPr>
          <a:lstStyle/>
          <a:p>
            <a:pPr fontAlgn="base">
              <a:spcBef>
                <a:spcPct val="0"/>
              </a:spcBef>
              <a:spcAft>
                <a:spcPct val="0"/>
              </a:spcAft>
            </a:pPr>
            <a:r>
              <a:rPr lang="ru-RU" sz="1600" b="1" u="sng" dirty="0">
                <a:solidFill>
                  <a:prstClr val="black"/>
                </a:solidFill>
                <a:latin typeface="Times New Roman" pitchFamily="18" charset="0"/>
                <a:cs typeface="Times New Roman" pitchFamily="18" charset="0"/>
              </a:rPr>
              <a:t>Цель программы</a:t>
            </a:r>
            <a:r>
              <a:rPr lang="ru-RU" sz="1600" b="1" dirty="0">
                <a:solidFill>
                  <a:prstClr val="black"/>
                </a:solidFill>
                <a:latin typeface="Times New Roman" pitchFamily="18" charset="0"/>
                <a:cs typeface="Times New Roman" pitchFamily="18" charset="0"/>
              </a:rPr>
              <a:t>: </a:t>
            </a:r>
            <a:r>
              <a:rPr lang="ru-RU" sz="1600" dirty="0">
                <a:solidFill>
                  <a:prstClr val="black"/>
                </a:solidFill>
                <a:latin typeface="Times New Roman" pitchFamily="18" charset="0"/>
                <a:cs typeface="Times New Roman" pitchFamily="18" charset="0"/>
              </a:rPr>
              <a:t>Улучшение качества жизни отдельных категорий граждан  </a:t>
            </a:r>
          </a:p>
        </p:txBody>
      </p:sp>
      <p:sp>
        <p:nvSpPr>
          <p:cNvPr id="5" name="TextBox 4"/>
          <p:cNvSpPr txBox="1"/>
          <p:nvPr/>
        </p:nvSpPr>
        <p:spPr>
          <a:xfrm>
            <a:off x="6517172" y="1186269"/>
            <a:ext cx="2487932"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на 2018 год</a:t>
            </a:r>
          </a:p>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 13948,3 тыс. рублей</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15747" y="1509434"/>
            <a:ext cx="6158626" cy="369332"/>
          </a:xfrm>
          <a:prstGeom prst="rect">
            <a:avLst/>
          </a:prstGeom>
          <a:noFill/>
        </p:spPr>
        <p:txBody>
          <a:bodyPr wrap="square" rtlCol="0">
            <a:spAutoFit/>
          </a:bodyPr>
          <a:lstStyle/>
          <a:p>
            <a:pPr algn="ctr" fontAlgn="base">
              <a:spcBef>
                <a:spcPct val="0"/>
              </a:spcBef>
              <a:spcAft>
                <a:spcPct val="0"/>
              </a:spcAft>
            </a:pPr>
            <a:r>
              <a:rPr lang="ru-RU"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2018 году</a:t>
            </a:r>
            <a:endParaRPr lang="ru-RU" dirty="0">
              <a:solidFill>
                <a:schemeClr val="accent5">
                  <a:lumMod val="50000"/>
                </a:schemeClr>
              </a:solidFill>
              <a:effectLst>
                <a:outerShdw blurRad="38100" dist="38100" dir="2700000" algn="tl">
                  <a:srgbClr val="000000">
                    <a:alpha val="43137"/>
                  </a:srgbClr>
                </a:outerShdw>
              </a:effectLst>
            </a:endParaRPr>
          </a:p>
        </p:txBody>
      </p:sp>
      <p:sp>
        <p:nvSpPr>
          <p:cNvPr id="12" name="Прямоугольник 11"/>
          <p:cNvSpPr/>
          <p:nvPr/>
        </p:nvSpPr>
        <p:spPr>
          <a:xfrm>
            <a:off x="611560" y="2006330"/>
            <a:ext cx="1735207" cy="2308324"/>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ct val="0"/>
              </a:spcBef>
              <a:spcAft>
                <a:spcPct val="0"/>
              </a:spcAft>
            </a:pPr>
            <a:r>
              <a:rPr lang="ru-RU" sz="1600" dirty="0">
                <a:solidFill>
                  <a:prstClr val="black"/>
                </a:solidFill>
                <a:latin typeface="Times New Roman" panose="02020603050405020304" pitchFamily="18" charset="0"/>
                <a:cs typeface="Times New Roman" panose="02020603050405020304" pitchFamily="18" charset="0"/>
              </a:rPr>
              <a:t>Оказание адресной материальной помощи гражданам, оказавшимся в трудной жизненной ситуации</a:t>
            </a:r>
          </a:p>
        </p:txBody>
      </p:sp>
      <p:sp>
        <p:nvSpPr>
          <p:cNvPr id="14" name="Прямоугольник 13"/>
          <p:cNvSpPr/>
          <p:nvPr/>
        </p:nvSpPr>
        <p:spPr>
          <a:xfrm>
            <a:off x="2843808" y="2295772"/>
            <a:ext cx="1716617" cy="1815882"/>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Проведение тематических и праздничных мероприятий, чествование юбиляров и долгожителей</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6964383" y="2247797"/>
            <a:ext cx="1593510" cy="132343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Обеспечение условий реализации муниципальной программы</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82911" y="4439776"/>
            <a:ext cx="1360025" cy="52322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ru-RU" sz="1400" dirty="0" smtClean="0">
                <a:solidFill>
                  <a:prstClr val="black"/>
                </a:solidFill>
                <a:latin typeface="Times New Roman" panose="02020603050405020304" pitchFamily="18" charset="0"/>
                <a:cs typeface="Times New Roman" panose="02020603050405020304" pitchFamily="18" charset="0"/>
              </a:rPr>
              <a:t>230 тыс. рублей</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702115" y="4178166"/>
            <a:ext cx="1232089" cy="52322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ru-RU" sz="1400" dirty="0" smtClean="0">
                <a:solidFill>
                  <a:prstClr val="black"/>
                </a:solidFill>
                <a:latin typeface="Times New Roman" panose="02020603050405020304" pitchFamily="18" charset="0"/>
                <a:cs typeface="Times New Roman" panose="02020603050405020304" pitchFamily="18" charset="0"/>
              </a:rPr>
              <a:t>130 тыс. рублей</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596336" y="3643915"/>
            <a:ext cx="1232820" cy="52322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ru-RU" sz="1400" dirty="0" smtClean="0">
                <a:solidFill>
                  <a:prstClr val="black"/>
                </a:solidFill>
                <a:latin typeface="Times New Roman" panose="02020603050405020304" pitchFamily="18" charset="0"/>
                <a:cs typeface="Times New Roman" panose="02020603050405020304" pitchFamily="18" charset="0"/>
              </a:rPr>
              <a:t>10881,3 тыс. рублей</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4778627" y="2544086"/>
            <a:ext cx="1657140" cy="1077218"/>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Выплата пенсии за выслугу лет муниципальным служащим</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591173" y="3705115"/>
            <a:ext cx="1232238" cy="52322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ru-RU" sz="1400" dirty="0" smtClean="0">
                <a:solidFill>
                  <a:prstClr val="black"/>
                </a:solidFill>
                <a:latin typeface="Times New Roman" panose="02020603050405020304" pitchFamily="18" charset="0"/>
                <a:cs typeface="Times New Roman" panose="02020603050405020304" pitchFamily="18" charset="0"/>
              </a:rPr>
              <a:t>2707  тыс. рублей</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21129"/>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323" y="106288"/>
            <a:ext cx="7685037" cy="830997"/>
          </a:xfrm>
          <a:prstGeom prst="rect">
            <a:avLst/>
          </a:prstGeom>
          <a:noFill/>
        </p:spPr>
        <p:txBody>
          <a:bodyPr wrap="square" rtlCol="0">
            <a:spAutoFit/>
          </a:bodyPr>
          <a:lstStyle/>
          <a:p>
            <a:pPr algn="ctr" fontAlgn="base">
              <a:spcBef>
                <a:spcPct val="0"/>
              </a:spcBef>
              <a:spcAft>
                <a:spcPct val="0"/>
              </a:spcAft>
            </a:pP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 Повышение безопасности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дорожного движения в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Зеленчукском муниципальном  районе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2017-2019 годы»</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base">
              <a:spcBef>
                <a:spcPct val="0"/>
              </a:spcBef>
              <a:spcAft>
                <a:spcPct val="0"/>
              </a:spcAft>
            </a:pP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347241" y="996481"/>
            <a:ext cx="5360524" cy="584775"/>
          </a:xfrm>
          <a:prstGeom prst="rect">
            <a:avLst/>
          </a:prstGeom>
          <a:noFill/>
        </p:spPr>
        <p:txBody>
          <a:bodyPr wrap="square" rtlCol="0">
            <a:spAutoFit/>
          </a:bodyPr>
          <a:lstStyle/>
          <a:p>
            <a:pPr fontAlgn="base">
              <a:spcBef>
                <a:spcPct val="0"/>
              </a:spcBef>
              <a:spcAft>
                <a:spcPct val="0"/>
              </a:spcAft>
            </a:pPr>
            <a:r>
              <a:rPr lang="ru-RU" sz="1600" b="1" dirty="0">
                <a:solidFill>
                  <a:prstClr val="black"/>
                </a:solidFill>
                <a:latin typeface="Times New Roman" pitchFamily="18" charset="0"/>
                <a:cs typeface="Times New Roman" pitchFamily="18" charset="0"/>
              </a:rPr>
              <a:t>Цель программы</a:t>
            </a:r>
            <a:r>
              <a:rPr lang="ru-RU" sz="1600" dirty="0">
                <a:solidFill>
                  <a:prstClr val="black"/>
                </a:solidFill>
                <a:latin typeface="Times New Roman" pitchFamily="18" charset="0"/>
                <a:cs typeface="Times New Roman" pitchFamily="18" charset="0"/>
              </a:rPr>
              <a:t>: Повышение безопасности дорожного движения в </a:t>
            </a:r>
            <a:r>
              <a:rPr lang="ru-RU" sz="1600" dirty="0" smtClean="0">
                <a:solidFill>
                  <a:prstClr val="black"/>
                </a:solidFill>
                <a:latin typeface="Times New Roman" pitchFamily="18" charset="0"/>
                <a:cs typeface="Times New Roman" pitchFamily="18" charset="0"/>
              </a:rPr>
              <a:t>Зеленчукском муниципальном районе</a:t>
            </a:r>
            <a:endParaRPr lang="ru-RU" sz="1600" dirty="0">
              <a:solidFill>
                <a:prstClr val="black"/>
              </a:solidFill>
              <a:latin typeface="Times New Roman" pitchFamily="18" charset="0"/>
              <a:cs typeface="Times New Roman" pitchFamily="18" charset="0"/>
            </a:endParaRPr>
          </a:p>
        </p:txBody>
      </p:sp>
      <p:sp>
        <p:nvSpPr>
          <p:cNvPr id="6" name="TextBox 5"/>
          <p:cNvSpPr txBox="1"/>
          <p:nvPr/>
        </p:nvSpPr>
        <p:spPr>
          <a:xfrm>
            <a:off x="5857011" y="925782"/>
            <a:ext cx="2592288" cy="5847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на 2018 год </a:t>
            </a:r>
          </a:p>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 70 тыс. рублей</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19918" y="2676270"/>
            <a:ext cx="2254171" cy="1815882"/>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Проведение профилактических </a:t>
            </a:r>
            <a:r>
              <a:rPr lang="ru-RU" sz="1600" dirty="0">
                <a:solidFill>
                  <a:prstClr val="black"/>
                </a:solidFill>
                <a:latin typeface="Times New Roman" panose="02020603050405020304" pitchFamily="18" charset="0"/>
                <a:cs typeface="Times New Roman" panose="02020603050405020304" pitchFamily="18" charset="0"/>
              </a:rPr>
              <a:t>акций </a:t>
            </a:r>
            <a:r>
              <a:rPr lang="ru-RU" sz="1600" dirty="0" smtClean="0">
                <a:solidFill>
                  <a:prstClr val="black"/>
                </a:solidFill>
                <a:latin typeface="Times New Roman" panose="02020603050405020304" pitchFamily="18" charset="0"/>
                <a:cs typeface="Times New Roman" panose="02020603050405020304" pitchFamily="18" charset="0"/>
              </a:rPr>
              <a:t>направленных  на  укрепление дисциплины  участников   дорожного движения </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47241" y="2015804"/>
            <a:ext cx="6944810" cy="369332"/>
          </a:xfrm>
          <a:prstGeom prst="rect">
            <a:avLst/>
          </a:prstGeom>
          <a:noFill/>
        </p:spPr>
        <p:txBody>
          <a:bodyPr wrap="square" rtlCol="0">
            <a:spAutoFit/>
          </a:bodyPr>
          <a:lstStyle/>
          <a:p>
            <a:pPr algn="ctr" fontAlgn="base">
              <a:spcBef>
                <a:spcPct val="0"/>
              </a:spcBef>
              <a:spcAft>
                <a:spcPct val="0"/>
              </a:spcAft>
            </a:pPr>
            <a:r>
              <a:rPr lang="ru-RU" b="1" dirty="0">
                <a:solidFill>
                  <a:srgbClr val="5C27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solidFill>
                  <a:srgbClr val="5C27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2018 году</a:t>
            </a:r>
            <a:endParaRPr lang="ru-RU" dirty="0">
              <a:solidFill>
                <a:srgbClr val="5C27A9"/>
              </a:solidFill>
              <a:effectLst>
                <a:outerShdw blurRad="38100" dist="38100" dir="2700000" algn="tl">
                  <a:srgbClr val="000000">
                    <a:alpha val="43137"/>
                  </a:srgbClr>
                </a:outerShdw>
              </a:effectLst>
            </a:endParaRPr>
          </a:p>
        </p:txBody>
      </p:sp>
      <p:sp>
        <p:nvSpPr>
          <p:cNvPr id="9" name="TextBox 8"/>
          <p:cNvSpPr txBox="1"/>
          <p:nvPr/>
        </p:nvSpPr>
        <p:spPr>
          <a:xfrm>
            <a:off x="2822554" y="2799380"/>
            <a:ext cx="1333987" cy="107721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Проведение массовых мероприятий с детьми</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470721" y="2676270"/>
            <a:ext cx="2474089" cy="1323439"/>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Приобретение учебно-методических</a:t>
            </a:r>
            <a:r>
              <a:rPr lang="ru-RU" sz="1600" dirty="0">
                <a:solidFill>
                  <a:prstClr val="black"/>
                </a:solidFill>
                <a:latin typeface="Times New Roman" panose="02020603050405020304" pitchFamily="18" charset="0"/>
                <a:cs typeface="Times New Roman" panose="02020603050405020304" pitchFamily="18" charset="0"/>
              </a:rPr>
              <a:t>, наглядных пособий, игр, для </a:t>
            </a:r>
            <a:r>
              <a:rPr lang="ru-RU" sz="1600" dirty="0" smtClean="0">
                <a:solidFill>
                  <a:prstClr val="black"/>
                </a:solidFill>
                <a:latin typeface="Times New Roman" panose="02020603050405020304" pitchFamily="18" charset="0"/>
                <a:cs typeface="Times New Roman" panose="02020603050405020304" pitchFamily="18" charset="0"/>
              </a:rPr>
              <a:t>образовательных </a:t>
            </a:r>
            <a:r>
              <a:rPr lang="ru-RU" sz="1600" dirty="0">
                <a:solidFill>
                  <a:prstClr val="black"/>
                </a:solidFill>
                <a:latin typeface="Times New Roman" panose="02020603050405020304" pitchFamily="18" charset="0"/>
                <a:cs typeface="Times New Roman" panose="02020603050405020304" pitchFamily="18" charset="0"/>
              </a:rPr>
              <a:t>учреждений</a:t>
            </a:r>
          </a:p>
        </p:txBody>
      </p:sp>
      <p:sp>
        <p:nvSpPr>
          <p:cNvPr id="11" name="Прямоугольник 10"/>
          <p:cNvSpPr/>
          <p:nvPr/>
        </p:nvSpPr>
        <p:spPr>
          <a:xfrm>
            <a:off x="7153155" y="2667979"/>
            <a:ext cx="1794076" cy="107721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Выпуск печатной </a:t>
            </a:r>
            <a:r>
              <a:rPr lang="ru-RU" sz="1600" dirty="0">
                <a:solidFill>
                  <a:prstClr val="black"/>
                </a:solidFill>
                <a:latin typeface="Times New Roman" panose="02020603050405020304" pitchFamily="18" charset="0"/>
                <a:cs typeface="Times New Roman" panose="02020603050405020304" pitchFamily="18" charset="0"/>
              </a:rPr>
              <a:t>продукции пропагандистской направленности</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22" y="4676172"/>
            <a:ext cx="3443689" cy="205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548" y="4676172"/>
            <a:ext cx="2494564" cy="205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345" y="4676171"/>
            <a:ext cx="3028334" cy="205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715331"/>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519" y="5413457"/>
            <a:ext cx="2655666" cy="139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3284984"/>
            <a:ext cx="7120549" cy="623847"/>
          </a:xfrm>
          <a:effectLst/>
        </p:spPr>
        <p:txBody>
          <a:bodyPr>
            <a:noAutofit/>
          </a:bodyPr>
          <a:lstStyle/>
          <a:p>
            <a:pPr lvl="0" algn="ctr"/>
            <a:r>
              <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«Развитие физической культуры и спорта в </a:t>
            </a:r>
            <a:r>
              <a:rPr lang="ru-RU" sz="16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Зеленчукском муниципальном  районе </a:t>
            </a:r>
            <a:r>
              <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16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2017-2019 </a:t>
            </a:r>
            <a:r>
              <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годы»</a:t>
            </a:r>
            <a:br>
              <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81964" y="3884855"/>
            <a:ext cx="5694745" cy="1200329"/>
          </a:xfrm>
          <a:prstGeom prst="rect">
            <a:avLst/>
          </a:prstGeom>
          <a:noFill/>
        </p:spPr>
        <p:txBody>
          <a:bodyPr wrap="square" rtlCol="0">
            <a:spAutoFit/>
          </a:bodyPr>
          <a:lstStyle/>
          <a:p>
            <a:pPr fontAlgn="base">
              <a:spcBef>
                <a:spcPct val="0"/>
              </a:spcBef>
              <a:spcAft>
                <a:spcPct val="0"/>
              </a:spcAft>
            </a:pPr>
            <a:r>
              <a:rPr lang="ru-RU" sz="1200" b="1" dirty="0">
                <a:solidFill>
                  <a:prstClr val="black"/>
                </a:solidFill>
                <a:latin typeface="Times New Roman" pitchFamily="18" charset="0"/>
                <a:cs typeface="Times New Roman" pitchFamily="18" charset="0"/>
              </a:rPr>
              <a:t>Цель программы:</a:t>
            </a:r>
            <a:r>
              <a:rPr lang="ru-RU" sz="1200" dirty="0">
                <a:solidFill>
                  <a:prstClr val="black"/>
                </a:solidFill>
                <a:latin typeface="Times New Roman" pitchFamily="18" charset="0"/>
                <a:cs typeface="Times New Roman" pitchFamily="18" charset="0"/>
              </a:rPr>
              <a:t> Обеспечение максимальной вовлеченности населения в систематические занятия физкультурой и спортом, развитие спорта высших достижений. Обеспечение условий для развития на территории муниципального </a:t>
            </a:r>
            <a:r>
              <a:rPr lang="ru-RU" sz="1200" dirty="0" smtClean="0">
                <a:solidFill>
                  <a:prstClr val="black"/>
                </a:solidFill>
                <a:latin typeface="Times New Roman" pitchFamily="18" charset="0"/>
                <a:cs typeface="Times New Roman" pitchFamily="18" charset="0"/>
              </a:rPr>
              <a:t> района </a:t>
            </a:r>
            <a:r>
              <a:rPr lang="ru-RU" sz="1200" dirty="0">
                <a:solidFill>
                  <a:prstClr val="black"/>
                </a:solidFill>
                <a:latin typeface="Times New Roman" pitchFamily="18" charset="0"/>
                <a:cs typeface="Times New Roman" pitchFamily="18" charset="0"/>
              </a:rPr>
              <a:t>физической культуры и массового спорта, организация проведения официальных физкультурно-оздоровительных и спортивно-массовых мероприятий на территории муниципального района</a:t>
            </a:r>
            <a:r>
              <a:rPr lang="ru-RU" sz="1200" dirty="0" smtClean="0">
                <a:solidFill>
                  <a:prstClr val="black"/>
                </a:solidFill>
                <a:latin typeface="Times New Roman" pitchFamily="18" charset="0"/>
                <a:cs typeface="Times New Roman" pitchFamily="18" charset="0"/>
              </a:rPr>
              <a:t>.</a:t>
            </a:r>
            <a:endParaRPr lang="ru-RU" sz="1200" dirty="0">
              <a:solidFill>
                <a:prstClr val="black"/>
              </a:solidFill>
              <a:latin typeface="Times New Roman" pitchFamily="18" charset="0"/>
              <a:cs typeface="Times New Roman" pitchFamily="18" charset="0"/>
            </a:endParaRPr>
          </a:p>
        </p:txBody>
      </p:sp>
      <p:sp>
        <p:nvSpPr>
          <p:cNvPr id="6" name="TextBox 5"/>
          <p:cNvSpPr txBox="1"/>
          <p:nvPr/>
        </p:nvSpPr>
        <p:spPr>
          <a:xfrm>
            <a:off x="6156176" y="4581128"/>
            <a:ext cx="2731624"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sz="1600" b="1" dirty="0" smtClean="0">
                <a:solidFill>
                  <a:prstClr val="black"/>
                </a:solidFill>
                <a:latin typeface="Times New Roman" panose="02020603050405020304" pitchFamily="18" charset="0"/>
                <a:cs typeface="Times New Roman" panose="02020603050405020304" pitchFamily="18" charset="0"/>
              </a:rPr>
              <a:t>На 2018 год - 350 тыс.руб.</a:t>
            </a:r>
            <a:endParaRPr lang="ru-RU" sz="1600" b="1" dirty="0">
              <a:solidFill>
                <a:prstClr val="black"/>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312" y="3356992"/>
            <a:ext cx="1227021" cy="116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47664" y="5045114"/>
            <a:ext cx="6431134" cy="400110"/>
          </a:xfrm>
          <a:prstGeom prst="rect">
            <a:avLst/>
          </a:prstGeom>
          <a:noFill/>
        </p:spPr>
        <p:txBody>
          <a:bodyPr wrap="square" rtlCol="0">
            <a:spAutoFit/>
          </a:bodyPr>
          <a:lstStyle/>
          <a:p>
            <a:pPr algn="ctr" fontAlgn="base">
              <a:spcBef>
                <a:spcPct val="0"/>
              </a:spcBef>
              <a:spcAft>
                <a:spcPct val="0"/>
              </a:spcAft>
            </a:pPr>
            <a:r>
              <a:rPr lang="ru-RU" sz="20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направления финансирования в </a:t>
            </a:r>
            <a:r>
              <a:rPr lang="ru-RU" sz="20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2018 году</a:t>
            </a:r>
            <a:endParaRPr lang="ru-RU" sz="2000" dirty="0">
              <a:solidFill>
                <a:schemeClr val="accent5">
                  <a:lumMod val="50000"/>
                </a:schemeClr>
              </a:solidFill>
              <a:effectLst>
                <a:outerShdw blurRad="38100" dist="38100" dir="2700000" algn="tl">
                  <a:srgbClr val="000000">
                    <a:alpha val="43137"/>
                  </a:srgbClr>
                </a:outerShdw>
              </a:effectLst>
            </a:endParaRPr>
          </a:p>
        </p:txBody>
      </p:sp>
      <p:sp>
        <p:nvSpPr>
          <p:cNvPr id="9" name="Прямоугольник 8"/>
          <p:cNvSpPr/>
          <p:nvPr/>
        </p:nvSpPr>
        <p:spPr>
          <a:xfrm>
            <a:off x="2723873" y="5694347"/>
            <a:ext cx="3528392" cy="830997"/>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Проведение </a:t>
            </a:r>
            <a:r>
              <a:rPr lang="ru-RU" sz="1600" dirty="0">
                <a:solidFill>
                  <a:prstClr val="black"/>
                </a:solidFill>
                <a:latin typeface="Times New Roman" panose="02020603050405020304" pitchFamily="18" charset="0"/>
                <a:cs typeface="Times New Roman" panose="02020603050405020304" pitchFamily="18" charset="0"/>
              </a:rPr>
              <a:t>физкультурно-спортивных, массовых традиционных</a:t>
            </a:r>
            <a:br>
              <a:rPr lang="ru-RU" sz="1600" dirty="0">
                <a:solidFill>
                  <a:prstClr val="black"/>
                </a:solidFill>
                <a:latin typeface="Times New Roman" panose="02020603050405020304" pitchFamily="18" charset="0"/>
                <a:cs typeface="Times New Roman" panose="02020603050405020304" pitchFamily="18" charset="0"/>
              </a:rPr>
            </a:br>
            <a:r>
              <a:rPr lang="ru-RU" sz="1600" dirty="0">
                <a:solidFill>
                  <a:prstClr val="black"/>
                </a:solidFill>
                <a:latin typeface="Times New Roman" panose="02020603050405020304" pitchFamily="18" charset="0"/>
                <a:cs typeface="Times New Roman" panose="02020603050405020304" pitchFamily="18" charset="0"/>
              </a:rPr>
              <a:t>мероприятий</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747" y="5473019"/>
            <a:ext cx="2368021" cy="134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69989" y="125510"/>
            <a:ext cx="6100863" cy="830997"/>
          </a:xfrm>
          <a:prstGeom prst="rect">
            <a:avLst/>
          </a:prstGeom>
          <a:noFill/>
        </p:spPr>
        <p:txBody>
          <a:bodyPr wrap="square" rtlCol="0">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«Молодёжная политика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Зеленчукского муниципального  района на 2017-2019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годы»</a:t>
            </a:r>
          </a:p>
          <a:p>
            <a:pPr fontAlgn="base">
              <a:spcBef>
                <a:spcPct val="0"/>
              </a:spcBef>
              <a:spcAft>
                <a:spcPct val="0"/>
              </a:spcAft>
            </a:pPr>
            <a:endParaRPr lang="ru-RU" sz="1600" dirty="0">
              <a:solidFill>
                <a:srgbClr val="C00000"/>
              </a:solidFill>
              <a:effectLst>
                <a:outerShdw blurRad="38100" dist="38100" dir="2700000" algn="tl">
                  <a:srgbClr val="000000">
                    <a:alpha val="43137"/>
                  </a:srgbClr>
                </a:outerShdw>
              </a:effectLst>
            </a:endParaRPr>
          </a:p>
        </p:txBody>
      </p:sp>
      <p:sp>
        <p:nvSpPr>
          <p:cNvPr id="14" name="TextBox 13"/>
          <p:cNvSpPr txBox="1"/>
          <p:nvPr/>
        </p:nvSpPr>
        <p:spPr>
          <a:xfrm>
            <a:off x="442860" y="692696"/>
            <a:ext cx="4993236" cy="738664"/>
          </a:xfrm>
          <a:prstGeom prst="rect">
            <a:avLst/>
          </a:prstGeom>
          <a:noFill/>
        </p:spPr>
        <p:txBody>
          <a:bodyPr wrap="square" rtlCol="0">
            <a:spAutoFit/>
          </a:bodyPr>
          <a:lstStyle/>
          <a:p>
            <a:pPr fontAlgn="base">
              <a:spcBef>
                <a:spcPct val="0"/>
              </a:spcBef>
              <a:spcAft>
                <a:spcPct val="0"/>
              </a:spcAft>
            </a:pPr>
            <a:r>
              <a:rPr lang="ru-RU" sz="1400" b="1" dirty="0">
                <a:solidFill>
                  <a:prstClr val="black"/>
                </a:solidFill>
                <a:latin typeface="Times New Roman" pitchFamily="18" charset="0"/>
                <a:cs typeface="Times New Roman" pitchFamily="18" charset="0"/>
              </a:rPr>
              <a:t>Цель программы: </a:t>
            </a:r>
            <a:r>
              <a:rPr lang="ru-RU" sz="1400" dirty="0">
                <a:solidFill>
                  <a:prstClr val="black"/>
                </a:solidFill>
                <a:latin typeface="Times New Roman" pitchFamily="18" charset="0"/>
                <a:cs typeface="Times New Roman" pitchFamily="18" charset="0"/>
              </a:rPr>
              <a:t>Обеспечение успешной социализации и </a:t>
            </a:r>
            <a:r>
              <a:rPr lang="ru-RU" sz="1400" dirty="0" smtClean="0">
                <a:solidFill>
                  <a:prstClr val="black"/>
                </a:solidFill>
                <a:latin typeface="Times New Roman" pitchFamily="18" charset="0"/>
                <a:cs typeface="Times New Roman" pitchFamily="18" charset="0"/>
              </a:rPr>
              <a:t>                                </a:t>
            </a:r>
          </a:p>
          <a:p>
            <a:pPr fontAlgn="base">
              <a:spcBef>
                <a:spcPct val="0"/>
              </a:spcBef>
              <a:spcAft>
                <a:spcPct val="0"/>
              </a:spcAft>
            </a:pPr>
            <a:r>
              <a:rPr lang="ru-RU" sz="1400" dirty="0">
                <a:solidFill>
                  <a:prstClr val="black"/>
                </a:solidFill>
                <a:latin typeface="Times New Roman" pitchFamily="18" charset="0"/>
                <a:cs typeface="Times New Roman" pitchFamily="18" charset="0"/>
              </a:rPr>
              <a:t> </a:t>
            </a:r>
            <a:r>
              <a:rPr lang="ru-RU" sz="1400" dirty="0" smtClean="0">
                <a:solidFill>
                  <a:prstClr val="black"/>
                </a:solidFill>
                <a:latin typeface="Times New Roman" pitchFamily="18" charset="0"/>
                <a:cs typeface="Times New Roman" pitchFamily="18" charset="0"/>
              </a:rPr>
              <a:t>                                 эффективной </a:t>
            </a:r>
            <a:r>
              <a:rPr lang="ru-RU" sz="1400" dirty="0">
                <a:solidFill>
                  <a:prstClr val="black"/>
                </a:solidFill>
                <a:latin typeface="Times New Roman" pitchFamily="18" charset="0"/>
                <a:cs typeface="Times New Roman" pitchFamily="18" charset="0"/>
              </a:rPr>
              <a:t>самореализации молодежи</a:t>
            </a:r>
            <a:endParaRPr lang="ru-RU" sz="1400" b="1" dirty="0">
              <a:solidFill>
                <a:prstClr val="black"/>
              </a:solidFill>
              <a:latin typeface="Times New Roman" pitchFamily="18" charset="0"/>
              <a:cs typeface="Times New Roman" pitchFamily="18" charset="0"/>
            </a:endParaRPr>
          </a:p>
          <a:p>
            <a:pPr fontAlgn="base">
              <a:spcBef>
                <a:spcPct val="0"/>
              </a:spcBef>
              <a:spcAft>
                <a:spcPct val="0"/>
              </a:spcAft>
            </a:pPr>
            <a:endParaRPr lang="ru-RU" sz="1400" dirty="0">
              <a:solidFill>
                <a:prstClr val="black"/>
              </a:solidFill>
            </a:endParaRPr>
          </a:p>
        </p:txBody>
      </p:sp>
      <p:sp>
        <p:nvSpPr>
          <p:cNvPr id="15" name="TextBox 14"/>
          <p:cNvSpPr txBox="1"/>
          <p:nvPr/>
        </p:nvSpPr>
        <p:spPr>
          <a:xfrm>
            <a:off x="5436096" y="790578"/>
            <a:ext cx="3217919"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sz="1600" b="1" dirty="0" smtClean="0">
                <a:solidFill>
                  <a:prstClr val="black"/>
                </a:solidFill>
                <a:latin typeface="Times New Roman" panose="02020603050405020304" pitchFamily="18" charset="0"/>
                <a:cs typeface="Times New Roman" panose="02020603050405020304" pitchFamily="18" charset="0"/>
              </a:rPr>
              <a:t>на 2018 год - 350 тыс.руб.</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355353" y="1268760"/>
            <a:ext cx="6312991" cy="400110"/>
          </a:xfrm>
          <a:prstGeom prst="rect">
            <a:avLst/>
          </a:prstGeom>
          <a:noFill/>
        </p:spPr>
        <p:txBody>
          <a:bodyPr wrap="square" rtlCol="0">
            <a:spAutoFit/>
          </a:bodyPr>
          <a:lstStyle/>
          <a:p>
            <a:pPr algn="ctr" fontAlgn="base">
              <a:spcBef>
                <a:spcPct val="0"/>
              </a:spcBef>
              <a:spcAft>
                <a:spcPct val="0"/>
              </a:spcAft>
            </a:pPr>
            <a:r>
              <a:rPr lang="ru-RU" sz="2000" b="1" dirty="0">
                <a:solidFill>
                  <a:srgbClr val="5C27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направления финансирования в </a:t>
            </a:r>
            <a:r>
              <a:rPr lang="ru-RU" sz="2000" b="1" dirty="0" smtClean="0">
                <a:solidFill>
                  <a:srgbClr val="5C27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2018 году</a:t>
            </a:r>
            <a:endParaRPr lang="ru-RU" sz="2000" dirty="0">
              <a:solidFill>
                <a:srgbClr val="5C27A9"/>
              </a:solidFill>
              <a:effectLst>
                <a:outerShdw blurRad="38100" dist="38100" dir="2700000" algn="tl">
                  <a:srgbClr val="000000">
                    <a:alpha val="43137"/>
                  </a:srgbClr>
                </a:outerShdw>
              </a:effectLst>
            </a:endParaRPr>
          </a:p>
        </p:txBody>
      </p:sp>
      <p:sp>
        <p:nvSpPr>
          <p:cNvPr id="17" name="TextBox 16"/>
          <p:cNvSpPr txBox="1"/>
          <p:nvPr/>
        </p:nvSpPr>
        <p:spPr>
          <a:xfrm>
            <a:off x="2843808" y="1772816"/>
            <a:ext cx="3456384" cy="1384995"/>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fontAlgn="base">
              <a:spcBef>
                <a:spcPct val="0"/>
              </a:spcBef>
              <a:spcAft>
                <a:spcPct val="0"/>
              </a:spcAft>
            </a:pPr>
            <a:r>
              <a:rPr lang="ru-RU" sz="1400" dirty="0" smtClean="0">
                <a:solidFill>
                  <a:prstClr val="black"/>
                </a:solidFill>
                <a:latin typeface="Times New Roman" panose="02020603050405020304" pitchFamily="18" charset="0"/>
                <a:cs typeface="Times New Roman" panose="02020603050405020304" pitchFamily="18" charset="0"/>
              </a:rPr>
              <a:t>Мероприятия направленные на духовно-нравственное </a:t>
            </a:r>
            <a:r>
              <a:rPr lang="ru-RU" sz="1400" dirty="0">
                <a:solidFill>
                  <a:prstClr val="black"/>
                </a:solidFill>
                <a:latin typeface="Times New Roman" panose="02020603050405020304" pitchFamily="18" charset="0"/>
                <a:cs typeface="Times New Roman" panose="02020603050405020304" pitchFamily="18" charset="0"/>
              </a:rPr>
              <a:t>и военно-патриотическое воспитание </a:t>
            </a:r>
            <a:r>
              <a:rPr lang="ru-RU" sz="1400" dirty="0" smtClean="0">
                <a:solidFill>
                  <a:prstClr val="black"/>
                </a:solidFill>
                <a:latin typeface="Times New Roman" panose="02020603050405020304" pitchFamily="18" charset="0"/>
                <a:cs typeface="Times New Roman" panose="02020603050405020304" pitchFamily="18" charset="0"/>
              </a:rPr>
              <a:t>молодежи, трудоустройство </a:t>
            </a:r>
            <a:r>
              <a:rPr lang="ru-RU" sz="1400" dirty="0">
                <a:solidFill>
                  <a:prstClr val="black"/>
                </a:solidFill>
                <a:latin typeface="Times New Roman" panose="02020603050405020304" pitchFamily="18" charset="0"/>
                <a:cs typeface="Times New Roman" panose="02020603050405020304" pitchFamily="18" charset="0"/>
              </a:rPr>
              <a:t>и </a:t>
            </a:r>
            <a:r>
              <a:rPr lang="ru-RU" sz="1400" dirty="0" smtClean="0">
                <a:solidFill>
                  <a:prstClr val="black"/>
                </a:solidFill>
                <a:latin typeface="Times New Roman" panose="02020603050405020304" pitchFamily="18" charset="0"/>
                <a:cs typeface="Times New Roman" panose="02020603050405020304" pitchFamily="18" charset="0"/>
              </a:rPr>
              <a:t>занятость, поддержку </a:t>
            </a:r>
            <a:r>
              <a:rPr lang="ru-RU" sz="1400" dirty="0">
                <a:solidFill>
                  <a:prstClr val="black"/>
                </a:solidFill>
                <a:latin typeface="Times New Roman" panose="02020603050405020304" pitchFamily="18" charset="0"/>
                <a:cs typeface="Times New Roman" panose="02020603050405020304" pitchFamily="18" charset="0"/>
              </a:rPr>
              <a:t>талантливой </a:t>
            </a:r>
            <a:r>
              <a:rPr lang="ru-RU" sz="1400" dirty="0" smtClean="0">
                <a:solidFill>
                  <a:prstClr val="black"/>
                </a:solidFill>
                <a:latin typeface="Times New Roman" panose="02020603050405020304" pitchFamily="18" charset="0"/>
                <a:cs typeface="Times New Roman" panose="02020603050405020304" pitchFamily="18" charset="0"/>
              </a:rPr>
              <a:t>молодежи, пропаганду </a:t>
            </a:r>
            <a:r>
              <a:rPr lang="ru-RU" sz="1400" dirty="0">
                <a:solidFill>
                  <a:prstClr val="black"/>
                </a:solidFill>
                <a:latin typeface="Times New Roman" panose="02020603050405020304" pitchFamily="18" charset="0"/>
                <a:cs typeface="Times New Roman" panose="02020603050405020304" pitchFamily="18" charset="0"/>
              </a:rPr>
              <a:t>здорового образа </a:t>
            </a:r>
            <a:r>
              <a:rPr lang="ru-RU" sz="1400" dirty="0" smtClean="0">
                <a:solidFill>
                  <a:prstClr val="black"/>
                </a:solidFill>
                <a:latin typeface="Times New Roman" panose="02020603050405020304" pitchFamily="18" charset="0"/>
                <a:cs typeface="Times New Roman" panose="02020603050405020304" pitchFamily="18" charset="0"/>
              </a:rPr>
              <a:t>жизни, поддержку </a:t>
            </a:r>
            <a:r>
              <a:rPr lang="ru-RU" sz="1400" dirty="0">
                <a:solidFill>
                  <a:prstClr val="black"/>
                </a:solidFill>
                <a:latin typeface="Times New Roman" panose="02020603050405020304" pitchFamily="18" charset="0"/>
                <a:cs typeface="Times New Roman" panose="02020603050405020304" pitchFamily="18" charset="0"/>
              </a:rPr>
              <a:t>молодой </a:t>
            </a:r>
            <a:r>
              <a:rPr lang="ru-RU" sz="1400" dirty="0" smtClean="0">
                <a:solidFill>
                  <a:prstClr val="black"/>
                </a:solidFill>
                <a:latin typeface="Times New Roman" panose="02020603050405020304" pitchFamily="18" charset="0"/>
                <a:cs typeface="Times New Roman" panose="02020603050405020304" pitchFamily="18" charset="0"/>
              </a:rPr>
              <a:t>семьи.</a:t>
            </a:r>
            <a:endParaRPr lang="ru-RU" sz="1400" dirty="0">
              <a:solidFill>
                <a:prstClr val="black"/>
              </a:solidFill>
              <a:latin typeface="Times New Roman" panose="02020603050405020304" pitchFamily="18" charset="0"/>
              <a:cs typeface="Times New Roman" panose="02020603050405020304" pitchFamily="18" charset="0"/>
            </a:endParaRPr>
          </a:p>
        </p:txBody>
      </p:sp>
      <p:pic>
        <p:nvPicPr>
          <p:cNvPr id="18" name="Picture 4" descr="C:\Users\Администратор\Downloads\ит.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342" y="1700808"/>
            <a:ext cx="2179297" cy="13849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9469" y="1700808"/>
            <a:ext cx="2357811" cy="137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970098"/>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83341" y="401567"/>
            <a:ext cx="7200800" cy="584775"/>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«Аппарат администрации Зеленчукского муниципального района  на 2017-2019 годы»</a:t>
            </a:r>
            <a:endPar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927786" y="1049041"/>
            <a:ext cx="6187617" cy="120032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200" dirty="0" smtClean="0">
                <a:solidFill>
                  <a:prstClr val="black"/>
                </a:solidFill>
                <a:latin typeface="Times New Roman" pitchFamily="18" charset="0"/>
                <a:cs typeface="Times New Roman" pitchFamily="18" charset="0"/>
              </a:rPr>
              <a:t>Ц</a:t>
            </a:r>
            <a:r>
              <a:rPr lang="ru-RU" sz="1200" dirty="0">
                <a:solidFill>
                  <a:prstClr val="black"/>
                </a:solidFill>
                <a:latin typeface="Times New Roman" pitchFamily="18" charset="0"/>
                <a:cs typeface="Times New Roman" pitchFamily="18" charset="0"/>
              </a:rPr>
              <a:t>ель </a:t>
            </a:r>
            <a:r>
              <a:rPr lang="ru-RU" sz="1200" dirty="0" smtClean="0">
                <a:solidFill>
                  <a:prstClr val="black"/>
                </a:solidFill>
                <a:latin typeface="Times New Roman" pitchFamily="18" charset="0"/>
                <a:cs typeface="Times New Roman" pitchFamily="18" charset="0"/>
              </a:rPr>
              <a:t>программы: о</a:t>
            </a:r>
            <a:r>
              <a:rPr lang="ru-RU" sz="1200" dirty="0" smtClean="0">
                <a:latin typeface="Times New Roman" pitchFamily="18" charset="0"/>
                <a:cs typeface="Times New Roman" pitchFamily="18" charset="0"/>
              </a:rPr>
              <a:t>рганизация </a:t>
            </a:r>
            <a:r>
              <a:rPr lang="ru-RU" sz="1200" dirty="0">
                <a:latin typeface="Times New Roman" pitchFamily="18" charset="0"/>
                <a:cs typeface="Times New Roman" pitchFamily="18" charset="0"/>
              </a:rPr>
              <a:t>исполнения решений, принятых в установленном порядке населением района , Советом Зеленчукского муниципального района, постановлений  и распоряжений администрации  Зеленчукского муниципального района.</a:t>
            </a:r>
          </a:p>
          <a:p>
            <a:pPr algn="ctr"/>
            <a:r>
              <a:rPr lang="ru-RU" sz="1200" dirty="0" smtClean="0">
                <a:latin typeface="Times New Roman" pitchFamily="18" charset="0"/>
                <a:cs typeface="Times New Roman" pitchFamily="18" charset="0"/>
              </a:rPr>
              <a:t>Организация </a:t>
            </a:r>
            <a:r>
              <a:rPr lang="ru-RU" sz="1200" dirty="0">
                <a:latin typeface="Times New Roman" pitchFamily="18" charset="0"/>
                <a:cs typeface="Times New Roman" pitchFamily="18" charset="0"/>
              </a:rPr>
              <a:t>реализации мероприятий, направленных на совершенствование деятельности отделов администрации , в том числе повышение эффективности исполнения ими муниципальных функций и качества предоставления муниципальных услуг</a:t>
            </a:r>
            <a:r>
              <a:rPr lang="ru-RU" sz="1200" dirty="0" smtClean="0">
                <a:latin typeface="Times New Roman" pitchFamily="18" charset="0"/>
                <a:cs typeface="Times New Roman" pitchFamily="18" charset="0"/>
              </a:rPr>
              <a:t>.</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644008" y="2330097"/>
            <a:ext cx="3888432" cy="369332"/>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на 2018 год  – 23031,8 тыс. рублей</a:t>
            </a: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86342"/>
            <a:ext cx="2730615" cy="193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288033" y="3678123"/>
            <a:ext cx="7164287" cy="830997"/>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«Развитие многофункционального центра предоставления государственных и муниципальных услуг в Зеленчукском муниципальном районе на 2017-2019 годы»</a:t>
            </a:r>
            <a:endPar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348189" y="4676541"/>
            <a:ext cx="5963856" cy="156966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200" dirty="0" smtClean="0">
                <a:solidFill>
                  <a:prstClr val="black"/>
                </a:solidFill>
                <a:latin typeface="Times New Roman" pitchFamily="18" charset="0"/>
                <a:cs typeface="Times New Roman" pitchFamily="18" charset="0"/>
              </a:rPr>
              <a:t>Ц</a:t>
            </a:r>
            <a:r>
              <a:rPr lang="ru-RU" sz="1200" dirty="0">
                <a:solidFill>
                  <a:prstClr val="black"/>
                </a:solidFill>
                <a:latin typeface="Times New Roman" pitchFamily="18" charset="0"/>
                <a:cs typeface="Times New Roman" pitchFamily="18" charset="0"/>
              </a:rPr>
              <a:t>ель </a:t>
            </a:r>
            <a:r>
              <a:rPr lang="ru-RU" sz="1200" dirty="0" smtClean="0">
                <a:solidFill>
                  <a:prstClr val="black"/>
                </a:solidFill>
                <a:latin typeface="Times New Roman" pitchFamily="18" charset="0"/>
                <a:cs typeface="Times New Roman" pitchFamily="18" charset="0"/>
              </a:rPr>
              <a:t>программы: </a:t>
            </a:r>
            <a:r>
              <a:rPr lang="ru-RU" sz="1200" dirty="0" smtClean="0">
                <a:latin typeface="Times New Roman" pitchFamily="18" charset="0"/>
                <a:cs typeface="Times New Roman" pitchFamily="18" charset="0"/>
              </a:rPr>
              <a:t>обеспечение </a:t>
            </a:r>
            <a:r>
              <a:rPr lang="ru-RU" sz="1200" dirty="0">
                <a:latin typeface="Times New Roman" pitchFamily="18" charset="0"/>
                <a:cs typeface="Times New Roman" pitchFamily="18" charset="0"/>
              </a:rPr>
              <a:t>населения Зеленчукского муниципального района комфортными условиями при получении государственных и муниципальных услуг по принципу «одного окна», равного доступа к их получению, повышение качества взаимоотношений органов местного самоуправления и населения путем расширения возможности граждан к информации о деятельности органов местного самоуправления,</a:t>
            </a:r>
          </a:p>
          <a:p>
            <a:r>
              <a:rPr lang="ru-RU" sz="1200" dirty="0">
                <a:latin typeface="Times New Roman" pitchFamily="18" charset="0"/>
                <a:cs typeface="Times New Roman" pitchFamily="18" charset="0"/>
              </a:rPr>
              <a:t>повышение оперативности предоставления государственных и муниципальных услуг, внедрение единых стандартов обслуживания населения, повышение качества оказания государственных и муниципальных услуг</a:t>
            </a:r>
            <a:r>
              <a:rPr lang="ru-RU" sz="1200" dirty="0" smtClean="0">
                <a:latin typeface="Times New Roman" pitchFamily="18" charset="0"/>
                <a:cs typeface="Times New Roman" pitchFamily="18" charset="0"/>
              </a:rPr>
              <a:t>.</a:t>
            </a:r>
            <a:endParaRPr lang="ru-RU" sz="1600" dirty="0">
              <a:solidFill>
                <a:prstClr val="black"/>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4" y="4797152"/>
            <a:ext cx="2305744" cy="18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619672" y="6307757"/>
            <a:ext cx="3600400" cy="369332"/>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на 2018 год – 6445,4 тыс. рублей</a:t>
            </a:r>
            <a:endParaRPr lang="ru-RU"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86654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17999">
              <a:srgbClr val="FEE7F2"/>
            </a:gs>
            <a:gs pos="36000">
              <a:srgbClr val="FAC77D"/>
            </a:gs>
            <a:gs pos="61000">
              <a:srgbClr val="FBA97D"/>
            </a:gs>
            <a:gs pos="82001">
              <a:schemeClr val="accent2">
                <a:lumMod val="60000"/>
                <a:lumOff val="40000"/>
              </a:schemeClr>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Picture 14" descr="Картинки по запросу картинки о бюджете и бюджетном процессе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8804"/>
            <a:ext cx="1224136" cy="86899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91680" y="181690"/>
            <a:ext cx="5688632" cy="523220"/>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2800" b="1" dirty="0" smtClean="0">
                <a:solidFill>
                  <a:srgbClr val="C00000"/>
                </a:solidFill>
                <a:effectLst>
                  <a:outerShdw blurRad="38100" dist="38100" dir="2700000" algn="tl">
                    <a:srgbClr val="000000">
                      <a:alpha val="43137"/>
                    </a:srgbClr>
                  </a:outerShdw>
                </a:effectLst>
              </a:rPr>
              <a:t>Основные термины и понятия </a:t>
            </a:r>
            <a:endParaRPr lang="ru-RU" sz="2800" dirty="0">
              <a:solidFill>
                <a:srgbClr val="C00000"/>
              </a:solidFill>
            </a:endParaRPr>
          </a:p>
        </p:txBody>
      </p:sp>
      <p:sp>
        <p:nvSpPr>
          <p:cNvPr id="4" name="TextBox 3"/>
          <p:cNvSpPr txBox="1"/>
          <p:nvPr/>
        </p:nvSpPr>
        <p:spPr>
          <a:xfrm>
            <a:off x="323528" y="811733"/>
            <a:ext cx="8568952" cy="6001643"/>
          </a:xfrm>
          <a:prstGeom prst="rect">
            <a:avLst/>
          </a:prstGeom>
          <a:gradFill>
            <a:gsLst>
              <a:gs pos="72000">
                <a:schemeClr val="lt1">
                  <a:tint val="80000"/>
                  <a:satMod val="300000"/>
                </a:schemeClr>
              </a:gs>
              <a:gs pos="100000">
                <a:schemeClr val="lt1">
                  <a:shade val="30000"/>
                  <a:satMod val="200000"/>
                </a:schemeClr>
              </a:gs>
            </a:gsLst>
          </a:gra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defTabSz="685772">
              <a:lnSpc>
                <a:spcPct val="90000"/>
              </a:lnSpc>
            </a:pPr>
            <a:endPar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lnSpc>
                <a:spcPct val="90000"/>
              </a:lnSpc>
            </a:pP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 - </a:t>
            </a:r>
            <a:r>
              <a:rPr lang="ru-RU" sz="1200" dirty="0" smtClean="0">
                <a:solidFill>
                  <a:srgbClr val="1D4775">
                    <a:lumMod val="75000"/>
                  </a:srgbClr>
                </a:solidFill>
                <a:latin typeface="Times New Roman" pitchFamily="18" charset="0"/>
                <a:cs typeface="Times New Roman" pitchFamily="18" charset="0"/>
              </a:rPr>
              <a:t>Фонд </a:t>
            </a:r>
            <a:r>
              <a:rPr lang="ru-RU" sz="1200" dirty="0">
                <a:solidFill>
                  <a:srgbClr val="1D4775">
                    <a:lumMod val="75000"/>
                  </a:srgbClr>
                </a:solidFill>
                <a:latin typeface="Times New Roman" pitchFamily="18" charset="0"/>
                <a:cs typeface="Times New Roman" pitchFamily="18" charset="0"/>
              </a:rPr>
              <a:t>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r>
              <a:rPr lang="ru-RU" sz="1200" dirty="0" smtClean="0">
                <a:solidFill>
                  <a:srgbClr val="1D4775">
                    <a:lumMod val="75000"/>
                  </a:srgbClr>
                </a:solidFill>
                <a:latin typeface="Times New Roman" pitchFamily="18" charset="0"/>
                <a:cs typeface="Times New Roman" pitchFamily="18" charset="0"/>
              </a:rPr>
              <a:t>), является основным финансовым документом </a:t>
            </a:r>
            <a:r>
              <a:rPr lang="ru-RU" sz="1200" dirty="0">
                <a:solidFill>
                  <a:srgbClr val="1D4775">
                    <a:lumMod val="75000"/>
                  </a:srgbClr>
                </a:solidFill>
                <a:latin typeface="Times New Roman" pitchFamily="18" charset="0"/>
                <a:cs typeface="Times New Roman" pitchFamily="18" charset="0"/>
              </a:rPr>
              <a:t>страны, региона, муниципалитета, поселения, утверждаемый органом законодательной власти соответствующего уровня управления</a:t>
            </a:r>
            <a:r>
              <a:rPr lang="ru-RU" sz="1200" dirty="0" smtClean="0">
                <a:solidFill>
                  <a:srgbClr val="1D4775">
                    <a:lumMod val="75000"/>
                  </a:srgbClr>
                </a:solidFill>
                <a:latin typeface="Times New Roman" pitchFamily="18" charset="0"/>
                <a:cs typeface="Times New Roman" pitchFamily="18" charset="0"/>
              </a:rPr>
              <a:t>.</a:t>
            </a:r>
          </a:p>
          <a:p>
            <a:pPr algn="just" defTabSz="685772">
              <a:lnSpc>
                <a:spcPct val="90000"/>
              </a:lnSpc>
            </a:pPr>
            <a:r>
              <a:rPr lang="ru-RU" sz="1200" b="1" i="1" dirty="0" smtClean="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Бюджетные ассигнования - </a:t>
            </a:r>
            <a:r>
              <a:rPr lang="ru-RU" sz="1200" dirty="0" smtClean="0">
                <a:solidFill>
                  <a:srgbClr val="1D4775">
                    <a:lumMod val="75000"/>
                  </a:srgbClr>
                </a:solidFill>
                <a:latin typeface="Times New Roman" pitchFamily="18" charset="0"/>
                <a:cs typeface="Times New Roman" pitchFamily="18" charset="0"/>
              </a:rPr>
              <a:t>предельные </a:t>
            </a:r>
            <a:r>
              <a:rPr lang="ru-RU" sz="1200" dirty="0">
                <a:solidFill>
                  <a:srgbClr val="1D4775">
                    <a:lumMod val="75000"/>
                  </a:srgbClr>
                </a:solidFill>
                <a:latin typeface="Times New Roman" pitchFamily="18" charset="0"/>
                <a:cs typeface="Times New Roman" pitchFamily="18" charset="0"/>
              </a:rPr>
              <a:t>объемы денежных средств, предусмотренные в соответствующем финансовом году для исполнения бюджетных обязательств.</a:t>
            </a:r>
          </a:p>
          <a:p>
            <a:pPr algn="just" defTabSz="685772">
              <a:lnSpc>
                <a:spcPct val="90000"/>
              </a:lnSpc>
            </a:pPr>
            <a:r>
              <a:rPr lang="ru-RU" sz="1200" b="1" dirty="0" smtClean="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Бюджетная </a:t>
            </a:r>
            <a:r>
              <a:rPr lang="ru-RU" sz="1200" b="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обеспеченность </a:t>
            </a:r>
            <a:r>
              <a:rPr lang="ru-RU" sz="1200" b="1" i="1" dirty="0">
                <a:solidFill>
                  <a:srgbClr val="1D4775">
                    <a:lumMod val="75000"/>
                  </a:srgbClr>
                </a:solidFill>
                <a:latin typeface="Times New Roman" pitchFamily="18" charset="0"/>
                <a:cs typeface="Times New Roman" pitchFamily="18" charset="0"/>
              </a:rPr>
              <a:t>(обеспеченность территории налоговыми доходами) </a:t>
            </a:r>
            <a:r>
              <a:rPr lang="ru-RU" sz="1200" b="1" dirty="0" smtClean="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1200" dirty="0" smtClean="0">
                <a:solidFill>
                  <a:srgbClr val="1D4775">
                    <a:lumMod val="75000"/>
                  </a:srgbClr>
                </a:solidFill>
                <a:latin typeface="Times New Roman" pitchFamily="18" charset="0"/>
                <a:cs typeface="Times New Roman" pitchFamily="18" charset="0"/>
              </a:rPr>
              <a:t> </a:t>
            </a:r>
            <a:r>
              <a:rPr lang="ru-RU" sz="1200" dirty="0">
                <a:solidFill>
                  <a:srgbClr val="1D4775">
                    <a:lumMod val="75000"/>
                  </a:srgbClr>
                </a:solidFill>
                <a:latin typeface="Times New Roman" pitchFamily="18" charset="0"/>
                <a:cs typeface="Times New Roman" pitchFamily="18" charset="0"/>
              </a:rPr>
              <a:t>определяется как отношение расчетных налоговых доходов на одного жителя, которые могут быть получены на конкретной территории и аналогичным средним показателем по муниципальным образованиям того же типа с учетом структуры населения, социально-экономических, географических, климатических и иных объективных факторов</a:t>
            </a:r>
            <a:r>
              <a:rPr lang="ru-RU" sz="1200" dirty="0" smtClean="0">
                <a:solidFill>
                  <a:srgbClr val="1D4775">
                    <a:lumMod val="75000"/>
                  </a:srgbClr>
                </a:solidFill>
                <a:latin typeface="Times New Roman" pitchFamily="18" charset="0"/>
                <a:cs typeface="Times New Roman" pitchFamily="18" charset="0"/>
              </a:rPr>
              <a:t>.</a:t>
            </a:r>
          </a:p>
          <a:p>
            <a:pPr algn="just" defTabSz="685772"/>
            <a:r>
              <a:rPr lang="ru-RU" sz="1200" b="1" i="1" dirty="0" smtClean="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Бюджетное </a:t>
            </a:r>
            <a:r>
              <a:rPr lang="ru-RU" sz="1200" b="1" i="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обязательство -</a:t>
            </a:r>
            <a:r>
              <a:rPr lang="ru-RU" sz="1200" b="1" dirty="0">
                <a:solidFill>
                  <a:srgbClr val="1D4775">
                    <a:lumMod val="75000"/>
                  </a:srgbClr>
                </a:solidFill>
                <a:latin typeface="Times New Roman" pitchFamily="18" charset="0"/>
                <a:cs typeface="Times New Roman" pitchFamily="18" charset="0"/>
              </a:rPr>
              <a:t> </a:t>
            </a:r>
            <a:r>
              <a:rPr lang="ru-RU" sz="1200" dirty="0">
                <a:solidFill>
                  <a:srgbClr val="1D4775">
                    <a:lumMod val="75000"/>
                  </a:srgbClr>
                </a:solidFill>
                <a:latin typeface="Times New Roman" pitchFamily="18" charset="0"/>
                <a:cs typeface="Times New Roman" pitchFamily="18" charset="0"/>
              </a:rPr>
              <a:t>расходные обязательства, подлежащие исполнению в соответствующем финансовом году</a:t>
            </a:r>
            <a:r>
              <a:rPr lang="ru-RU" sz="1200" dirty="0" smtClean="0">
                <a:solidFill>
                  <a:srgbClr val="1D4775">
                    <a:lumMod val="75000"/>
                  </a:srgbClr>
                </a:solidFill>
                <a:latin typeface="Times New Roman" pitchFamily="18" charset="0"/>
                <a:cs typeface="Times New Roman" pitchFamily="18" charset="0"/>
              </a:rPr>
              <a:t>.</a:t>
            </a:r>
            <a:endPar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Бюджетный </a:t>
            </a: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процесс -</a:t>
            </a:r>
            <a:r>
              <a:rPr lang="ru-RU" sz="1200" dirty="0">
                <a:solidFill>
                  <a:srgbClr val="00206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a:t>
            </a:r>
            <a:r>
              <a:rPr lang="ru-RU" sz="1200" dirty="0" smtClean="0">
                <a:solidFill>
                  <a:srgbClr val="002060"/>
                </a:solidFill>
                <a:latin typeface="Times New Roman" pitchFamily="18" charset="0"/>
                <a:cs typeface="Times New Roman" pitchFamily="18" charset="0"/>
              </a:rPr>
              <a:t>отчетности.</a:t>
            </a:r>
            <a:endPar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Бюджетная </a:t>
            </a: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роспись -</a:t>
            </a:r>
            <a:r>
              <a:rPr lang="ru-RU" sz="120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a:t>
            </a:r>
            <a:r>
              <a:rPr lang="ru-RU" sz="1200" dirty="0" smtClean="0">
                <a:solidFill>
                  <a:srgbClr val="002060"/>
                </a:solidFill>
                <a:latin typeface="Times New Roman" pitchFamily="18" charset="0"/>
                <a:cs typeface="Times New Roman" pitchFamily="18" charset="0"/>
              </a:rPr>
              <a:t>).</a:t>
            </a:r>
            <a:endPar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Бюджетная </a:t>
            </a: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система -</a:t>
            </a:r>
            <a:r>
              <a:rPr lang="ru-RU" sz="1200" dirty="0">
                <a:solidFill>
                  <a:srgbClr val="002060"/>
                </a:solidFill>
                <a:latin typeface="Times New Roman" pitchFamily="18" charset="0"/>
                <a:cs typeface="Times New Roman" pitchFamily="18" charset="0"/>
              </a:rPr>
              <a:t> совокупность бюджетов государства, административно-территориальных единиц и бюджетов (смет) и счетов автономных в бюджетном отношении учреждений и фондов, основанных на экономических отношениях и юридических нормах. Характер бюджетной системы определяется социально-экономическим и политическим строем страны, а её организационное построение зависит от формы государственного и административного устройства</a:t>
            </a:r>
            <a:r>
              <a:rPr lang="ru-RU" sz="1200" dirty="0" smtClean="0">
                <a:solidFill>
                  <a:srgbClr val="002060"/>
                </a:solidFill>
                <a:latin typeface="Times New Roman" pitchFamily="18" charset="0"/>
                <a:cs typeface="Times New Roman" pitchFamily="18" charset="0"/>
              </a:rPr>
              <a:t>.</a:t>
            </a:r>
          </a:p>
          <a:p>
            <a:pPr algn="just" defTabSz="685772"/>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Главный распорядитель бюджетных средств (ГРБС) -</a:t>
            </a:r>
            <a:r>
              <a:rPr lang="ru-RU" sz="1200" dirty="0">
                <a:solidFill>
                  <a:srgbClr val="002060"/>
                </a:solidFill>
                <a:latin typeface="Times New Roman" pitchFamily="18" charset="0"/>
                <a:cs typeface="Times New Roman" pitchFamily="18" charset="0"/>
              </a:rPr>
              <a:t>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если иное не установлено Бюджетным  кодексом</a:t>
            </a:r>
            <a:r>
              <a:rPr lang="ru-RU" sz="1200" dirty="0" smtClean="0">
                <a:solidFill>
                  <a:srgbClr val="002060"/>
                </a:solidFill>
                <a:latin typeface="Times New Roman" pitchFamily="18" charset="0"/>
                <a:cs typeface="Times New Roman" pitchFamily="18" charset="0"/>
              </a:rPr>
              <a:t>.</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Доходы бюджета  -</a:t>
            </a:r>
            <a:r>
              <a:rPr lang="ru-RU" sz="1200" dirty="0">
                <a:solidFill>
                  <a:srgbClr val="002060"/>
                </a:solidFill>
                <a:latin typeface="Times New Roman" pitchFamily="18" charset="0"/>
                <a:cs typeface="Times New Roman" pitchFamily="18" charset="0"/>
              </a:rPr>
              <a:t> поступающие от населения, организаций, учреждений в бюджет денежные средства в виде:  налогов;  неналоговых поступлений (пошлины, доходы от продажи имущества, штрафы и т.п.);   безвозмездных поступлений;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Дефицит бюджета  -</a:t>
            </a:r>
            <a:r>
              <a:rPr lang="ru-RU" sz="1200" dirty="0">
                <a:solidFill>
                  <a:srgbClr val="002060"/>
                </a:solidFill>
                <a:latin typeface="Times New Roman" pitchFamily="18" charset="0"/>
                <a:cs typeface="Times New Roman" pitchFamily="18" charset="0"/>
              </a:rPr>
              <a:t> превышение расходов бюджета над его доходами.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804"/>
            <a:ext cx="1173085" cy="86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188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365104"/>
            <a:ext cx="3470620" cy="2304256"/>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15747" y="108785"/>
            <a:ext cx="7696613" cy="584775"/>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«Устойчивое развитие сельских территорий Зеленчукского муниципального района на 2016-2018 годы»</a:t>
            </a: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4355976" y="2051556"/>
            <a:ext cx="3255159"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sz="1600" b="1" dirty="0" smtClean="0">
                <a:solidFill>
                  <a:prstClr val="black"/>
                </a:solidFill>
                <a:latin typeface="Times New Roman" panose="02020603050405020304" pitchFamily="18" charset="0"/>
                <a:cs typeface="Times New Roman" panose="02020603050405020304" pitchFamily="18" charset="0"/>
              </a:rPr>
              <a:t>на 2018 год - 248 тыс.рублей</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7504" y="4003578"/>
            <a:ext cx="5760640" cy="95410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400" dirty="0" smtClean="0">
                <a:solidFill>
                  <a:schemeClr val="tx1"/>
                </a:solidFill>
                <a:latin typeface="Times New Roman" pitchFamily="18" charset="0"/>
                <a:cs typeface="Times New Roman" pitchFamily="18" charset="0"/>
              </a:rPr>
              <a:t>Цель программы: обеспечение </a:t>
            </a:r>
            <a:r>
              <a:rPr lang="ru-RU" sz="1400" dirty="0">
                <a:solidFill>
                  <a:schemeClr val="tx1"/>
                </a:solidFill>
                <a:latin typeface="Times New Roman" pitchFamily="18" charset="0"/>
                <a:cs typeface="Times New Roman" pitchFamily="18" charset="0"/>
              </a:rPr>
              <a:t>благоприятных условий для развития малого и среднего предпринимательства в Зеленчукском муниципальном районе, </a:t>
            </a:r>
            <a:r>
              <a:rPr lang="ru-RU" sz="1400" dirty="0" smtClean="0">
                <a:solidFill>
                  <a:schemeClr val="tx1"/>
                </a:solidFill>
                <a:latin typeface="Times New Roman" pitchFamily="18" charset="0"/>
                <a:cs typeface="Times New Roman" pitchFamily="18" charset="0"/>
              </a:rPr>
              <a:t>способствующих устойчивому </a:t>
            </a:r>
            <a:r>
              <a:rPr lang="ru-RU" sz="1400" dirty="0">
                <a:solidFill>
                  <a:schemeClr val="tx1"/>
                </a:solidFill>
                <a:latin typeface="Times New Roman" pitchFamily="18" charset="0"/>
                <a:cs typeface="Times New Roman" pitchFamily="18" charset="0"/>
              </a:rPr>
              <a:t>росту уровня социально-экономического развития Зеленчукского муниципального </a:t>
            </a:r>
            <a:r>
              <a:rPr lang="ru-RU" sz="1400" dirty="0" smtClean="0">
                <a:solidFill>
                  <a:schemeClr val="tx1"/>
                </a:solidFill>
                <a:latin typeface="Times New Roman" pitchFamily="18" charset="0"/>
                <a:cs typeface="Times New Roman" pitchFamily="18" charset="0"/>
              </a:rPr>
              <a:t>района.</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491880" y="980882"/>
            <a:ext cx="547260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400" dirty="0" smtClean="0">
                <a:latin typeface="Times New Roman" pitchFamily="18" charset="0"/>
                <a:cs typeface="Times New Roman" pitchFamily="18" charset="0"/>
              </a:rPr>
              <a:t>Цель программы: повышение </a:t>
            </a:r>
            <a:r>
              <a:rPr lang="ru-RU" sz="1400" dirty="0">
                <a:latin typeface="Times New Roman" pitchFamily="18" charset="0"/>
                <a:cs typeface="Times New Roman" pitchFamily="18" charset="0"/>
              </a:rPr>
              <a:t>доступности улучшения  жилищных условий граждан, проживающих в сельской местности; комплексное обустройство населенных пунктов  объектами социальной и инженерной инфраструктуры </a:t>
            </a:r>
          </a:p>
        </p:txBody>
      </p:sp>
      <p:sp>
        <p:nvSpPr>
          <p:cNvPr id="16" name="Прямоугольник 15"/>
          <p:cNvSpPr/>
          <p:nvPr/>
        </p:nvSpPr>
        <p:spPr>
          <a:xfrm>
            <a:off x="1026132" y="3089316"/>
            <a:ext cx="6536100" cy="830997"/>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«Развитие малого и среднего предпринимательства в Зеленчукском муниципальном районе </a:t>
            </a:r>
          </a:p>
          <a:p>
            <a:pPr algn="ctr" fontAlgn="base">
              <a:spcBef>
                <a:spcPct val="0"/>
              </a:spcBef>
              <a:spcAft>
                <a:spcPct val="0"/>
              </a:spcAft>
            </a:pP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2016-2018 годы»</a:t>
            </a: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2855926" y="5906396"/>
            <a:ext cx="3181086"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sz="1600" b="1" dirty="0" smtClean="0">
                <a:solidFill>
                  <a:prstClr val="black"/>
                </a:solidFill>
                <a:latin typeface="Times New Roman" panose="02020603050405020304" pitchFamily="18" charset="0"/>
                <a:cs typeface="Times New Roman" panose="02020603050405020304" pitchFamily="18" charset="0"/>
              </a:rPr>
              <a:t>на 2018 год - 10 тыс. рублей</a:t>
            </a:r>
            <a:endParaRPr lang="ru-RU" sz="1600" b="1" dirty="0">
              <a:solidFill>
                <a:prstClr val="black"/>
              </a:solidFill>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85" y="838979"/>
            <a:ext cx="2822575" cy="186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7" y="5114234"/>
            <a:ext cx="262731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635941"/>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125" y="69706"/>
            <a:ext cx="6166933" cy="584775"/>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Противодействие коррупции в Зеленчукском муниципальном районе  </a:t>
            </a: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2017-2019 </a:t>
            </a: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годы"</a:t>
            </a: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628936" y="1214262"/>
            <a:ext cx="2159980"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на 2018 год </a:t>
            </a:r>
          </a:p>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 50тыс. рублей</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698912" y="5873916"/>
            <a:ext cx="2179832" cy="646331"/>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на 2018 год </a:t>
            </a:r>
          </a:p>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 400 тыс. рублей</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07504" y="5766355"/>
            <a:ext cx="6348526" cy="83099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200" dirty="0" smtClean="0">
                <a:solidFill>
                  <a:prstClr val="black"/>
                </a:solidFill>
                <a:latin typeface="Times New Roman" pitchFamily="18" charset="0"/>
                <a:cs typeface="Times New Roman" pitchFamily="18" charset="0"/>
              </a:rPr>
              <a:t>Цель программы: </a:t>
            </a:r>
            <a:r>
              <a:rPr lang="ru-RU" sz="1200" dirty="0" smtClean="0">
                <a:latin typeface="Times New Roman" pitchFamily="18" charset="0"/>
                <a:cs typeface="Times New Roman" pitchFamily="18" charset="0"/>
              </a:rPr>
              <a:t>развитие </a:t>
            </a:r>
            <a:r>
              <a:rPr lang="ru-RU" sz="1200" dirty="0">
                <a:latin typeface="Times New Roman" pitchFamily="18" charset="0"/>
                <a:cs typeface="Times New Roman" pitchFamily="18" charset="0"/>
              </a:rPr>
              <a:t>системы патриотического воспитания молодежи, возрождение традиционной культуры казачества, развитие физической культуры и спорта, сохранение культурных ценностей;</a:t>
            </a:r>
          </a:p>
          <a:p>
            <a:pPr algn="ctr"/>
            <a:r>
              <a:rPr lang="ru-RU" sz="1200" dirty="0">
                <a:latin typeface="Times New Roman" pitchFamily="18" charset="0"/>
                <a:cs typeface="Times New Roman" pitchFamily="18" charset="0"/>
              </a:rPr>
              <a:t>осуществление мероприятий, влияющих на процесс возрождения и становления </a:t>
            </a:r>
            <a:r>
              <a:rPr lang="ru-RU" sz="1200" dirty="0" smtClean="0">
                <a:latin typeface="Times New Roman" pitchFamily="18" charset="0"/>
                <a:cs typeface="Times New Roman" pitchFamily="18" charset="0"/>
              </a:rPr>
              <a:t>казачества. </a:t>
            </a:r>
            <a:endParaRPr lang="ru-RU" sz="1200" dirty="0">
              <a:solidFill>
                <a:prstClr val="black"/>
              </a:solidFill>
              <a:latin typeface="Times New Roman" pitchFamily="18" charset="0"/>
              <a:cs typeface="Times New Roman" pitchFamily="18" charset="0"/>
            </a:endParaRPr>
          </a:p>
        </p:txBody>
      </p:sp>
      <p:sp>
        <p:nvSpPr>
          <p:cNvPr id="12" name="TextBox 11"/>
          <p:cNvSpPr txBox="1"/>
          <p:nvPr/>
        </p:nvSpPr>
        <p:spPr>
          <a:xfrm>
            <a:off x="467804" y="3574757"/>
            <a:ext cx="2159980" cy="646331"/>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на 2018 год</a:t>
            </a:r>
          </a:p>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 80 тыс. рублей</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806161" y="2224676"/>
            <a:ext cx="6166933" cy="830997"/>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«Содействие занятости несовершеннолетних граждан  Зеленчукского муниципального района на 2017-2019 </a:t>
            </a: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годы"</a:t>
            </a: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6512" y="4614227"/>
            <a:ext cx="6311570" cy="830997"/>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«Развитие и становление Зеленчукского районного общества Баталпашинского казачьего отдела  Кубанского казачьего войска на 2018-2020 годы"</a:t>
            </a: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033985" y="3135559"/>
            <a:ext cx="5905694" cy="1015663"/>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200" dirty="0" smtClean="0">
                <a:latin typeface="Times New Roman" pitchFamily="18" charset="0"/>
                <a:cs typeface="Times New Roman" pitchFamily="18" charset="0"/>
              </a:rPr>
              <a:t>Цель программы: проведение </a:t>
            </a:r>
            <a:r>
              <a:rPr lang="ru-RU" sz="1200" dirty="0">
                <a:latin typeface="Times New Roman" pitchFamily="18" charset="0"/>
                <a:cs typeface="Times New Roman" pitchFamily="18" charset="0"/>
              </a:rPr>
              <a:t>мероприятий по содействию занятости населения в части временного трудоустройства граждан в возрасте от 14 до 18 лет в целях приобщения их к труду,  получения  профессиональных навыков, адаптации подростков на рынке труда Зеленчукского муниципального района, профилактики безнадзорности и правонарушений среди </a:t>
            </a:r>
            <a:r>
              <a:rPr lang="ru-RU" sz="1200" dirty="0" smtClean="0">
                <a:latin typeface="Times New Roman" pitchFamily="18" charset="0"/>
                <a:cs typeface="Times New Roman" pitchFamily="18" charset="0"/>
              </a:rPr>
              <a:t>несовершеннолетних</a:t>
            </a:r>
            <a:endParaRPr lang="ru-RU" sz="1200" dirty="0">
              <a:solidFill>
                <a:prstClr val="black"/>
              </a:solidFill>
              <a:latin typeface="Times New Roman" pitchFamily="18" charset="0"/>
              <a:cs typeface="Times New Roman" pitchFamily="18" charset="0"/>
            </a:endParaRPr>
          </a:p>
        </p:txBody>
      </p:sp>
      <p:sp>
        <p:nvSpPr>
          <p:cNvPr id="18" name="Прямоугольник 17"/>
          <p:cNvSpPr/>
          <p:nvPr/>
        </p:nvSpPr>
        <p:spPr>
          <a:xfrm>
            <a:off x="86809" y="788039"/>
            <a:ext cx="6369221" cy="646331"/>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200" dirty="0" smtClean="0">
                <a:latin typeface="Times New Roman" pitchFamily="18" charset="0"/>
                <a:cs typeface="Times New Roman" pitchFamily="18" charset="0"/>
              </a:rPr>
              <a:t>Цель программы: создание </a:t>
            </a:r>
            <a:r>
              <a:rPr lang="ru-RU" sz="1200" dirty="0">
                <a:latin typeface="Times New Roman" pitchFamily="18" charset="0"/>
                <a:cs typeface="Times New Roman" pitchFamily="18" charset="0"/>
              </a:rPr>
              <a:t>условий, затрудняющих возможность коррупционного поведения и обеспечивающих снижение уровня коррупции в Зеленчукском муниципальном районе;</a:t>
            </a:r>
          </a:p>
          <a:p>
            <a:pPr algn="ctr"/>
            <a:r>
              <a:rPr lang="ru-RU" sz="1200" dirty="0">
                <a:latin typeface="Times New Roman" pitchFamily="18" charset="0"/>
                <a:cs typeface="Times New Roman" pitchFamily="18" charset="0"/>
              </a:rPr>
              <a:t>защита прав и законных интересов граждан и организаций от угроз, связанных с </a:t>
            </a:r>
            <a:r>
              <a:rPr lang="ru-RU" sz="1200" dirty="0" smtClean="0">
                <a:latin typeface="Times New Roman" pitchFamily="18" charset="0"/>
                <a:cs typeface="Times New Roman" pitchFamily="18" charset="0"/>
              </a:rPr>
              <a:t>коррупцией.</a:t>
            </a:r>
            <a:endParaRPr lang="ru-RU" sz="12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4596" y="101184"/>
            <a:ext cx="2163868" cy="10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83" y="2348880"/>
            <a:ext cx="2206690" cy="113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058" y="4698689"/>
            <a:ext cx="2494722" cy="109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084558"/>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6" y="260648"/>
            <a:ext cx="6933235" cy="646331"/>
          </a:xfrm>
          <a:prstGeom prst="rect">
            <a:avLst/>
          </a:prstGeom>
        </p:spPr>
        <p:txBody>
          <a:bodyPr wrap="square">
            <a:spAutoFit/>
          </a:bodyPr>
          <a:lstStyle/>
          <a:p>
            <a:pPr algn="ctr" fontAlgn="base">
              <a:spcBef>
                <a:spcPct val="0"/>
              </a:spcBef>
              <a:spcAft>
                <a:spcPct val="0"/>
              </a:spcAft>
            </a:pPr>
            <a:r>
              <a:rPr lang="ru-RU"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a:t>
            </a:r>
            <a:r>
              <a:rPr lang="ru-RU"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«Управление муниципальными финансами на 2017-2019 годы"</a:t>
            </a:r>
            <a:endParaRPr lang="ru-RU"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36336" y="1250757"/>
            <a:ext cx="5716009" cy="95410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ru-RU" sz="1400" dirty="0" smtClean="0">
                <a:solidFill>
                  <a:prstClr val="black"/>
                </a:solidFill>
                <a:latin typeface="Times New Roman" pitchFamily="18" charset="0"/>
                <a:cs typeface="Times New Roman" pitchFamily="18" charset="0"/>
              </a:rPr>
              <a:t>Цель программы: обеспечение </a:t>
            </a:r>
            <a:r>
              <a:rPr lang="ru-RU" sz="1400" dirty="0">
                <a:solidFill>
                  <a:prstClr val="black"/>
                </a:solidFill>
                <a:latin typeface="Times New Roman" pitchFamily="18" charset="0"/>
                <a:cs typeface="Times New Roman" pitchFamily="18" charset="0"/>
              </a:rPr>
              <a:t>долгосрочной сбалансированности и устойчивости бюджетной системы Зеленчукского муниципального  района, повышение качества и прозрачности управления муниципальными </a:t>
            </a:r>
            <a:r>
              <a:rPr lang="ru-RU" sz="1400" dirty="0" smtClean="0">
                <a:solidFill>
                  <a:prstClr val="black"/>
                </a:solidFill>
                <a:latin typeface="Times New Roman" pitchFamily="18" charset="0"/>
                <a:cs typeface="Times New Roman" pitchFamily="18" charset="0"/>
              </a:rPr>
              <a:t>финансами</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372200" y="1486525"/>
            <a:ext cx="2462061"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на 2018 год </a:t>
            </a:r>
          </a:p>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9224,9 тыс. рублей</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06833" y="2708920"/>
            <a:ext cx="7048541" cy="369332"/>
          </a:xfrm>
          <a:prstGeom prst="rect">
            <a:avLst/>
          </a:prstGeom>
          <a:noFill/>
        </p:spPr>
        <p:txBody>
          <a:bodyPr wrap="square" rtlCol="0">
            <a:spAutoFit/>
          </a:bodyPr>
          <a:lstStyle/>
          <a:p>
            <a:pPr algn="ctr" fontAlgn="base">
              <a:spcBef>
                <a:spcPct val="0"/>
              </a:spcBef>
              <a:spcAft>
                <a:spcPct val="0"/>
              </a:spcAft>
            </a:pPr>
            <a:r>
              <a:rPr lang="ru-RU" b="1" dirty="0">
                <a:solidFill>
                  <a:srgbClr val="5C27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solidFill>
                  <a:srgbClr val="5C27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2018 году</a:t>
            </a:r>
            <a:endParaRPr lang="ru-RU" dirty="0">
              <a:solidFill>
                <a:srgbClr val="5C27A9"/>
              </a:solidFill>
              <a:effectLst>
                <a:outerShdw blurRad="38100" dist="38100" dir="2700000" algn="tl">
                  <a:srgbClr val="000000">
                    <a:alpha val="43137"/>
                  </a:srgbClr>
                </a:outerShdw>
              </a:effectLst>
            </a:endParaRPr>
          </a:p>
        </p:txBody>
      </p:sp>
      <p:sp>
        <p:nvSpPr>
          <p:cNvPr id="17" name="TextBox 16"/>
          <p:cNvSpPr txBox="1"/>
          <p:nvPr/>
        </p:nvSpPr>
        <p:spPr>
          <a:xfrm>
            <a:off x="322023" y="4255909"/>
            <a:ext cx="3177140" cy="1815882"/>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Создание условий для эффективного и ответственного управления муниципальными финансами, повышения устойчивости бюджетов муниципальных образований муниципального района</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111509" y="3212976"/>
            <a:ext cx="2664574" cy="830997"/>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ru-RU" sz="1600" dirty="0" smtClean="0">
                <a:solidFill>
                  <a:prstClr val="black"/>
                </a:solidFill>
                <a:latin typeface="Times New Roman" panose="02020603050405020304" pitchFamily="18" charset="0"/>
                <a:cs typeface="Times New Roman" panose="02020603050405020304" pitchFamily="18" charset="0"/>
              </a:rPr>
              <a:t>Обеспечение реализации муниципальной программы и прочие мероприятия»</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23528" y="3810526"/>
            <a:ext cx="2184603"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fontAlgn="base">
              <a:spcBef>
                <a:spcPct val="0"/>
              </a:spcBef>
              <a:spcAft>
                <a:spcPct val="0"/>
              </a:spcAft>
            </a:pPr>
            <a:r>
              <a:rPr lang="ru-RU" sz="1600" b="1" dirty="0" smtClean="0">
                <a:solidFill>
                  <a:prstClr val="black"/>
                </a:solidFill>
                <a:latin typeface="Times New Roman" panose="02020603050405020304" pitchFamily="18" charset="0"/>
                <a:cs typeface="Times New Roman" panose="02020603050405020304" pitchFamily="18" charset="0"/>
              </a:rPr>
              <a:t>  1834,7 тыс.рублей</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756508" y="4149080"/>
            <a:ext cx="1991956"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fontAlgn="base">
              <a:spcBef>
                <a:spcPct val="0"/>
              </a:spcBef>
              <a:spcAft>
                <a:spcPct val="0"/>
              </a:spcAft>
            </a:pPr>
            <a:r>
              <a:rPr lang="ru-RU" sz="1600" b="1" dirty="0" smtClean="0">
                <a:solidFill>
                  <a:prstClr val="black"/>
                </a:solidFill>
                <a:latin typeface="Times New Roman" panose="02020603050405020304" pitchFamily="18" charset="0"/>
                <a:cs typeface="Times New Roman" panose="02020603050405020304" pitchFamily="18" charset="0"/>
              </a:rPr>
              <a:t>  7390,2 тыс.рублей</a:t>
            </a:r>
            <a:endParaRPr lang="ru-RU" sz="1600" b="1" dirty="0">
              <a:solidFill>
                <a:prstClr val="black"/>
              </a:solidFill>
              <a:latin typeface="Times New Roman" panose="02020603050405020304" pitchFamily="18" charset="0"/>
              <a:cs typeface="Times New Roman" panose="02020603050405020304" pitchFamily="18" charset="0"/>
            </a:endParaRPr>
          </a:p>
        </p:txBody>
      </p:sp>
      <p:pic>
        <p:nvPicPr>
          <p:cNvPr id="2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345" y="4731552"/>
            <a:ext cx="2908638" cy="206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C:\Users\Администратор\Downloads\бюдж.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226" y="3204354"/>
            <a:ext cx="2259910" cy="166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583102"/>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524283"/>
            <a:ext cx="5904656" cy="584775"/>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«Доступная среда Зеленчукского муниципального района на 2016-2018 годы»</a:t>
            </a: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44502" y="2843644"/>
            <a:ext cx="3067291" cy="369332"/>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н 2018год - 380 тыс. рублей</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652120" y="6093296"/>
            <a:ext cx="3067291" cy="369332"/>
          </a:xfrm>
          <a:prstGeom prst="rect">
            <a:avLst/>
          </a:prstGeom>
          <a:ln>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fontAlgn="base">
              <a:spcBef>
                <a:spcPct val="0"/>
              </a:spcBef>
              <a:spcAft>
                <a:spcPct val="0"/>
              </a:spcAft>
            </a:pPr>
            <a:r>
              <a:rPr lang="ru-RU" b="1" dirty="0" smtClean="0">
                <a:solidFill>
                  <a:prstClr val="black"/>
                </a:solidFill>
                <a:latin typeface="Times New Roman" panose="02020603050405020304" pitchFamily="18" charset="0"/>
                <a:cs typeface="Times New Roman" panose="02020603050405020304" pitchFamily="18" charset="0"/>
              </a:rPr>
              <a:t>на </a:t>
            </a:r>
            <a:r>
              <a:rPr lang="ru-RU" b="1" dirty="0">
                <a:solidFill>
                  <a:prstClr val="black"/>
                </a:solidFill>
                <a:latin typeface="Times New Roman" panose="02020603050405020304" pitchFamily="18" charset="0"/>
                <a:cs typeface="Times New Roman" panose="02020603050405020304" pitchFamily="18" charset="0"/>
              </a:rPr>
              <a:t>2018год </a:t>
            </a:r>
            <a:r>
              <a:rPr lang="ru-RU" b="1" dirty="0" smtClean="0">
                <a:solidFill>
                  <a:prstClr val="black"/>
                </a:solidFill>
                <a:latin typeface="Times New Roman" panose="02020603050405020304" pitchFamily="18" charset="0"/>
                <a:cs typeface="Times New Roman" panose="02020603050405020304" pitchFamily="18" charset="0"/>
              </a:rPr>
              <a:t>-110 тыс. рублей</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43078" y="1780786"/>
            <a:ext cx="5337033" cy="1015663"/>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endParaRPr lang="ru-RU" sz="1200" dirty="0" smtClean="0">
              <a:solidFill>
                <a:prstClr val="black"/>
              </a:solidFill>
              <a:latin typeface="Times New Roman" pitchFamily="18" charset="0"/>
              <a:cs typeface="Times New Roman" pitchFamily="18" charset="0"/>
            </a:endParaRPr>
          </a:p>
          <a:p>
            <a:pPr lvl="0" algn="ctr"/>
            <a:r>
              <a:rPr lang="ru-RU" sz="1200" dirty="0" smtClean="0">
                <a:solidFill>
                  <a:prstClr val="black"/>
                </a:solidFill>
                <a:latin typeface="Times New Roman" pitchFamily="18" charset="0"/>
                <a:cs typeface="Times New Roman" pitchFamily="18" charset="0"/>
              </a:rPr>
              <a:t>Цель программы: формирование </a:t>
            </a:r>
            <a:r>
              <a:rPr lang="ru-RU" sz="1200" dirty="0">
                <a:solidFill>
                  <a:prstClr val="black"/>
                </a:solidFill>
                <a:latin typeface="Times New Roman" pitchFamily="18" charset="0"/>
                <a:cs typeface="Times New Roman" pitchFamily="18" charset="0"/>
              </a:rPr>
              <a:t>условий развития доступной среды для инвалидов и маломобильных групп населения, обеспечение им равного с другими гражданами беспрепятственного доступа к объектам и услугам.</a:t>
            </a:r>
          </a:p>
          <a:p>
            <a:pPr lvl="0" algn="ctr"/>
            <a:endParaRPr lang="ru-RU" sz="1200" dirty="0">
              <a:solidFill>
                <a:prstClr val="black"/>
              </a:solidFill>
              <a:latin typeface="Times New Roman" pitchFamily="18" charset="0"/>
              <a:cs typeface="Times New Roman" pitchFamily="18" charset="0"/>
            </a:endParaRPr>
          </a:p>
        </p:txBody>
      </p:sp>
      <p:sp>
        <p:nvSpPr>
          <p:cNvPr id="14" name="Прямоугольник 13"/>
          <p:cNvSpPr/>
          <p:nvPr/>
        </p:nvSpPr>
        <p:spPr>
          <a:xfrm>
            <a:off x="2054613" y="3789040"/>
            <a:ext cx="5586245" cy="830997"/>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«Социальная поддержка пожилых граждан на 2016-2018 годы в Зеленчукском муниципальном районе»</a:t>
            </a:r>
            <a:endParaRPr lang="ru-RU" sz="1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635896" y="4902840"/>
            <a:ext cx="5076631" cy="1046440"/>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400" dirty="0">
                <a:solidFill>
                  <a:prstClr val="black"/>
                </a:solidFill>
                <a:latin typeface="Times New Roman" pitchFamily="18" charset="0"/>
                <a:cs typeface="Times New Roman" pitchFamily="18" charset="0"/>
              </a:rPr>
              <a:t>Цель </a:t>
            </a:r>
            <a:r>
              <a:rPr lang="ru-RU" sz="1400" dirty="0" smtClean="0">
                <a:solidFill>
                  <a:prstClr val="black"/>
                </a:solidFill>
                <a:latin typeface="Times New Roman" pitchFamily="18" charset="0"/>
                <a:cs typeface="Times New Roman" pitchFamily="18" charset="0"/>
              </a:rPr>
              <a:t>программы: ф</a:t>
            </a:r>
            <a:r>
              <a:rPr lang="ru-RU" sz="1200" dirty="0" smtClean="0">
                <a:solidFill>
                  <a:prstClr val="black"/>
                </a:solidFill>
                <a:latin typeface="Times New Roman" pitchFamily="18" charset="0"/>
                <a:cs typeface="Times New Roman" pitchFamily="18" charset="0"/>
              </a:rPr>
              <a:t>ормирование </a:t>
            </a:r>
            <a:r>
              <a:rPr lang="ru-RU" sz="1200" dirty="0">
                <a:solidFill>
                  <a:prstClr val="black"/>
                </a:solidFill>
                <a:latin typeface="Times New Roman" pitchFamily="18" charset="0"/>
                <a:cs typeface="Times New Roman" pitchFamily="18" charset="0"/>
              </a:rPr>
              <a:t>организационных, правовых, социально-экономических условий для осуществления мер по улучшению положения и качества жизни пожилых граждан, повышение степени их социальной защищенности, активизация участия пожилых граждан в общественной жизни района</a:t>
            </a:r>
            <a:r>
              <a:rPr lang="ru-RU" sz="1200" dirty="0" smtClean="0">
                <a:solidFill>
                  <a:prstClr val="black"/>
                </a:solidFill>
                <a:latin typeface="Times New Roman" pitchFamily="18" charset="0"/>
                <a:cs typeface="Times New Roman" pitchFamily="18" charset="0"/>
              </a:rPr>
              <a:t>.</a:t>
            </a:r>
            <a:endParaRPr lang="ru-RU" sz="1200" dirty="0">
              <a:solidFill>
                <a:prstClr val="black"/>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5655"/>
            <a:ext cx="1871663"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018" y="1801583"/>
            <a:ext cx="2761982" cy="203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440964"/>
            <a:ext cx="3312368" cy="233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619890"/>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20000"/>
                <a:lumOff val="80000"/>
              </a:schemeClr>
            </a:gs>
            <a:gs pos="100000">
              <a:schemeClr val="accent4">
                <a:lumMod val="60000"/>
                <a:lumOff val="4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399209"/>
            <a:ext cx="6192688" cy="778098"/>
          </a:xfrm>
          <a:solidFill>
            <a:schemeClr val="accent6">
              <a:lumMod val="20000"/>
              <a:lumOff val="80000"/>
            </a:schemeClr>
          </a:solidFill>
          <a:scene3d>
            <a:camera prst="orthographicFront"/>
            <a:lightRig rig="threePt" dir="t"/>
          </a:scene3d>
          <a:sp3d>
            <a:bevelT w="152400" h="50800" prst="softRound"/>
          </a:sp3d>
        </p:spPr>
        <p:txBody>
          <a:bodyPr>
            <a:noAutofit/>
          </a:bodyPr>
          <a:lstStyle/>
          <a:p>
            <a:r>
              <a:rPr lang="ru-RU" sz="2800" b="1" dirty="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Меры социальной поддержки </a:t>
            </a:r>
            <a:br>
              <a:rPr lang="ru-RU" sz="2800" b="1" dirty="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br>
            <a:r>
              <a:rPr lang="ru-RU" sz="2800" b="1" dirty="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отдельных категорий граждан</a:t>
            </a:r>
            <a:endParaRPr lang="ru-RU" sz="2800" dirty="0"/>
          </a:p>
        </p:txBody>
      </p:sp>
      <p:graphicFrame>
        <p:nvGraphicFramePr>
          <p:cNvPr id="4" name="Таблица 3"/>
          <p:cNvGraphicFramePr>
            <a:graphicFrameLocks noGrp="1"/>
          </p:cNvGraphicFramePr>
          <p:nvPr>
            <p:extLst>
              <p:ext uri="{D42A27DB-BD31-4B8C-83A1-F6EECF244321}">
                <p14:modId xmlns:p14="http://schemas.microsoft.com/office/powerpoint/2010/main" val="1110778412"/>
              </p:ext>
            </p:extLst>
          </p:nvPr>
        </p:nvGraphicFramePr>
        <p:xfrm>
          <a:off x="323528" y="1601044"/>
          <a:ext cx="8640959" cy="4996308"/>
        </p:xfrm>
        <a:graphic>
          <a:graphicData uri="http://schemas.openxmlformats.org/drawingml/2006/table">
            <a:tbl>
              <a:tblPr firstRow="1" bandRow="1">
                <a:effectLst>
                  <a:innerShdw blurRad="114300">
                    <a:prstClr val="black"/>
                  </a:innerShdw>
                </a:effectLst>
                <a:tableStyleId>{5C22544A-7EE6-4342-B048-85BDC9FD1C3A}</a:tableStyleId>
              </a:tblPr>
              <a:tblGrid>
                <a:gridCol w="3816424">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7">
                  <a:extLst>
                    <a:ext uri="{9D8B030D-6E8A-4147-A177-3AD203B41FA5}">
                      <a16:colId xmlns:a16="http://schemas.microsoft.com/office/drawing/2014/main" xmlns="" val="20006"/>
                    </a:ext>
                  </a:extLst>
                </a:gridCol>
              </a:tblGrid>
              <a:tr h="356684">
                <a:tc rowSpan="2">
                  <a:txBody>
                    <a:bodyPr/>
                    <a:lstStyle/>
                    <a:p>
                      <a:pPr algn="ctr"/>
                      <a:r>
                        <a:rPr lang="ru-RU" sz="1600"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Категория получателей</a:t>
                      </a:r>
                      <a:endParaRPr lang="ru-RU" sz="16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tc>
                <a:tc rowSpan="2">
                  <a:txBody>
                    <a:bodyPr/>
                    <a:lstStyle/>
                    <a:p>
                      <a:pPr algn="ctr"/>
                      <a:r>
                        <a:rPr lang="ru-RU" sz="1200"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Численность</a:t>
                      </a:r>
                    </a:p>
                    <a:p>
                      <a:pPr algn="ctr"/>
                      <a:r>
                        <a:rPr lang="ru-RU" sz="1200"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получателей , чел</a:t>
                      </a:r>
                      <a:endParaRPr lang="ru-RU" sz="12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tc>
                <a:tc gridSpan="2">
                  <a:txBody>
                    <a:bodyPr/>
                    <a:lstStyle/>
                    <a:p>
                      <a:pPr algn="ctr"/>
                      <a:r>
                        <a:rPr lang="ru-RU" sz="1400"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2017</a:t>
                      </a:r>
                      <a:endParaRPr lang="ru-RU" sz="14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tc>
                <a:tc hMerge="1">
                  <a:txBody>
                    <a:bodyPr/>
                    <a:lstStyle/>
                    <a:p>
                      <a:endParaRPr lang="ru-RU" sz="1400" dirty="0">
                        <a:latin typeface="Times New Roman" pitchFamily="18" charset="0"/>
                        <a:cs typeface="Times New Roman" pitchFamily="18" charset="0"/>
                      </a:endParaRPr>
                    </a:p>
                  </a:txBody>
                  <a:tcPr/>
                </a:tc>
                <a:tc rowSpan="2">
                  <a:txBody>
                    <a:bodyPr/>
                    <a:lstStyle/>
                    <a:p>
                      <a:pPr algn="ctr"/>
                      <a:r>
                        <a:rPr lang="ru-RU" sz="1400" b="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2018</a:t>
                      </a:r>
                    </a:p>
                    <a:p>
                      <a:pPr algn="ctr"/>
                      <a:r>
                        <a:rPr lang="ru-RU" sz="1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прогноз</a:t>
                      </a:r>
                      <a:endParaRPr lang="ru-RU" sz="11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tc>
                <a:tc rowSpan="2">
                  <a:txBody>
                    <a:bodyPr/>
                    <a:lstStyle/>
                    <a:p>
                      <a:pPr algn="ctr"/>
                      <a:r>
                        <a:rPr lang="ru-RU" sz="1400"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2019</a:t>
                      </a:r>
                    </a:p>
                    <a:p>
                      <a:pPr algn="ctr"/>
                      <a:r>
                        <a:rPr lang="ru-RU" sz="1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прогноз</a:t>
                      </a:r>
                      <a:endParaRPr lang="ru-RU" sz="11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tc>
                <a:tc rowSpan="2">
                  <a:txBody>
                    <a:bodyPr/>
                    <a:lstStyle/>
                    <a:p>
                      <a:pPr algn="ctr"/>
                      <a:r>
                        <a:rPr lang="ru-RU" sz="1400"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2020</a:t>
                      </a:r>
                    </a:p>
                    <a:p>
                      <a:pPr algn="ctr"/>
                      <a:r>
                        <a:rPr lang="ru-RU" sz="11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прогноз</a:t>
                      </a:r>
                      <a:endParaRPr lang="ru-RU" sz="11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tc>
                <a:extLst>
                  <a:ext uri="{0D108BD9-81ED-4DB2-BD59-A6C34878D82A}">
                    <a16:rowId xmlns:a16="http://schemas.microsoft.com/office/drawing/2014/main" xmlns="" val="10000"/>
                  </a:ext>
                </a:extLst>
              </a:tr>
              <a:tr h="374745">
                <a:tc vMerge="1">
                  <a:txBody>
                    <a:bodyPr/>
                    <a:lstStyle/>
                    <a:p>
                      <a:pPr algn="l" fontAlgn="t"/>
                      <a:endParaRPr lang="ru-RU" sz="1100" b="1" i="0" u="none" strike="noStrike" dirty="0">
                        <a:solidFill>
                          <a:srgbClr val="000000"/>
                        </a:solidFill>
                        <a:effectLst/>
                        <a:latin typeface="Times New Roman"/>
                      </a:endParaRPr>
                    </a:p>
                  </a:txBody>
                  <a:tcPr marL="9525" marR="9525" marT="9525" marB="0"/>
                </a:tc>
                <a:tc vMerge="1">
                  <a:txBody>
                    <a:bodyPr/>
                    <a:lstStyle/>
                    <a:p>
                      <a:endParaRPr lang="ru-RU" dirty="0"/>
                    </a:p>
                  </a:txBody>
                  <a:tcPr/>
                </a:tc>
                <a:tc>
                  <a:txBody>
                    <a:bodyPr/>
                    <a:lstStyle/>
                    <a:p>
                      <a:pPr algn="ctr"/>
                      <a:r>
                        <a:rPr lang="ru-RU" sz="1200" b="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a:t>
                      </a:r>
                      <a:endParaRPr lang="ru-RU" sz="12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solidFill>
                      <a:schemeClr val="tx2">
                        <a:lumMod val="60000"/>
                        <a:lumOff val="40000"/>
                      </a:schemeClr>
                    </a:solidFill>
                  </a:tcPr>
                </a:tc>
                <a:tc>
                  <a:txBody>
                    <a:bodyPr/>
                    <a:lstStyle/>
                    <a:p>
                      <a:pPr algn="ctr"/>
                      <a:r>
                        <a:rPr lang="ru-RU" sz="1200" b="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оценка</a:t>
                      </a:r>
                      <a:endParaRPr lang="ru-RU" sz="1200" b="1"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marL="68580" marR="68580">
                    <a:solidFill>
                      <a:schemeClr val="tx2">
                        <a:lumMod val="60000"/>
                        <a:lumOff val="40000"/>
                      </a:schemeClr>
                    </a:solidFill>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xmlns="" val="10001"/>
                  </a:ext>
                </a:extLst>
              </a:tr>
              <a:tr h="648072">
                <a:tc>
                  <a:txBody>
                    <a:bodyPr/>
                    <a:lstStyle/>
                    <a:p>
                      <a:pPr algn="l" fontAlgn="b"/>
                      <a:r>
                        <a:rPr lang="ru-RU" sz="1100" b="0" i="0" u="none" strike="noStrike" dirty="0" smtClean="0">
                          <a:effectLst/>
                          <a:latin typeface="Times New Roman" panose="02020603050405020304" pitchFamily="18" charset="0"/>
                          <a:cs typeface="Times New Roman" panose="02020603050405020304" pitchFamily="18" charset="0"/>
                        </a:rPr>
                        <a:t>Субвенции на осуществление полномочий  по обеспечению  мер социальной поддержки   ветеранов труда и тружеников тыла</a:t>
                      </a:r>
                    </a:p>
                  </a:txBody>
                  <a:tcPr marL="7144" marR="7144" marT="9525" marB="0" anchor="ctr"/>
                </a:tc>
                <a:tc>
                  <a:txBody>
                    <a:bodyPr/>
                    <a:lstStyle/>
                    <a:p>
                      <a:pPr 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2679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27446,2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27446,2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24176,2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24676,2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25290,9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extLst>
                  <a:ext uri="{0D108BD9-81ED-4DB2-BD59-A6C34878D82A}">
                    <a16:rowId xmlns:a16="http://schemas.microsoft.com/office/drawing/2014/main" xmlns="" val="10003"/>
                  </a:ext>
                </a:extLst>
              </a:tr>
              <a:tr h="432048">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 </a:t>
                      </a:r>
                      <a:r>
                        <a:rPr lang="ru-RU" sz="1100" u="none" strike="noStrike" dirty="0" smtClean="0">
                          <a:effectLst/>
                          <a:latin typeface="Times New Roman" panose="02020603050405020304" pitchFamily="18" charset="0"/>
                          <a:cs typeface="Times New Roman" panose="02020603050405020304" pitchFamily="18" charset="0"/>
                        </a:rPr>
                        <a:t>Субвенции на осуществление полномочий  по обеспечению  мер социальной поддержки   ветеранов труда КЧР</a:t>
                      </a:r>
                    </a:p>
                  </a:txBody>
                  <a:tcPr marL="7144" marR="7144" marT="9525" marB="0" anchor="ctr"/>
                </a:tc>
                <a:tc>
                  <a:txBody>
                    <a:bodyPr/>
                    <a:lstStyle/>
                    <a:p>
                      <a:pPr 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1335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7173,8</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7173,8</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6950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6950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6950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extLst>
                  <a:ext uri="{0D108BD9-81ED-4DB2-BD59-A6C34878D82A}">
                    <a16:rowId xmlns:a16="http://schemas.microsoft.com/office/drawing/2014/main" xmlns="" val="10004"/>
                  </a:ext>
                </a:extLst>
              </a:tr>
              <a:tr h="792088">
                <a:tc>
                  <a:txBody>
                    <a:bodyPr/>
                    <a:lstStyle/>
                    <a:p>
                      <a:pPr algn="l" fontAlgn="t"/>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Субвенции на осуществление полномочий  по  обеспечению мер социальной поддержки   реабилитированным лицам и лицам , признанным пострадавшими от политических репрессий</a:t>
                      </a:r>
                    </a:p>
                  </a:txBody>
                  <a:tcPr marL="7144" marR="7144" marT="9525" marB="0" anchor="ctr"/>
                </a:tc>
                <a:tc>
                  <a:txBody>
                    <a:bodyPr/>
                    <a:lstStyle/>
                    <a:p>
                      <a:pPr algn="ctr" fontAlgn="t">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2426</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38830,3</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38830,3</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38495,3</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39695,3</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41095,3</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extLst>
                  <a:ext uri="{0D108BD9-81ED-4DB2-BD59-A6C34878D82A}">
                    <a16:rowId xmlns:a16="http://schemas.microsoft.com/office/drawing/2014/main" xmlns="" val="10005"/>
                  </a:ext>
                </a:extLst>
              </a:tr>
              <a:tr h="504056">
                <a:tc>
                  <a:txBody>
                    <a:bodyPr/>
                    <a:lstStyle/>
                    <a:p>
                      <a:pPr algn="l" fontAlgn="b"/>
                      <a:r>
                        <a:rPr lang="ru-RU" sz="1100" b="0" i="0" u="none" strike="noStrike" dirty="0" smtClean="0">
                          <a:effectLst/>
                          <a:latin typeface="Times New Roman" panose="02020603050405020304" pitchFamily="18" charset="0"/>
                          <a:cs typeface="Times New Roman" panose="02020603050405020304" pitchFamily="18" charset="0"/>
                        </a:rPr>
                        <a:t>Субвенции на предоставление гражданам  субсидий на оплату жилого помещения и коммунальных услуг </a:t>
                      </a:r>
                    </a:p>
                  </a:txBody>
                  <a:tcPr marL="7144" marR="7144" marT="9525" marB="0" anchor="ctr"/>
                </a:tc>
                <a:tc>
                  <a:txBody>
                    <a:bodyPr/>
                    <a:lstStyle/>
                    <a:p>
                      <a:pPr algn="ctr" fontAlgn="b">
                        <a:lnSpc>
                          <a:spcPct val="107000"/>
                        </a:lnSpc>
                        <a:spcAft>
                          <a:spcPts val="0"/>
                        </a:spcAft>
                      </a:pPr>
                      <a:endParaRPr lang="ru-RU"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
                        <a:lnSpc>
                          <a:spcPct val="107000"/>
                        </a:lnSpc>
                        <a:spcAft>
                          <a:spcPts val="0"/>
                        </a:spcAft>
                      </a:pPr>
                      <a:endParaRPr lang="ru-RU"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
                        <a:lnSpc>
                          <a:spcPct val="107000"/>
                        </a:lnSpc>
                        <a:spcAft>
                          <a:spcPts val="0"/>
                        </a:spcAft>
                      </a:pPr>
                      <a:r>
                        <a:rPr lang="ru-RU" sz="1050" smtClean="0">
                          <a:effectLst/>
                          <a:latin typeface="Times New Roman" panose="02020603050405020304" pitchFamily="18" charset="0"/>
                          <a:ea typeface="Calibri" panose="020F0502020204030204" pitchFamily="34" charset="0"/>
                          <a:cs typeface="Times New Roman" panose="02020603050405020304" pitchFamily="18" charset="0"/>
                        </a:rPr>
                        <a:t>180</a:t>
                      </a:r>
                      <a:endParaRPr lang="ru-RU"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b">
                        <a:lnSpc>
                          <a:spcPct val="107000"/>
                        </a:lnSpc>
                        <a:spcAft>
                          <a:spcPts val="0"/>
                        </a:spcAft>
                      </a:pP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3980,4</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3980,4</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3120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3250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extLst>
                  <a:ext uri="{0D108BD9-81ED-4DB2-BD59-A6C34878D82A}">
                    <a16:rowId xmlns:a16="http://schemas.microsoft.com/office/drawing/2014/main" xmlns="" val="10007"/>
                  </a:ext>
                </a:extLst>
              </a:tr>
              <a:tr h="432048">
                <a:tc>
                  <a:txBody>
                    <a:bodyPr/>
                    <a:lstStyle/>
                    <a:p>
                      <a:pPr algn="l" fontAlgn="b"/>
                      <a:r>
                        <a:rPr lang="ru-RU" sz="1100" b="0" i="0" u="none" strike="noStrike" dirty="0" smtClean="0">
                          <a:effectLst/>
                          <a:latin typeface="Times New Roman" panose="02020603050405020304" pitchFamily="18" charset="0"/>
                          <a:cs typeface="Times New Roman" panose="02020603050405020304" pitchFamily="18" charset="0"/>
                        </a:rPr>
                        <a:t>Субвенции на осуществление полномочий  по  обеспечению мер социальной поддержки на выплату социального</a:t>
                      </a:r>
                      <a:r>
                        <a:rPr lang="ru-RU" sz="1100" b="0" i="0" u="none" strike="noStrike" baseline="0" dirty="0" smtClean="0">
                          <a:effectLst/>
                          <a:latin typeface="Times New Roman" panose="02020603050405020304" pitchFamily="18" charset="0"/>
                          <a:cs typeface="Times New Roman" panose="02020603050405020304" pitchFamily="18" charset="0"/>
                        </a:rPr>
                        <a:t> пособия на погребение</a:t>
                      </a:r>
                      <a:endParaRPr lang="ru-RU" sz="1100" b="0" i="0" u="none" strike="noStrike" dirty="0" smtClean="0">
                        <a:effectLst/>
                        <a:latin typeface="Times New Roman" panose="02020603050405020304" pitchFamily="18" charset="0"/>
                        <a:cs typeface="Times New Roman" panose="02020603050405020304" pitchFamily="18" charset="0"/>
                      </a:endParaRPr>
                    </a:p>
                  </a:txBody>
                  <a:tcPr marL="7144" marR="7144" marT="9525" marB="0" anchor="ctr"/>
                </a:tc>
                <a:tc>
                  <a:txBody>
                    <a:bodyPr/>
                    <a:lstStyle/>
                    <a:p>
                      <a:pPr algn="ctr" fontAlgn="b">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extLst>
                  <a:ext uri="{0D108BD9-81ED-4DB2-BD59-A6C34878D82A}">
                    <a16:rowId xmlns:a16="http://schemas.microsoft.com/office/drawing/2014/main" xmlns="" val="10008"/>
                  </a:ext>
                </a:extLst>
              </a:tr>
              <a:tr h="673472">
                <a:tc>
                  <a:txBody>
                    <a:bodyPr/>
                    <a:lstStyle/>
                    <a:p>
                      <a:pPr algn="l" fontAlgn="b"/>
                      <a:r>
                        <a:rPr lang="ru-RU" sz="1100" b="0" i="0" u="none" strike="noStrike" dirty="0" smtClean="0">
                          <a:effectLst/>
                          <a:latin typeface="Times New Roman" panose="02020603050405020304" pitchFamily="18" charset="0"/>
                          <a:cs typeface="Times New Roman" panose="02020603050405020304" pitchFamily="18" charset="0"/>
                        </a:rPr>
                        <a:t>Субвенция на предоставление мер социальной поддержки многодетной семьи и семьи, в которой один или оба родителя являются инвалидами</a:t>
                      </a:r>
                    </a:p>
                  </a:txBody>
                  <a:tcPr marL="7144" marR="7144" marT="9525" marB="0" anchor="ctr"/>
                </a:tc>
                <a:tc>
                  <a:txBody>
                    <a:bodyPr/>
                    <a:lstStyle/>
                    <a:p>
                      <a:pPr algn="ctr" fontAlgn="b">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688</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16685,9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16685,9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18192,9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18502,5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18356,6</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extLst>
                  <a:ext uri="{0D108BD9-81ED-4DB2-BD59-A6C34878D82A}">
                    <a16:rowId xmlns:a16="http://schemas.microsoft.com/office/drawing/2014/main" xmlns="" val="10010"/>
                  </a:ext>
                </a:extLst>
              </a:tr>
              <a:tr h="339564">
                <a:tc>
                  <a:txBody>
                    <a:bodyPr/>
                    <a:lstStyle/>
                    <a:p>
                      <a:pPr algn="l" fontAlgn="b"/>
                      <a:r>
                        <a:rPr lang="ru-RU" sz="1100" b="0" i="0" u="none" strike="noStrike" dirty="0" smtClean="0">
                          <a:effectLst/>
                          <a:latin typeface="Times New Roman" panose="02020603050405020304" pitchFamily="18" charset="0"/>
                          <a:cs typeface="Times New Roman" panose="02020603050405020304" pitchFamily="18" charset="0"/>
                        </a:rPr>
                        <a:t>Субвенция  на компенсация отдельным категориям граждан оплаты взноса на капитальный ремонт общего имущества в многоквартирном доме </a:t>
                      </a:r>
                      <a:endParaRPr lang="ru-RU" sz="1100" b="0" i="0" u="none" strike="noStrike" dirty="0">
                        <a:effectLst/>
                        <a:latin typeface="Times New Roman" panose="02020603050405020304" pitchFamily="18" charset="0"/>
                        <a:cs typeface="Times New Roman" panose="02020603050405020304" pitchFamily="18" charset="0"/>
                      </a:endParaRPr>
                    </a:p>
                  </a:txBody>
                  <a:tcPr marL="7144" marR="7144" marT="9525" marB="0" anchor="ctr"/>
                </a:tc>
                <a:tc>
                  <a:txBody>
                    <a:bodyPr/>
                    <a:lstStyle/>
                    <a:p>
                      <a:pPr algn="ctr" fontAlgn="b">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 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315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315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15 </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44" marR="7144" marT="9525" marB="0" anchor="ctr"/>
                </a:tc>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16632"/>
            <a:ext cx="1728192" cy="1381808"/>
          </a:xfrm>
          <a:prstGeom prst="rect">
            <a:avLst/>
          </a:prstGeom>
        </p:spPr>
      </p:pic>
    </p:spTree>
    <p:extLst>
      <p:ext uri="{BB962C8B-B14F-4D97-AF65-F5344CB8AC3E}">
        <p14:creationId xmlns:p14="http://schemas.microsoft.com/office/powerpoint/2010/main" val="2219174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1033264" y="188640"/>
            <a:ext cx="7427168" cy="707886"/>
          </a:xfrm>
          <a:prstGeom prst="rect">
            <a:avLst/>
          </a:prstGeom>
          <a:noFill/>
        </p:spPr>
        <p:txBody>
          <a:bodyPr wrap="square" rtlCol="0">
            <a:spAutoFit/>
          </a:bodyPr>
          <a:lstStyle/>
          <a:p>
            <a:pPr algn="ctr"/>
            <a:r>
              <a:rPr lang="ru-RU" sz="4000" b="1" dirty="0" smtClean="0">
                <a:ln w="18415" cmpd="sng">
                  <a:solidFill>
                    <a:srgbClr val="FFFFFF"/>
                  </a:solidFill>
                  <a:prstDash val="solid"/>
                </a:ln>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Наши контакты</a:t>
            </a:r>
            <a:r>
              <a:rPr lang="ru-RU" sz="3600" b="1" dirty="0" smtClean="0">
                <a:ln w="18415" cmpd="sng">
                  <a:solidFill>
                    <a:srgbClr val="FFFFFF"/>
                  </a:solidFill>
                  <a:prstDash val="solid"/>
                </a:ln>
                <a:solidFill>
                  <a:schemeClr val="tx2">
                    <a:lumMod val="50000"/>
                  </a:schemeClr>
                </a:solidFill>
              </a:rPr>
              <a:t>:</a:t>
            </a:r>
            <a:endParaRPr lang="ru-RU" sz="3600" b="1" dirty="0">
              <a:ln w="18415" cmpd="sng">
                <a:solidFill>
                  <a:srgbClr val="FFFFFF"/>
                </a:solidFill>
                <a:prstDash val="solid"/>
              </a:ln>
              <a:solidFill>
                <a:schemeClr val="tx2">
                  <a:lumMod val="50000"/>
                </a:schemeClr>
              </a:solidFill>
            </a:endParaRPr>
          </a:p>
        </p:txBody>
      </p:sp>
      <p:grpSp>
        <p:nvGrpSpPr>
          <p:cNvPr id="6" name="Группа 5"/>
          <p:cNvGrpSpPr/>
          <p:nvPr/>
        </p:nvGrpSpPr>
        <p:grpSpPr>
          <a:xfrm>
            <a:off x="2114312" y="2276872"/>
            <a:ext cx="4953188" cy="387282"/>
            <a:chOff x="1023452" y="764843"/>
            <a:chExt cx="4953188" cy="387282"/>
          </a:xfrm>
          <a:scene3d>
            <a:camera prst="orthographicFront"/>
            <a:lightRig rig="threePt" dir="t">
              <a:rot lat="0" lon="0" rev="7500000"/>
            </a:lightRig>
          </a:scene3d>
        </p:grpSpPr>
        <p:sp>
          <p:nvSpPr>
            <p:cNvPr id="7" name="Скругленный прямоугольник 6"/>
            <p:cNvSpPr/>
            <p:nvPr/>
          </p:nvSpPr>
          <p:spPr>
            <a:xfrm rot="10800000" flipV="1">
              <a:off x="1023452" y="764843"/>
              <a:ext cx="4953188" cy="387282"/>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Скругленный прямоугольник 4"/>
            <p:cNvSpPr/>
            <p:nvPr/>
          </p:nvSpPr>
          <p:spPr>
            <a:xfrm>
              <a:off x="1042358" y="783749"/>
              <a:ext cx="4915376" cy="3494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lvl="0" algn="ctr" defTabSz="711200">
                <a:lnSpc>
                  <a:spcPct val="90000"/>
                </a:lnSpc>
                <a:spcBef>
                  <a:spcPct val="0"/>
                </a:spcBef>
                <a:spcAft>
                  <a:spcPct val="35000"/>
                </a:spcAft>
              </a:pPr>
              <a:r>
                <a:rPr lang="ru-RU" b="1" kern="1200" dirty="0" smtClean="0"/>
                <a:t>Адрес управления:</a:t>
              </a:r>
              <a:endParaRPr lang="ru-RU" b="1" kern="1200" dirty="0"/>
            </a:p>
          </p:txBody>
        </p:sp>
      </p:grpSp>
      <p:grpSp>
        <p:nvGrpSpPr>
          <p:cNvPr id="9" name="Группа 8"/>
          <p:cNvGrpSpPr/>
          <p:nvPr/>
        </p:nvGrpSpPr>
        <p:grpSpPr>
          <a:xfrm>
            <a:off x="1187624" y="2745311"/>
            <a:ext cx="6996187" cy="1077300"/>
            <a:chOff x="0" y="828968"/>
            <a:chExt cx="7215237" cy="1077300"/>
          </a:xfrm>
          <a:scene3d>
            <a:camera prst="orthographicFront">
              <a:rot lat="0" lon="0" rev="0"/>
            </a:camera>
            <a:lightRig rig="soft" dir="t">
              <a:rot lat="0" lon="0" rev="0"/>
            </a:lightRig>
          </a:scene3d>
        </p:grpSpPr>
        <p:sp>
          <p:nvSpPr>
            <p:cNvPr id="10" name="Прямоугольник 9"/>
            <p:cNvSpPr/>
            <p:nvPr/>
          </p:nvSpPr>
          <p:spPr>
            <a:xfrm>
              <a:off x="0" y="828968"/>
              <a:ext cx="7215237" cy="1077300"/>
            </a:xfrm>
            <a:prstGeom prst="rect">
              <a:avLst/>
            </a:prstGeom>
            <a:ln>
              <a:noFill/>
            </a:ln>
            <a:effectLst>
              <a:outerShdw blurRad="107950" dist="12700" dir="5400000" algn="ctr">
                <a:srgbClr val="000000"/>
              </a:outerShdw>
            </a:effectLst>
            <a:sp3d z="152400" contourW="44450" prstMaterial="matte">
              <a:bevelT w="63500" h="63500" prst="artDeco"/>
              <a:contourClr>
                <a:srgbClr val="FFFFFF"/>
              </a:contourClr>
            </a:sp3d>
          </p:spPr>
          <p:style>
            <a:lnRef idx="1">
              <a:scrgbClr r="0" g="0" b="0"/>
            </a:lnRef>
            <a:fillRef idx="1">
              <a:schemeClr val="lt1">
                <a:alpha val="90000"/>
                <a:hueOff val="0"/>
                <a:satOff val="0"/>
                <a:lumOff val="0"/>
                <a:alphaOff val="0"/>
              </a:schemeClr>
            </a:fillRef>
            <a:effectRef idx="2">
              <a:scrgbClr r="0" g="0" b="0"/>
            </a:effectRef>
            <a:fontRef idx="minor">
              <a:schemeClr val="dk1">
                <a:hueOff val="0"/>
                <a:satOff val="0"/>
                <a:lumOff val="0"/>
                <a:alphaOff val="0"/>
              </a:schemeClr>
            </a:fontRef>
          </p:style>
        </p:sp>
        <p:sp>
          <p:nvSpPr>
            <p:cNvPr id="11" name="Прямоугольник 10"/>
            <p:cNvSpPr/>
            <p:nvPr/>
          </p:nvSpPr>
          <p:spPr>
            <a:xfrm>
              <a:off x="0" y="828968"/>
              <a:ext cx="7215237" cy="107730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9983" tIns="395732" rIns="559983" bIns="135128" numCol="1" spcCol="1270" anchor="t" anchorCtr="0">
              <a:noAutofit/>
            </a:bodyPr>
            <a:lstStyle/>
            <a:p>
              <a:pPr marL="171450" lvl="1" indent="-171450" algn="l" defTabSz="844550">
                <a:lnSpc>
                  <a:spcPct val="90000"/>
                </a:lnSpc>
                <a:spcBef>
                  <a:spcPct val="0"/>
                </a:spcBef>
                <a:spcAft>
                  <a:spcPct val="15000"/>
                </a:spcAft>
                <a:buChar char="••"/>
              </a:pPr>
              <a:r>
                <a:rPr lang="ru-RU" sz="2000" kern="1200" dirty="0" smtClean="0"/>
                <a:t>369140 </a:t>
              </a:r>
              <a:r>
                <a:rPr lang="ru-RU" sz="2000" kern="1200" dirty="0" smtClean="0">
                  <a:effectLst>
                    <a:outerShdw blurRad="38100" dist="38100" dir="2700000" algn="tl">
                      <a:srgbClr val="000000">
                        <a:alpha val="43137"/>
                      </a:srgbClr>
                    </a:outerShdw>
                  </a:effectLst>
                </a:rPr>
                <a:t>ст. Зеленчукская, ул. Первомайская, 129                                         Карачаево-Черкесская республика</a:t>
              </a:r>
              <a:endParaRPr lang="ru-RU" sz="2000" kern="1200" dirty="0">
                <a:effectLst>
                  <a:outerShdw blurRad="38100" dist="38100" dir="2700000" algn="tl">
                    <a:srgbClr val="000000">
                      <a:alpha val="43137"/>
                    </a:srgbClr>
                  </a:outerShdw>
                </a:effectLst>
              </a:endParaRPr>
            </a:p>
          </p:txBody>
        </p:sp>
      </p:grpSp>
      <p:grpSp>
        <p:nvGrpSpPr>
          <p:cNvPr id="12" name="Группа 11"/>
          <p:cNvGrpSpPr/>
          <p:nvPr/>
        </p:nvGrpSpPr>
        <p:grpSpPr>
          <a:xfrm>
            <a:off x="1173187" y="4228999"/>
            <a:ext cx="6999213" cy="856185"/>
            <a:chOff x="0" y="2161478"/>
            <a:chExt cx="7215237" cy="807975"/>
          </a:xfrm>
          <a:scene3d>
            <a:camera prst="orthographicFront">
              <a:rot lat="0" lon="0" rev="0"/>
            </a:camera>
            <a:lightRig rig="soft" dir="t">
              <a:rot lat="0" lon="0" rev="0"/>
            </a:lightRig>
          </a:scene3d>
        </p:grpSpPr>
        <p:sp>
          <p:nvSpPr>
            <p:cNvPr id="13" name="Прямоугольник 12"/>
            <p:cNvSpPr/>
            <p:nvPr/>
          </p:nvSpPr>
          <p:spPr>
            <a:xfrm>
              <a:off x="0" y="2161478"/>
              <a:ext cx="7215237" cy="807975"/>
            </a:xfrm>
            <a:prstGeom prst="rect">
              <a:avLst/>
            </a:prstGeom>
            <a:ln>
              <a:noFill/>
            </a:ln>
            <a:effectLst>
              <a:outerShdw blurRad="107950" dist="12700" dir="5400000" algn="ctr">
                <a:srgbClr val="000000"/>
              </a:outerShdw>
            </a:effectLst>
            <a:sp3d z="152400" contourW="44450" prstMaterial="matte">
              <a:bevelT w="63500" h="63500" prst="artDeco"/>
              <a:contourClr>
                <a:srgbClr val="FFFFFF"/>
              </a:contourClr>
            </a:sp3d>
          </p:spPr>
          <p:style>
            <a:lnRef idx="1">
              <a:scrgbClr r="0" g="0" b="0"/>
            </a:lnRef>
            <a:fillRef idx="1">
              <a:schemeClr val="lt1">
                <a:alpha val="90000"/>
                <a:hueOff val="0"/>
                <a:satOff val="0"/>
                <a:lumOff val="0"/>
                <a:alphaOff val="0"/>
              </a:schemeClr>
            </a:fillRef>
            <a:effectRef idx="2">
              <a:scrgbClr r="0" g="0" b="0"/>
            </a:effectRef>
            <a:fontRef idx="minor">
              <a:schemeClr val="dk1">
                <a:hueOff val="0"/>
                <a:satOff val="0"/>
                <a:lumOff val="0"/>
                <a:alphaOff val="0"/>
              </a:schemeClr>
            </a:fontRef>
          </p:style>
        </p:sp>
        <p:sp>
          <p:nvSpPr>
            <p:cNvPr id="14" name="Прямоугольник 13"/>
            <p:cNvSpPr/>
            <p:nvPr/>
          </p:nvSpPr>
          <p:spPr>
            <a:xfrm>
              <a:off x="0" y="2161478"/>
              <a:ext cx="7215237" cy="807975"/>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9983" tIns="395732" rIns="559983" bIns="135128" numCol="1" spcCol="1270" anchor="t" anchorCtr="0">
              <a:noAutofit/>
            </a:bodyPr>
            <a:lstStyle/>
            <a:p>
              <a:pPr marL="171450" lvl="1" indent="-171450" algn="l" defTabSz="844550">
                <a:lnSpc>
                  <a:spcPct val="90000"/>
                </a:lnSpc>
                <a:spcBef>
                  <a:spcPct val="0"/>
                </a:spcBef>
                <a:spcAft>
                  <a:spcPct val="15000"/>
                </a:spcAft>
                <a:buChar char="••"/>
              </a:pPr>
              <a:r>
                <a:rPr lang="ru-RU" sz="2000" kern="1200" dirty="0" smtClean="0">
                  <a:effectLst>
                    <a:outerShdw blurRad="38100" dist="38100" dir="2700000" algn="tl">
                      <a:srgbClr val="000000">
                        <a:alpha val="43137"/>
                      </a:srgbClr>
                    </a:outerShdw>
                  </a:effectLst>
                </a:rPr>
                <a:t>8(87878) 5-12-39;     </a:t>
              </a:r>
              <a:r>
                <a:rPr lang="en-US" sz="2000" kern="1200" dirty="0" err="1" smtClean="0">
                  <a:effectLst>
                    <a:outerShdw blurRad="38100" dist="38100" dir="2700000" algn="tl">
                      <a:srgbClr val="000000">
                        <a:alpha val="43137"/>
                      </a:srgbClr>
                    </a:outerShdw>
                  </a:effectLst>
                </a:rPr>
                <a:t>zelfin</a:t>
              </a:r>
              <a:r>
                <a:rPr lang="ru-RU" sz="2000" kern="1200" dirty="0" smtClean="0">
                  <a:effectLst>
                    <a:outerShdw blurRad="38100" dist="38100" dir="2700000" algn="tl">
                      <a:srgbClr val="000000">
                        <a:alpha val="43137"/>
                      </a:srgbClr>
                    </a:outerShdw>
                  </a:effectLst>
                </a:rPr>
                <a:t>@</a:t>
              </a:r>
              <a:r>
                <a:rPr lang="en-US" sz="2000" kern="1200" dirty="0" smtClean="0">
                  <a:effectLst>
                    <a:outerShdw blurRad="38100" dist="38100" dir="2700000" algn="tl">
                      <a:srgbClr val="000000">
                        <a:alpha val="43137"/>
                      </a:srgbClr>
                    </a:outerShdw>
                  </a:effectLst>
                </a:rPr>
                <a:t>mail</a:t>
              </a:r>
              <a:r>
                <a:rPr lang="ru-RU" sz="2000" kern="1200" dirty="0" smtClean="0">
                  <a:effectLst>
                    <a:outerShdw blurRad="38100" dist="38100" dir="2700000" algn="tl">
                      <a:srgbClr val="000000">
                        <a:alpha val="43137"/>
                      </a:srgbClr>
                    </a:outerShdw>
                  </a:effectLst>
                </a:rPr>
                <a:t>.</a:t>
              </a:r>
              <a:r>
                <a:rPr lang="en-US" sz="2000" kern="1200" dirty="0" err="1" smtClean="0">
                  <a:effectLst>
                    <a:outerShdw blurRad="38100" dist="38100" dir="2700000" algn="tl">
                      <a:srgbClr val="000000">
                        <a:alpha val="43137"/>
                      </a:srgbClr>
                    </a:outerShdw>
                  </a:effectLst>
                </a:rPr>
                <a:t>ru</a:t>
              </a:r>
              <a:endParaRPr lang="ru-RU" sz="2000" kern="1200" dirty="0">
                <a:effectLst>
                  <a:outerShdw blurRad="38100" dist="38100" dir="2700000" algn="tl">
                    <a:srgbClr val="000000">
                      <a:alpha val="43137"/>
                    </a:srgbClr>
                  </a:outerShdw>
                </a:effectLst>
              </a:endParaRPr>
            </a:p>
          </p:txBody>
        </p:sp>
      </p:grpSp>
      <p:grpSp>
        <p:nvGrpSpPr>
          <p:cNvPr id="15" name="Группа 14"/>
          <p:cNvGrpSpPr/>
          <p:nvPr/>
        </p:nvGrpSpPr>
        <p:grpSpPr>
          <a:xfrm>
            <a:off x="2123728" y="3861048"/>
            <a:ext cx="4763738" cy="327834"/>
            <a:chOff x="1068908" y="1917306"/>
            <a:chExt cx="4763738" cy="327834"/>
          </a:xfrm>
          <a:scene3d>
            <a:camera prst="orthographicFront"/>
            <a:lightRig rig="threePt" dir="t">
              <a:rot lat="0" lon="0" rev="7500000"/>
            </a:lightRig>
          </a:scene3d>
        </p:grpSpPr>
        <p:sp>
          <p:nvSpPr>
            <p:cNvPr id="16" name="Скругленный прямоугольник 15"/>
            <p:cNvSpPr/>
            <p:nvPr/>
          </p:nvSpPr>
          <p:spPr>
            <a:xfrm>
              <a:off x="1068908" y="1917306"/>
              <a:ext cx="4763738" cy="327834"/>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Скругленный прямоугольник 4"/>
            <p:cNvSpPr/>
            <p:nvPr/>
          </p:nvSpPr>
          <p:spPr>
            <a:xfrm>
              <a:off x="1084912" y="1933310"/>
              <a:ext cx="4731730" cy="2958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lvl="0" algn="ctr" defTabSz="755650">
                <a:lnSpc>
                  <a:spcPct val="90000"/>
                </a:lnSpc>
                <a:spcBef>
                  <a:spcPct val="0"/>
                </a:spcBef>
                <a:spcAft>
                  <a:spcPct val="35000"/>
                </a:spcAft>
              </a:pPr>
              <a:r>
                <a:rPr lang="ru-RU" sz="1700" kern="1200" dirty="0" smtClean="0"/>
                <a:t>  </a:t>
              </a:r>
              <a:r>
                <a:rPr lang="ru-RU" sz="1600" kern="1200" dirty="0" smtClean="0"/>
                <a:t>Тел/факс            Электронная почта:</a:t>
              </a:r>
              <a:endParaRPr lang="ru-RU" sz="1600" kern="1200" dirty="0"/>
            </a:p>
          </p:txBody>
        </p:sp>
      </p:grpSp>
      <p:grpSp>
        <p:nvGrpSpPr>
          <p:cNvPr id="18" name="Группа 17"/>
          <p:cNvGrpSpPr/>
          <p:nvPr/>
        </p:nvGrpSpPr>
        <p:grpSpPr>
          <a:xfrm>
            <a:off x="1389211" y="1098329"/>
            <a:ext cx="6423149" cy="1008112"/>
            <a:chOff x="1055524" y="3093763"/>
            <a:chExt cx="4822607" cy="341878"/>
          </a:xfrm>
          <a:scene3d>
            <a:camera prst="orthographicFront"/>
            <a:lightRig rig="threePt" dir="t">
              <a:rot lat="0" lon="0" rev="7500000"/>
            </a:lightRig>
          </a:scene3d>
        </p:grpSpPr>
        <p:sp>
          <p:nvSpPr>
            <p:cNvPr id="19" name="Скругленный прямоугольник 18"/>
            <p:cNvSpPr/>
            <p:nvPr/>
          </p:nvSpPr>
          <p:spPr>
            <a:xfrm>
              <a:off x="1101009" y="3093763"/>
              <a:ext cx="4777122" cy="341878"/>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Скругленный прямоугольник 4"/>
            <p:cNvSpPr/>
            <p:nvPr/>
          </p:nvSpPr>
          <p:spPr>
            <a:xfrm>
              <a:off x="1055524" y="3127141"/>
              <a:ext cx="4760433" cy="3085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lvl="0" algn="ctr" defTabSz="711200">
                <a:lnSpc>
                  <a:spcPct val="90000"/>
                </a:lnSpc>
                <a:spcBef>
                  <a:spcPct val="0"/>
                </a:spcBef>
                <a:spcAft>
                  <a:spcPct val="35000"/>
                </a:spcAft>
              </a:pPr>
              <a:r>
                <a:rPr lang="ru-RU" sz="2800" b="1" kern="1200" dirty="0" smtClean="0"/>
                <a:t>ФИНАНСОВОЕ УПРАВЛЕНИЕ</a:t>
              </a:r>
            </a:p>
            <a:p>
              <a:pPr lvl="0" algn="ctr" defTabSz="711200">
                <a:lnSpc>
                  <a:spcPct val="90000"/>
                </a:lnSpc>
                <a:spcBef>
                  <a:spcPct val="0"/>
                </a:spcBef>
                <a:spcAft>
                  <a:spcPct val="35000"/>
                </a:spcAft>
              </a:pPr>
              <a:r>
                <a:rPr lang="ru-RU" b="1" dirty="0" smtClean="0">
                  <a:effectLst>
                    <a:outerShdw blurRad="38100" dist="38100" dir="2700000" algn="tl">
                      <a:srgbClr val="000000">
                        <a:alpha val="43137"/>
                      </a:srgbClr>
                    </a:outerShdw>
                  </a:effectLst>
                </a:rPr>
                <a:t>Администрации </a:t>
              </a:r>
              <a:r>
                <a:rPr lang="ru-RU" b="1" dirty="0" err="1" smtClean="0">
                  <a:effectLst>
                    <a:outerShdw blurRad="38100" dist="38100" dir="2700000" algn="tl">
                      <a:srgbClr val="000000">
                        <a:alpha val="43137"/>
                      </a:srgbClr>
                    </a:outerShdw>
                  </a:effectLst>
                </a:rPr>
                <a:t>Зеленчукского</a:t>
              </a:r>
              <a:r>
                <a:rPr lang="ru-RU" b="1" dirty="0" smtClean="0">
                  <a:effectLst>
                    <a:outerShdw blurRad="38100" dist="38100" dir="2700000" algn="tl">
                      <a:srgbClr val="000000">
                        <a:alpha val="43137"/>
                      </a:srgbClr>
                    </a:outerShdw>
                  </a:effectLst>
                </a:rPr>
                <a:t> муниципального района</a:t>
              </a:r>
              <a:endParaRPr lang="ru-RU" b="1" kern="1200" dirty="0">
                <a:effectLst>
                  <a:outerShdw blurRad="38100" dist="38100" dir="2700000" algn="tl">
                    <a:srgbClr val="000000">
                      <a:alpha val="43137"/>
                    </a:srgbClr>
                  </a:outerShdw>
                </a:effectLst>
              </a:endParaRPr>
            </a:p>
          </p:txBody>
        </p:sp>
      </p:grpSp>
      <p:grpSp>
        <p:nvGrpSpPr>
          <p:cNvPr id="21" name="Группа 20"/>
          <p:cNvGrpSpPr/>
          <p:nvPr/>
        </p:nvGrpSpPr>
        <p:grpSpPr>
          <a:xfrm>
            <a:off x="1043608" y="5373216"/>
            <a:ext cx="7416823" cy="1069643"/>
            <a:chOff x="70737" y="2932723"/>
            <a:chExt cx="7285976" cy="1097467"/>
          </a:xfrm>
          <a:scene3d>
            <a:camera prst="orthographicFront">
              <a:rot lat="0" lon="0" rev="0"/>
            </a:camera>
            <a:lightRig rig="soft" dir="t">
              <a:rot lat="0" lon="0" rev="0"/>
            </a:lightRig>
          </a:scene3d>
        </p:grpSpPr>
        <p:sp>
          <p:nvSpPr>
            <p:cNvPr id="22" name="Прямоугольник 21"/>
            <p:cNvSpPr/>
            <p:nvPr/>
          </p:nvSpPr>
          <p:spPr>
            <a:xfrm>
              <a:off x="70737" y="3094086"/>
              <a:ext cx="7073760" cy="936104"/>
            </a:xfrm>
            <a:prstGeom prst="rect">
              <a:avLst/>
            </a:prstGeom>
            <a:ln>
              <a:noFill/>
            </a:ln>
            <a:effectLst>
              <a:outerShdw blurRad="107950" dist="12700" dir="5400000" algn="ctr">
                <a:srgbClr val="000000"/>
              </a:outerShdw>
            </a:effectLst>
            <a:sp3d z="152400" contourW="44450" prstMaterial="matte">
              <a:bevelT w="63500" h="63500" prst="artDeco"/>
              <a:contourClr>
                <a:srgbClr val="FFFFFF"/>
              </a:contourClr>
            </a:sp3d>
          </p:spPr>
          <p:style>
            <a:lnRef idx="1">
              <a:scrgbClr r="0" g="0" b="0"/>
            </a:lnRef>
            <a:fillRef idx="1">
              <a:schemeClr val="lt1">
                <a:alpha val="90000"/>
                <a:hueOff val="0"/>
                <a:satOff val="0"/>
                <a:lumOff val="0"/>
                <a:alphaOff val="0"/>
              </a:schemeClr>
            </a:fillRef>
            <a:effectRef idx="2">
              <a:scrgbClr r="0" g="0" b="0"/>
            </a:effectRef>
            <a:fontRef idx="minor">
              <a:schemeClr val="dk1">
                <a:hueOff val="0"/>
                <a:satOff val="0"/>
                <a:lumOff val="0"/>
                <a:alphaOff val="0"/>
              </a:schemeClr>
            </a:fontRef>
          </p:style>
        </p:sp>
        <p:sp>
          <p:nvSpPr>
            <p:cNvPr id="23" name="Прямоугольник 22"/>
            <p:cNvSpPr/>
            <p:nvPr/>
          </p:nvSpPr>
          <p:spPr>
            <a:xfrm>
              <a:off x="141476" y="2932723"/>
              <a:ext cx="7215237" cy="1023999"/>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9983" tIns="395732" rIns="559983" bIns="135128" numCol="1" spcCol="1270" anchor="t" anchorCtr="0">
              <a:noAutofit/>
            </a:bodyPr>
            <a:lstStyle/>
            <a:p>
              <a:pPr marL="171450" lvl="1" indent="-171450" algn="l" defTabSz="844550">
                <a:spcBef>
                  <a:spcPct val="0"/>
                </a:spcBef>
                <a:spcAft>
                  <a:spcPct val="15000"/>
                </a:spcAft>
                <a:buChar char="••"/>
              </a:pPr>
              <a:r>
                <a:rPr lang="ru-RU" sz="1900" kern="1200" baseline="0" dirty="0" smtClean="0"/>
                <a:t> понедельник-пятница:  </a:t>
              </a:r>
              <a:r>
                <a:rPr lang="ru-RU" sz="1600" kern="1200" baseline="0" dirty="0" smtClean="0">
                  <a:effectLst>
                    <a:outerShdw blurRad="38100" dist="38100" dir="2700000" algn="tl">
                      <a:srgbClr val="000000">
                        <a:alpha val="43137"/>
                      </a:srgbClr>
                    </a:outerShdw>
                  </a:effectLst>
                </a:rPr>
                <a:t>с 8.00 до 16.20;   с 8.00 до 17.00</a:t>
              </a:r>
            </a:p>
            <a:p>
              <a:pPr marL="0" lvl="1" algn="l" defTabSz="844550">
                <a:spcBef>
                  <a:spcPct val="0"/>
                </a:spcBef>
                <a:spcAft>
                  <a:spcPct val="15000"/>
                </a:spcAft>
              </a:pPr>
              <a:r>
                <a:rPr lang="ru-RU" sz="1600" dirty="0">
                  <a:effectLst>
                    <a:outerShdw blurRad="38100" dist="38100" dir="2700000" algn="tl">
                      <a:srgbClr val="000000">
                        <a:alpha val="43137"/>
                      </a:srgbClr>
                    </a:outerShdw>
                  </a:effectLst>
                </a:rPr>
                <a:t> </a:t>
              </a:r>
              <a:r>
                <a:rPr lang="ru-RU" sz="1600" dirty="0" smtClean="0">
                  <a:effectLst>
                    <a:outerShdw blurRad="38100" dist="38100" dir="2700000" algn="tl">
                      <a:srgbClr val="000000">
                        <a:alpha val="43137"/>
                      </a:srgbClr>
                    </a:outerShdw>
                  </a:effectLst>
                </a:rPr>
                <a:t>                                                             </a:t>
              </a:r>
              <a:r>
                <a:rPr lang="ru-RU" sz="1600" kern="1200" baseline="0" dirty="0" smtClean="0">
                  <a:effectLst>
                    <a:outerShdw blurRad="38100" dist="38100" dir="2700000" algn="tl">
                      <a:srgbClr val="000000">
                        <a:alpha val="43137"/>
                      </a:srgbClr>
                    </a:outerShdw>
                  </a:effectLst>
                </a:rPr>
                <a:t>перерыв с 12.00 до 13.00</a:t>
              </a:r>
            </a:p>
            <a:p>
              <a:pPr marL="0" lvl="1" algn="l" defTabSz="844550">
                <a:spcBef>
                  <a:spcPct val="0"/>
                </a:spcBef>
                <a:spcAft>
                  <a:spcPct val="15000"/>
                </a:spcAft>
              </a:pPr>
              <a:endParaRPr lang="ru-RU" sz="1600" dirty="0">
                <a:effectLst>
                  <a:outerShdw blurRad="38100" dist="38100" dir="2700000" algn="tl">
                    <a:srgbClr val="000000">
                      <a:alpha val="43137"/>
                    </a:srgbClr>
                  </a:outerShdw>
                </a:effectLst>
              </a:endParaRPr>
            </a:p>
            <a:p>
              <a:pPr marL="0" lvl="1" algn="l" defTabSz="844550">
                <a:spcBef>
                  <a:spcPct val="0"/>
                </a:spcBef>
                <a:spcAft>
                  <a:spcPct val="15000"/>
                </a:spcAft>
              </a:pPr>
              <a:endParaRPr lang="ru-RU" sz="1600" kern="1200" dirty="0">
                <a:effectLst>
                  <a:outerShdw blurRad="38100" dist="38100" dir="2700000" algn="tl">
                    <a:srgbClr val="000000">
                      <a:alpha val="43137"/>
                    </a:srgbClr>
                  </a:outerShdw>
                </a:effectLst>
              </a:endParaRPr>
            </a:p>
          </p:txBody>
        </p:sp>
      </p:grpSp>
      <p:sp>
        <p:nvSpPr>
          <p:cNvPr id="26" name="Скругленный прямоугольник 4"/>
          <p:cNvSpPr/>
          <p:nvPr/>
        </p:nvSpPr>
        <p:spPr>
          <a:xfrm>
            <a:off x="2210689" y="5132168"/>
            <a:ext cx="4760433" cy="30850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lvl="0" algn="ctr" defTabSz="711200">
              <a:lnSpc>
                <a:spcPct val="90000"/>
              </a:lnSpc>
              <a:spcBef>
                <a:spcPct val="0"/>
              </a:spcBef>
              <a:spcAft>
                <a:spcPct val="35000"/>
              </a:spcAft>
            </a:pPr>
            <a:endParaRPr lang="ru-RU" sz="16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7" name="Группа 26"/>
          <p:cNvGrpSpPr/>
          <p:nvPr/>
        </p:nvGrpSpPr>
        <p:grpSpPr>
          <a:xfrm>
            <a:off x="2150923" y="5136515"/>
            <a:ext cx="4777122" cy="341878"/>
            <a:chOff x="1055524" y="3110452"/>
            <a:chExt cx="4777122" cy="341878"/>
          </a:xfrm>
          <a:scene3d>
            <a:camera prst="orthographicFront"/>
            <a:lightRig rig="threePt" dir="t">
              <a:rot lat="0" lon="0" rev="7500000"/>
            </a:lightRig>
          </a:scene3d>
        </p:grpSpPr>
        <p:sp>
          <p:nvSpPr>
            <p:cNvPr id="28" name="Скругленный прямоугольник 27"/>
            <p:cNvSpPr/>
            <p:nvPr/>
          </p:nvSpPr>
          <p:spPr>
            <a:xfrm>
              <a:off x="1055524" y="3110452"/>
              <a:ext cx="4777122" cy="341878"/>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Скругленный прямоугольник 4"/>
            <p:cNvSpPr/>
            <p:nvPr/>
          </p:nvSpPr>
          <p:spPr>
            <a:xfrm>
              <a:off x="1055524" y="3127141"/>
              <a:ext cx="4760433" cy="3085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lvl="0" algn="ctr" defTabSz="711200">
                <a:lnSpc>
                  <a:spcPct val="90000"/>
                </a:lnSpc>
                <a:spcBef>
                  <a:spcPct val="0"/>
                </a:spcBef>
                <a:spcAft>
                  <a:spcPct val="35000"/>
                </a:spcAft>
              </a:pPr>
              <a:r>
                <a:rPr lang="ru-RU" sz="1600" kern="1200" dirty="0" smtClean="0"/>
                <a:t>Часы работы:</a:t>
              </a:r>
              <a:endParaRPr lang="ru-RU" sz="1600" kern="1200" dirty="0"/>
            </a:p>
          </p:txBody>
        </p:sp>
      </p:grpSp>
    </p:spTree>
    <p:extLst>
      <p:ext uri="{BB962C8B-B14F-4D97-AF65-F5344CB8AC3E}">
        <p14:creationId xmlns:p14="http://schemas.microsoft.com/office/powerpoint/2010/main" val="3482836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620688"/>
            <a:ext cx="8568952" cy="5632311"/>
          </a:xfrm>
          <a:prstGeom prst="rect">
            <a:avLst/>
          </a:prstGeom>
          <a:gradFill>
            <a:gsLst>
              <a:gs pos="72000">
                <a:schemeClr val="lt1">
                  <a:tint val="80000"/>
                  <a:satMod val="300000"/>
                </a:schemeClr>
              </a:gs>
              <a:gs pos="100000">
                <a:schemeClr val="lt1">
                  <a:shade val="30000"/>
                  <a:satMod val="200000"/>
                </a:schemeClr>
              </a:gs>
            </a:gsLst>
          </a:gra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ctr"/>
            <a:endPar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СПАСИБО </a:t>
            </a:r>
            <a:endParaRPr lang="ru-RU"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ЗА </a:t>
            </a:r>
          </a:p>
          <a:p>
            <a:pPr algn="ctr"/>
            <a:r>
              <a:rPr lang="ru-RU" sz="5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ВНИМАНИЕ</a:t>
            </a:r>
            <a:r>
              <a:rPr lang="ru-RU"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algn="ct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dirty="0" smtClean="0"/>
              <a:t> </a:t>
            </a:r>
            <a:endParaRPr lang="ru-RU" dirty="0"/>
          </a:p>
        </p:txBody>
      </p:sp>
    </p:spTree>
    <p:extLst>
      <p:ext uri="{BB962C8B-B14F-4D97-AF65-F5344CB8AC3E}">
        <p14:creationId xmlns:p14="http://schemas.microsoft.com/office/powerpoint/2010/main" val="19212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99000">
              <a:srgbClr val="7030A0"/>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804"/>
            <a:ext cx="1173085" cy="86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descr="Картинки по запросу картинки о бюджете и бюджетном процессе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8804"/>
            <a:ext cx="1224136" cy="86899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endParaRPr lang="ru-RU" dirty="0"/>
          </a:p>
        </p:txBody>
      </p:sp>
      <p:sp>
        <p:nvSpPr>
          <p:cNvPr id="4" name="TextBox 3"/>
          <p:cNvSpPr txBox="1"/>
          <p:nvPr/>
        </p:nvSpPr>
        <p:spPr>
          <a:xfrm>
            <a:off x="323529" y="811733"/>
            <a:ext cx="8579658" cy="6001643"/>
          </a:xfrm>
          <a:prstGeom prst="rect">
            <a:avLst/>
          </a:prstGeom>
          <a:gradFill>
            <a:gsLst>
              <a:gs pos="72000">
                <a:schemeClr val="lt1">
                  <a:tint val="80000"/>
                  <a:satMod val="300000"/>
                </a:schemeClr>
              </a:gs>
              <a:gs pos="100000">
                <a:schemeClr val="lt1">
                  <a:shade val="30000"/>
                  <a:satMod val="200000"/>
                </a:schemeClr>
              </a:gs>
            </a:gsLst>
          </a:gra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defTabSz="685772">
              <a:buClrTx/>
              <a:buSzTx/>
            </a:pP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Доходы </a:t>
            </a: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бюджета </a:t>
            </a: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поступающие от населения, организаций, учреждений в бюджет </a:t>
            </a:r>
            <a:r>
              <a:rPr lang="ru-RU" sz="1200" dirty="0" smtClean="0">
                <a:solidFill>
                  <a:srgbClr val="002060"/>
                </a:solidFill>
                <a:latin typeface="Times New Roman" pitchFamily="18" charset="0"/>
                <a:cs typeface="Times New Roman" pitchFamily="18" charset="0"/>
              </a:rPr>
              <a:t>денежные </a:t>
            </a:r>
            <a:r>
              <a:rPr lang="ru-RU" sz="1200" dirty="0">
                <a:solidFill>
                  <a:srgbClr val="002060"/>
                </a:solidFill>
                <a:latin typeface="Times New Roman" pitchFamily="18" charset="0"/>
                <a:cs typeface="Times New Roman" pitchFamily="18" charset="0"/>
              </a:rPr>
              <a:t>средства в виде: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налогов;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неналоговых поступлений (пошлины, доходы от </a:t>
            </a:r>
            <a:r>
              <a:rPr lang="ru-RU" sz="1200" dirty="0" smtClean="0">
                <a:solidFill>
                  <a:srgbClr val="002060"/>
                </a:solidFill>
                <a:latin typeface="Times New Roman" pitchFamily="18" charset="0"/>
                <a:cs typeface="Times New Roman" pitchFamily="18" charset="0"/>
              </a:rPr>
              <a:t>продажи </a:t>
            </a:r>
            <a:r>
              <a:rPr lang="ru-RU" sz="1200" dirty="0">
                <a:solidFill>
                  <a:srgbClr val="002060"/>
                </a:solidFill>
                <a:latin typeface="Times New Roman" pitchFamily="18" charset="0"/>
                <a:cs typeface="Times New Roman" pitchFamily="18" charset="0"/>
              </a:rPr>
              <a:t>имущества, штрафы и т.п.);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безвозмездных поступлений;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доходов от </a:t>
            </a:r>
            <a:r>
              <a:rPr lang="ru-RU" sz="1200" dirty="0" smtClean="0">
                <a:solidFill>
                  <a:srgbClr val="002060"/>
                </a:solidFill>
                <a:latin typeface="Times New Roman" pitchFamily="18" charset="0"/>
                <a:cs typeface="Times New Roman" pitchFamily="18" charset="0"/>
              </a:rPr>
              <a:t>предпринимательской </a:t>
            </a:r>
            <a:r>
              <a:rPr lang="ru-RU" sz="1200" dirty="0">
                <a:solidFill>
                  <a:srgbClr val="002060"/>
                </a:solidFill>
                <a:latin typeface="Times New Roman" pitchFamily="18" charset="0"/>
                <a:cs typeface="Times New Roman" pitchFamily="18" charset="0"/>
              </a:rPr>
              <a:t>деятельности бюджетных организаций. </a:t>
            </a:r>
            <a:r>
              <a:rPr lang="ru-RU" sz="1200" dirty="0" smtClean="0">
                <a:solidFill>
                  <a:srgbClr val="002060"/>
                </a:solidFill>
                <a:latin typeface="Times New Roman" pitchFamily="18" charset="0"/>
                <a:cs typeface="Times New Roman" pitchFamily="18" charset="0"/>
              </a:rPr>
              <a:t>(Кредиты</a:t>
            </a:r>
            <a:r>
              <a:rPr lang="ru-RU" sz="1200" dirty="0">
                <a:solidFill>
                  <a:srgbClr val="002060"/>
                </a:solidFill>
                <a:latin typeface="Times New Roman" pitchFamily="18" charset="0"/>
                <a:cs typeface="Times New Roman" pitchFamily="18" charset="0"/>
              </a:rPr>
              <a:t>, доходы от </a:t>
            </a:r>
            <a:r>
              <a:rPr lang="ru-RU" sz="1200" dirty="0" smtClean="0">
                <a:solidFill>
                  <a:srgbClr val="002060"/>
                </a:solidFill>
                <a:latin typeface="Times New Roman" pitchFamily="18" charset="0"/>
                <a:cs typeface="Times New Roman" pitchFamily="18" charset="0"/>
              </a:rPr>
              <a:t> выпуска </a:t>
            </a:r>
            <a:r>
              <a:rPr lang="ru-RU" sz="1200" dirty="0">
                <a:solidFill>
                  <a:srgbClr val="002060"/>
                </a:solidFill>
                <a:latin typeface="Times New Roman" pitchFamily="18" charset="0"/>
                <a:cs typeface="Times New Roman" pitchFamily="18" charset="0"/>
              </a:rPr>
              <a:t>ценных бумаг, полученные государством (органами местного самоуправления), </a:t>
            </a:r>
            <a:r>
              <a:rPr lang="ru-RU" sz="1200" dirty="0" smtClean="0">
                <a:solidFill>
                  <a:srgbClr val="002060"/>
                </a:solidFill>
                <a:latin typeface="Times New Roman" pitchFamily="18" charset="0"/>
                <a:cs typeface="Times New Roman" pitchFamily="18" charset="0"/>
              </a:rPr>
              <a:t>не </a:t>
            </a:r>
            <a:r>
              <a:rPr lang="ru-RU" sz="1200" dirty="0">
                <a:solidFill>
                  <a:srgbClr val="002060"/>
                </a:solidFill>
                <a:latin typeface="Times New Roman" pitchFamily="18" charset="0"/>
                <a:cs typeface="Times New Roman" pitchFamily="18" charset="0"/>
              </a:rPr>
              <a:t>включаются в состав </a:t>
            </a:r>
            <a:r>
              <a:rPr lang="ru-RU" sz="1200" dirty="0" smtClean="0">
                <a:solidFill>
                  <a:srgbClr val="002060"/>
                </a:solidFill>
                <a:latin typeface="Times New Roman" pitchFamily="18" charset="0"/>
                <a:cs typeface="Times New Roman" pitchFamily="18" charset="0"/>
              </a:rPr>
              <a:t>доходов).</a:t>
            </a:r>
            <a:endParaRPr lang="ru-RU" sz="1200" dirty="0">
              <a:solidFill>
                <a:srgbClr val="002060"/>
              </a:solidFill>
              <a:latin typeface="Times New Roman" pitchFamily="18" charset="0"/>
              <a:cs typeface="Times New Roman" pitchFamily="18" charset="0"/>
            </a:endParaRP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Дефицит бюджета </a:t>
            </a: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превышение расходов бюджета над его доходами. </a:t>
            </a:r>
          </a:p>
          <a:p>
            <a:pPr algn="just" defTabSz="685772">
              <a:buClrTx/>
              <a:buSzTx/>
            </a:pP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Дотации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средства, предоставляемые на безвозмездной и безвозвратной основе </a:t>
            </a:r>
            <a:r>
              <a:rPr lang="ru-RU" sz="1200" dirty="0" smtClean="0">
                <a:solidFill>
                  <a:srgbClr val="002060"/>
                </a:solidFill>
                <a:latin typeface="Times New Roman" pitchFamily="18" charset="0"/>
                <a:cs typeface="Times New Roman" pitchFamily="18" charset="0"/>
              </a:rPr>
              <a:t>без </a:t>
            </a:r>
            <a:r>
              <a:rPr lang="ru-RU" sz="1200" dirty="0">
                <a:solidFill>
                  <a:srgbClr val="002060"/>
                </a:solidFill>
                <a:latin typeface="Times New Roman" pitchFamily="18" charset="0"/>
                <a:cs typeface="Times New Roman" pitchFamily="18" charset="0"/>
              </a:rPr>
              <a:t>установления направлений, целей и условий их использования, т.е. безвозмездная </a:t>
            </a:r>
            <a:r>
              <a:rPr lang="ru-RU" sz="1200" dirty="0" smtClean="0">
                <a:solidFill>
                  <a:srgbClr val="002060"/>
                </a:solidFill>
                <a:latin typeface="Times New Roman" pitchFamily="18" charset="0"/>
                <a:cs typeface="Times New Roman" pitchFamily="18" charset="0"/>
              </a:rPr>
              <a:t>помощь </a:t>
            </a:r>
            <a:r>
              <a:rPr lang="ru-RU" sz="1200" dirty="0">
                <a:solidFill>
                  <a:srgbClr val="002060"/>
                </a:solidFill>
                <a:latin typeface="Times New Roman" pitchFamily="18" charset="0"/>
                <a:cs typeface="Times New Roman" pitchFamily="18" charset="0"/>
              </a:rPr>
              <a:t>одного бюджета другому, которая может быть использована органами власти </a:t>
            </a:r>
            <a:r>
              <a:rPr lang="ru-RU" sz="1200" dirty="0" smtClean="0">
                <a:solidFill>
                  <a:srgbClr val="002060"/>
                </a:solidFill>
                <a:latin typeface="Times New Roman" pitchFamily="18" charset="0"/>
                <a:cs typeface="Times New Roman" pitchFamily="18" charset="0"/>
              </a:rPr>
              <a:t>соответствующего </a:t>
            </a:r>
            <a:r>
              <a:rPr lang="ru-RU" sz="1200" dirty="0">
                <a:solidFill>
                  <a:srgbClr val="002060"/>
                </a:solidFill>
                <a:latin typeface="Times New Roman" pitchFamily="18" charset="0"/>
                <a:cs typeface="Times New Roman" pitchFamily="18" charset="0"/>
              </a:rPr>
              <a:t>уровня на любые цели. Размер дотаций рассчитывается по </a:t>
            </a:r>
            <a:r>
              <a:rPr lang="ru-RU" sz="1200" dirty="0" smtClean="0">
                <a:solidFill>
                  <a:srgbClr val="002060"/>
                </a:solidFill>
                <a:latin typeface="Times New Roman" pitchFamily="18" charset="0"/>
                <a:cs typeface="Times New Roman" pitchFamily="18" charset="0"/>
              </a:rPr>
              <a:t> установленной </a:t>
            </a:r>
            <a:r>
              <a:rPr lang="ru-RU" sz="1200" dirty="0">
                <a:solidFill>
                  <a:srgbClr val="002060"/>
                </a:solidFill>
                <a:latin typeface="Times New Roman" pitchFamily="18" charset="0"/>
                <a:cs typeface="Times New Roman" pitchFamily="18" charset="0"/>
              </a:rPr>
              <a:t>методике. </a:t>
            </a:r>
          </a:p>
          <a:p>
            <a:pPr algn="just" defTabSz="685772">
              <a:buClrTx/>
              <a:buSzTx/>
            </a:pP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Казенное </a:t>
            </a: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учреждение </a:t>
            </a: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i="1"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государственное (муниципальное) учреждение, </a:t>
            </a:r>
            <a:r>
              <a:rPr lang="ru-RU" sz="1200" dirty="0" smtClean="0">
                <a:solidFill>
                  <a:srgbClr val="002060"/>
                </a:solidFill>
                <a:latin typeface="Times New Roman" pitchFamily="18" charset="0"/>
                <a:cs typeface="Times New Roman" pitchFamily="18" charset="0"/>
              </a:rPr>
              <a:t>осуществляющее </a:t>
            </a:r>
            <a:r>
              <a:rPr lang="ru-RU" sz="1200" dirty="0">
                <a:solidFill>
                  <a:srgbClr val="002060"/>
                </a:solidFill>
                <a:latin typeface="Times New Roman" pitchFamily="18" charset="0"/>
                <a:cs typeface="Times New Roman" pitchFamily="18" charset="0"/>
              </a:rPr>
              <a:t>оказание государственных (муниципальных) услуг, выполнение работ и </a:t>
            </a:r>
            <a:r>
              <a:rPr lang="ru-RU" sz="1200" dirty="0" smtClean="0">
                <a:solidFill>
                  <a:srgbClr val="002060"/>
                </a:solidFill>
                <a:latin typeface="Times New Roman" pitchFamily="18" charset="0"/>
                <a:cs typeface="Times New Roman" pitchFamily="18" charset="0"/>
              </a:rPr>
              <a:t>(</a:t>
            </a:r>
            <a:r>
              <a:rPr lang="ru-RU" sz="1200" dirty="0">
                <a:solidFill>
                  <a:srgbClr val="002060"/>
                </a:solidFill>
                <a:latin typeface="Times New Roman" pitchFamily="18" charset="0"/>
                <a:cs typeface="Times New Roman" pitchFamily="18" charset="0"/>
              </a:rPr>
              <a:t>или) исполнение государственных (муниципальных) функций в целях обеспечения </a:t>
            </a:r>
            <a:r>
              <a:rPr lang="ru-RU" sz="1200" dirty="0" smtClean="0">
                <a:solidFill>
                  <a:srgbClr val="002060"/>
                </a:solidFill>
                <a:latin typeface="Times New Roman" pitchFamily="18" charset="0"/>
                <a:cs typeface="Times New Roman" pitchFamily="18" charset="0"/>
              </a:rPr>
              <a:t>реализации  </a:t>
            </a:r>
            <a:r>
              <a:rPr lang="ru-RU" sz="1200" dirty="0">
                <a:solidFill>
                  <a:srgbClr val="002060"/>
                </a:solidFill>
                <a:latin typeface="Times New Roman" pitchFamily="18" charset="0"/>
                <a:cs typeface="Times New Roman" pitchFamily="18" charset="0"/>
              </a:rPr>
              <a:t>предусмотренных законодательством Российской Федерации полномочий </a:t>
            </a:r>
            <a:r>
              <a:rPr lang="ru-RU" sz="1200" dirty="0" smtClean="0">
                <a:solidFill>
                  <a:srgbClr val="002060"/>
                </a:solidFill>
                <a:latin typeface="Times New Roman" pitchFamily="18" charset="0"/>
                <a:cs typeface="Times New Roman" pitchFamily="18" charset="0"/>
              </a:rPr>
              <a:t>органов </a:t>
            </a:r>
            <a:r>
              <a:rPr lang="ru-RU" sz="1200" dirty="0">
                <a:solidFill>
                  <a:srgbClr val="002060"/>
                </a:solidFill>
                <a:latin typeface="Times New Roman" pitchFamily="18" charset="0"/>
                <a:cs typeface="Times New Roman" pitchFamily="18" charset="0"/>
              </a:rPr>
              <a:t>государственной власти или органов местного самоуправления, финансовое </a:t>
            </a:r>
            <a:r>
              <a:rPr lang="ru-RU" sz="1200" dirty="0" smtClean="0">
                <a:solidFill>
                  <a:srgbClr val="002060"/>
                </a:solidFill>
                <a:latin typeface="Times New Roman" pitchFamily="18" charset="0"/>
                <a:cs typeface="Times New Roman" pitchFamily="18" charset="0"/>
              </a:rPr>
              <a:t>обеспечение </a:t>
            </a:r>
            <a:r>
              <a:rPr lang="ru-RU" sz="1200" dirty="0">
                <a:solidFill>
                  <a:srgbClr val="002060"/>
                </a:solidFill>
                <a:latin typeface="Times New Roman" pitchFamily="18" charset="0"/>
                <a:cs typeface="Times New Roman" pitchFamily="18" charset="0"/>
              </a:rPr>
              <a:t>деятельности которого осуществляется за счет средств соответствующего </a:t>
            </a:r>
            <a:r>
              <a:rPr lang="ru-RU" sz="1200" dirty="0" smtClean="0">
                <a:solidFill>
                  <a:srgbClr val="002060"/>
                </a:solidFill>
                <a:latin typeface="Times New Roman" pitchFamily="18" charset="0"/>
                <a:cs typeface="Times New Roman" pitchFamily="18" charset="0"/>
              </a:rPr>
              <a:t>бюджета </a:t>
            </a:r>
            <a:r>
              <a:rPr lang="ru-RU" sz="1200" dirty="0">
                <a:solidFill>
                  <a:srgbClr val="002060"/>
                </a:solidFill>
                <a:latin typeface="Times New Roman" pitchFamily="18" charset="0"/>
                <a:cs typeface="Times New Roman" pitchFamily="18" charset="0"/>
              </a:rPr>
              <a:t>на основании бюджетной сметы.</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Консолидированный бюджет </a:t>
            </a: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свод бюджетов бюджетной системы </a:t>
            </a:r>
            <a:r>
              <a:rPr lang="ru-RU" sz="1200" dirty="0" smtClean="0">
                <a:solidFill>
                  <a:srgbClr val="002060"/>
                </a:solidFill>
                <a:latin typeface="Times New Roman" pitchFamily="18" charset="0"/>
                <a:cs typeface="Times New Roman" pitchFamily="18" charset="0"/>
              </a:rPr>
              <a:t>Российской Федерации </a:t>
            </a:r>
            <a:r>
              <a:rPr lang="ru-RU" sz="1200" dirty="0">
                <a:solidFill>
                  <a:srgbClr val="002060"/>
                </a:solidFill>
                <a:latin typeface="Times New Roman" pitchFamily="18" charset="0"/>
                <a:cs typeface="Times New Roman" pitchFamily="18" charset="0"/>
              </a:rPr>
              <a:t>на соответствующей территории (за исключением бюджетов государственных </a:t>
            </a:r>
            <a:r>
              <a:rPr lang="ru-RU" sz="1200" dirty="0" smtClean="0">
                <a:solidFill>
                  <a:srgbClr val="002060"/>
                </a:solidFill>
                <a:latin typeface="Times New Roman" pitchFamily="18" charset="0"/>
                <a:cs typeface="Times New Roman" pitchFamily="18" charset="0"/>
              </a:rPr>
              <a:t>внебюджетных </a:t>
            </a:r>
            <a:r>
              <a:rPr lang="ru-RU" sz="1200" dirty="0">
                <a:solidFill>
                  <a:srgbClr val="002060"/>
                </a:solidFill>
                <a:latin typeface="Times New Roman" pitchFamily="18" charset="0"/>
                <a:cs typeface="Times New Roman" pitchFamily="18" charset="0"/>
              </a:rPr>
              <a:t>фондов) без учета межбюджетных трансфертов между этими бюджетами. </a:t>
            </a:r>
            <a:r>
              <a:rPr lang="ru-RU" sz="1200" dirty="0" smtClean="0">
                <a:solidFill>
                  <a:srgbClr val="002060"/>
                </a:solidFill>
                <a:latin typeface="Times New Roman" pitchFamily="18" charset="0"/>
                <a:cs typeface="Times New Roman" pitchFamily="18" charset="0"/>
              </a:rPr>
              <a:t>Консолидированным </a:t>
            </a:r>
            <a:r>
              <a:rPr lang="ru-RU" sz="1200" dirty="0">
                <a:solidFill>
                  <a:srgbClr val="002060"/>
                </a:solidFill>
                <a:latin typeface="Times New Roman" pitchFamily="18" charset="0"/>
                <a:cs typeface="Times New Roman" pitchFamily="18" charset="0"/>
              </a:rPr>
              <a:t>может быть бюджет на местном уровне (свод бюджета муниципального образования и бюджетов входящих в него поселений), региональном </a:t>
            </a:r>
            <a:r>
              <a:rPr lang="ru-RU" sz="1200" dirty="0" smtClean="0">
                <a:solidFill>
                  <a:srgbClr val="002060"/>
                </a:solidFill>
                <a:latin typeface="Times New Roman" pitchFamily="18" charset="0"/>
                <a:cs typeface="Times New Roman" pitchFamily="18" charset="0"/>
              </a:rPr>
              <a:t>(</a:t>
            </a:r>
            <a:r>
              <a:rPr lang="ru-RU" sz="1200" dirty="0">
                <a:solidFill>
                  <a:srgbClr val="002060"/>
                </a:solidFill>
                <a:latin typeface="Times New Roman" pitchFamily="18" charset="0"/>
                <a:cs typeface="Times New Roman" pitchFamily="18" charset="0"/>
              </a:rPr>
              <a:t>свод бюджета субъекта Российской Федерации и бюджетов входящих в него </a:t>
            </a:r>
            <a:r>
              <a:rPr lang="ru-RU" sz="1200" dirty="0" smtClean="0">
                <a:solidFill>
                  <a:srgbClr val="002060"/>
                </a:solidFill>
                <a:latin typeface="Times New Roman" pitchFamily="18" charset="0"/>
                <a:cs typeface="Times New Roman" pitchFamily="18" charset="0"/>
              </a:rPr>
              <a:t>муниципальных </a:t>
            </a:r>
            <a:r>
              <a:rPr lang="ru-RU" sz="1200" dirty="0">
                <a:solidFill>
                  <a:srgbClr val="002060"/>
                </a:solidFill>
                <a:latin typeface="Times New Roman" pitchFamily="18" charset="0"/>
                <a:cs typeface="Times New Roman" pitchFamily="18" charset="0"/>
              </a:rPr>
              <a:t>образований), федеральном (свод всех бюджетов бюджетной системы </a:t>
            </a:r>
            <a:r>
              <a:rPr lang="ru-RU" sz="1200" dirty="0" smtClean="0">
                <a:solidFill>
                  <a:srgbClr val="002060"/>
                </a:solidFill>
                <a:latin typeface="Times New Roman" pitchFamily="18" charset="0"/>
                <a:cs typeface="Times New Roman" pitchFamily="18" charset="0"/>
              </a:rPr>
              <a:t>Российской </a:t>
            </a:r>
            <a:r>
              <a:rPr lang="ru-RU" sz="1200" dirty="0">
                <a:solidFill>
                  <a:srgbClr val="002060"/>
                </a:solidFill>
                <a:latin typeface="Times New Roman" pitchFamily="18" charset="0"/>
                <a:cs typeface="Times New Roman" pitchFamily="18" charset="0"/>
              </a:rPr>
              <a:t>Федерации</a:t>
            </a:r>
            <a:r>
              <a:rPr lang="ru-RU" sz="1200" dirty="0" smtClean="0">
                <a:solidFill>
                  <a:srgbClr val="002060"/>
                </a:solidFill>
                <a:latin typeface="Times New Roman" pitchFamily="18" charset="0"/>
                <a:cs typeface="Times New Roman" pitchFamily="18" charset="0"/>
              </a:rPr>
              <a:t>).</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Лимиты бюджетных обязательств -</a:t>
            </a:r>
            <a:r>
              <a:rPr lang="ru-RU" sz="1200" dirty="0">
                <a:solidFill>
                  <a:srgbClr val="002060"/>
                </a:solidFill>
                <a:latin typeface="Times New Roman" pitchFamily="18" charset="0"/>
                <a:cs typeface="Times New Roman" pitchFamily="18" charset="0"/>
              </a:rPr>
              <a:t> объем прав в денежном выражении по принятию и исполнению казенным учреждением бюджетных обязательств в текущем финансовом году и плановом периоде.</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Межбюджетные отношения -</a:t>
            </a:r>
            <a:r>
              <a:rPr lang="ru-RU" sz="1200" dirty="0">
                <a:solidFill>
                  <a:srgbClr val="002060"/>
                </a:solidFill>
                <a:latin typeface="Times New Roman" pitchFamily="18" charset="0"/>
                <a:cs typeface="Times New Roman" pitchFamily="18" charset="0"/>
              </a:rPr>
              <a:t> взаимоотношения между публично-правовыми образованиями по вопросам осуществления бюджетного процесса.</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Межбюджетные трансферты - </a:t>
            </a:r>
            <a:r>
              <a:rPr lang="ru-RU" sz="1200" dirty="0">
                <a:solidFill>
                  <a:srgbClr val="002060"/>
                </a:solidFill>
                <a:latin typeface="Times New Roman" pitchFamily="18" charset="0"/>
                <a:cs typeface="Times New Roman"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  Межбюджетные трансферты предоставляются в форме:   дотаций на выравнивание бюджетной обеспеченности;   субсидий;   субвенций;  иных межбюджетных трансфертов</a:t>
            </a:r>
            <a:r>
              <a:rPr lang="ru-RU" sz="1200" dirty="0" smtClean="0">
                <a:solidFill>
                  <a:srgbClr val="002060"/>
                </a:solidFill>
                <a:latin typeface="Times New Roman" pitchFamily="18" charset="0"/>
                <a:cs typeface="Times New Roman" pitchFamily="18" charset="0"/>
              </a:rPr>
              <a:t>.</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Отчетный финансовый год  -</a:t>
            </a:r>
            <a:r>
              <a:rPr lang="ru-RU" sz="1200" dirty="0">
                <a:solidFill>
                  <a:srgbClr val="002060"/>
                </a:solidFill>
                <a:latin typeface="Times New Roman" pitchFamily="18" charset="0"/>
                <a:cs typeface="Times New Roman" pitchFamily="18" charset="0"/>
              </a:rPr>
              <a:t> год, предшествующий текущему финансовому году.</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Очередной финансовый год - </a:t>
            </a:r>
            <a:r>
              <a:rPr lang="ru-RU" sz="1200" dirty="0">
                <a:solidFill>
                  <a:srgbClr val="002060"/>
                </a:solidFill>
                <a:latin typeface="Times New Roman" pitchFamily="18" charset="0"/>
                <a:cs typeface="Times New Roman" pitchFamily="18" charset="0"/>
              </a:rPr>
              <a:t> год, следующий за текущим финансовым годом.</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Плановый период  -</a:t>
            </a:r>
            <a:r>
              <a:rPr lang="ru-RU" sz="1200" dirty="0">
                <a:solidFill>
                  <a:srgbClr val="002060"/>
                </a:solidFill>
                <a:latin typeface="Times New Roman" pitchFamily="18" charset="0"/>
                <a:cs typeface="Times New Roman" pitchFamily="18" charset="0"/>
              </a:rPr>
              <a:t> два финансовых года, следующие за очередным финансовым годом.</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Получатель бюджетных средств (ПБС)  - </a:t>
            </a:r>
            <a:r>
              <a:rPr lang="ru-RU" sz="1200" dirty="0">
                <a:solidFill>
                  <a:srgbClr val="002060"/>
                </a:solidFill>
                <a:latin typeface="Times New Roman" pitchFamily="18" charset="0"/>
                <a:cs typeface="Times New Roman" pitchFamily="18" charset="0"/>
              </a:rPr>
              <a:t> 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Профицит бюджета -</a:t>
            </a:r>
            <a:r>
              <a:rPr lang="ru-RU" sz="1200" dirty="0">
                <a:solidFill>
                  <a:srgbClr val="002060"/>
                </a:solidFill>
                <a:latin typeface="Times New Roman" pitchFamily="18" charset="0"/>
                <a:cs typeface="Times New Roman" pitchFamily="18" charset="0"/>
              </a:rPr>
              <a:t> превышение доходов бюджета над его расходами. </a:t>
            </a:r>
            <a:endParaRPr lang="ru-RU" sz="1200" dirty="0" smtClean="0">
              <a:solidFill>
                <a:srgbClr val="002060"/>
              </a:solidFill>
              <a:latin typeface="Times New Roman" pitchFamily="18" charset="0"/>
              <a:cs typeface="Times New Roman" pitchFamily="18" charset="0"/>
            </a:endParaRPr>
          </a:p>
        </p:txBody>
      </p:sp>
      <p:sp>
        <p:nvSpPr>
          <p:cNvPr id="6" name="Прямоугольник 5"/>
          <p:cNvSpPr/>
          <p:nvPr/>
        </p:nvSpPr>
        <p:spPr>
          <a:xfrm>
            <a:off x="1691680" y="181690"/>
            <a:ext cx="5688632" cy="523220"/>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2800" b="1" dirty="0" smtClean="0">
                <a:solidFill>
                  <a:srgbClr val="C00000"/>
                </a:solidFill>
                <a:effectLst>
                  <a:outerShdw blurRad="38100" dist="38100" dir="2700000" algn="tl">
                    <a:srgbClr val="000000">
                      <a:alpha val="43137"/>
                    </a:srgbClr>
                  </a:outerShdw>
                </a:effectLst>
              </a:rPr>
              <a:t>Основные термины и понятия </a:t>
            </a:r>
            <a:endParaRPr lang="ru-RU" sz="2800" dirty="0">
              <a:solidFill>
                <a:srgbClr val="C00000"/>
              </a:solidFill>
            </a:endParaRPr>
          </a:p>
        </p:txBody>
      </p:sp>
    </p:spTree>
    <p:extLst>
      <p:ext uri="{BB962C8B-B14F-4D97-AF65-F5344CB8AC3E}">
        <p14:creationId xmlns:p14="http://schemas.microsoft.com/office/powerpoint/2010/main" val="397381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537"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Прямоугольник 7"/>
          <p:cNvSpPr>
            <a:spLocks noChangeArrowheads="1"/>
          </p:cNvSpPr>
          <p:nvPr/>
        </p:nvSpPr>
        <p:spPr bwMode="auto">
          <a:xfrm>
            <a:off x="35496" y="2226350"/>
            <a:ext cx="2232248" cy="338554"/>
          </a:xfrm>
          <a:prstGeom prst="rect">
            <a:avLst/>
          </a:prstGeom>
          <a:noFill/>
          <a:ln w="9525">
            <a:noFill/>
            <a:miter lim="800000"/>
            <a:headEnd/>
            <a:tailEnd/>
          </a:ln>
        </p:spPr>
        <p:txBody>
          <a:bodyPr wrap="square">
            <a:spAutoFit/>
          </a:bodyPr>
          <a:lstStyle/>
          <a:p>
            <a:r>
              <a:rPr lang="ru-RU" sz="1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Площадь  </a:t>
            </a:r>
            <a:r>
              <a:rPr lang="ru-RU" sz="1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2930,7</a:t>
            </a:r>
            <a:r>
              <a:rPr lang="ru-RU" sz="1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км</a:t>
            </a:r>
            <a:r>
              <a:rPr lang="ru-RU" sz="1400" b="1" baseline="300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2</a:t>
            </a:r>
            <a:r>
              <a:rPr lang="ru-RU" sz="1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endParaRPr lang="ru-RU" sz="1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9464" name="Прямоугольник 9"/>
          <p:cNvSpPr>
            <a:spLocks noChangeArrowheads="1"/>
          </p:cNvSpPr>
          <p:nvPr/>
        </p:nvSpPr>
        <p:spPr bwMode="auto">
          <a:xfrm>
            <a:off x="21546" y="4008546"/>
            <a:ext cx="2606238" cy="1292662"/>
          </a:xfrm>
          <a:prstGeom prst="rect">
            <a:avLst/>
          </a:prstGeom>
          <a:noFill/>
          <a:ln w="9525">
            <a:noFill/>
            <a:miter lim="800000"/>
            <a:headEnd/>
            <a:tailEnd/>
          </a:ln>
        </p:spPr>
        <p:txBody>
          <a:bodyPr wrap="square">
            <a:spAutoFit/>
          </a:bodyPr>
          <a:lstStyle/>
          <a:p>
            <a:pPr algn="ctr">
              <a:lnSpc>
                <a:spcPct val="150000"/>
              </a:lnSpc>
            </a:pPr>
            <a:r>
              <a:rPr lang="ru-RU" sz="1400" dirty="0">
                <a:solidFill>
                  <a:srgbClr val="002060"/>
                </a:solidFill>
                <a:effectLst>
                  <a:outerShdw blurRad="38100" dist="38100" dir="2700000" algn="tl">
                    <a:srgbClr val="000000">
                      <a:alpha val="43137"/>
                    </a:srgbClr>
                  </a:outerShdw>
                </a:effectLst>
                <a:latin typeface="Arial" pitchFamily="34" charset="0"/>
                <a:cs typeface="Arial" pitchFamily="34" charset="0"/>
              </a:rPr>
              <a:t>Протяженность </a:t>
            </a:r>
            <a:endParaRPr lang="ru-RU" sz="1400"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r>
              <a:rPr lang="ru-RU" sz="1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автомобильных дорог:</a:t>
            </a:r>
            <a:endParaRPr lang="ru-RU" sz="14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r>
              <a:rPr lang="ru-RU" sz="1200" dirty="0">
                <a:solidFill>
                  <a:srgbClr val="002060"/>
                </a:solidFill>
                <a:effectLst>
                  <a:outerShdw blurRad="38100" dist="38100" dir="2700000" algn="tl">
                    <a:srgbClr val="000000">
                      <a:alpha val="43137"/>
                    </a:srgbClr>
                  </a:outerShdw>
                </a:effectLst>
                <a:latin typeface="Arial" pitchFamily="34" charset="0"/>
                <a:cs typeface="Arial" pitchFamily="34" charset="0"/>
              </a:rPr>
              <a:t>федерального </a:t>
            </a:r>
            <a:r>
              <a:rPr lang="ru-RU" sz="1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значения - </a:t>
            </a:r>
            <a:r>
              <a:rPr lang="ru-RU" sz="1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83,4</a:t>
            </a:r>
            <a:r>
              <a:rPr lang="ru-RU" sz="1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км</a:t>
            </a:r>
            <a:r>
              <a:rPr lang="ru-RU" sz="1200" dirty="0">
                <a:solidFill>
                  <a:srgbClr val="002060"/>
                </a:solidFill>
                <a:effectLst>
                  <a:outerShdw blurRad="38100" dist="38100" dir="2700000" algn="tl">
                    <a:srgbClr val="000000">
                      <a:alpha val="43137"/>
                    </a:srgbClr>
                  </a:outerShdw>
                </a:effectLst>
                <a:latin typeface="Arial" pitchFamily="34" charset="0"/>
                <a:cs typeface="Arial" pitchFamily="34" charset="0"/>
              </a:rPr>
              <a:t>, местного значения </a:t>
            </a:r>
            <a:r>
              <a:rPr lang="ru-RU" sz="1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ru-RU" sz="1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252 </a:t>
            </a:r>
            <a:r>
              <a:rPr lang="ru-RU" sz="1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км</a:t>
            </a:r>
            <a:r>
              <a:rPr lang="ru-RU" sz="1200" dirty="0">
                <a:solidFill>
                  <a:srgbClr val="002060"/>
                </a:solidFill>
                <a:effectLst>
                  <a:outerShdw blurRad="38100" dist="38100" dir="2700000" algn="tl">
                    <a:srgbClr val="000000">
                      <a:alpha val="43137"/>
                    </a:srgbClr>
                  </a:outerShdw>
                </a:effectLst>
                <a:latin typeface="Arial" pitchFamily="34" charset="0"/>
                <a:cs typeface="Arial" pitchFamily="34" charset="0"/>
              </a:rPr>
              <a:t>.</a:t>
            </a:r>
            <a:endParaRPr lang="ru-RU" sz="1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9465" name="Прямоугольник 10"/>
          <p:cNvSpPr>
            <a:spLocks noChangeArrowheads="1"/>
          </p:cNvSpPr>
          <p:nvPr/>
        </p:nvSpPr>
        <p:spPr bwMode="auto">
          <a:xfrm>
            <a:off x="6926386" y="2204864"/>
            <a:ext cx="2216151" cy="400050"/>
          </a:xfrm>
          <a:prstGeom prst="rect">
            <a:avLst/>
          </a:prstGeom>
          <a:noFill/>
          <a:ln w="9525">
            <a:noFill/>
            <a:miter lim="800000"/>
            <a:headEnd/>
            <a:tailEnd/>
          </a:ln>
        </p:spPr>
        <p:txBody>
          <a:bodyPr wrap="square">
            <a:spAutoFit/>
          </a:bodyPr>
          <a:lstStyle/>
          <a:p>
            <a:r>
              <a:rPr lang="ru-RU" sz="1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18</a:t>
            </a:r>
            <a:r>
              <a:rPr lang="ru-RU" sz="2000" b="1" dirty="0" smtClean="0">
                <a:solidFill>
                  <a:srgbClr val="002060"/>
                </a:solidFill>
                <a:effectLst>
                  <a:outerShdw blurRad="38100" dist="38100" dir="2700000" algn="tl">
                    <a:srgbClr val="000000">
                      <a:alpha val="43137"/>
                    </a:srgbClr>
                  </a:outerShdw>
                </a:effectLst>
                <a:latin typeface="Tahoma" pitchFamily="34" charset="0"/>
              </a:rPr>
              <a:t> </a:t>
            </a:r>
            <a:r>
              <a:rPr lang="ru-RU" sz="1400" dirty="0">
                <a:solidFill>
                  <a:srgbClr val="002060"/>
                </a:solidFill>
                <a:effectLst>
                  <a:outerShdw blurRad="38100" dist="38100" dir="2700000" algn="tl">
                    <a:srgbClr val="000000">
                      <a:alpha val="43137"/>
                    </a:srgbClr>
                  </a:outerShdw>
                </a:effectLst>
                <a:latin typeface="Arial" pitchFamily="34" charset="0"/>
                <a:cs typeface="Arial" pitchFamily="34" charset="0"/>
              </a:rPr>
              <a:t>населенных пунктов</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025" y="2363512"/>
            <a:ext cx="3438151" cy="308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0"/>
          <p:cNvSpPr>
            <a:spLocks noChangeArrowheads="1"/>
          </p:cNvSpPr>
          <p:nvPr/>
        </p:nvSpPr>
        <p:spPr bwMode="auto">
          <a:xfrm rot="18482456">
            <a:off x="3210466" y="4199816"/>
            <a:ext cx="1743064" cy="246221"/>
          </a:xfrm>
          <a:prstGeom prst="rect">
            <a:avLst/>
          </a:prstGeom>
          <a:noFill/>
          <a:ln w="9525">
            <a:noFill/>
            <a:miter lim="800000"/>
            <a:headEnd/>
            <a:tailEnd/>
          </a:ln>
        </p:spPr>
        <p:txBody>
          <a:bodyPr wrap="square">
            <a:spAutoFit/>
          </a:bodyPr>
          <a:lstStyle/>
          <a:p>
            <a:r>
              <a:rPr lang="ru-RU" sz="1000" b="1" dirty="0" smtClean="0">
                <a:solidFill>
                  <a:schemeClr val="bg1"/>
                </a:solidFill>
                <a:effectLst>
                  <a:outerShdw blurRad="38100" dist="38100" dir="2700000" algn="tl">
                    <a:srgbClr val="000000">
                      <a:alpha val="43137"/>
                    </a:srgbClr>
                  </a:outerShdw>
                </a:effectLst>
                <a:latin typeface="Tahoma" pitchFamily="34" charset="0"/>
              </a:rPr>
              <a:t>Зеленчукский район</a:t>
            </a:r>
            <a:endParaRPr lang="ru-RU" sz="1000" b="1" dirty="0">
              <a:solidFill>
                <a:schemeClr val="bg1"/>
              </a:solidFill>
              <a:effectLst>
                <a:outerShdw blurRad="38100" dist="38100" dir="2700000" algn="tl">
                  <a:srgbClr val="000000">
                    <a:alpha val="43137"/>
                  </a:srgbClr>
                </a:outerShdw>
              </a:effectLst>
              <a:latin typeface="Tahoma" pitchFamily="34" charset="0"/>
            </a:endParaRPr>
          </a:p>
        </p:txBody>
      </p:sp>
      <p:sp>
        <p:nvSpPr>
          <p:cNvPr id="2" name="Прямоугольник 1"/>
          <p:cNvSpPr/>
          <p:nvPr/>
        </p:nvSpPr>
        <p:spPr>
          <a:xfrm>
            <a:off x="24190" y="2579420"/>
            <a:ext cx="2664296" cy="1569660"/>
          </a:xfrm>
          <a:prstGeom prst="rect">
            <a:avLst/>
          </a:prstGeom>
        </p:spPr>
        <p:txBody>
          <a:bodyPr wrap="square">
            <a:spAutoFit/>
          </a:bodyPr>
          <a:lstStyle/>
          <a:p>
            <a:pPr algn="ctr">
              <a:lnSpc>
                <a:spcPct val="150000"/>
              </a:lnSpc>
            </a:pPr>
            <a:r>
              <a:rPr lang="ru-RU" sz="1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Численность </a:t>
            </a:r>
            <a:r>
              <a:rPr lang="ru-RU" sz="16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48876 </a:t>
            </a:r>
            <a:r>
              <a:rPr lang="ru-RU" sz="1400" dirty="0">
                <a:solidFill>
                  <a:srgbClr val="002060"/>
                </a:solidFill>
                <a:effectLst>
                  <a:outerShdw blurRad="38100" dist="38100" dir="2700000" algn="tl">
                    <a:srgbClr val="000000">
                      <a:alpha val="43137"/>
                    </a:srgbClr>
                  </a:outerShdw>
                </a:effectLst>
                <a:latin typeface="Arial" pitchFamily="34" charset="0"/>
                <a:cs typeface="Arial" pitchFamily="34" charset="0"/>
              </a:rPr>
              <a:t>чел</a:t>
            </a:r>
            <a:r>
              <a:rPr lang="ru-RU" sz="1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t>
            </a:r>
          </a:p>
          <a:p>
            <a:pPr algn="ctr">
              <a:lnSpc>
                <a:spcPct val="150000"/>
              </a:lnSpc>
            </a:pPr>
            <a:r>
              <a:rPr lang="ru-RU" sz="1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ru-RU" sz="1400" dirty="0">
                <a:solidFill>
                  <a:srgbClr val="002060"/>
                </a:solidFill>
                <a:effectLst>
                  <a:outerShdw blurRad="38100" dist="38100" dir="2700000" algn="tl">
                    <a:srgbClr val="000000">
                      <a:alpha val="43137"/>
                    </a:srgbClr>
                  </a:outerShdw>
                </a:effectLst>
                <a:latin typeface="Arial" pitchFamily="34" charset="0"/>
                <a:cs typeface="Arial" pitchFamily="34" charset="0"/>
              </a:rPr>
              <a:t>Сельское население </a:t>
            </a:r>
            <a:r>
              <a:rPr lang="ru-RU" sz="1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100 %</a:t>
            </a:r>
          </a:p>
          <a:p>
            <a:pPr algn="ctr">
              <a:lnSpc>
                <a:spcPct val="150000"/>
              </a:lnSpc>
            </a:pPr>
            <a:r>
              <a:rPr lang="ru-RU" sz="1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Плотность </a:t>
            </a:r>
            <a:r>
              <a:rPr lang="ru-RU" sz="1400" dirty="0">
                <a:solidFill>
                  <a:srgbClr val="002060"/>
                </a:solidFill>
                <a:effectLst>
                  <a:outerShdw blurRad="38100" dist="38100" dir="2700000" algn="tl">
                    <a:srgbClr val="000000">
                      <a:alpha val="43137"/>
                    </a:srgbClr>
                  </a:outerShdw>
                </a:effectLst>
                <a:latin typeface="Arial" pitchFamily="34" charset="0"/>
                <a:cs typeface="Arial" pitchFamily="34" charset="0"/>
              </a:rPr>
              <a:t>населения </a:t>
            </a:r>
            <a:endParaRPr lang="ru-RU" sz="1400"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ctr"/>
            <a:r>
              <a:rPr lang="ru-RU" sz="16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16,7 </a:t>
            </a:r>
            <a:r>
              <a:rPr lang="ru-RU" sz="1400" dirty="0">
                <a:solidFill>
                  <a:srgbClr val="002060"/>
                </a:solidFill>
                <a:effectLst>
                  <a:outerShdw blurRad="38100" dist="38100" dir="2700000" algn="tl">
                    <a:srgbClr val="000000">
                      <a:alpha val="43137"/>
                    </a:srgbClr>
                  </a:outerShdw>
                </a:effectLst>
                <a:latin typeface="Arial" pitchFamily="34" charset="0"/>
                <a:cs typeface="Arial" pitchFamily="34" charset="0"/>
              </a:rPr>
              <a:t>чел</a:t>
            </a:r>
            <a:r>
              <a:rPr lang="ru-RU" sz="1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кв. км</a:t>
            </a:r>
            <a:r>
              <a:rPr lang="ru-RU" sz="1400" dirty="0">
                <a:solidFill>
                  <a:srgbClr val="002060"/>
                </a:solidFill>
                <a:effectLst>
                  <a:outerShdw blurRad="38100" dist="38100" dir="2700000" algn="tl">
                    <a:srgbClr val="000000">
                      <a:alpha val="43137"/>
                    </a:srgbClr>
                  </a:outerShdw>
                </a:effectLst>
              </a:rPr>
              <a:t>. </a:t>
            </a:r>
          </a:p>
          <a:p>
            <a:endParaRPr lang="ru-RU" sz="14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Прямоугольник 4"/>
          <p:cNvSpPr/>
          <p:nvPr/>
        </p:nvSpPr>
        <p:spPr>
          <a:xfrm>
            <a:off x="6460141" y="2852936"/>
            <a:ext cx="2072299" cy="2285241"/>
          </a:xfrm>
          <a:prstGeom prst="rect">
            <a:avLst/>
          </a:prstGeom>
        </p:spPr>
        <p:txBody>
          <a:bodyPr wrap="none">
            <a:spAutoFit/>
          </a:bodyPr>
          <a:lstStyle/>
          <a:p>
            <a:r>
              <a:rPr lang="ru-RU"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9</a:t>
            </a:r>
            <a:r>
              <a:rPr lang="ru-RU" sz="1400" dirty="0">
                <a:solidFill>
                  <a:srgbClr val="002060"/>
                </a:solidFill>
                <a:effectLst>
                  <a:outerShdw blurRad="38100" dist="38100" dir="2700000" algn="tl">
                    <a:srgbClr val="000000">
                      <a:alpha val="43137"/>
                    </a:srgbClr>
                  </a:outerShdw>
                </a:effectLst>
                <a:latin typeface="Arial" pitchFamily="34" charset="0"/>
                <a:cs typeface="Arial" pitchFamily="34" charset="0"/>
              </a:rPr>
              <a:t> сельских </a:t>
            </a:r>
            <a:r>
              <a:rPr lang="ru-RU" sz="1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поселений:</a:t>
            </a:r>
          </a:p>
          <a:p>
            <a:r>
              <a:rPr lang="ru-RU" sz="1250"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ru-RU" sz="125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Архызское</a:t>
            </a:r>
          </a:p>
          <a:p>
            <a:r>
              <a:rPr lang="ru-RU" sz="125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Даусузское</a:t>
            </a:r>
          </a:p>
          <a:p>
            <a:r>
              <a:rPr lang="ru-RU" sz="1250"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ru-RU" sz="125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Зеленчукское</a:t>
            </a:r>
          </a:p>
          <a:p>
            <a:r>
              <a:rPr lang="ru-RU" sz="1250"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ru-RU" sz="125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Исправненское</a:t>
            </a:r>
          </a:p>
          <a:p>
            <a:r>
              <a:rPr lang="ru-RU" sz="125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Кардониксое</a:t>
            </a:r>
          </a:p>
          <a:p>
            <a:r>
              <a:rPr lang="ru-RU" sz="125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Кызыл-Октябрьское</a:t>
            </a:r>
          </a:p>
          <a:p>
            <a:r>
              <a:rPr lang="ru-RU" sz="125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Марухское</a:t>
            </a:r>
          </a:p>
          <a:p>
            <a:r>
              <a:rPr lang="ru-RU" sz="125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Сторожевское</a:t>
            </a:r>
          </a:p>
          <a:p>
            <a:r>
              <a:rPr lang="ru-RU" sz="125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Хасаут-Греческое</a:t>
            </a:r>
          </a:p>
          <a:p>
            <a:endParaRPr lang="ru-RU" sz="14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Прямоугольник 18"/>
          <p:cNvSpPr/>
          <p:nvPr/>
        </p:nvSpPr>
        <p:spPr>
          <a:xfrm>
            <a:off x="2123728" y="5589240"/>
            <a:ext cx="4608512" cy="1107996"/>
          </a:xfrm>
          <a:prstGeom prst="rect">
            <a:avLst/>
          </a:prstGeom>
        </p:spPr>
        <p:txBody>
          <a:bodyPr wrap="square">
            <a:spAutoFit/>
          </a:bodyPr>
          <a:lstStyle/>
          <a:p>
            <a:pPr lvl="0" algn="ctr" fontAlgn="base">
              <a:spcBef>
                <a:spcPct val="0"/>
              </a:spcBef>
              <a:spcAft>
                <a:spcPct val="0"/>
              </a:spcAft>
            </a:pPr>
            <a:r>
              <a:rPr lang="ru-RU" sz="11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граничит:</a:t>
            </a:r>
          </a:p>
          <a:p>
            <a:pPr lvl="0" algn="ctr" eaLnBrk="0" fontAlgn="base" hangingPunct="0">
              <a:spcBef>
                <a:spcPct val="0"/>
              </a:spcBef>
              <a:spcAft>
                <a:spcPct val="0"/>
              </a:spcAft>
            </a:pPr>
            <a:r>
              <a:rPr lang="ru-RU" sz="11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ru-RU" sz="1100" dirty="0">
                <a:solidFill>
                  <a:srgbClr val="002060"/>
                </a:solidFill>
                <a:effectLst>
                  <a:outerShdw blurRad="38100" dist="38100" dir="2700000" algn="tl">
                    <a:srgbClr val="000000">
                      <a:alpha val="43137"/>
                    </a:srgbClr>
                  </a:outerShdw>
                </a:effectLst>
                <a:latin typeface="Arial" pitchFamily="34" charset="0"/>
                <a:cs typeface="Arial" pitchFamily="34" charset="0"/>
              </a:rPr>
              <a:t>​ на западе – с Урупским районом Карачаево-Черкесии;</a:t>
            </a:r>
          </a:p>
          <a:p>
            <a:pPr lvl="0" algn="ctr" eaLnBrk="0" fontAlgn="base" hangingPunct="0">
              <a:spcBef>
                <a:spcPct val="0"/>
              </a:spcBef>
              <a:spcAft>
                <a:spcPct val="0"/>
              </a:spcAft>
            </a:pPr>
            <a:r>
              <a:rPr lang="ru-RU" sz="1100"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ru-RU" sz="11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на </a:t>
            </a:r>
            <a:r>
              <a:rPr lang="ru-RU" sz="1100" dirty="0">
                <a:solidFill>
                  <a:srgbClr val="002060"/>
                </a:solidFill>
                <a:effectLst>
                  <a:outerShdw blurRad="38100" dist="38100" dir="2700000" algn="tl">
                    <a:srgbClr val="000000">
                      <a:alpha val="43137"/>
                    </a:srgbClr>
                  </a:outerShdw>
                </a:effectLst>
                <a:latin typeface="Arial" pitchFamily="34" charset="0"/>
                <a:cs typeface="Arial" pitchFamily="34" charset="0"/>
              </a:rPr>
              <a:t>севере – с Краснодарским краем;</a:t>
            </a:r>
          </a:p>
          <a:p>
            <a:pPr lvl="0" algn="ctr" eaLnBrk="0" fontAlgn="base" hangingPunct="0">
              <a:spcBef>
                <a:spcPct val="0"/>
              </a:spcBef>
              <a:spcAft>
                <a:spcPct val="0"/>
              </a:spcAft>
            </a:pPr>
            <a:r>
              <a:rPr lang="ru-RU" sz="1100"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ru-RU" sz="11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на </a:t>
            </a:r>
            <a:r>
              <a:rPr lang="ru-RU" sz="1100" dirty="0">
                <a:solidFill>
                  <a:srgbClr val="002060"/>
                </a:solidFill>
                <a:effectLst>
                  <a:outerShdw blurRad="38100" dist="38100" dir="2700000" algn="tl">
                    <a:srgbClr val="000000">
                      <a:alpha val="43137"/>
                    </a:srgbClr>
                  </a:outerShdw>
                </a:effectLst>
                <a:latin typeface="Arial" pitchFamily="34" charset="0"/>
                <a:cs typeface="Arial" pitchFamily="34" charset="0"/>
              </a:rPr>
              <a:t>северо-востоке – с Хабезским районом Карачаево-Черкесии;</a:t>
            </a:r>
          </a:p>
          <a:p>
            <a:pPr lvl="0" algn="ctr" eaLnBrk="0" fontAlgn="base" hangingPunct="0">
              <a:spcBef>
                <a:spcPct val="0"/>
              </a:spcBef>
              <a:spcAft>
                <a:spcPct val="0"/>
              </a:spcAft>
            </a:pPr>
            <a:r>
              <a:rPr lang="ru-RU" sz="1100"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ru-RU" sz="11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на </a:t>
            </a:r>
            <a:r>
              <a:rPr lang="ru-RU" sz="1100" dirty="0">
                <a:solidFill>
                  <a:srgbClr val="002060"/>
                </a:solidFill>
                <a:effectLst>
                  <a:outerShdw blurRad="38100" dist="38100" dir="2700000" algn="tl">
                    <a:srgbClr val="000000">
                      <a:alpha val="43137"/>
                    </a:srgbClr>
                  </a:outerShdw>
                </a:effectLst>
                <a:latin typeface="Arial" pitchFamily="34" charset="0"/>
                <a:cs typeface="Arial" pitchFamily="34" charset="0"/>
              </a:rPr>
              <a:t>востоке – с Карачаевским районом Карачаево-Черкесии;</a:t>
            </a:r>
          </a:p>
          <a:p>
            <a:pPr lvl="0" algn="ctr" eaLnBrk="0" fontAlgn="base" hangingPunct="0">
              <a:spcBef>
                <a:spcPct val="0"/>
              </a:spcBef>
              <a:spcAft>
                <a:spcPct val="0"/>
              </a:spcAft>
            </a:pPr>
            <a:r>
              <a:rPr lang="ru-RU" sz="1100"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ru-RU" sz="11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на </a:t>
            </a:r>
            <a:r>
              <a:rPr lang="ru-RU" sz="1100" dirty="0">
                <a:solidFill>
                  <a:srgbClr val="002060"/>
                </a:solidFill>
                <a:effectLst>
                  <a:outerShdw blurRad="38100" dist="38100" dir="2700000" algn="tl">
                    <a:srgbClr val="000000">
                      <a:alpha val="43137"/>
                    </a:srgbClr>
                  </a:outerShdw>
                </a:effectLst>
                <a:latin typeface="Arial" pitchFamily="34" charset="0"/>
                <a:cs typeface="Arial" pitchFamily="34" charset="0"/>
              </a:rPr>
              <a:t>юге – с республикой Абхазией.</a:t>
            </a:r>
          </a:p>
        </p:txBody>
      </p:sp>
      <p:sp>
        <p:nvSpPr>
          <p:cNvPr id="21" name="Прямоугольник 10"/>
          <p:cNvSpPr>
            <a:spLocks noChangeArrowheads="1"/>
          </p:cNvSpPr>
          <p:nvPr/>
        </p:nvSpPr>
        <p:spPr bwMode="auto">
          <a:xfrm>
            <a:off x="827584" y="1492042"/>
            <a:ext cx="7776863" cy="784830"/>
          </a:xfrm>
          <a:prstGeom prst="rect">
            <a:avLst/>
          </a:prstGeom>
          <a:noFill/>
          <a:ln w="9525">
            <a:noFill/>
            <a:miter lim="800000"/>
            <a:headEnd/>
            <a:tailEnd/>
          </a:ln>
        </p:spPr>
        <p:txBody>
          <a:bodyPr wrap="square">
            <a:spAutoFit/>
          </a:bodyPr>
          <a:lstStyle/>
          <a:p>
            <a:pPr algn="ctr"/>
            <a:r>
              <a:rPr lang="ru-RU" sz="1500" b="1" dirty="0">
                <a:solidFill>
                  <a:srgbClr val="002060"/>
                </a:solidFill>
                <a:latin typeface="Arial" pitchFamily="34" charset="0"/>
                <a:cs typeface="Arial" pitchFamily="34" charset="0"/>
              </a:rPr>
              <a:t>Зеленчукский район </a:t>
            </a:r>
            <a:r>
              <a:rPr lang="ru-RU" sz="1500" b="1" dirty="0" smtClean="0">
                <a:solidFill>
                  <a:srgbClr val="002060"/>
                </a:solidFill>
                <a:latin typeface="Arial" pitchFamily="34" charset="0"/>
                <a:cs typeface="Arial" pitchFamily="34" charset="0"/>
              </a:rPr>
              <a:t>один из крупных районов</a:t>
            </a:r>
            <a:r>
              <a:rPr lang="ru-RU" sz="1500" b="1" dirty="0">
                <a:solidFill>
                  <a:srgbClr val="002060"/>
                </a:solidFill>
                <a:latin typeface="Arial" pitchFamily="34" charset="0"/>
                <a:cs typeface="Arial" pitchFamily="34" charset="0"/>
              </a:rPr>
              <a:t> Карачаево-Черкесской </a:t>
            </a:r>
            <a:r>
              <a:rPr lang="ru-RU" sz="1500" b="1" dirty="0" smtClean="0">
                <a:solidFill>
                  <a:srgbClr val="002060"/>
                </a:solidFill>
                <a:latin typeface="Arial" pitchFamily="34" charset="0"/>
                <a:cs typeface="Arial" pitchFamily="34" charset="0"/>
              </a:rPr>
              <a:t>Республики и самый живописный. Занимает </a:t>
            </a:r>
            <a:r>
              <a:rPr lang="ru-RU" sz="1500" b="1" dirty="0">
                <a:solidFill>
                  <a:srgbClr val="002060"/>
                </a:solidFill>
                <a:latin typeface="Arial" pitchFamily="34" charset="0"/>
                <a:cs typeface="Arial" pitchFamily="34" charset="0"/>
              </a:rPr>
              <a:t>срединное положение в </a:t>
            </a:r>
            <a:r>
              <a:rPr lang="ru-RU" sz="1500" b="1" dirty="0" smtClean="0">
                <a:solidFill>
                  <a:srgbClr val="002060"/>
                </a:solidFill>
                <a:latin typeface="Arial" pitchFamily="34" charset="0"/>
                <a:cs typeface="Arial" pitchFamily="34" charset="0"/>
              </a:rPr>
              <a:t>республике.  Районный центр – станица Зеленчукская </a:t>
            </a:r>
            <a:endParaRPr lang="ru-RU" sz="1500" b="1" dirty="0">
              <a:solidFill>
                <a:srgbClr val="002060"/>
              </a:solidFill>
              <a:latin typeface="Arial" pitchFamily="34" charset="0"/>
              <a:cs typeface="Arial" pitchFamily="34" charset="0"/>
            </a:endParaRPr>
          </a:p>
        </p:txBody>
      </p:sp>
      <p:sp>
        <p:nvSpPr>
          <p:cNvPr id="14" name="Заголовок 1"/>
          <p:cNvSpPr txBox="1">
            <a:spLocks/>
          </p:cNvSpPr>
          <p:nvPr/>
        </p:nvSpPr>
        <p:spPr>
          <a:xfrm>
            <a:off x="1259632" y="309175"/>
            <a:ext cx="6779096" cy="959585"/>
          </a:xfrm>
          <a:prstGeom prst="rect">
            <a:avLst/>
          </a:prstGeom>
          <a:solidFill>
            <a:schemeClr val="accent2">
              <a:lumMod val="20000"/>
              <a:lumOff val="80000"/>
            </a:schemeClr>
          </a:solidFill>
          <a:scene3d>
            <a:camera prst="orthographicFront"/>
            <a:lightRig rig="threePt" dir="t"/>
          </a:scene3d>
          <a:sp3d>
            <a:bevelT w="152400" h="50800" prst="softRound"/>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00000"/>
                </a:solidFill>
                <a:effectLst>
                  <a:outerShdw blurRad="38100" dist="38100" dir="2700000" algn="tl">
                    <a:srgbClr val="000000">
                      <a:alpha val="43137"/>
                    </a:srgbClr>
                  </a:outerShdw>
                </a:effectLst>
                <a:cs typeface="Arial" pitchFamily="34" charset="0"/>
              </a:rPr>
              <a:t>Социально-экономическая характеристика </a:t>
            </a:r>
            <a:br>
              <a:rPr lang="ru-RU" sz="2400" b="1" dirty="0" smtClean="0">
                <a:solidFill>
                  <a:srgbClr val="C00000"/>
                </a:solidFill>
                <a:effectLst>
                  <a:outerShdw blurRad="38100" dist="38100" dir="2700000" algn="tl">
                    <a:srgbClr val="000000">
                      <a:alpha val="43137"/>
                    </a:srgbClr>
                  </a:outerShdw>
                </a:effectLst>
                <a:cs typeface="Arial" pitchFamily="34" charset="0"/>
              </a:rPr>
            </a:br>
            <a:r>
              <a:rPr lang="ru-RU" sz="2400" b="1" dirty="0" smtClean="0">
                <a:solidFill>
                  <a:srgbClr val="C00000"/>
                </a:solidFill>
                <a:effectLst>
                  <a:outerShdw blurRad="38100" dist="38100" dir="2700000" algn="tl">
                    <a:srgbClr val="000000">
                      <a:alpha val="43137"/>
                    </a:srgbClr>
                  </a:outerShdw>
                </a:effectLst>
                <a:cs typeface="Arial" pitchFamily="34" charset="0"/>
              </a:rPr>
              <a:t>Зеленчукского муниципального района</a:t>
            </a:r>
            <a:endParaRPr lang="ru-RU" sz="2400" dirty="0">
              <a:solidFill>
                <a:srgbClr val="C00000"/>
              </a:solidFill>
            </a:endParaRPr>
          </a:p>
        </p:txBody>
      </p:sp>
      <p:pic>
        <p:nvPicPr>
          <p:cNvPr id="5125" name="Picture 5" descr="C:\Documents and Settings\Aminat\Мои документы\Мои рисунки\храм.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9322" y="5085184"/>
            <a:ext cx="2504678" cy="177281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6" y="5301208"/>
            <a:ext cx="2552700" cy="155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732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7000">
              <a:srgbClr val="FF3399"/>
            </a:gs>
            <a:gs pos="38000">
              <a:srgbClr val="FF6633"/>
            </a:gs>
            <a:gs pos="61000">
              <a:srgbClr val="FFFF00"/>
            </a:gs>
            <a:gs pos="91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416824" cy="792088"/>
          </a:xfrm>
          <a:solidFill>
            <a:schemeClr val="accent2">
              <a:lumMod val="20000"/>
              <a:lumOff val="80000"/>
            </a:schemeClr>
          </a:solidFill>
          <a:scene3d>
            <a:camera prst="orthographicFront"/>
            <a:lightRig rig="threePt" dir="t"/>
          </a:scene3d>
          <a:sp3d>
            <a:bevelT w="152400" h="50800" prst="softRound"/>
          </a:sp3d>
        </p:spPr>
        <p:txBody>
          <a:bodyPr>
            <a:noAutofit/>
          </a:bodyPr>
          <a:lstStyle/>
          <a:p>
            <a:r>
              <a:rPr lang="ru-RU" sz="2200" b="1" dirty="0">
                <a:solidFill>
                  <a:srgbClr val="C00000"/>
                </a:solidFill>
                <a:effectLst>
                  <a:outerShdw blurRad="38100" dist="38100" dir="2700000" algn="tl">
                    <a:srgbClr val="000000">
                      <a:alpha val="43137"/>
                    </a:srgbClr>
                  </a:outerShdw>
                </a:effectLst>
                <a:latin typeface="Arial" pitchFamily="34" charset="0"/>
                <a:cs typeface="Arial" pitchFamily="34" charset="0"/>
              </a:rPr>
              <a:t>Основные показатели социально-экономического развития Зеленчукского муниципального района</a:t>
            </a:r>
            <a:endParaRPr lang="ru-RU" sz="2200" dirty="0">
              <a:solidFill>
                <a:srgbClr val="C00000"/>
              </a:solidFill>
            </a:endParaRPr>
          </a:p>
        </p:txBody>
      </p:sp>
      <p:sp>
        <p:nvSpPr>
          <p:cNvPr id="3" name="Объект 2"/>
          <p:cNvSpPr>
            <a:spLocks noGrp="1"/>
          </p:cNvSpPr>
          <p:nvPr>
            <p:ph idx="1"/>
          </p:nvPr>
        </p:nvSpPr>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876825513"/>
              </p:ext>
            </p:extLst>
          </p:nvPr>
        </p:nvGraphicFramePr>
        <p:xfrm>
          <a:off x="179512" y="1168936"/>
          <a:ext cx="8856984" cy="5436539"/>
        </p:xfrm>
        <a:graphic>
          <a:graphicData uri="http://schemas.openxmlformats.org/drawingml/2006/table">
            <a:tbl>
              <a:tblPr firstRow="1" bandRow="1">
                <a:effectLst>
                  <a:innerShdw blurRad="114300">
                    <a:prstClr val="black"/>
                  </a:innerShdw>
                </a:effectLst>
                <a:tableStyleId>{1E171933-4619-4E11-9A3F-F7608DF75F80}</a:tableStyleId>
              </a:tblPr>
              <a:tblGrid>
                <a:gridCol w="4248472"/>
                <a:gridCol w="792088"/>
                <a:gridCol w="764857"/>
                <a:gridCol w="819319"/>
                <a:gridCol w="792088"/>
                <a:gridCol w="648072"/>
                <a:gridCol w="792088"/>
              </a:tblGrid>
              <a:tr h="510813">
                <a:tc>
                  <a:txBody>
                    <a:bodyPr/>
                    <a:lstStyle/>
                    <a:p>
                      <a:pPr algn="ctr"/>
                      <a:r>
                        <a:rPr lang="ru-RU" sz="1400" dirty="0" smtClean="0"/>
                        <a:t>Показатели</a:t>
                      </a:r>
                      <a:endParaRPr lang="ru-RU" sz="1400" b="1" dirty="0">
                        <a:solidFill>
                          <a:schemeClr val="bg1"/>
                        </a:solidFill>
                      </a:endParaRPr>
                    </a:p>
                  </a:txBody>
                  <a:tcPr>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tcPr>
                </a:tc>
                <a:tc>
                  <a:txBody>
                    <a:bodyPr/>
                    <a:lstStyle/>
                    <a:p>
                      <a:pPr algn="ctr"/>
                      <a:r>
                        <a:rPr lang="ru-RU" sz="1400" b="1" dirty="0" smtClean="0">
                          <a:solidFill>
                            <a:schemeClr val="bg1"/>
                          </a:solidFill>
                        </a:rPr>
                        <a:t>Отчет 2015</a:t>
                      </a:r>
                      <a:endParaRPr lang="ru-RU" sz="1400" b="1" dirty="0">
                        <a:solidFill>
                          <a:schemeClr val="bg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tcPr>
                </a:tc>
                <a:tc>
                  <a:txBody>
                    <a:bodyPr/>
                    <a:lstStyle/>
                    <a:p>
                      <a:pPr algn="ctr"/>
                      <a:r>
                        <a:rPr lang="ru-RU" sz="1400" dirty="0" smtClean="0"/>
                        <a:t>Отчет</a:t>
                      </a:r>
                    </a:p>
                    <a:p>
                      <a:pPr algn="ctr"/>
                      <a:r>
                        <a:rPr lang="ru-RU" sz="1400" dirty="0" smtClean="0"/>
                        <a:t>2016 </a:t>
                      </a:r>
                      <a:endParaRPr lang="ru-RU" sz="1400" b="1" dirty="0">
                        <a:solidFill>
                          <a:schemeClr val="bg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tcPr>
                </a:tc>
                <a:tc>
                  <a:txBody>
                    <a:bodyPr/>
                    <a:lstStyle/>
                    <a:p>
                      <a:pPr algn="ctr"/>
                      <a:r>
                        <a:rPr lang="ru-RU" sz="1400" dirty="0" smtClean="0"/>
                        <a:t>Оценка 2017</a:t>
                      </a:r>
                      <a:endParaRPr lang="ru-RU" sz="1400" b="1" dirty="0">
                        <a:solidFill>
                          <a:schemeClr val="bg1"/>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tcPr>
                </a:tc>
                <a:tc gridSpan="3">
                  <a:txBody>
                    <a:bodyPr/>
                    <a:lstStyle/>
                    <a:p>
                      <a:pPr algn="ctr"/>
                      <a:r>
                        <a:rPr lang="ru-RU" sz="1400" dirty="0" smtClean="0"/>
                        <a:t>Прогноз </a:t>
                      </a:r>
                      <a:r>
                        <a:rPr lang="ru-RU" sz="1050" dirty="0" smtClean="0"/>
                        <a:t>(базовый)</a:t>
                      </a:r>
                    </a:p>
                    <a:p>
                      <a:pPr algn="ctr"/>
                      <a:r>
                        <a:rPr lang="ru-RU" sz="1400" b="1" dirty="0" smtClean="0">
                          <a:solidFill>
                            <a:schemeClr val="bg1"/>
                          </a:solidFill>
                        </a:rPr>
                        <a:t>2018       2019       2020 </a:t>
                      </a:r>
                      <a:endParaRPr lang="ru-RU" sz="1400" b="1" dirty="0">
                        <a:solidFill>
                          <a:schemeClr val="bg1"/>
                        </a:solidFill>
                      </a:endParaRPr>
                    </a:p>
                  </a:txBody>
                  <a:tcPr>
                    <a:lnL w="12700" cap="flat" cmpd="sng" algn="ctr">
                      <a:solidFill>
                        <a:srgbClr val="7030A0"/>
                      </a:solidFill>
                      <a:prstDash val="solid"/>
                      <a:round/>
                      <a:headEnd type="none" w="med" len="med"/>
                      <a:tailEnd type="none" w="med" len="med"/>
                    </a:lnL>
                    <a:lnB w="12700" cap="flat" cmpd="sng" algn="ctr">
                      <a:solidFill>
                        <a:srgbClr val="7030A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71018">
                <a:tc>
                  <a:txBody>
                    <a:bodyPr/>
                    <a:lstStyle/>
                    <a:p>
                      <a:pPr algn="ctr"/>
                      <a:r>
                        <a:rPr lang="ru-RU" sz="1000" dirty="0" smtClean="0"/>
                        <a:t>Население</a:t>
                      </a:r>
                      <a:endParaRPr lang="ru-RU" sz="1000" b="1" dirty="0"/>
                    </a:p>
                  </a:txBody>
                  <a:tcP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bg1">
                        <a:lumMod val="95000"/>
                      </a:schemeClr>
                    </a:solidFill>
                  </a:tcPr>
                </a:tc>
                <a:tc>
                  <a:txBody>
                    <a:bodyPr/>
                    <a:lstStyle/>
                    <a:p>
                      <a:endParaRPr lang="ru-RU" sz="1000" b="1"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bg1">
                        <a:lumMod val="95000"/>
                      </a:schemeClr>
                    </a:solidFill>
                  </a:tcPr>
                </a:tc>
                <a:tc>
                  <a:txBody>
                    <a:bodyPr/>
                    <a:lstStyle/>
                    <a:p>
                      <a:endParaRPr lang="ru-RU" sz="1000" b="1"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bg1">
                        <a:lumMod val="95000"/>
                      </a:schemeClr>
                    </a:solidFill>
                  </a:tcPr>
                </a:tc>
                <a:tc>
                  <a:txBody>
                    <a:bodyPr/>
                    <a:lstStyle/>
                    <a:p>
                      <a:endParaRPr lang="ru-RU" sz="1000" b="1"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bg1">
                        <a:lumMod val="95000"/>
                      </a:schemeClr>
                    </a:solidFill>
                  </a:tcPr>
                </a:tc>
                <a:tc>
                  <a:txBody>
                    <a:bodyPr/>
                    <a:lstStyle/>
                    <a:p>
                      <a:endParaRPr lang="ru-RU" sz="1000" b="1"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bg1">
                        <a:lumMod val="95000"/>
                      </a:schemeClr>
                    </a:solidFill>
                  </a:tcPr>
                </a:tc>
                <a:tc>
                  <a:txBody>
                    <a:bodyPr/>
                    <a:lstStyle/>
                    <a:p>
                      <a:endParaRPr lang="ru-RU" sz="1000" b="1"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bg1">
                        <a:lumMod val="95000"/>
                      </a:schemeClr>
                    </a:solidFill>
                  </a:tcPr>
                </a:tc>
                <a:tc>
                  <a:txBody>
                    <a:bodyPr/>
                    <a:lstStyle/>
                    <a:p>
                      <a:endParaRPr lang="ru-RU" sz="1000" b="1" dirty="0"/>
                    </a:p>
                  </a:txBody>
                  <a:tcP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solidFill>
                      <a:schemeClr val="bg1">
                        <a:lumMod val="95000"/>
                      </a:schemeClr>
                    </a:solidFill>
                  </a:tcPr>
                </a:tc>
              </a:tr>
              <a:tr h="229581">
                <a:tc>
                  <a:txBody>
                    <a:bodyPr/>
                    <a:lstStyle/>
                    <a:p>
                      <a:r>
                        <a:rPr lang="ru-RU" sz="1000" b="0" dirty="0" smtClean="0"/>
                        <a:t>Численность населения среднегодовая, тыс. чел.</a:t>
                      </a:r>
                      <a:endParaRPr lang="ru-RU" sz="1000" b="0" dirty="0"/>
                    </a:p>
                  </a:txBody>
                  <a:tcPr>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49,3</a:t>
                      </a:r>
                      <a:endParaRPr lang="ru-RU" sz="1000" b="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48,9</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dirty="0" smtClean="0"/>
                        <a:t>48,2</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48</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48</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48</a:t>
                      </a:r>
                      <a:endParaRPr lang="ru-RU" sz="1000" b="0" i="0" dirty="0"/>
                    </a:p>
                  </a:txBody>
                  <a:tcPr>
                    <a:lnL w="12700" cap="flat" cmpd="sng" algn="ctr">
                      <a:solidFill>
                        <a:srgbClr val="7030A0"/>
                      </a:solidFill>
                      <a:prstDash val="solid"/>
                      <a:round/>
                      <a:headEnd type="none" w="med" len="med"/>
                      <a:tailEnd type="none" w="med" len="med"/>
                    </a:lnL>
                    <a:solidFill>
                      <a:schemeClr val="accent4">
                        <a:lumMod val="20000"/>
                        <a:lumOff val="80000"/>
                      </a:schemeClr>
                    </a:solidFill>
                  </a:tcPr>
                </a:tc>
              </a:tr>
              <a:tr h="201765">
                <a:tc>
                  <a:txBody>
                    <a:bodyPr/>
                    <a:lstStyle/>
                    <a:p>
                      <a:r>
                        <a:rPr lang="ru-RU" sz="1000" b="0" dirty="0" smtClean="0"/>
                        <a:t>Общий коэффициент</a:t>
                      </a:r>
                      <a:r>
                        <a:rPr lang="ru-RU" sz="1000" b="0" baseline="0" dirty="0" smtClean="0"/>
                        <a:t> рождаемости (на 1 000 чел.)</a:t>
                      </a:r>
                      <a:endParaRPr lang="ru-RU" sz="1000" b="0" dirty="0"/>
                    </a:p>
                  </a:txBody>
                  <a:tcP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12,7</a:t>
                      </a:r>
                      <a:endParaRPr lang="ru-RU" sz="1000" b="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12,9</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dirty="0" smtClean="0"/>
                        <a:t>13,1</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13,0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12,9</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12,9</a:t>
                      </a:r>
                      <a:endParaRPr lang="ru-RU" sz="1000" b="0" i="0" dirty="0"/>
                    </a:p>
                  </a:txBody>
                  <a:tcPr>
                    <a:lnL w="12700" cap="flat" cmpd="sng" algn="ctr">
                      <a:solidFill>
                        <a:srgbClr val="7030A0"/>
                      </a:solidFill>
                      <a:prstDash val="solid"/>
                      <a:round/>
                      <a:headEnd type="none" w="med" len="med"/>
                      <a:tailEnd type="none" w="med" len="med"/>
                    </a:lnL>
                    <a:solidFill>
                      <a:schemeClr val="accent4">
                        <a:lumMod val="20000"/>
                        <a:lumOff val="80000"/>
                      </a:schemeClr>
                    </a:solidFill>
                  </a:tcPr>
                </a:tc>
              </a:tr>
              <a:tr h="173949">
                <a:tc>
                  <a:txBody>
                    <a:bodyPr/>
                    <a:lstStyle/>
                    <a:p>
                      <a:r>
                        <a:rPr lang="ru-RU" sz="1000" b="0" dirty="0" smtClean="0"/>
                        <a:t>Общий коэффициент смертности (на 1 000</a:t>
                      </a:r>
                      <a:r>
                        <a:rPr lang="ru-RU" sz="1000" b="0" baseline="0" dirty="0" smtClean="0"/>
                        <a:t> </a:t>
                      </a:r>
                      <a:r>
                        <a:rPr lang="ru-RU" sz="1000" b="0" dirty="0" smtClean="0"/>
                        <a:t>чел.)</a:t>
                      </a:r>
                      <a:endParaRPr lang="ru-RU" sz="1000" b="0" dirty="0"/>
                    </a:p>
                  </a:txBody>
                  <a:tcP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dirty="0" smtClean="0"/>
                        <a:t>14,2</a:t>
                      </a:r>
                      <a:endParaRPr lang="ru-RU" sz="1000" b="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dirty="0" smtClean="0"/>
                        <a:t>13,2</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dirty="0" smtClean="0"/>
                        <a:t>13,2</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13,2</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13</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13</a:t>
                      </a:r>
                      <a:endParaRPr lang="ru-RU" sz="1000" b="0" i="0" dirty="0"/>
                    </a:p>
                  </a:txBody>
                  <a:tcPr>
                    <a:lnL w="12700" cap="flat" cmpd="sng" algn="ctr">
                      <a:solidFill>
                        <a:srgbClr val="7030A0"/>
                      </a:solidFill>
                      <a:prstDash val="solid"/>
                      <a:round/>
                      <a:headEnd type="none" w="med" len="med"/>
                      <a:tailEnd type="none" w="med" len="med"/>
                    </a:lnL>
                    <a:solidFill>
                      <a:schemeClr val="accent4">
                        <a:lumMod val="20000"/>
                        <a:lumOff val="80000"/>
                      </a:schemeClr>
                    </a:solidFill>
                  </a:tcPr>
                </a:tc>
              </a:tr>
              <a:tr h="218141">
                <a:tc>
                  <a:txBody>
                    <a:bodyPr/>
                    <a:lstStyle/>
                    <a:p>
                      <a:pPr algn="ctr"/>
                      <a:r>
                        <a:rPr lang="ru-RU" sz="1000" b="0" i="0" dirty="0" smtClean="0"/>
                        <a:t>Производство товаров и услуг</a:t>
                      </a:r>
                      <a:endParaRPr lang="ru-RU" sz="1000" b="0" i="0" dirty="0"/>
                    </a:p>
                  </a:txBody>
                  <a:tcPr>
                    <a:lnR w="12700" cap="flat" cmpd="sng" algn="ctr">
                      <a:solidFill>
                        <a:srgbClr val="7030A0"/>
                      </a:solidFill>
                      <a:prstDash val="solid"/>
                      <a:round/>
                      <a:headEnd type="none" w="med" len="med"/>
                      <a:tailEnd type="none" w="med" len="med"/>
                    </a:lnR>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solidFill>
                      <a:schemeClr val="bg1">
                        <a:lumMod val="95000"/>
                      </a:schemeClr>
                    </a:solidFill>
                  </a:tcPr>
                </a:tc>
              </a:tr>
              <a:tr h="190325">
                <a:tc>
                  <a:txBody>
                    <a:bodyPr/>
                    <a:lstStyle/>
                    <a:p>
                      <a:r>
                        <a:rPr lang="ru-RU" sz="1000" b="0" i="0" dirty="0" smtClean="0"/>
                        <a:t>Промышленное</a:t>
                      </a:r>
                      <a:r>
                        <a:rPr lang="ru-RU" sz="1000" b="0" i="0" baseline="0" dirty="0" smtClean="0"/>
                        <a:t> производство (индекс – в процентах)</a:t>
                      </a:r>
                      <a:endParaRPr lang="ru-RU" sz="1000" b="0" i="0" dirty="0"/>
                    </a:p>
                  </a:txBody>
                  <a:tcPr>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80,00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94,70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102,00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102,2</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101,9</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101,9</a:t>
                      </a:r>
                      <a:endParaRPr lang="ru-RU" sz="1000" b="0" i="0" dirty="0"/>
                    </a:p>
                  </a:txBody>
                  <a:tcPr>
                    <a:lnL w="12700" cap="flat" cmpd="sng" algn="ctr">
                      <a:solidFill>
                        <a:srgbClr val="7030A0"/>
                      </a:solidFill>
                      <a:prstDash val="solid"/>
                      <a:round/>
                      <a:headEnd type="none" w="med" len="med"/>
                      <a:tailEnd type="none" w="med" len="med"/>
                    </a:lnL>
                    <a:solidFill>
                      <a:schemeClr val="accent4">
                        <a:lumMod val="20000"/>
                        <a:lumOff val="80000"/>
                      </a:schemeClr>
                    </a:solidFill>
                  </a:tcPr>
                </a:tc>
              </a:tr>
              <a:tr h="1625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dirty="0" smtClean="0"/>
                        <a:t>Сельское хозяйство  (</a:t>
                      </a:r>
                      <a:r>
                        <a:rPr lang="ru-RU" sz="1000" b="0" i="0" baseline="0" dirty="0" smtClean="0"/>
                        <a:t>продукция,  млн. руб.)</a:t>
                      </a:r>
                      <a:endParaRPr lang="ru-RU" sz="1000" b="0" i="0" dirty="0"/>
                    </a:p>
                  </a:txBody>
                  <a:tcPr>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3341,61</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2944,37</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3114,56</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3626,39</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3861,03</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4104,06</a:t>
                      </a:r>
                      <a:endParaRPr lang="ru-RU" sz="1000" b="0" i="0" dirty="0"/>
                    </a:p>
                  </a:txBody>
                  <a:tcPr>
                    <a:lnL w="12700" cap="flat" cmpd="sng" algn="ctr">
                      <a:solidFill>
                        <a:srgbClr val="7030A0"/>
                      </a:solidFill>
                      <a:prstDash val="solid"/>
                      <a:round/>
                      <a:headEnd type="none" w="med" len="med"/>
                      <a:tailEnd type="none" w="med" len="med"/>
                    </a:lnL>
                    <a:solidFill>
                      <a:schemeClr val="accent4">
                        <a:lumMod val="20000"/>
                        <a:lumOff val="80000"/>
                      </a:schemeClr>
                    </a:solidFill>
                  </a:tcPr>
                </a:tc>
              </a:tr>
              <a:tr h="206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dirty="0" smtClean="0"/>
                        <a:t>Строительство (о</a:t>
                      </a:r>
                      <a:r>
                        <a:rPr lang="ru-RU" sz="1000" b="0" dirty="0" smtClean="0"/>
                        <a:t>бщий объем работ, в млн. руб.)</a:t>
                      </a:r>
                      <a:endParaRPr lang="ru-RU" sz="1000" b="0" i="0" dirty="0"/>
                    </a:p>
                  </a:txBody>
                  <a:tcPr>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dirty="0" smtClean="0"/>
                        <a:t>372,4</a:t>
                      </a:r>
                      <a:endParaRPr lang="ru-RU" sz="1000" b="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dirty="0" smtClean="0"/>
                        <a:t>482,5</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dirty="0" smtClean="0"/>
                        <a:t>543,16</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600,54</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660,20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726,49</a:t>
                      </a:r>
                      <a:endParaRPr lang="ru-RU" sz="1000" b="0" i="0" dirty="0"/>
                    </a:p>
                  </a:txBody>
                  <a:tcPr>
                    <a:lnL w="12700" cap="flat" cmpd="sng" algn="ctr">
                      <a:solidFill>
                        <a:srgbClr val="7030A0"/>
                      </a:solidFill>
                      <a:prstDash val="solid"/>
                      <a:round/>
                      <a:headEnd type="none" w="med" len="med"/>
                      <a:tailEnd type="none" w="med" len="med"/>
                    </a:lnL>
                    <a:solidFill>
                      <a:schemeClr val="accent4">
                        <a:lumMod val="20000"/>
                        <a:lumOff val="80000"/>
                      </a:schemeClr>
                    </a:solidFill>
                  </a:tcPr>
                </a:tc>
              </a:tr>
              <a:tr h="466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dirty="0" smtClean="0"/>
                        <a:t>Торговля и услуги населению:</a:t>
                      </a:r>
                    </a:p>
                    <a:p>
                      <a:pPr marL="0" marR="0" indent="0" algn="l" defTabSz="914400" rtl="0" eaLnBrk="1" fontAlgn="auto" latinLnBrk="0" hangingPunct="1">
                        <a:lnSpc>
                          <a:spcPct val="100000"/>
                        </a:lnSpc>
                        <a:spcBef>
                          <a:spcPts val="0"/>
                        </a:spcBef>
                        <a:spcAft>
                          <a:spcPts val="0"/>
                        </a:spcAft>
                        <a:buClrTx/>
                        <a:buSzTx/>
                        <a:buFontTx/>
                        <a:buNone/>
                        <a:tabLst/>
                        <a:defRPr/>
                      </a:pPr>
                      <a:r>
                        <a:rPr lang="ru-RU" sz="1000" b="0" dirty="0" smtClean="0"/>
                        <a:t>Оборот розничной торговли  ( в ценах соответствующих лет;  млн. руб.)</a:t>
                      </a:r>
                    </a:p>
                    <a:p>
                      <a:pPr marL="0" marR="0" indent="0" algn="l" defTabSz="914400" rtl="0" eaLnBrk="1" fontAlgn="auto" latinLnBrk="0" hangingPunct="1">
                        <a:lnSpc>
                          <a:spcPct val="100000"/>
                        </a:lnSpc>
                        <a:spcBef>
                          <a:spcPts val="0"/>
                        </a:spcBef>
                        <a:spcAft>
                          <a:spcPts val="0"/>
                        </a:spcAft>
                        <a:buClrTx/>
                        <a:buSzTx/>
                        <a:buFontTx/>
                        <a:buNone/>
                        <a:tabLst/>
                        <a:defRPr/>
                      </a:pPr>
                      <a:r>
                        <a:rPr lang="ru-RU" sz="1000" b="0" dirty="0" smtClean="0"/>
                        <a:t>Оборот розничной торговли  (% к предыдущему году)</a:t>
                      </a:r>
                      <a:endParaRPr lang="ru-RU" sz="1000" b="0" i="0" dirty="0"/>
                    </a:p>
                  </a:txBody>
                  <a:tcPr>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endParaRPr lang="ru-RU" sz="1000" b="0" i="0" dirty="0" smtClean="0"/>
                    </a:p>
                    <a:p>
                      <a:pPr algn="r"/>
                      <a:r>
                        <a:rPr lang="ru-RU" sz="1000" b="0" i="0" dirty="0" smtClean="0"/>
                        <a:t>1356,1</a:t>
                      </a:r>
                    </a:p>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endParaRPr lang="ru-RU" sz="1000" b="0" i="0" dirty="0" smtClean="0"/>
                    </a:p>
                    <a:p>
                      <a:pPr algn="r"/>
                      <a:r>
                        <a:rPr lang="ru-RU" sz="1000" b="0" i="0" dirty="0" smtClean="0"/>
                        <a:t>1644,5</a:t>
                      </a:r>
                    </a:p>
                    <a:p>
                      <a:pPr algn="r"/>
                      <a:r>
                        <a:rPr lang="ru-RU" sz="1000" b="0" i="0" dirty="0" smtClean="0"/>
                        <a:t>121,27</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endParaRPr lang="ru-RU" sz="1000" b="0" i="0" dirty="0" smtClean="0"/>
                    </a:p>
                    <a:p>
                      <a:pPr algn="r"/>
                      <a:r>
                        <a:rPr lang="ru-RU" sz="1000" b="0" i="0" dirty="0" smtClean="0"/>
                        <a:t>1631,02</a:t>
                      </a:r>
                    </a:p>
                    <a:p>
                      <a:pPr algn="r"/>
                      <a:r>
                        <a:rPr lang="ru-RU" sz="1000" b="0" i="0" dirty="0" smtClean="0"/>
                        <a:t>99,18</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endParaRPr lang="ru-RU" sz="1000" b="0" i="0" dirty="0" smtClean="0"/>
                    </a:p>
                    <a:p>
                      <a:pPr algn="r"/>
                      <a:r>
                        <a:rPr lang="ru-RU" sz="1000" b="0" i="0" dirty="0" smtClean="0"/>
                        <a:t>1625,5</a:t>
                      </a:r>
                    </a:p>
                    <a:p>
                      <a:pPr algn="r"/>
                      <a:r>
                        <a:rPr lang="ru-RU" sz="1000" b="0" i="0" dirty="0" smtClean="0"/>
                        <a:t>99,66</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endParaRPr lang="ru-RU" sz="1000" b="0" i="0" dirty="0" smtClean="0"/>
                    </a:p>
                    <a:p>
                      <a:pPr algn="r"/>
                      <a:r>
                        <a:rPr lang="ru-RU" sz="1000" b="0" i="0" dirty="0" smtClean="0"/>
                        <a:t>1629,0</a:t>
                      </a:r>
                    </a:p>
                    <a:p>
                      <a:pPr algn="r"/>
                      <a:r>
                        <a:rPr lang="ru-RU" sz="1000" b="0" i="0" dirty="0" smtClean="0"/>
                        <a:t>100,22</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endParaRPr lang="ru-RU" sz="1000" b="0" i="0" dirty="0" smtClean="0"/>
                    </a:p>
                    <a:p>
                      <a:pPr algn="r"/>
                      <a:r>
                        <a:rPr lang="ru-RU" sz="1000" b="0" i="0" dirty="0" smtClean="0"/>
                        <a:t>1630,8</a:t>
                      </a:r>
                    </a:p>
                    <a:p>
                      <a:pPr algn="r"/>
                      <a:r>
                        <a:rPr lang="ru-RU" sz="1000" b="0" i="0" dirty="0" smtClean="0"/>
                        <a:t>100,11</a:t>
                      </a:r>
                      <a:endParaRPr lang="ru-RU" sz="1000" b="0" i="0" dirty="0"/>
                    </a:p>
                  </a:txBody>
                  <a:tcPr>
                    <a:lnL w="12700" cap="flat" cmpd="sng" algn="ctr">
                      <a:solidFill>
                        <a:srgbClr val="7030A0"/>
                      </a:solidFill>
                      <a:prstDash val="solid"/>
                      <a:round/>
                      <a:headEnd type="none" w="med" len="med"/>
                      <a:tailEnd type="none" w="med" len="med"/>
                    </a:lnL>
                    <a:solidFill>
                      <a:schemeClr val="accent4">
                        <a:lumMod val="20000"/>
                        <a:lumOff val="80000"/>
                      </a:schemeClr>
                    </a:solidFill>
                  </a:tcPr>
                </a:tc>
              </a:tr>
              <a:tr h="206309">
                <a:tc>
                  <a:txBody>
                    <a:bodyPr/>
                    <a:lstStyle/>
                    <a:p>
                      <a:pPr algn="ctr"/>
                      <a:r>
                        <a:rPr lang="ru-RU" sz="1000" b="0" i="0" dirty="0" smtClean="0"/>
                        <a:t>Малое и среднее предпринимательство</a:t>
                      </a:r>
                      <a:endParaRPr lang="ru-RU" sz="1000" b="0" i="0" dirty="0"/>
                    </a:p>
                  </a:txBody>
                  <a:tcPr>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B w="12700" cap="flat" cmpd="sng" algn="ctr">
                      <a:solidFill>
                        <a:srgbClr val="7030A0"/>
                      </a:solidFill>
                      <a:prstDash val="solid"/>
                      <a:round/>
                      <a:headEnd type="none" w="med" len="med"/>
                      <a:tailEnd type="none" w="med" len="med"/>
                    </a:lnB>
                    <a:solidFill>
                      <a:schemeClr val="bg1">
                        <a:lumMod val="95000"/>
                      </a:schemeClr>
                    </a:solidFill>
                  </a:tcPr>
                </a:tc>
              </a:tr>
              <a:tr h="307725">
                <a:tc>
                  <a:txBody>
                    <a:bodyPr/>
                    <a:lstStyle/>
                    <a:p>
                      <a:r>
                        <a:rPr lang="ru-RU" sz="1000" b="0" dirty="0" smtClean="0"/>
                        <a:t>Число</a:t>
                      </a:r>
                      <a:r>
                        <a:rPr lang="ru-RU" sz="1000" b="0" baseline="0" dirty="0" smtClean="0"/>
                        <a:t> малых и средних предпринимателей (единиц)</a:t>
                      </a:r>
                      <a:endParaRPr lang="ru-RU" sz="1000" b="0" dirty="0"/>
                    </a:p>
                  </a:txBody>
                  <a:tcP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dirty="0" smtClean="0"/>
                        <a:t>163,0</a:t>
                      </a:r>
                      <a:endParaRPr lang="ru-RU" sz="1000" b="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i="0" dirty="0" smtClean="0"/>
                        <a:t>232,0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i="0" dirty="0" smtClean="0"/>
                        <a:t>232,0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i="0" dirty="0" smtClean="0"/>
                        <a:t>232,0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i="0" dirty="0" smtClean="0"/>
                        <a:t>232,0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i="0" dirty="0" smtClean="0"/>
                        <a:t>232,0</a:t>
                      </a:r>
                      <a:endParaRPr lang="ru-RU" sz="1000" b="0" i="0" dirty="0"/>
                    </a:p>
                  </a:txBody>
                  <a:tcP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solidFill>
                      <a:schemeClr val="accent4">
                        <a:lumMod val="20000"/>
                        <a:lumOff val="80000"/>
                      </a:schemeClr>
                    </a:solidFill>
                  </a:tcPr>
                </a:tc>
              </a:tr>
              <a:tr h="175969">
                <a:tc>
                  <a:txBody>
                    <a:bodyPr/>
                    <a:lstStyle/>
                    <a:p>
                      <a:r>
                        <a:rPr lang="ru-RU" sz="1000" b="0" dirty="0" smtClean="0"/>
                        <a:t>          Денежные доходы населения,   труд  и занятость</a:t>
                      </a:r>
                      <a:endParaRPr lang="ru-RU" sz="1000" b="0" i="0" dirty="0"/>
                    </a:p>
                  </a:txBody>
                  <a:tcPr>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bg1">
                        <a:lumMod val="95000"/>
                      </a:schemeClr>
                    </a:solidFill>
                  </a:tcPr>
                </a:tc>
                <a:tc>
                  <a:txBody>
                    <a:bodyPr/>
                    <a:lstStyle/>
                    <a:p>
                      <a:pPr algn="r"/>
                      <a:endParaRPr lang="ru-RU" sz="1000" b="0" i="0" dirty="0"/>
                    </a:p>
                  </a:txBody>
                  <a:tcPr>
                    <a:lnL w="12700" cap="flat" cmpd="sng" algn="ctr">
                      <a:solidFill>
                        <a:srgbClr val="7030A0"/>
                      </a:solidFill>
                      <a:prstDash val="solid"/>
                      <a:round/>
                      <a:headEnd type="none" w="med" len="med"/>
                      <a:tailEnd type="none" w="med" len="med"/>
                    </a:lnL>
                    <a:lnB w="12700" cap="flat" cmpd="sng" algn="ctr">
                      <a:solidFill>
                        <a:srgbClr val="7030A0"/>
                      </a:solidFill>
                      <a:prstDash val="solid"/>
                      <a:round/>
                      <a:headEnd type="none" w="med" len="med"/>
                      <a:tailEnd type="none" w="med" len="med"/>
                    </a:lnB>
                    <a:solidFill>
                      <a:schemeClr val="bg1">
                        <a:lumMod val="95000"/>
                      </a:schemeClr>
                    </a:solidFill>
                  </a:tcPr>
                </a:tc>
              </a:tr>
              <a:tr h="200468">
                <a:tc>
                  <a:txBody>
                    <a:bodyPr/>
                    <a:lstStyle/>
                    <a:p>
                      <a:r>
                        <a:rPr lang="ru-RU" sz="1000" b="0" dirty="0" smtClean="0"/>
                        <a:t>Доходы от предпринимательской деятельности ( млн. руб.)</a:t>
                      </a:r>
                      <a:endParaRPr lang="ru-RU" sz="1000" b="0" dirty="0"/>
                    </a:p>
                  </a:txBody>
                  <a:tcP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96,50</a:t>
                      </a:r>
                      <a:endParaRPr lang="ru-RU" sz="1000" b="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i="0" dirty="0" smtClean="0"/>
                        <a:t>97,00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i="0" dirty="0" smtClean="0"/>
                        <a:t>97,00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i="0" dirty="0" smtClean="0"/>
                        <a:t>99,00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i="0" dirty="0" smtClean="0"/>
                        <a:t>101,50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i="0" dirty="0" smtClean="0"/>
                        <a:t>103,00</a:t>
                      </a:r>
                      <a:endParaRPr lang="ru-RU" sz="1000" b="0" i="0" dirty="0"/>
                    </a:p>
                  </a:txBody>
                  <a:tcP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r>
              <a:tr h="172652">
                <a:tc>
                  <a:txBody>
                    <a:bodyPr/>
                    <a:lstStyle/>
                    <a:p>
                      <a:r>
                        <a:rPr lang="ru-RU" sz="1000" b="0" dirty="0" smtClean="0"/>
                        <a:t>Оплата труда ( млн. руб.)</a:t>
                      </a:r>
                      <a:endParaRPr lang="ru-RU" sz="1000" b="0" dirty="0"/>
                    </a:p>
                  </a:txBody>
                  <a:tcP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1438,44</a:t>
                      </a:r>
                      <a:endParaRPr lang="ru-RU" sz="1000" b="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1471,53</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dirty="0" smtClean="0"/>
                        <a:t>1471,5</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i="0" dirty="0" smtClean="0"/>
                        <a:t>1541,3</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i="0" dirty="0" smtClean="0"/>
                        <a:t>1620,1</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algn="r"/>
                      <a:r>
                        <a:rPr lang="ru-RU" sz="1000" b="0" i="0" dirty="0" smtClean="0"/>
                        <a:t>1643,00</a:t>
                      </a:r>
                      <a:endParaRPr lang="ru-RU" sz="1000" b="0" i="0" dirty="0"/>
                    </a:p>
                  </a:txBody>
                  <a:tcP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solidFill>
                      <a:schemeClr val="accent4">
                        <a:lumMod val="20000"/>
                        <a:lumOff val="80000"/>
                      </a:schemeClr>
                    </a:solidFill>
                  </a:tcPr>
                </a:tc>
              </a:tr>
              <a:tr h="288852">
                <a:tc>
                  <a:txBody>
                    <a:bodyPr/>
                    <a:lstStyle/>
                    <a:p>
                      <a:r>
                        <a:rPr lang="ru-RU" sz="1000" b="0" dirty="0" smtClean="0"/>
                        <a:t>Социальные выплаты ( млн. руб.)</a:t>
                      </a:r>
                      <a:endParaRPr lang="ru-RU" sz="1000" b="0" dirty="0"/>
                    </a:p>
                  </a:txBody>
                  <a:tcP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1854,00</a:t>
                      </a:r>
                      <a:endParaRPr lang="ru-RU" sz="1000" b="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1983,75</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dirty="0" smtClean="0"/>
                        <a:t>1983,75</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2113,00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2239,65</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2374,00</a:t>
                      </a:r>
                      <a:endParaRPr lang="ru-RU" sz="1000" b="0" i="0" dirty="0"/>
                    </a:p>
                  </a:txBody>
                  <a:tcPr>
                    <a:lnL w="12700" cap="flat" cmpd="sng" algn="ctr">
                      <a:solidFill>
                        <a:srgbClr val="7030A0"/>
                      </a:solidFill>
                      <a:prstDash val="solid"/>
                      <a:round/>
                      <a:headEnd type="none" w="med" len="med"/>
                      <a:tailEnd type="none" w="med" len="med"/>
                    </a:lnL>
                    <a:solidFill>
                      <a:schemeClr val="accent4">
                        <a:lumMod val="20000"/>
                        <a:lumOff val="80000"/>
                      </a:schemeClr>
                    </a:solidFill>
                  </a:tcPr>
                </a:tc>
              </a:tr>
              <a:tr h="288032">
                <a:tc>
                  <a:txBody>
                    <a:bodyPr/>
                    <a:lstStyle/>
                    <a:p>
                      <a:r>
                        <a:rPr lang="ru-RU" sz="1000" b="0" dirty="0" smtClean="0"/>
                        <a:t>Среднедушевые денежные доходы в месяц  (руб.)</a:t>
                      </a:r>
                      <a:endParaRPr lang="ru-RU" sz="1000" b="0" dirty="0"/>
                    </a:p>
                  </a:txBody>
                  <a:tcP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5728,4</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6053,6</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dirty="0" smtClean="0"/>
                        <a:t>6053,6</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6422,48</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6778,32</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7035,52</a:t>
                      </a:r>
                      <a:endParaRPr lang="ru-RU" sz="1000" b="0" i="0" dirty="0"/>
                    </a:p>
                  </a:txBody>
                  <a:tcPr>
                    <a:lnL w="12700" cap="flat" cmpd="sng" algn="ctr">
                      <a:solidFill>
                        <a:srgbClr val="7030A0"/>
                      </a:solidFill>
                      <a:prstDash val="solid"/>
                      <a:round/>
                      <a:headEnd type="none" w="med" len="med"/>
                      <a:tailEnd type="none" w="med" len="med"/>
                    </a:lnL>
                    <a:solidFill>
                      <a:schemeClr val="accent4">
                        <a:lumMod val="20000"/>
                        <a:lumOff val="80000"/>
                      </a:schemeClr>
                    </a:solidFill>
                  </a:tcPr>
                </a:tc>
              </a:tr>
              <a:tr h="235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dirty="0" smtClean="0"/>
                        <a:t>Среднесписочная  численность</a:t>
                      </a:r>
                      <a:r>
                        <a:rPr lang="ru-RU" sz="1000" b="0" baseline="0" dirty="0" smtClean="0"/>
                        <a:t> работников организаций (тыс. чел.)</a:t>
                      </a:r>
                      <a:endParaRPr lang="ru-RU" sz="1000" b="0" dirty="0"/>
                    </a:p>
                  </a:txBody>
                  <a:tcP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i="0" dirty="0" smtClean="0"/>
                        <a:t>6,10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i="0" dirty="0" smtClean="0"/>
                        <a:t>6,00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6,00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6,00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5,90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5,90</a:t>
                      </a:r>
                      <a:endParaRPr lang="ru-RU" sz="1000" b="0" i="0" dirty="0"/>
                    </a:p>
                  </a:txBody>
                  <a:tcPr>
                    <a:lnL w="12700" cap="flat" cmpd="sng" algn="ctr">
                      <a:solidFill>
                        <a:srgbClr val="7030A0"/>
                      </a:solidFill>
                      <a:prstDash val="solid"/>
                      <a:round/>
                      <a:headEnd type="none" w="med" len="med"/>
                      <a:tailEnd type="none" w="med" len="med"/>
                    </a:lnL>
                    <a:solidFill>
                      <a:schemeClr val="accent4">
                        <a:lumMod val="20000"/>
                        <a:lumOff val="80000"/>
                      </a:schemeClr>
                    </a:solidFill>
                  </a:tcPr>
                </a:tc>
              </a:tr>
              <a:tr h="288032">
                <a:tc>
                  <a:txBody>
                    <a:bodyPr/>
                    <a:lstStyle/>
                    <a:p>
                      <a:r>
                        <a:rPr lang="ru-RU" sz="1000" b="0" dirty="0" smtClean="0"/>
                        <a:t>Уровень зарегистрированной безработицы (%)</a:t>
                      </a:r>
                      <a:endParaRPr lang="ru-RU" sz="1000" b="0" dirty="0"/>
                    </a:p>
                  </a:txBody>
                  <a:tcPr>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2,0</a:t>
                      </a:r>
                      <a:endParaRPr lang="ru-RU" sz="1000" b="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2,0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dirty="0" smtClean="0"/>
                        <a:t>2,0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solidFill>
                      <a:schemeClr val="accent4">
                        <a:lumMod val="20000"/>
                        <a:lumOff val="80000"/>
                      </a:schemeClr>
                    </a:solidFill>
                  </a:tcPr>
                </a:tc>
                <a:tc>
                  <a:txBody>
                    <a:bodyPr/>
                    <a:lstStyle/>
                    <a:p>
                      <a:pPr algn="r"/>
                      <a:r>
                        <a:rPr lang="ru-RU" sz="1000" b="0" i="0" dirty="0" smtClean="0"/>
                        <a:t>1,90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i="0" dirty="0" smtClean="0"/>
                        <a:t>1,90</a:t>
                      </a:r>
                      <a:endParaRPr lang="ru-RU" sz="1000" b="0" i="0"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r"/>
                      <a:r>
                        <a:rPr lang="ru-RU" sz="1000" b="0" i="0" dirty="0" smtClean="0"/>
                        <a:t>1,85</a:t>
                      </a:r>
                      <a:endParaRPr lang="ru-RU" sz="1000" b="0" i="0" dirty="0"/>
                    </a:p>
                  </a:txBody>
                  <a:tcPr>
                    <a:lnL w="12700" cap="flat" cmpd="sng" algn="ctr">
                      <a:solidFill>
                        <a:srgbClr val="7030A0"/>
                      </a:solidFill>
                      <a:prstDash val="solid"/>
                      <a:round/>
                      <a:headEnd type="none" w="med" len="med"/>
                      <a:tailEnd type="none" w="med" len="med"/>
                    </a:lnL>
                    <a:lnB w="12700" cap="flat" cmpd="sng" algn="ctr">
                      <a:solidFill>
                        <a:srgbClr val="7030A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220276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488C4"/>
            </a:gs>
            <a:gs pos="53000">
              <a:srgbClr val="D4DEFF"/>
            </a:gs>
            <a:gs pos="83000">
              <a:srgbClr val="D4DEFF"/>
            </a:gs>
            <a:gs pos="100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409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40960" cy="5544616"/>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907704" y="188640"/>
            <a:ext cx="5400600" cy="864096"/>
          </a:xfrm>
          <a:prstGeom prst="rect">
            <a:avLst/>
          </a:prstGeom>
          <a:solidFill>
            <a:schemeClr val="accent2">
              <a:lumMod val="20000"/>
              <a:lumOff val="80000"/>
            </a:scheme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Бюджетная система</a:t>
            </a:r>
            <a:endParaRPr lang="ru-RU" sz="3200" dirty="0"/>
          </a:p>
        </p:txBody>
      </p:sp>
    </p:spTree>
    <p:extLst>
      <p:ext uri="{BB962C8B-B14F-4D97-AF65-F5344CB8AC3E}">
        <p14:creationId xmlns:p14="http://schemas.microsoft.com/office/powerpoint/2010/main" val="391716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71810"/>
            <a:ext cx="7067128" cy="580926"/>
          </a:xfrm>
          <a:solidFill>
            <a:schemeClr val="accent2">
              <a:lumMod val="20000"/>
              <a:lumOff val="80000"/>
            </a:schemeClr>
          </a:solidFill>
          <a:scene3d>
            <a:camera prst="orthographicFront"/>
            <a:lightRig rig="threePt" dir="t"/>
          </a:scene3d>
          <a:sp3d>
            <a:bevelT w="152400" h="50800" prst="softRound"/>
          </a:sp3d>
        </p:spPr>
        <p:txBody>
          <a:bodyPr>
            <a:normAutofit fontScale="90000"/>
          </a:bodyPr>
          <a:lstStyle/>
          <a:p>
            <a:r>
              <a:rPr lang="ru-RU" sz="3200" b="1" dirty="0">
                <a:solidFill>
                  <a:srgbClr val="C00000"/>
                </a:solidFill>
                <a:effectLst>
                  <a:outerShdw blurRad="38100" dist="38100" dir="2700000" algn="tl">
                    <a:srgbClr val="000000">
                      <a:alpha val="43137"/>
                    </a:srgbClr>
                  </a:outerShdw>
                </a:effectLst>
              </a:rPr>
              <a:t>Участие граждан в бюджетном процессе</a:t>
            </a:r>
            <a:endParaRPr lang="ru-RU" sz="3200"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293163" cy="4968552"/>
          </a:xfrm>
          <a:prstGeom prst="rect">
            <a:avLst/>
          </a:prstGeom>
          <a:solidFill>
            <a:schemeClr val="accent5">
              <a:lumMod val="20000"/>
              <a:lumOff val="80000"/>
            </a:schemeClr>
          </a:solidFill>
          <a:ln>
            <a:noFill/>
          </a:ln>
          <a:effectLst/>
          <a:extLst/>
        </p:spPr>
      </p:pic>
    </p:spTree>
    <p:extLst>
      <p:ext uri="{BB962C8B-B14F-4D97-AF65-F5344CB8AC3E}">
        <p14:creationId xmlns:p14="http://schemas.microsoft.com/office/powerpoint/2010/main" val="2298224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39999">
              <a:schemeClr val="accent1">
                <a:lumMod val="40000"/>
                <a:lumOff val="60000"/>
              </a:schemeClr>
            </a:gs>
            <a:gs pos="70000">
              <a:schemeClr val="accent1">
                <a:lumMod val="40000"/>
                <a:lumOff val="60000"/>
              </a:schemeClr>
            </a:gs>
            <a:gs pos="100000">
              <a:schemeClr val="accent2">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Заголовок 1"/>
          <p:cNvSpPr txBox="1">
            <a:spLocks/>
          </p:cNvSpPr>
          <p:nvPr/>
        </p:nvSpPr>
        <p:spPr>
          <a:xfrm>
            <a:off x="2267744" y="116632"/>
            <a:ext cx="4824536" cy="779308"/>
          </a:xfrm>
          <a:prstGeom prst="rect">
            <a:avLst/>
          </a:prstGeom>
          <a:solidFill>
            <a:schemeClr val="accent2">
              <a:lumMod val="20000"/>
              <a:lumOff val="80000"/>
            </a:scheme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ln w="11430"/>
                <a:solidFill>
                  <a:srgbClr val="AC0000"/>
                </a:solidFill>
                <a:effectLst>
                  <a:outerShdw blurRad="50800" dist="39000" dir="5460000" algn="tl">
                    <a:srgbClr val="000000">
                      <a:alpha val="38000"/>
                    </a:srgbClr>
                  </a:outerShdw>
                </a:effectLst>
                <a:latin typeface="Times New Roman" pitchFamily="18" charset="0"/>
                <a:cs typeface="Times New Roman" pitchFamily="18" charset="0"/>
              </a:rPr>
              <a:t>Бюджетный процесс</a:t>
            </a:r>
            <a:endParaRPr lang="ru-RU" sz="3200" dirty="0"/>
          </a:p>
        </p:txBody>
      </p:sp>
      <p:sp>
        <p:nvSpPr>
          <p:cNvPr id="6" name="Прямоугольник 5"/>
          <p:cNvSpPr/>
          <p:nvPr/>
        </p:nvSpPr>
        <p:spPr>
          <a:xfrm>
            <a:off x="2596589" y="1268760"/>
            <a:ext cx="3888432" cy="1785104"/>
          </a:xfrm>
          <a:prstGeom prst="rect">
            <a:avLst/>
          </a:prstGeom>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effectLst>
                  <a:outerShdw blurRad="38100" dist="38100" dir="2700000" algn="tl">
                    <a:srgbClr val="000000">
                      <a:alpha val="43137"/>
                    </a:srgbClr>
                  </a:outerShdw>
                </a:effectLst>
                <a:hlinkClick r:id="rId2" tooltip="Бюджетный процесс"/>
              </a:rPr>
              <a:t>Бюджетный </a:t>
            </a:r>
            <a:r>
              <a:rPr lang="ru-RU" sz="1600" b="1" dirty="0">
                <a:effectLst>
                  <a:outerShdw blurRad="38100" dist="38100" dir="2700000" algn="tl">
                    <a:srgbClr val="000000">
                      <a:alpha val="43137"/>
                    </a:srgbClr>
                  </a:outerShdw>
                </a:effectLst>
                <a:hlinkClick r:id="rId2" tooltip="Бюджетный процесс"/>
              </a:rPr>
              <a:t>процесс</a:t>
            </a:r>
            <a:r>
              <a:rPr lang="ru-RU" sz="1600" b="1" dirty="0">
                <a:effectLst>
                  <a:outerShdw blurRad="38100" dist="38100" dir="2700000" algn="tl">
                    <a:srgbClr val="000000">
                      <a:alpha val="43137"/>
                    </a:srgbClr>
                  </a:outerShdw>
                </a:effectLst>
              </a:rPr>
              <a:t> </a:t>
            </a:r>
            <a:endParaRPr lang="ru-RU" sz="1600" b="1" dirty="0" smtClean="0">
              <a:effectLst>
                <a:outerShdw blurRad="38100" dist="38100" dir="2700000" algn="tl">
                  <a:srgbClr val="000000">
                    <a:alpha val="43137"/>
                  </a:srgbClr>
                </a:outerShdw>
              </a:effectLst>
            </a:endParaRPr>
          </a:p>
          <a:p>
            <a:pPr algn="ctr"/>
            <a:r>
              <a:rPr lang="ru-RU" sz="1400" dirty="0" smtClean="0">
                <a:effectLst>
                  <a:outerShdw blurRad="38100" dist="38100" dir="2700000" algn="tl">
                    <a:srgbClr val="000000">
                      <a:alpha val="43137"/>
                    </a:srgbClr>
                  </a:outerShdw>
                </a:effectLst>
              </a:rPr>
              <a:t>включает </a:t>
            </a:r>
            <a:r>
              <a:rPr lang="ru-RU" sz="1400" dirty="0">
                <a:effectLst>
                  <a:outerShdw blurRad="38100" dist="38100" dir="2700000" algn="tl">
                    <a:srgbClr val="000000">
                      <a:alpha val="43137"/>
                    </a:srgbClr>
                  </a:outerShdw>
                </a:effectLst>
              </a:rPr>
              <a:t>четыре стадии бюджетной </a:t>
            </a:r>
            <a:endParaRPr lang="ru-RU" sz="1400" dirty="0" smtClean="0">
              <a:effectLst>
                <a:outerShdw blurRad="38100" dist="38100" dir="2700000" algn="tl">
                  <a:srgbClr val="000000">
                    <a:alpha val="43137"/>
                  </a:srgbClr>
                </a:outerShdw>
              </a:effectLst>
            </a:endParaRPr>
          </a:p>
          <a:p>
            <a:pPr algn="ctr"/>
            <a:r>
              <a:rPr lang="ru-RU" sz="1400" dirty="0" smtClean="0">
                <a:effectLst>
                  <a:outerShdw blurRad="38100" dist="38100" dir="2700000" algn="tl">
                    <a:srgbClr val="000000">
                      <a:alpha val="43137"/>
                    </a:srgbClr>
                  </a:outerShdw>
                </a:effectLst>
              </a:rPr>
              <a:t>деятельности:</a:t>
            </a:r>
          </a:p>
          <a:p>
            <a:pPr lvl="0"/>
            <a:r>
              <a:rPr lang="ru-RU" sz="1400" dirty="0" smtClean="0">
                <a:effectLst>
                  <a:outerShdw blurRad="38100" dist="38100" dir="2700000" algn="tl">
                    <a:srgbClr val="000000">
                      <a:alpha val="43137"/>
                    </a:srgbClr>
                  </a:outerShdw>
                </a:effectLst>
              </a:rPr>
              <a:t>        </a:t>
            </a:r>
            <a:r>
              <a:rPr lang="ru-RU" sz="1300" dirty="0" smtClean="0">
                <a:effectLst>
                  <a:outerShdw blurRad="38100" dist="38100" dir="2700000" algn="tl">
                    <a:srgbClr val="000000">
                      <a:alpha val="43137"/>
                    </a:srgbClr>
                  </a:outerShdw>
                </a:effectLst>
              </a:rPr>
              <a:t>1. составление </a:t>
            </a:r>
            <a:r>
              <a:rPr lang="ru-RU" sz="1300" dirty="0">
                <a:effectLst>
                  <a:outerShdw blurRad="38100" dist="38100" dir="2700000" algn="tl">
                    <a:srgbClr val="000000">
                      <a:alpha val="43137"/>
                    </a:srgbClr>
                  </a:outerShdw>
                </a:effectLst>
              </a:rPr>
              <a:t>проектов бюджетов;</a:t>
            </a:r>
          </a:p>
          <a:p>
            <a:pPr lvl="0"/>
            <a:r>
              <a:rPr lang="ru-RU" sz="1300" dirty="0" smtClean="0">
                <a:effectLst>
                  <a:outerShdw blurRad="38100" dist="38100" dir="2700000" algn="tl">
                    <a:srgbClr val="000000">
                      <a:alpha val="43137"/>
                    </a:srgbClr>
                  </a:outerShdw>
                </a:effectLst>
              </a:rPr>
              <a:t>        2. рассмотрение </a:t>
            </a:r>
            <a:r>
              <a:rPr lang="ru-RU" sz="1300" dirty="0">
                <a:effectLst>
                  <a:outerShdw blurRad="38100" dist="38100" dir="2700000" algn="tl">
                    <a:srgbClr val="000000">
                      <a:alpha val="43137"/>
                    </a:srgbClr>
                  </a:outerShdw>
                </a:effectLst>
              </a:rPr>
              <a:t>и утверждение бюджетов;</a:t>
            </a:r>
          </a:p>
          <a:p>
            <a:pPr lvl="0"/>
            <a:r>
              <a:rPr lang="ru-RU" sz="1300" dirty="0" smtClean="0">
                <a:effectLst>
                  <a:outerShdw blurRad="38100" dist="38100" dir="2700000" algn="tl">
                    <a:srgbClr val="000000">
                      <a:alpha val="43137"/>
                    </a:srgbClr>
                  </a:outerShdw>
                </a:effectLst>
              </a:rPr>
              <a:t>        3. исполнение </a:t>
            </a:r>
            <a:r>
              <a:rPr lang="ru-RU" sz="1300" dirty="0">
                <a:effectLst>
                  <a:outerShdw blurRad="38100" dist="38100" dir="2700000" algn="tl">
                    <a:srgbClr val="000000">
                      <a:alpha val="43137"/>
                    </a:srgbClr>
                  </a:outerShdw>
                </a:effectLst>
              </a:rPr>
              <a:t>бюджетов;</a:t>
            </a:r>
          </a:p>
          <a:p>
            <a:pPr lvl="0"/>
            <a:r>
              <a:rPr lang="ru-RU" sz="1300" dirty="0" smtClean="0">
                <a:effectLst>
                  <a:outerShdw blurRad="38100" dist="38100" dir="2700000" algn="tl">
                    <a:srgbClr val="000000">
                      <a:alpha val="43137"/>
                    </a:srgbClr>
                  </a:outerShdw>
                </a:effectLst>
              </a:rPr>
              <a:t>        4. составление </a:t>
            </a:r>
            <a:r>
              <a:rPr lang="ru-RU" sz="1300" dirty="0">
                <a:effectLst>
                  <a:outerShdw blurRad="38100" dist="38100" dir="2700000" algn="tl">
                    <a:srgbClr val="000000">
                      <a:alpha val="43137"/>
                    </a:srgbClr>
                  </a:outerShdw>
                </a:effectLst>
              </a:rPr>
              <a:t>отчетов об исполнении </a:t>
            </a:r>
            <a:r>
              <a:rPr lang="ru-RU" sz="1300" dirty="0" smtClean="0">
                <a:effectLst>
                  <a:outerShdw blurRad="38100" dist="38100" dir="2700000" algn="tl">
                    <a:srgbClr val="000000">
                      <a:alpha val="43137"/>
                    </a:srgbClr>
                  </a:outerShdw>
                </a:effectLst>
              </a:rPr>
              <a:t>                </a:t>
            </a:r>
          </a:p>
          <a:p>
            <a:pPr lvl="0"/>
            <a:r>
              <a:rPr lang="ru-RU" sz="1300" dirty="0" smtClean="0">
                <a:effectLst>
                  <a:outerShdw blurRad="38100" dist="38100" dir="2700000" algn="tl">
                    <a:srgbClr val="000000">
                      <a:alpha val="43137"/>
                    </a:srgbClr>
                  </a:outerShdw>
                </a:effectLst>
              </a:rPr>
              <a:t>            бюджетов и их </a:t>
            </a:r>
            <a:r>
              <a:rPr lang="ru-RU" sz="1300" dirty="0">
                <a:effectLst>
                  <a:outerShdw blurRad="38100" dist="38100" dir="2700000" algn="tl">
                    <a:srgbClr val="000000">
                      <a:alpha val="43137"/>
                    </a:srgbClr>
                  </a:outerShdw>
                </a:effectLst>
              </a:rPr>
              <a:t>утверждение.</a:t>
            </a:r>
          </a:p>
        </p:txBody>
      </p:sp>
      <p:sp>
        <p:nvSpPr>
          <p:cNvPr id="7" name="Прямоугольник 6"/>
          <p:cNvSpPr/>
          <p:nvPr/>
        </p:nvSpPr>
        <p:spPr>
          <a:xfrm>
            <a:off x="190219" y="967948"/>
            <a:ext cx="2160240" cy="289310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sz="1300" b="1" dirty="0" smtClean="0">
                <a:solidFill>
                  <a:srgbClr val="002060"/>
                </a:solidFill>
                <a:effectLst>
                  <a:outerShdw blurRad="38100" dist="38100" dir="2700000" algn="tl">
                    <a:srgbClr val="000000">
                      <a:alpha val="43137"/>
                    </a:srgbClr>
                  </a:outerShdw>
                </a:effectLst>
              </a:rPr>
              <a:t>1. Составление </a:t>
            </a:r>
            <a:r>
              <a:rPr lang="ru-RU" sz="1300" b="1" dirty="0">
                <a:solidFill>
                  <a:srgbClr val="002060"/>
                </a:solidFill>
                <a:effectLst>
                  <a:outerShdw blurRad="38100" dist="38100" dir="2700000" algn="tl">
                    <a:srgbClr val="000000">
                      <a:alpha val="43137"/>
                    </a:srgbClr>
                  </a:outerShdw>
                </a:effectLst>
              </a:rPr>
              <a:t>бюджета - </a:t>
            </a:r>
            <a:r>
              <a:rPr lang="ru-RU" sz="1300" dirty="0"/>
              <a:t>начальный этап бюджетного процесса. На этом этапе решаются такие вопросы, как объем бюджета, налоговая и денежно-кредитная политика на предстоящий год, основные методы и направления покрытия бюджетного дефицита, а также распределение расходов между звеньями бюджетной системы.</a:t>
            </a:r>
          </a:p>
        </p:txBody>
      </p:sp>
      <p:sp>
        <p:nvSpPr>
          <p:cNvPr id="8" name="Прямоугольник 7"/>
          <p:cNvSpPr/>
          <p:nvPr/>
        </p:nvSpPr>
        <p:spPr>
          <a:xfrm>
            <a:off x="251520" y="4063131"/>
            <a:ext cx="3096344" cy="2462213"/>
          </a:xfrm>
          <a:prstGeom prst="rect">
            <a:avLst/>
          </a:prstGeom>
          <a:gradFill>
            <a:gsLst>
              <a:gs pos="0">
                <a:schemeClr val="dk2">
                  <a:tint val="40000"/>
                  <a:satMod val="350000"/>
                </a:schemeClr>
              </a:gs>
              <a:gs pos="86000">
                <a:schemeClr val="dk2">
                  <a:tint val="45000"/>
                  <a:shade val="99000"/>
                  <a:satMod val="350000"/>
                </a:schemeClr>
              </a:gs>
              <a:gs pos="100000">
                <a:schemeClr val="dk2">
                  <a:shade val="20000"/>
                  <a:satMod val="255000"/>
                </a:schemeClr>
              </a:gs>
            </a:gsLst>
          </a:gradFill>
        </p:spPr>
        <p:style>
          <a:lnRef idx="1">
            <a:schemeClr val="accent1"/>
          </a:lnRef>
          <a:fillRef idx="1002">
            <a:schemeClr val="dk2"/>
          </a:fillRef>
          <a:effectRef idx="1">
            <a:schemeClr val="accent1"/>
          </a:effectRef>
          <a:fontRef idx="minor">
            <a:schemeClr val="dk1"/>
          </a:fontRef>
        </p:style>
        <p:txBody>
          <a:bodyPr wrap="square">
            <a:spAutoFit/>
          </a:bodyPr>
          <a:lstStyle/>
          <a:p>
            <a:pPr algn="ctr"/>
            <a:r>
              <a:rPr lang="ru-RU" sz="1400" b="1" dirty="0" smtClean="0">
                <a:solidFill>
                  <a:srgbClr val="002060"/>
                </a:solidFill>
                <a:effectLst>
                  <a:outerShdw blurRad="38100" dist="38100" dir="2700000" algn="tl">
                    <a:srgbClr val="000000">
                      <a:alpha val="43137"/>
                    </a:srgbClr>
                  </a:outerShdw>
                </a:effectLst>
              </a:rPr>
              <a:t>2. Рассмотрение </a:t>
            </a:r>
            <a:r>
              <a:rPr lang="ru-RU" sz="1400" b="1" dirty="0">
                <a:solidFill>
                  <a:srgbClr val="002060"/>
                </a:solidFill>
                <a:effectLst>
                  <a:outerShdw blurRad="38100" dist="38100" dir="2700000" algn="tl">
                    <a:srgbClr val="000000">
                      <a:alpha val="43137"/>
                    </a:srgbClr>
                  </a:outerShdw>
                </a:effectLst>
              </a:rPr>
              <a:t>бюджета </a:t>
            </a:r>
            <a:endParaRPr lang="ru-RU" sz="1400" b="1" dirty="0" smtClean="0">
              <a:solidFill>
                <a:srgbClr val="002060"/>
              </a:solidFill>
              <a:effectLst>
                <a:outerShdw blurRad="38100" dist="38100" dir="2700000" algn="tl">
                  <a:srgbClr val="000000">
                    <a:alpha val="43137"/>
                  </a:srgbClr>
                </a:outerShdw>
              </a:effectLst>
            </a:endParaRPr>
          </a:p>
          <a:p>
            <a:pPr algn="ctr"/>
            <a:r>
              <a:rPr lang="ru-RU" sz="1400" dirty="0" smtClean="0"/>
              <a:t>начинается еще за </a:t>
            </a:r>
            <a:r>
              <a:rPr lang="ru-RU" sz="1400" dirty="0"/>
              <a:t>полгода до его законодательного утверждения. </a:t>
            </a:r>
            <a:r>
              <a:rPr lang="ru-RU" sz="1400" dirty="0" smtClean="0"/>
              <a:t>В </a:t>
            </a:r>
            <a:r>
              <a:rPr lang="ru-RU" sz="1400" dirty="0"/>
              <a:t>процессе рассмотрения участвуют: правительство, финансовые и кредитно-банковские органы, местные органы власти. Законодательный орган рассматривает бюджет в нескольких чтениях, результатом чего становится согласование всех спорных </a:t>
            </a:r>
            <a:r>
              <a:rPr lang="ru-RU" sz="1400" dirty="0" smtClean="0"/>
              <a:t>вопросов. </a:t>
            </a:r>
          </a:p>
        </p:txBody>
      </p:sp>
      <p:sp>
        <p:nvSpPr>
          <p:cNvPr id="9" name="Прямоугольник 8"/>
          <p:cNvSpPr/>
          <p:nvPr/>
        </p:nvSpPr>
        <p:spPr>
          <a:xfrm>
            <a:off x="3563888" y="3645024"/>
            <a:ext cx="3096344" cy="2893100"/>
          </a:xfrm>
          <a:prstGeom prst="rect">
            <a:avLst/>
          </a:prstGeom>
          <a:gradFill>
            <a:gsLst>
              <a:gs pos="72000">
                <a:schemeClr val="lt1">
                  <a:tint val="80000"/>
                  <a:satMod val="300000"/>
                </a:schemeClr>
              </a:gs>
              <a:gs pos="100000">
                <a:schemeClr val="lt1">
                  <a:shade val="30000"/>
                  <a:satMod val="200000"/>
                </a:schemeClr>
              </a:gs>
            </a:gsLst>
          </a:gradFill>
        </p:spPr>
        <p:style>
          <a:lnRef idx="1">
            <a:schemeClr val="dk1"/>
          </a:lnRef>
          <a:fillRef idx="1003">
            <a:schemeClr val="lt1"/>
          </a:fillRef>
          <a:effectRef idx="1">
            <a:schemeClr val="dk1"/>
          </a:effectRef>
          <a:fontRef idx="minor">
            <a:schemeClr val="dk1"/>
          </a:fontRef>
        </p:style>
        <p:txBody>
          <a:bodyPr wrap="square">
            <a:spAutoFit/>
          </a:bodyPr>
          <a:lstStyle/>
          <a:p>
            <a:pPr algn="ctr"/>
            <a:r>
              <a:rPr lang="ru-RU" sz="1300" b="1" dirty="0" smtClean="0">
                <a:solidFill>
                  <a:srgbClr val="002060"/>
                </a:solidFill>
                <a:effectLst>
                  <a:outerShdw blurRad="38100" dist="38100" dir="2700000" algn="tl">
                    <a:srgbClr val="000000">
                      <a:alpha val="43137"/>
                    </a:srgbClr>
                  </a:outerShdw>
                </a:effectLst>
              </a:rPr>
              <a:t>3. Исполнение </a:t>
            </a:r>
            <a:r>
              <a:rPr lang="ru-RU" sz="1300" b="1" dirty="0">
                <a:solidFill>
                  <a:srgbClr val="002060"/>
                </a:solidFill>
                <a:effectLst>
                  <a:outerShdw blurRad="38100" dist="38100" dir="2700000" algn="tl">
                    <a:srgbClr val="000000">
                      <a:alpha val="43137"/>
                    </a:srgbClr>
                  </a:outerShdw>
                </a:effectLst>
              </a:rPr>
              <a:t>бюджета </a:t>
            </a:r>
            <a:r>
              <a:rPr lang="ru-RU" sz="1300" dirty="0"/>
              <a:t>— сложный процесс, в котором участвует множество ведомств, властных структур, организаций. После сбора доходов в процессе исполнения бюджета начинается второй этап — осуществление расходов</a:t>
            </a:r>
            <a:r>
              <a:rPr lang="ru-RU" sz="1300" dirty="0" smtClean="0"/>
              <a:t>.   Поскольку </a:t>
            </a:r>
            <a:r>
              <a:rPr lang="ru-RU" sz="1300" dirty="0"/>
              <a:t>сам госбюджет ничего не тратит, а распределяет деньги между </a:t>
            </a:r>
            <a:r>
              <a:rPr lang="ru-RU" sz="1300" dirty="0" smtClean="0"/>
              <a:t> </a:t>
            </a:r>
            <a:r>
              <a:rPr lang="ru-RU" sz="1300" b="1" dirty="0" smtClean="0"/>
              <a:t>получателями </a:t>
            </a:r>
            <a:r>
              <a:rPr lang="ru-RU" sz="1300" b="1" dirty="0"/>
              <a:t>бюджетных средств</a:t>
            </a:r>
            <a:r>
              <a:rPr lang="ru-RU" sz="1300" dirty="0"/>
              <a:t>, то важно правильно распределить средства </a:t>
            </a:r>
            <a:r>
              <a:rPr lang="ru-RU" sz="1300" dirty="0" smtClean="0"/>
              <a:t>госбюджета.  Исполнение </a:t>
            </a:r>
            <a:r>
              <a:rPr lang="ru-RU" sz="1300" dirty="0"/>
              <a:t>бюджета распадается на два этапа: сбор доходов и осуществление расходов.</a:t>
            </a:r>
          </a:p>
        </p:txBody>
      </p:sp>
      <p:sp>
        <p:nvSpPr>
          <p:cNvPr id="10" name="Прямоугольник 9"/>
          <p:cNvSpPr/>
          <p:nvPr/>
        </p:nvSpPr>
        <p:spPr>
          <a:xfrm>
            <a:off x="6804248" y="1039663"/>
            <a:ext cx="2160240" cy="4693593"/>
          </a:xfrm>
          <a:prstGeom prst="rect">
            <a:avLst/>
          </a:prstGeom>
          <a:gradFill>
            <a:gsLst>
              <a:gs pos="87000">
                <a:schemeClr val="tx2">
                  <a:lumMod val="40000"/>
                  <a:lumOff val="60000"/>
                </a:schemeClr>
              </a:gs>
              <a:gs pos="100000">
                <a:schemeClr val="dk2">
                  <a:shade val="30000"/>
                  <a:satMod val="200000"/>
                </a:schemeClr>
              </a:gs>
            </a:gsLst>
          </a:gradFill>
        </p:spPr>
        <p:style>
          <a:lnRef idx="1">
            <a:schemeClr val="accent4"/>
          </a:lnRef>
          <a:fillRef idx="1003">
            <a:schemeClr val="dk2"/>
          </a:fillRef>
          <a:effectRef idx="1">
            <a:schemeClr val="accent4"/>
          </a:effectRef>
          <a:fontRef idx="minor">
            <a:schemeClr val="dk1"/>
          </a:fontRef>
        </p:style>
        <p:txBody>
          <a:bodyPr wrap="square">
            <a:spAutoFit/>
          </a:bodyPr>
          <a:lstStyle/>
          <a:p>
            <a:pPr algn="ctr"/>
            <a:r>
              <a:rPr lang="ru-RU" sz="1300" b="1" dirty="0" smtClean="0">
                <a:solidFill>
                  <a:srgbClr val="002060"/>
                </a:solidFill>
                <a:effectLst>
                  <a:outerShdw blurRad="38100" dist="38100" dir="2700000" algn="tl">
                    <a:srgbClr val="000000">
                      <a:alpha val="43137"/>
                    </a:srgbClr>
                  </a:outerShdw>
                </a:effectLst>
              </a:rPr>
              <a:t>4</a:t>
            </a:r>
            <a:r>
              <a:rPr lang="ru-RU" sz="1300" b="1" dirty="0">
                <a:solidFill>
                  <a:srgbClr val="002060"/>
                </a:solidFill>
                <a:effectLst>
                  <a:outerShdw blurRad="38100" dist="38100" dir="2700000" algn="tl">
                    <a:srgbClr val="000000">
                      <a:alpha val="43137"/>
                    </a:srgbClr>
                  </a:outerShdw>
                </a:effectLst>
              </a:rPr>
              <a:t>. </a:t>
            </a:r>
            <a:r>
              <a:rPr lang="ru-RU" sz="1300" b="1" dirty="0" smtClean="0">
                <a:solidFill>
                  <a:srgbClr val="002060"/>
                </a:solidFill>
                <a:effectLst>
                  <a:outerShdw blurRad="38100" dist="38100" dir="2700000" algn="tl">
                    <a:srgbClr val="000000">
                      <a:alpha val="43137"/>
                    </a:srgbClr>
                  </a:outerShdw>
                </a:effectLst>
              </a:rPr>
              <a:t>Составление </a:t>
            </a:r>
            <a:r>
              <a:rPr lang="ru-RU" sz="1300" b="1" dirty="0">
                <a:solidFill>
                  <a:srgbClr val="002060"/>
                </a:solidFill>
                <a:effectLst>
                  <a:outerShdw blurRad="38100" dist="38100" dir="2700000" algn="tl">
                    <a:srgbClr val="000000">
                      <a:alpha val="43137"/>
                    </a:srgbClr>
                  </a:outerShdw>
                </a:effectLst>
              </a:rPr>
              <a:t>отчетов об исполнении </a:t>
            </a:r>
            <a:r>
              <a:rPr lang="ru-RU" sz="1300" b="1" dirty="0" smtClean="0">
                <a:solidFill>
                  <a:srgbClr val="002060"/>
                </a:solidFill>
                <a:effectLst>
                  <a:outerShdw blurRad="38100" dist="38100" dir="2700000" algn="tl">
                    <a:srgbClr val="000000">
                      <a:alpha val="43137"/>
                    </a:srgbClr>
                  </a:outerShdw>
                </a:effectLst>
              </a:rPr>
              <a:t> </a:t>
            </a:r>
            <a:r>
              <a:rPr lang="ru-RU" sz="1300" b="1" dirty="0">
                <a:solidFill>
                  <a:srgbClr val="002060"/>
                </a:solidFill>
                <a:effectLst>
                  <a:outerShdw blurRad="38100" dist="38100" dir="2700000" algn="tl">
                    <a:srgbClr val="000000">
                      <a:alpha val="43137"/>
                    </a:srgbClr>
                  </a:outerShdw>
                </a:effectLst>
              </a:rPr>
              <a:t>бюджетов и их утверждение.</a:t>
            </a:r>
          </a:p>
          <a:p>
            <a:pPr algn="ctr"/>
            <a:r>
              <a:rPr lang="ru-RU" sz="1300" dirty="0" smtClean="0"/>
              <a:t>В </a:t>
            </a:r>
            <a:r>
              <a:rPr lang="ru-RU" sz="1300" dirty="0"/>
              <a:t>конце каждого финансового года министр финансов издает распоряжение о закрытии года и подготовке отчета об исполнении федерального бюджета в целом и бюджета каждого государственного внебюджетного фонда в отдельности. На основании данного распоряжения все получатели бюджетных средств готовят годовые отчеты по доходам и расходам. Главные распорядители бюджетных средств сводят и обобщают отчеты подведомственных бюджетных </a:t>
            </a:r>
            <a:r>
              <a:rPr lang="ru-RU" sz="1300" dirty="0" smtClean="0"/>
              <a:t>учреждений</a:t>
            </a:r>
            <a:endParaRPr lang="ru-RU" sz="1300" dirty="0"/>
          </a:p>
        </p:txBody>
      </p:sp>
    </p:spTree>
    <p:extLst>
      <p:ext uri="{BB962C8B-B14F-4D97-AF65-F5344CB8AC3E}">
        <p14:creationId xmlns:p14="http://schemas.microsoft.com/office/powerpoint/2010/main" val="7700247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2445</TotalTime>
  <Words>4703</Words>
  <Application>Microsoft Office PowerPoint</Application>
  <PresentationFormat>Экран (4:3)</PresentationFormat>
  <Paragraphs>914</Paragraphs>
  <Slides>36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36</vt:i4>
      </vt:variant>
    </vt:vector>
  </HeadingPairs>
  <TitlesOfParts>
    <vt:vector size="38" baseType="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Основные показатели социально-экономического развития Зеленчукского муниципального района</vt:lpstr>
      <vt:lpstr>Презентация PowerPoint</vt:lpstr>
      <vt:lpstr>Участие граждан в бюджетном процессе</vt:lpstr>
      <vt:lpstr>Презентация PowerPoint</vt:lpstr>
      <vt:lpstr>Бюджетный  процесс</vt:lpstr>
      <vt:lpstr>Презентация PowerPoint</vt:lpstr>
      <vt:lpstr>Презентация PowerPoint</vt:lpstr>
      <vt:lpstr>  Основные направления, цели, задачи и приоритеты налоговой и бюджетной политики на 2018 год и плановый период 2019 и 2020 гг  </vt:lpstr>
      <vt:lpstr> Основные характеристики проекта бюджета  на 2018 и плановый период 2019-2020гг, тыс. руб. </vt:lpstr>
      <vt:lpstr> Объем и структура прогнозируемых доходов в бюджет Зеленчукского муниципального района  на 2018 год </vt:lpstr>
      <vt:lpstr> Структура  расходов бюджета Зеленчукского муниципального района, планируемая на 2018 год и плановый период 2019-2020 годы, (тыс. руб.) </vt:lpstr>
      <vt:lpstr>Общегосударственные расходы</vt:lpstr>
      <vt:lpstr>Презентация PowerPoint</vt:lpstr>
      <vt:lpstr>Презентация PowerPoint</vt:lpstr>
      <vt:lpstr>Презентация PowerPoint</vt:lpstr>
      <vt:lpstr> Распределение бюджетных ассигнований   на муниципальные программы, (в тыс. руб.) </vt:lpstr>
      <vt:lpstr>Презентация PowerPoint</vt:lpstr>
      <vt:lpstr>Презентация PowerPoint</vt:lpstr>
      <vt:lpstr>Муниципальная программа «Развитие культуры Зеленчукского   муниципального  района на 2016-2018 годы» </vt:lpstr>
      <vt:lpstr>Презентация PowerPoint</vt:lpstr>
      <vt:lpstr>Презентация PowerPoint</vt:lpstr>
      <vt:lpstr>Презентация PowerPoint</vt:lpstr>
      <vt:lpstr>Муниципальная программа «Развитие физической культуры и спорта в  Зеленчукском муниципальном  районе на 2017-2019 годы» </vt:lpstr>
      <vt:lpstr>Презентация PowerPoint</vt:lpstr>
      <vt:lpstr>Презентация PowerPoint</vt:lpstr>
      <vt:lpstr>Презентация PowerPoint</vt:lpstr>
      <vt:lpstr>Презентация PowerPoint</vt:lpstr>
      <vt:lpstr>Презентация PowerPoint</vt:lpstr>
      <vt:lpstr>Меры социальной поддержки  отдельных категорий граждан</vt:lpstr>
      <vt:lpstr>Наши контакты: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Aminat</cp:lastModifiedBy>
  <cp:revision>162</cp:revision>
  <cp:lastPrinted>2017-11-08T08:03:08Z</cp:lastPrinted>
  <dcterms:modified xsi:type="dcterms:W3CDTF">2017-12-11T05:49:41Z</dcterms:modified>
</cp:coreProperties>
</file>