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56" r:id="rId2"/>
    <p:sldId id="301" r:id="rId3"/>
    <p:sldId id="296" r:id="rId4"/>
    <p:sldId id="297" r:id="rId5"/>
    <p:sldId id="260" r:id="rId6"/>
    <p:sldId id="381" r:id="rId7"/>
    <p:sldId id="382" r:id="rId8"/>
    <p:sldId id="328" r:id="rId9"/>
    <p:sldId id="330" r:id="rId10"/>
    <p:sldId id="383" r:id="rId11"/>
    <p:sldId id="412" r:id="rId12"/>
    <p:sldId id="265" r:id="rId13"/>
    <p:sldId id="388" r:id="rId14"/>
    <p:sldId id="380" r:id="rId15"/>
    <p:sldId id="289" r:id="rId16"/>
    <p:sldId id="342" r:id="rId17"/>
    <p:sldId id="270" r:id="rId18"/>
    <p:sldId id="413" r:id="rId19"/>
    <p:sldId id="278" r:id="rId20"/>
    <p:sldId id="295" r:id="rId21"/>
    <p:sldId id="273" r:id="rId22"/>
    <p:sldId id="294" r:id="rId23"/>
    <p:sldId id="292" r:id="rId24"/>
    <p:sldId id="274" r:id="rId25"/>
    <p:sldId id="389" r:id="rId26"/>
    <p:sldId id="385" r:id="rId27"/>
    <p:sldId id="390" r:id="rId28"/>
    <p:sldId id="392" r:id="rId29"/>
    <p:sldId id="384" r:id="rId30"/>
    <p:sldId id="393" r:id="rId31"/>
    <p:sldId id="348" r:id="rId32"/>
    <p:sldId id="344" r:id="rId33"/>
    <p:sldId id="394" r:id="rId34"/>
    <p:sldId id="307" r:id="rId35"/>
    <p:sldId id="358" r:id="rId36"/>
    <p:sldId id="409" r:id="rId37"/>
    <p:sldId id="396" r:id="rId38"/>
    <p:sldId id="398" r:id="rId39"/>
    <p:sldId id="400" r:id="rId40"/>
    <p:sldId id="401" r:id="rId41"/>
    <p:sldId id="403" r:id="rId42"/>
    <p:sldId id="402" r:id="rId43"/>
    <p:sldId id="405" r:id="rId44"/>
    <p:sldId id="407" r:id="rId45"/>
    <p:sldId id="316" r:id="rId46"/>
    <p:sldId id="351" r:id="rId47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E9"/>
    <a:srgbClr val="FEF9F4"/>
    <a:srgbClr val="A20000"/>
    <a:srgbClr val="F19E2F"/>
    <a:srgbClr val="F09720"/>
    <a:srgbClr val="EF9011"/>
    <a:srgbClr val="BEF8D4"/>
    <a:srgbClr val="FF0066"/>
    <a:srgbClr val="EEECE1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94586" autoAdjust="0"/>
  </p:normalViewPr>
  <p:slideViewPr>
    <p:cSldViewPr>
      <p:cViewPr>
        <p:scale>
          <a:sx n="104" d="100"/>
          <a:sy n="104" d="100"/>
        </p:scale>
        <p:origin x="-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806032660894489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1088949,3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683619596536694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1172014,1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864197530864196E-3"/>
                  <c:y val="-5.612065321788989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1304806,5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1088949.3</c:v>
                </c:pt>
                <c:pt idx="1">
                  <c:v>1172014.2</c:v>
                </c:pt>
                <c:pt idx="2">
                  <c:v>1304806.5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918-4416-BE7F-0635A773FB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2530864197530867E-2"/>
                  <c:y val="7.856891450504566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1074163,4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918-4416-BE7F-0635A773FB41}"/>
                </c:ext>
              </c:extLst>
            </c:dLbl>
            <c:dLbl>
              <c:idx val="1"/>
              <c:layout>
                <c:manualLayout>
                  <c:x val="6.4814814814814756E-2"/>
                  <c:y val="0.112241306435779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1180496,6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918-4416-BE7F-0635A773FB41}"/>
                </c:ext>
              </c:extLst>
            </c:dLbl>
            <c:dLbl>
              <c:idx val="2"/>
              <c:layout>
                <c:manualLayout>
                  <c:x val="8.0246913580246909E-2"/>
                  <c:y val="9.540511047041262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1297953,6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918-4416-BE7F-0635A773FB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1074163.3999999999</c:v>
                </c:pt>
                <c:pt idx="1">
                  <c:v>1180496.6000000001</c:v>
                </c:pt>
                <c:pt idx="2">
                  <c:v>1297953.6000000001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918-4416-BE7F-0635A773FB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результат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580246913580245E-2"/>
                  <c:y val="-2.244826128715600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14785,9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918-4416-BE7F-0635A773FB41}"/>
                </c:ext>
              </c:extLst>
            </c:dLbl>
            <c:dLbl>
              <c:idx val="1"/>
              <c:layout>
                <c:manualLayout>
                  <c:x val="4.6296296296296294E-2"/>
                  <c:y val="-1.96422286262614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-8482,4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64E-2"/>
                  <c:y val="-1.4030163304472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6852,9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918-4416-BE7F-0635A773FB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14785.9</c:v>
                </c:pt>
                <c:pt idx="1">
                  <c:v>8482.4</c:v>
                </c:pt>
                <c:pt idx="2">
                  <c:v>6852.9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918-4416-BE7F-0635A773F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9021056"/>
        <c:axId val="259149824"/>
        <c:axId val="0"/>
      </c:bar3DChart>
      <c:catAx>
        <c:axId val="259021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9149824"/>
        <c:crosses val="autoZero"/>
        <c:auto val="1"/>
        <c:lblAlgn val="ctr"/>
        <c:lblOffset val="100"/>
        <c:noMultiLvlLbl val="0"/>
      </c:catAx>
      <c:valAx>
        <c:axId val="2591498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59021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86989205557048"/>
          <c:y val="0.31072571162120466"/>
          <c:w val="0.16019079463135297"/>
          <c:h val="0.4222252855985425"/>
        </c:manualLayout>
      </c:layout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400" b="0">
                <a:solidFill>
                  <a:schemeClr val="tx1"/>
                </a:solidFill>
                <a:effectLst/>
                <a:latin typeface="Cassandra" pitchFamily="66" charset="0"/>
              </a:defRPr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Cassandra" pitchFamily="66" charset="0"/>
              </a:rPr>
              <a:t>Налоговые и неналоговые доходы 206202,6</a:t>
            </a:r>
            <a:r>
              <a:rPr lang="ru-RU" sz="1200" b="0" dirty="0" smtClean="0">
                <a:solidFill>
                  <a:schemeClr val="tx1"/>
                </a:solidFill>
                <a:effectLst/>
                <a:latin typeface="Cassandra" pitchFamily="66" charset="0"/>
              </a:rPr>
              <a:t>тыс. руб.,</a:t>
            </a:r>
          </a:p>
          <a:p>
            <a:pPr algn="ctr">
              <a:defRPr sz="1400" b="0">
                <a:solidFill>
                  <a:schemeClr val="tx1"/>
                </a:solidFill>
                <a:effectLst/>
                <a:latin typeface="Cassandra" pitchFamily="66" charset="0"/>
              </a:defRPr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Cassandra" pitchFamily="66" charset="0"/>
              </a:rPr>
              <a:t>Безвозмездные поступления 922762,6</a:t>
            </a:r>
            <a:r>
              <a:rPr lang="ru-RU" sz="1200" b="0" dirty="0" smtClean="0">
                <a:solidFill>
                  <a:schemeClr val="tx1"/>
                </a:solidFill>
                <a:effectLst/>
                <a:latin typeface="Cassandra" pitchFamily="66" charset="0"/>
              </a:rPr>
              <a:t> тыс. руб.</a:t>
            </a:r>
            <a:endParaRPr lang="ru-RU" sz="1200" b="0" dirty="0">
              <a:solidFill>
                <a:schemeClr val="tx1"/>
              </a:solidFill>
              <a:effectLst/>
              <a:latin typeface="Cassandra" pitchFamily="66" charset="0"/>
            </a:endParaRPr>
          </a:p>
        </c:rich>
      </c:tx>
      <c:layout>
        <c:manualLayout>
          <c:xMode val="edge"/>
          <c:yMode val="edge"/>
          <c:x val="0.11884550788180945"/>
          <c:y val="1.237679244216529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683146611459405"/>
          <c:y val="0.56892606474524277"/>
          <c:w val="0.81530599164195428"/>
          <c:h val="0.347823281073344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8809897172177345E-2"/>
                  <c:y val="-2.71431829211958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9102101064086849E-2"/>
                  <c:y val="-0.2433920597516455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3E-4112-AA2A-8BB57000F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188563.9</c:v>
                </c:pt>
                <c:pt idx="1">
                  <c:v>17638.7</c:v>
                </c:pt>
                <c:pt idx="2">
                  <c:v>922762.6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83E-4112-AA2A-8BB57000F8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24759592039439193"/>
          <c:y val="0.23771481531291844"/>
          <c:w val="0.51299558467703887"/>
          <c:h val="0.27293239347674819"/>
        </c:manualLayout>
      </c:layout>
      <c:overlay val="0"/>
      <c:spPr>
        <a:ln>
          <a:solidFill>
            <a:schemeClr val="accent2">
              <a:lumMod val="40000"/>
              <a:lumOff val="60000"/>
            </a:schemeClr>
          </a:solidFill>
        </a:ln>
      </c:spPr>
      <c:txPr>
        <a:bodyPr/>
        <a:lstStyle/>
        <a:p>
          <a:pPr>
            <a:defRPr sz="11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7.798515442728586E-2"/>
                  <c:y val="-0.102278528280429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83409,5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359-42FA-B7B6-F8EC272DD476}"/>
                </c:ext>
              </c:extLst>
            </c:dLbl>
            <c:dLbl>
              <c:idx val="1"/>
              <c:layout>
                <c:manualLayout>
                  <c:x val="4.2905163315187199E-2"/>
                  <c:y val="-1.55255423074242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8009,1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59-42FA-B7B6-F8EC272DD476}"/>
                </c:ext>
              </c:extLst>
            </c:dLbl>
            <c:dLbl>
              <c:idx val="2"/>
              <c:layout>
                <c:manualLayout>
                  <c:x val="-1.8581129874458393E-2"/>
                  <c:y val="6.490535642782397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5934,4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359-42FA-B7B6-F8EC272DD476}"/>
                </c:ext>
              </c:extLst>
            </c:dLbl>
            <c:dLbl>
              <c:idx val="3"/>
              <c:layout>
                <c:manualLayout>
                  <c:x val="2.118639595600489E-2"/>
                  <c:y val="0.128496815296452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73243,7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59-42FA-B7B6-F8EC272DD476}"/>
                </c:ext>
              </c:extLst>
            </c:dLbl>
            <c:dLbl>
              <c:idx val="4"/>
              <c:layout>
                <c:manualLayout>
                  <c:x val="-2.5436479280079992E-2"/>
                  <c:y val="3.062366286041850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5950,0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359-42FA-B7B6-F8EC272DD47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3465,0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368,1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416,9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4949,6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 организаций</c:v>
                </c:pt>
                <c:pt idx="4">
                  <c:v>Госпошлина</c:v>
                </c:pt>
                <c:pt idx="5">
                  <c:v>Доходы от использования имущества</c:v>
                </c:pt>
                <c:pt idx="6">
                  <c:v>Платежи за пользование природными ресурсами</c:v>
                </c:pt>
                <c:pt idx="7">
                  <c:v>Штрафы, санкции, возмещение ущерба</c:v>
                </c:pt>
                <c:pt idx="8">
                  <c:v>Прочие и другие поступления и сборы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91273.7</c:v>
                </c:pt>
                <c:pt idx="1">
                  <c:v>9226.1</c:v>
                </c:pt>
                <c:pt idx="2">
                  <c:v>6203.6</c:v>
                </c:pt>
                <c:pt idx="3" formatCode="0.0">
                  <c:v>77449</c:v>
                </c:pt>
                <c:pt idx="4">
                  <c:v>4411.5</c:v>
                </c:pt>
                <c:pt idx="5">
                  <c:v>12394.3</c:v>
                </c:pt>
                <c:pt idx="6">
                  <c:v>-184</c:v>
                </c:pt>
                <c:pt idx="7">
                  <c:v>2772.5</c:v>
                </c:pt>
                <c:pt idx="8">
                  <c:v>2655.9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59-42FA-B7B6-F8EC272DD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223740175658359"/>
          <c:y val="3.3742360435185671E-2"/>
          <c:w val="0.36289660476053121"/>
          <c:h val="0.92413950207762063"/>
        </c:manualLayout>
      </c:layout>
      <c:overlay val="0"/>
      <c:spPr>
        <a:ln>
          <a:solidFill>
            <a:schemeClr val="accent3">
              <a:lumMod val="75000"/>
            </a:schemeClr>
          </a:solidFill>
        </a:ln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141368189999643E-2"/>
          <c:y val="0.12504166203755138"/>
          <c:w val="0.52499906162124743"/>
          <c:h val="0.718154682159498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26"/>
          </c:dPt>
          <c:dPt>
            <c:idx val="6"/>
            <c:bubble3D val="0"/>
            <c:explosion val="29"/>
          </c:dPt>
          <c:dLbls>
            <c:dLbl>
              <c:idx val="0"/>
              <c:layout>
                <c:manualLayout>
                  <c:x val="-1.398852508451442E-2"/>
                  <c:y val="-3.4059740174588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36239,4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7279,4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9857436475312269E-2"/>
                  <c:y val="4.23998881727166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5119,1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BAC-41E1-8C0C-3917A8D12543}"/>
                </c:ext>
              </c:extLst>
            </c:dLbl>
            <c:dLbl>
              <c:idx val="3"/>
              <c:layout>
                <c:manualLayout>
                  <c:x val="8.473524039447497E-2"/>
                  <c:y val="0.52837110360753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654809,5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BAC-41E1-8C0C-3917A8D12543}"/>
                </c:ext>
              </c:extLst>
            </c:dLbl>
            <c:dLbl>
              <c:idx val="5"/>
              <c:layout>
                <c:manualLayout>
                  <c:x val="2.0816015482406715E-2"/>
                  <c:y val="0.104302618470443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47696,2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BAC-41E1-8C0C-3917A8D12543}"/>
                </c:ext>
              </c:extLst>
            </c:dLbl>
            <c:dLbl>
              <c:idx val="6"/>
              <c:layout>
                <c:manualLayout>
                  <c:x val="4.006474479026139E-2"/>
                  <c:y val="-8.28457584858512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294591,4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BAC-41E1-8C0C-3917A8D12543}"/>
                </c:ext>
              </c:extLst>
            </c:dLbl>
            <c:dLbl>
              <c:idx val="7"/>
              <c:layout>
                <c:manualLayout>
                  <c:x val="-3.0283713515958544E-2"/>
                  <c:y val="-2.32824768104090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2854,5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BAC-41E1-8C0C-3917A8D12543}"/>
                </c:ext>
              </c:extLst>
            </c:dLbl>
            <c:dLbl>
              <c:idx val="8"/>
              <c:layout>
                <c:manualLayout>
                  <c:x val="9.9947972050724518E-3"/>
                  <c:y val="-3.53498973702375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77030,5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BAC-41E1-8C0C-3917A8D125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>
                  <a:solidFill>
                    <a:schemeClr val="tx1">
                      <a:shade val="95000"/>
                      <a:satMod val="105000"/>
                    </a:schemeClr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 </c:v>
                </c:pt>
                <c:pt idx="3">
                  <c:v>Жилищно-коммунальное хозяйство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Социальная политика </c:v>
                </c:pt>
                <c:pt idx="7">
                  <c:v>Физическая культура и спорт</c:v>
                </c:pt>
                <c:pt idx="8">
                  <c:v>Межбюджетные трансферты общего характера бюджетам субъектов Российской Федерации и муниципальных образований 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40596.6</c:v>
                </c:pt>
                <c:pt idx="1">
                  <c:v>3065.4</c:v>
                </c:pt>
                <c:pt idx="2">
                  <c:v>5816.9</c:v>
                </c:pt>
                <c:pt idx="3">
                  <c:v>16963.2</c:v>
                </c:pt>
                <c:pt idx="4">
                  <c:v>654809.5</c:v>
                </c:pt>
                <c:pt idx="5">
                  <c:v>32672.9</c:v>
                </c:pt>
                <c:pt idx="6">
                  <c:v>269044.2</c:v>
                </c:pt>
                <c:pt idx="7">
                  <c:v>3227.4</c:v>
                </c:pt>
                <c:pt idx="8">
                  <c:v>61438.400000000001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BAC-41E1-8C0C-3917A8D12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solidFill>
            <a:schemeClr val="accent3">
              <a:lumMod val="60000"/>
              <a:lumOff val="4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5333894202416531"/>
          <c:y val="3.4643968130525178E-2"/>
          <c:w val="0.34666109200178086"/>
          <c:h val="0.93006580618026569"/>
        </c:manualLayout>
      </c:layout>
      <c:overlay val="0"/>
      <c:spPr>
        <a:ln>
          <a:solidFill>
            <a:schemeClr val="accent3">
              <a:lumMod val="60000"/>
              <a:lumOff val="40000"/>
            </a:schemeClr>
          </a:solidFill>
        </a:ln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029876077420764E-2"/>
          <c:y val="8.6826798938049024E-2"/>
          <c:w val="0.5348187164016952"/>
          <c:h val="0.808101302920365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dPt>
            <c:idx val="0"/>
            <c:bubble3D val="0"/>
            <c:explosion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0-16C0-4C04-A583-BA47A8D5F125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6C0-4C04-A583-BA47A8D5F125}"/>
              </c:ext>
            </c:extLst>
          </c:dPt>
          <c:dPt>
            <c:idx val="3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2-16C0-4C04-A583-BA47A8D5F125}"/>
              </c:ext>
            </c:extLst>
          </c:dPt>
          <c:dLbls>
            <c:dLbl>
              <c:idx val="0"/>
              <c:layout>
                <c:manualLayout>
                  <c:x val="-9.4189143696484873E-2"/>
                  <c:y val="0.163277116718831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607392,5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6C0-4C04-A583-BA47A8D5F12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3264,3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4698567830821703E-4"/>
                  <c:y val="4.34906179006930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14057,7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C0-4C04-A583-BA47A8D5F125}"/>
                </c:ext>
              </c:extLst>
            </c:dLbl>
            <c:dLbl>
              <c:idx val="3"/>
              <c:layout>
                <c:manualLayout>
                  <c:x val="-1.2647115144660085E-2"/>
                  <c:y val="-3.91093997218699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18026,5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C0-4C04-A583-BA47A8D5F125}"/>
                </c:ext>
              </c:extLst>
            </c:dLbl>
            <c:dLbl>
              <c:idx val="4"/>
              <c:layout>
                <c:manualLayout>
                  <c:x val="6.0709524338565558E-2"/>
                  <c:y val="-0.109306417452734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264868,5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C0-4C04-A583-BA47A8D5F125}"/>
                </c:ext>
              </c:extLst>
            </c:dLbl>
            <c:dLbl>
              <c:idx val="5"/>
              <c:layout>
                <c:manualLayout>
                  <c:x val="2.0451525794186166E-2"/>
                  <c:y val="-3.90730395035472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38773,6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C0-4C04-A583-BA47A8D5F125}"/>
                </c:ext>
              </c:extLst>
            </c:dLbl>
            <c:dLbl>
              <c:idx val="6"/>
              <c:layout>
                <c:manualLayout>
                  <c:x val="4.387689475038787E-2"/>
                  <c:y val="-2.74641419152661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9561,6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C0-4C04-A583-BA47A8D5F1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оплата труда с начислениями</c:v>
                </c:pt>
                <c:pt idx="1">
                  <c:v>Пенсии и пособия из местного бюджета</c:v>
                </c:pt>
                <c:pt idx="2">
                  <c:v>льготные коммунальные услуги специалистам на селе </c:v>
                </c:pt>
                <c:pt idx="3">
                  <c:v>питание детей в ДОУ</c:v>
                </c:pt>
                <c:pt idx="4">
                  <c:v>меры соцподдержки отдельных категорий граждан</c:v>
                </c:pt>
                <c:pt idx="5">
                  <c:v>коммунальные услуги</c:v>
                </c:pt>
                <c:pt idx="6">
                  <c:v>приобретение топлива для нужд учреждений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552336.5</c:v>
                </c:pt>
                <c:pt idx="1">
                  <c:v>2742.3</c:v>
                </c:pt>
                <c:pt idx="2">
                  <c:v>13793.7</c:v>
                </c:pt>
                <c:pt idx="3">
                  <c:v>18924.900000000001</c:v>
                </c:pt>
                <c:pt idx="4">
                  <c:v>255575.9</c:v>
                </c:pt>
                <c:pt idx="5">
                  <c:v>35828.400000000001</c:v>
                </c:pt>
                <c:pt idx="6">
                  <c:v>7196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6C0-4C04-A583-BA47A8D5F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 prst="convex"/>
        </a:sp3d>
      </c:spPr>
    </c:plotArea>
    <c:legend>
      <c:legendPos val="r"/>
      <c:layout>
        <c:manualLayout>
          <c:xMode val="edge"/>
          <c:yMode val="edge"/>
          <c:x val="0.6299065597959802"/>
          <c:y val="0.10206816100893003"/>
          <c:w val="0.36001097243490698"/>
          <c:h val="0.79847866002876555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08824446856332"/>
          <c:y val="0.24266128492546354"/>
          <c:w val="0.71226407535914815"/>
          <c:h val="0.4273836552143240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453-40A2-A73B-C476004B1A30}"/>
              </c:ext>
            </c:extLst>
          </c:dPt>
          <c:dPt>
            <c:idx val="1"/>
            <c:bubble3D val="0"/>
            <c:explosion val="14"/>
            <c:extLst xmlns:c16r2="http://schemas.microsoft.com/office/drawing/2015/06/chart">
              <c:ext xmlns:c16="http://schemas.microsoft.com/office/drawing/2014/chart" uri="{C3380CC4-5D6E-409C-BE32-E72D297353CC}">
                <c16:uniqueId val="{00000001-E453-40A2-A73B-C476004B1A30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453-40A2-A73B-C476004B1A30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453-40A2-A73B-C476004B1A30}"/>
              </c:ext>
            </c:extLst>
          </c:dPt>
          <c:cat>
            <c:strRef>
              <c:f>Sheet1!$B$1:$E$1</c:f>
              <c:strCache>
                <c:ptCount val="2"/>
                <c:pt idx="0">
                  <c:v>1 кв</c:v>
                </c:pt>
                <c:pt idx="1">
                  <c:v>2 кв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91.8</c:v>
                </c:pt>
                <c:pt idx="1">
                  <c:v>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453-40A2-A73B-C476004B1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chemeClr val="accent6">
        <a:lumMod val="20000"/>
        <a:lumOff val="80000"/>
      </a:schemeClr>
    </a:solidFill>
    <a:ln>
      <a:solidFill>
        <a:schemeClr val="tx2">
          <a:lumMod val="40000"/>
          <a:lumOff val="60000"/>
        </a:schemeClr>
      </a:solidFill>
    </a:ln>
    <a:effectLst>
      <a:innerShdw blurRad="114300">
        <a:prstClr val="black"/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C8E1D-8B37-496F-B0FF-44E39439B339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1DC7E3-ECCA-42E4-B796-2D756967335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Внешняя проверка годового отчета об исполнении бюджета и </a:t>
          </a:r>
          <a:b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подготовка заключения на него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754BE86-E83D-4EAE-BBD5-E77798F29B76}" type="parTrans" cxnId="{1646EBB2-41D5-4C16-A8FD-2EE49FA720D7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63714123-5753-4E0D-92C9-20A5576B0FF0}" type="sibTrans" cxnId="{1646EBB2-41D5-4C16-A8FD-2EE49FA720D7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C600CB97-41F9-4D93-952C-E2D0C42C41A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flat" dir="t"/>
        </a:scene3d>
        <a:sp3d extrusionH="12700">
          <a:bevelT prst="relaxedInset"/>
        </a:sp3d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Контрольно-счетный   орган муниципального района 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2B7C267-36AF-433C-8843-A9A8333A8470}" type="parTrans" cxnId="{5170597C-20F8-4EED-A434-EB6371A777FF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D2A55BA4-0B81-4A09-8F04-77EB4E1E468E}" type="sibTrans" cxnId="{5170597C-20F8-4EED-A434-EB6371A777FF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3DE2487C-547F-4FD2-B099-8572246F07ED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Рассмотрение и утверждение </a:t>
          </a:r>
          <a:b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годового отчета об исполнении </a:t>
          </a:r>
          <a:b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бюджета муниципального  района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50A45B1-AF85-4137-948A-CB89C9DD6EF6}" type="parTrans" cxnId="{E9512101-8A6B-4A06-B8A8-4AF0BDAD30F2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0A20F751-A644-4E42-8124-580EF24EF125}" type="sibTrans" cxnId="{E9512101-8A6B-4A06-B8A8-4AF0BDAD30F2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8519A7EF-9B1C-42E1-A83C-7DFC9639F34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flat" dir="t"/>
        </a:scene3d>
        <a:sp3d extrusionH="12700">
          <a:bevelT prst="relaxedInset"/>
        </a:sp3d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Совет Зеленчукского муниципального района – 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  соответствии с установленным порядком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29B6E33-8746-4EAF-98F4-B29BC66365E7}" type="parTrans" cxnId="{972A58A4-15BF-47FD-B352-33C42813E3AA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068EA98D-82BF-4493-AB71-97952ACA05C4}" type="sibTrans" cxnId="{972A58A4-15BF-47FD-B352-33C42813E3AA}">
      <dgm:prSet/>
      <dgm:spPr/>
      <dgm:t>
        <a:bodyPr/>
        <a:lstStyle/>
        <a:p>
          <a:endParaRPr lang="ru-RU" sz="1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E9DB5DA9-7DAF-4407-9C78-FE468DB48D4C}" type="pres">
      <dgm:prSet presAssocID="{854C8E1D-8B37-496F-B0FF-44E39439B33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2A48DB-57C7-4BB1-A69B-5B3F03758B3E}" type="pres">
      <dgm:prSet presAssocID="{081DC7E3-ECCA-42E4-B796-2D756967335D}" presName="horFlow" presStyleCnt="0"/>
      <dgm:spPr/>
      <dgm:t>
        <a:bodyPr/>
        <a:lstStyle/>
        <a:p>
          <a:endParaRPr lang="ru-RU"/>
        </a:p>
      </dgm:t>
    </dgm:pt>
    <dgm:pt modelId="{C680525D-D52D-4D70-A27E-9CD23C6E03DA}" type="pres">
      <dgm:prSet presAssocID="{081DC7E3-ECCA-42E4-B796-2D756967335D}" presName="bigChev" presStyleLbl="node1" presStyleIdx="0" presStyleCnt="2" custScaleX="190859" custScaleY="129821" custLinFactNeighborX="-69" custLinFactNeighborY="6884"/>
      <dgm:spPr/>
      <dgm:t>
        <a:bodyPr/>
        <a:lstStyle/>
        <a:p>
          <a:endParaRPr lang="ru-RU"/>
        </a:p>
      </dgm:t>
    </dgm:pt>
    <dgm:pt modelId="{BC75FAFD-3FE5-44B1-BB82-1B13F92608DF}" type="pres">
      <dgm:prSet presAssocID="{D2B7C267-36AF-433C-8843-A9A8333A8470}" presName="parTrans" presStyleCnt="0"/>
      <dgm:spPr/>
      <dgm:t>
        <a:bodyPr/>
        <a:lstStyle/>
        <a:p>
          <a:endParaRPr lang="ru-RU"/>
        </a:p>
      </dgm:t>
    </dgm:pt>
    <dgm:pt modelId="{50970D35-F258-4FC3-AE98-367242FACD8C}" type="pres">
      <dgm:prSet presAssocID="{C600CB97-41F9-4D93-952C-E2D0C42C41A4}" presName="node" presStyleLbl="alignAccFollowNode1" presStyleIdx="0" presStyleCnt="2" custScaleX="316329" custScaleY="141469" custLinFactNeighborX="5267" custLinFactNeighborY="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BD7CC-F765-4136-A7D9-F400909459AF}" type="pres">
      <dgm:prSet presAssocID="{081DC7E3-ECCA-42E4-B796-2D756967335D}" presName="vSp" presStyleCnt="0"/>
      <dgm:spPr/>
      <dgm:t>
        <a:bodyPr/>
        <a:lstStyle/>
        <a:p>
          <a:endParaRPr lang="ru-RU"/>
        </a:p>
      </dgm:t>
    </dgm:pt>
    <dgm:pt modelId="{11968338-6E8F-4BAC-89C8-FBF1D1AE6DF5}" type="pres">
      <dgm:prSet presAssocID="{3DE2487C-547F-4FD2-B099-8572246F07ED}" presName="horFlow" presStyleCnt="0"/>
      <dgm:spPr/>
      <dgm:t>
        <a:bodyPr/>
        <a:lstStyle/>
        <a:p>
          <a:endParaRPr lang="ru-RU"/>
        </a:p>
      </dgm:t>
    </dgm:pt>
    <dgm:pt modelId="{758F41D4-F343-4212-9C44-225CE1BB866A}" type="pres">
      <dgm:prSet presAssocID="{3DE2487C-547F-4FD2-B099-8572246F07ED}" presName="bigChev" presStyleLbl="node1" presStyleIdx="1" presStyleCnt="2" custScaleX="185744" custScaleY="105175" custLinFactNeighborX="-69" custLinFactNeighborY="516"/>
      <dgm:spPr/>
      <dgm:t>
        <a:bodyPr/>
        <a:lstStyle/>
        <a:p>
          <a:endParaRPr lang="ru-RU"/>
        </a:p>
      </dgm:t>
    </dgm:pt>
    <dgm:pt modelId="{3C8D6CE6-E7CF-4248-A7ED-B1EF97684B30}" type="pres">
      <dgm:prSet presAssocID="{729B6E33-8746-4EAF-98F4-B29BC66365E7}" presName="parTrans" presStyleCnt="0"/>
      <dgm:spPr/>
      <dgm:t>
        <a:bodyPr/>
        <a:lstStyle/>
        <a:p>
          <a:endParaRPr lang="ru-RU"/>
        </a:p>
      </dgm:t>
    </dgm:pt>
    <dgm:pt modelId="{18D8DB58-128E-42D8-96E3-5E1A52BBF58B}" type="pres">
      <dgm:prSet presAssocID="{8519A7EF-9B1C-42E1-A83C-7DFC9639F34E}" presName="node" presStyleLbl="alignAccFollowNode1" presStyleIdx="1" presStyleCnt="2" custScaleX="319021" custScaleY="130140" custLinFactNeighborX="44613" custLinFactNeighborY="2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70597C-20F8-4EED-A434-EB6371A777FF}" srcId="{081DC7E3-ECCA-42E4-B796-2D756967335D}" destId="{C600CB97-41F9-4D93-952C-E2D0C42C41A4}" srcOrd="0" destOrd="0" parTransId="{D2B7C267-36AF-433C-8843-A9A8333A8470}" sibTransId="{D2A55BA4-0B81-4A09-8F04-77EB4E1E468E}"/>
    <dgm:cxn modelId="{B2A84A66-964F-4F0B-834E-CCA1FC2E5182}" type="presOf" srcId="{854C8E1D-8B37-496F-B0FF-44E39439B339}" destId="{E9DB5DA9-7DAF-4407-9C78-FE468DB48D4C}" srcOrd="0" destOrd="0" presId="urn:microsoft.com/office/officeart/2005/8/layout/lProcess3"/>
    <dgm:cxn modelId="{DEFFF3BE-7CEA-406E-BD91-9E68AE302CD6}" type="presOf" srcId="{3DE2487C-547F-4FD2-B099-8572246F07ED}" destId="{758F41D4-F343-4212-9C44-225CE1BB866A}" srcOrd="0" destOrd="0" presId="urn:microsoft.com/office/officeart/2005/8/layout/lProcess3"/>
    <dgm:cxn modelId="{972A58A4-15BF-47FD-B352-33C42813E3AA}" srcId="{3DE2487C-547F-4FD2-B099-8572246F07ED}" destId="{8519A7EF-9B1C-42E1-A83C-7DFC9639F34E}" srcOrd="0" destOrd="0" parTransId="{729B6E33-8746-4EAF-98F4-B29BC66365E7}" sibTransId="{068EA98D-82BF-4493-AB71-97952ACA05C4}"/>
    <dgm:cxn modelId="{3A3823A1-E56B-44AE-AE02-1EE5DD59DFCC}" type="presOf" srcId="{C600CB97-41F9-4D93-952C-E2D0C42C41A4}" destId="{50970D35-F258-4FC3-AE98-367242FACD8C}" srcOrd="0" destOrd="0" presId="urn:microsoft.com/office/officeart/2005/8/layout/lProcess3"/>
    <dgm:cxn modelId="{1646EBB2-41D5-4C16-A8FD-2EE49FA720D7}" srcId="{854C8E1D-8B37-496F-B0FF-44E39439B339}" destId="{081DC7E3-ECCA-42E4-B796-2D756967335D}" srcOrd="0" destOrd="0" parTransId="{D754BE86-E83D-4EAE-BBD5-E77798F29B76}" sibTransId="{63714123-5753-4E0D-92C9-20A5576B0FF0}"/>
    <dgm:cxn modelId="{E9512101-8A6B-4A06-B8A8-4AF0BDAD30F2}" srcId="{854C8E1D-8B37-496F-B0FF-44E39439B339}" destId="{3DE2487C-547F-4FD2-B099-8572246F07ED}" srcOrd="1" destOrd="0" parTransId="{550A45B1-AF85-4137-948A-CB89C9DD6EF6}" sibTransId="{0A20F751-A644-4E42-8124-580EF24EF125}"/>
    <dgm:cxn modelId="{FB180DD8-5405-43EA-B411-78AC8240755B}" type="presOf" srcId="{081DC7E3-ECCA-42E4-B796-2D756967335D}" destId="{C680525D-D52D-4D70-A27E-9CD23C6E03DA}" srcOrd="0" destOrd="0" presId="urn:microsoft.com/office/officeart/2005/8/layout/lProcess3"/>
    <dgm:cxn modelId="{9D387AC8-9115-475C-BAEA-0CCB1CB1F72E}" type="presOf" srcId="{8519A7EF-9B1C-42E1-A83C-7DFC9639F34E}" destId="{18D8DB58-128E-42D8-96E3-5E1A52BBF58B}" srcOrd="0" destOrd="0" presId="urn:microsoft.com/office/officeart/2005/8/layout/lProcess3"/>
    <dgm:cxn modelId="{14F739E9-0606-4E21-B4AC-E3FC2BF80533}" type="presParOf" srcId="{E9DB5DA9-7DAF-4407-9C78-FE468DB48D4C}" destId="{C82A48DB-57C7-4BB1-A69B-5B3F03758B3E}" srcOrd="0" destOrd="0" presId="urn:microsoft.com/office/officeart/2005/8/layout/lProcess3"/>
    <dgm:cxn modelId="{BDDD8A42-5A07-48BF-AE08-4C16C49ED4EC}" type="presParOf" srcId="{C82A48DB-57C7-4BB1-A69B-5B3F03758B3E}" destId="{C680525D-D52D-4D70-A27E-9CD23C6E03DA}" srcOrd="0" destOrd="0" presId="urn:microsoft.com/office/officeart/2005/8/layout/lProcess3"/>
    <dgm:cxn modelId="{8CEAF91C-2D98-4E8D-85CE-35C6EEC7CA79}" type="presParOf" srcId="{C82A48DB-57C7-4BB1-A69B-5B3F03758B3E}" destId="{BC75FAFD-3FE5-44B1-BB82-1B13F92608DF}" srcOrd="1" destOrd="0" presId="urn:microsoft.com/office/officeart/2005/8/layout/lProcess3"/>
    <dgm:cxn modelId="{B774221F-34A3-459C-B479-0E12626E9A55}" type="presParOf" srcId="{C82A48DB-57C7-4BB1-A69B-5B3F03758B3E}" destId="{50970D35-F258-4FC3-AE98-367242FACD8C}" srcOrd="2" destOrd="0" presId="urn:microsoft.com/office/officeart/2005/8/layout/lProcess3"/>
    <dgm:cxn modelId="{E45A62E5-A147-4665-9D2D-122C37D1F460}" type="presParOf" srcId="{E9DB5DA9-7DAF-4407-9C78-FE468DB48D4C}" destId="{1A1BD7CC-F765-4136-A7D9-F400909459AF}" srcOrd="1" destOrd="0" presId="urn:microsoft.com/office/officeart/2005/8/layout/lProcess3"/>
    <dgm:cxn modelId="{D7400A2B-86F8-464F-9D3E-1A5D3F208831}" type="presParOf" srcId="{E9DB5DA9-7DAF-4407-9C78-FE468DB48D4C}" destId="{11968338-6E8F-4BAC-89C8-FBF1D1AE6DF5}" srcOrd="2" destOrd="0" presId="urn:microsoft.com/office/officeart/2005/8/layout/lProcess3"/>
    <dgm:cxn modelId="{9DBD66E1-7736-41CE-875C-37FE90379816}" type="presParOf" srcId="{11968338-6E8F-4BAC-89C8-FBF1D1AE6DF5}" destId="{758F41D4-F343-4212-9C44-225CE1BB866A}" srcOrd="0" destOrd="0" presId="urn:microsoft.com/office/officeart/2005/8/layout/lProcess3"/>
    <dgm:cxn modelId="{7AF597F9-FB01-4F87-803D-8B5564DA97F0}" type="presParOf" srcId="{11968338-6E8F-4BAC-89C8-FBF1D1AE6DF5}" destId="{3C8D6CE6-E7CF-4248-A7ED-B1EF97684B30}" srcOrd="1" destOrd="0" presId="urn:microsoft.com/office/officeart/2005/8/layout/lProcess3"/>
    <dgm:cxn modelId="{E47C4F12-72E6-4744-A1C6-F91A1F7E8AA0}" type="presParOf" srcId="{11968338-6E8F-4BAC-89C8-FBF1D1AE6DF5}" destId="{18D8DB58-128E-42D8-96E3-5E1A52BBF58B}" srcOrd="2" destOrd="0" presId="urn:microsoft.com/office/officeart/2005/8/layout/lProcess3"/>
  </dgm:cxnLst>
  <dgm:bg>
    <a:solidFill>
      <a:schemeClr val="accent2">
        <a:lumMod val="20000"/>
        <a:lumOff val="80000"/>
      </a:schemeClr>
    </a:solidFill>
    <a:effectLst>
      <a:innerShdw blurRad="114300">
        <a:prstClr val="black"/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511172-05AA-44A4-9FDC-261B58F2F4CF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F8651E-C4A8-49E5-9E7C-3CEFCF59EA0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Составление </a:t>
          </a:r>
          <a:b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бюджетной отчетности  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AA469A6-1E9E-4DF8-84DB-CFDA0C677865}" type="parTrans" cxnId="{4F111E4C-2C88-457B-88A3-D0E4FED76A8A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49258C-926B-42CB-9A6B-DFB5FE061E2A}" type="sibTrans" cxnId="{4F111E4C-2C88-457B-88A3-D0E4FED76A8A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E12AC-C488-42A4-B122-DA82210F6323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 extrusionH="12700">
          <a:bevelT prst="relaxedInset"/>
        </a:sp3d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Главные распорядители бюджетных </a:t>
          </a:r>
          <a:b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средств, главные администраторы доходов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D2B7B8E-DB5D-4DBF-808D-794F1CAA01C2}" type="parTrans" cxnId="{4CC3E3C6-C7E9-4D6F-87B0-A6300E4680DC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91D86D-0BE3-4738-9899-D12633F37BA5}" type="sibTrans" cxnId="{4CC3E3C6-C7E9-4D6F-87B0-A6300E4680DC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4E6629-758A-471B-8DD7-F4D2365BCA3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Составление сводной бюджетной отчетности по  району – Годовой отчет об исполнении бюджета  муниципального района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A64E440-D209-4EF1-8754-06E1DB532CBF}" type="parTrans" cxnId="{742E781A-DB00-491D-AEE7-E8366AC63915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2DD14-9A3F-4FD0-A742-BBA17E1FDD10}" type="sibTrans" cxnId="{742E781A-DB00-491D-AEE7-E8366AC63915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F4B4C7-F207-44A7-8C7E-C2B39EC4513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 extrusionH="12700">
          <a:bevelT w="152400" h="50800" prst="softRound"/>
        </a:sp3d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Финансовое управление муниципального района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A52A90E-0719-4ED0-A6D6-C5C8192C607A}" type="parTrans" cxnId="{64073A24-5793-4E95-82F5-66CB30BCD19C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C7F460-2474-4A19-BFC6-23FF64382BEA}" type="sibTrans" cxnId="{64073A24-5793-4E95-82F5-66CB30BCD19C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6E340-D1EC-423E-A086-42FD7DE6027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Представление годового отчета об исполнении бюджета ЗМР для внешней проверки и подготовки заключения на него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E1E320B-4DC4-410C-8C13-0DD0D69441AF}" type="parTrans" cxnId="{68D13A89-261F-4A80-B5E9-BF87AFA9DB9A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6F30EA-A34B-468C-B0A1-0BAB0623FD63}" type="sibTrans" cxnId="{68D13A89-261F-4A80-B5E9-BF87AFA9DB9A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DA8EC1-A8CD-4E04-8017-07405469A70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>
          <a:bevelT prst="relaxedInset"/>
        </a:sp3d>
      </dgm:spPr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Администрация муниципального района (уполномочен - финансовое управление</a:t>
          </a:r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sandra" pitchFamily="66" charset="0"/>
            </a:rPr>
            <a:t>)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gm:t>
    </dgm:pt>
    <dgm:pt modelId="{2FCABE06-3F76-4870-9D88-26A41B58C70C}" type="parTrans" cxnId="{EF01CEA2-7AF5-4781-A913-B8353E3A4C49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2FBB13-C5AC-40F6-B31D-D01E2AFDCC55}" type="sibTrans" cxnId="{EF01CEA2-7AF5-4781-A913-B8353E3A4C49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87D2C6-FE25-4553-A2FB-456B83DFA005}" type="pres">
      <dgm:prSet presAssocID="{41511172-05AA-44A4-9FDC-261B58F2F4C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59375C5-F60A-4127-A2F5-B7C55FF25B86}" type="pres">
      <dgm:prSet presAssocID="{27F8651E-C4A8-49E5-9E7C-3CEFCF59EA05}" presName="horFlow" presStyleCnt="0"/>
      <dgm:spPr/>
      <dgm:t>
        <a:bodyPr/>
        <a:lstStyle/>
        <a:p>
          <a:endParaRPr lang="ru-RU"/>
        </a:p>
      </dgm:t>
    </dgm:pt>
    <dgm:pt modelId="{7AB7F3B0-C1F6-4683-B28A-3186022A09EB}" type="pres">
      <dgm:prSet presAssocID="{27F8651E-C4A8-49E5-9E7C-3CEFCF59EA05}" presName="bigChev" presStyleLbl="node1" presStyleIdx="0" presStyleCnt="3" custScaleX="159665" custScaleY="75515" custLinFactNeighborX="-252" custLinFactNeighborY="7664"/>
      <dgm:spPr/>
      <dgm:t>
        <a:bodyPr/>
        <a:lstStyle/>
        <a:p>
          <a:endParaRPr lang="ru-RU"/>
        </a:p>
      </dgm:t>
    </dgm:pt>
    <dgm:pt modelId="{1A61690B-9A20-42AB-9E39-4B0142599577}" type="pres">
      <dgm:prSet presAssocID="{DD2B7B8E-DB5D-4DBF-808D-794F1CAA01C2}" presName="parTrans" presStyleCnt="0"/>
      <dgm:spPr/>
      <dgm:t>
        <a:bodyPr/>
        <a:lstStyle/>
        <a:p>
          <a:endParaRPr lang="ru-RU"/>
        </a:p>
      </dgm:t>
    </dgm:pt>
    <dgm:pt modelId="{12AD25C9-9B32-4EE3-B845-0F789264969A}" type="pres">
      <dgm:prSet presAssocID="{44DE12AC-C488-42A4-B122-DA82210F6323}" presName="node" presStyleLbl="alignAccFollowNode1" presStyleIdx="0" presStyleCnt="3" custScaleX="263940" custScaleY="93583" custLinFactNeighborX="8069" custLinFactNeighborY="7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71CB5-CACD-43AB-A3A2-1E4EAAA0FFD7}" type="pres">
      <dgm:prSet presAssocID="{27F8651E-C4A8-49E5-9E7C-3CEFCF59EA05}" presName="vSp" presStyleCnt="0"/>
      <dgm:spPr/>
      <dgm:t>
        <a:bodyPr/>
        <a:lstStyle/>
        <a:p>
          <a:endParaRPr lang="ru-RU"/>
        </a:p>
      </dgm:t>
    </dgm:pt>
    <dgm:pt modelId="{73580085-0ACE-44DF-95DD-A0FC1214AFDE}" type="pres">
      <dgm:prSet presAssocID="{B54E6629-758A-471B-8DD7-F4D2365BCA31}" presName="horFlow" presStyleCnt="0"/>
      <dgm:spPr/>
      <dgm:t>
        <a:bodyPr/>
        <a:lstStyle/>
        <a:p>
          <a:endParaRPr lang="ru-RU"/>
        </a:p>
      </dgm:t>
    </dgm:pt>
    <dgm:pt modelId="{DF080006-CBF2-4060-9065-063124F674DE}" type="pres">
      <dgm:prSet presAssocID="{B54E6629-758A-471B-8DD7-F4D2365BCA31}" presName="bigChev" presStyleLbl="node1" presStyleIdx="1" presStyleCnt="3" custScaleX="159386" custScaleY="111331" custLinFactNeighborX="-252" custLinFactNeighborY="9117"/>
      <dgm:spPr/>
      <dgm:t>
        <a:bodyPr/>
        <a:lstStyle/>
        <a:p>
          <a:endParaRPr lang="ru-RU"/>
        </a:p>
      </dgm:t>
    </dgm:pt>
    <dgm:pt modelId="{6720987C-60E7-4907-B514-36FB315E491E}" type="pres">
      <dgm:prSet presAssocID="{AA52A90E-0719-4ED0-A6D6-C5C8192C607A}" presName="parTrans" presStyleCnt="0"/>
      <dgm:spPr/>
      <dgm:t>
        <a:bodyPr/>
        <a:lstStyle/>
        <a:p>
          <a:endParaRPr lang="ru-RU"/>
        </a:p>
      </dgm:t>
    </dgm:pt>
    <dgm:pt modelId="{D704AC16-CD65-4143-BDAE-09978379ECA6}" type="pres">
      <dgm:prSet presAssocID="{A9F4B4C7-F207-44A7-8C7E-C2B39EC45132}" presName="node" presStyleLbl="alignAccFollowNode1" presStyleIdx="1" presStyleCnt="3" custScaleX="263149" custScaleY="89603" custLinFactNeighborX="15266" custLinFactNeighborY="8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C07CF-538D-4590-9987-62F7672C4ACF}" type="pres">
      <dgm:prSet presAssocID="{B54E6629-758A-471B-8DD7-F4D2365BCA31}" presName="vSp" presStyleCnt="0"/>
      <dgm:spPr/>
      <dgm:t>
        <a:bodyPr/>
        <a:lstStyle/>
        <a:p>
          <a:endParaRPr lang="ru-RU"/>
        </a:p>
      </dgm:t>
    </dgm:pt>
    <dgm:pt modelId="{6BB7090E-4A17-442B-939C-1D70A399C444}" type="pres">
      <dgm:prSet presAssocID="{8116E340-D1EC-423E-A086-42FD7DE60275}" presName="horFlow" presStyleCnt="0"/>
      <dgm:spPr/>
      <dgm:t>
        <a:bodyPr/>
        <a:lstStyle/>
        <a:p>
          <a:endParaRPr lang="ru-RU"/>
        </a:p>
      </dgm:t>
    </dgm:pt>
    <dgm:pt modelId="{2A0D1D7A-C5CC-4DB7-8EE5-0B9AC63C366B}" type="pres">
      <dgm:prSet presAssocID="{8116E340-D1EC-423E-A086-42FD7DE60275}" presName="bigChev" presStyleLbl="node1" presStyleIdx="2" presStyleCnt="3" custScaleX="158379" custScaleY="108572" custLinFactNeighborX="-15132" custLinFactNeighborY="8631"/>
      <dgm:spPr/>
      <dgm:t>
        <a:bodyPr/>
        <a:lstStyle/>
        <a:p>
          <a:endParaRPr lang="ru-RU"/>
        </a:p>
      </dgm:t>
    </dgm:pt>
    <dgm:pt modelId="{40230C87-0C78-40E1-94C3-908D8D27C29C}" type="pres">
      <dgm:prSet presAssocID="{2FCABE06-3F76-4870-9D88-26A41B58C70C}" presName="parTrans" presStyleCnt="0"/>
      <dgm:spPr/>
      <dgm:t>
        <a:bodyPr/>
        <a:lstStyle/>
        <a:p>
          <a:endParaRPr lang="ru-RU"/>
        </a:p>
      </dgm:t>
    </dgm:pt>
    <dgm:pt modelId="{E8C1506D-363F-4EEF-8028-E603290EFA79}" type="pres">
      <dgm:prSet presAssocID="{92DA8EC1-A8CD-4E04-8017-07405469A709}" presName="node" presStyleLbl="alignAccFollowNode1" presStyleIdx="2" presStyleCnt="3" custScaleX="266463" custScaleY="111202" custLinFactNeighborX="49851" custLinFactNeighborY="9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3E3C6-C7E9-4D6F-87B0-A6300E4680DC}" srcId="{27F8651E-C4A8-49E5-9E7C-3CEFCF59EA05}" destId="{44DE12AC-C488-42A4-B122-DA82210F6323}" srcOrd="0" destOrd="0" parTransId="{DD2B7B8E-DB5D-4DBF-808D-794F1CAA01C2}" sibTransId="{BC91D86D-0BE3-4738-9899-D12633F37BA5}"/>
    <dgm:cxn modelId="{64073A24-5793-4E95-82F5-66CB30BCD19C}" srcId="{B54E6629-758A-471B-8DD7-F4D2365BCA31}" destId="{A9F4B4C7-F207-44A7-8C7E-C2B39EC45132}" srcOrd="0" destOrd="0" parTransId="{AA52A90E-0719-4ED0-A6D6-C5C8192C607A}" sibTransId="{68C7F460-2474-4A19-BFC6-23FF64382BEA}"/>
    <dgm:cxn modelId="{A31184DA-1D8F-427A-85A8-B9CC8795837B}" type="presOf" srcId="{41511172-05AA-44A4-9FDC-261B58F2F4CF}" destId="{5487D2C6-FE25-4553-A2FB-456B83DFA005}" srcOrd="0" destOrd="0" presId="urn:microsoft.com/office/officeart/2005/8/layout/lProcess3"/>
    <dgm:cxn modelId="{E0A75187-B5AC-43D1-9C58-F50C2CCE823A}" type="presOf" srcId="{44DE12AC-C488-42A4-B122-DA82210F6323}" destId="{12AD25C9-9B32-4EE3-B845-0F789264969A}" srcOrd="0" destOrd="0" presId="urn:microsoft.com/office/officeart/2005/8/layout/lProcess3"/>
    <dgm:cxn modelId="{4F111E4C-2C88-457B-88A3-D0E4FED76A8A}" srcId="{41511172-05AA-44A4-9FDC-261B58F2F4CF}" destId="{27F8651E-C4A8-49E5-9E7C-3CEFCF59EA05}" srcOrd="0" destOrd="0" parTransId="{AAA469A6-1E9E-4DF8-84DB-CFDA0C677865}" sibTransId="{2C49258C-926B-42CB-9A6B-DFB5FE061E2A}"/>
    <dgm:cxn modelId="{002BA3D4-2278-46E6-93E0-7E9EE46AD3C0}" type="presOf" srcId="{B54E6629-758A-471B-8DD7-F4D2365BCA31}" destId="{DF080006-CBF2-4060-9065-063124F674DE}" srcOrd="0" destOrd="0" presId="urn:microsoft.com/office/officeart/2005/8/layout/lProcess3"/>
    <dgm:cxn modelId="{59CAA122-73BF-45F8-8515-6E922CBB7EE2}" type="presOf" srcId="{A9F4B4C7-F207-44A7-8C7E-C2B39EC45132}" destId="{D704AC16-CD65-4143-BDAE-09978379ECA6}" srcOrd="0" destOrd="0" presId="urn:microsoft.com/office/officeart/2005/8/layout/lProcess3"/>
    <dgm:cxn modelId="{5B3BC3AF-C29E-4DFD-BB21-08EC6608CD78}" type="presOf" srcId="{8116E340-D1EC-423E-A086-42FD7DE60275}" destId="{2A0D1D7A-C5CC-4DB7-8EE5-0B9AC63C366B}" srcOrd="0" destOrd="0" presId="urn:microsoft.com/office/officeart/2005/8/layout/lProcess3"/>
    <dgm:cxn modelId="{68D13A89-261F-4A80-B5E9-BF87AFA9DB9A}" srcId="{41511172-05AA-44A4-9FDC-261B58F2F4CF}" destId="{8116E340-D1EC-423E-A086-42FD7DE60275}" srcOrd="2" destOrd="0" parTransId="{6E1E320B-4DC4-410C-8C13-0DD0D69441AF}" sibTransId="{876F30EA-A34B-468C-B0A1-0BAB0623FD63}"/>
    <dgm:cxn modelId="{95296811-91BD-457E-B9CF-4C342CFF9ED1}" type="presOf" srcId="{27F8651E-C4A8-49E5-9E7C-3CEFCF59EA05}" destId="{7AB7F3B0-C1F6-4683-B28A-3186022A09EB}" srcOrd="0" destOrd="0" presId="urn:microsoft.com/office/officeart/2005/8/layout/lProcess3"/>
    <dgm:cxn modelId="{742E781A-DB00-491D-AEE7-E8366AC63915}" srcId="{41511172-05AA-44A4-9FDC-261B58F2F4CF}" destId="{B54E6629-758A-471B-8DD7-F4D2365BCA31}" srcOrd="1" destOrd="0" parTransId="{DA64E440-D209-4EF1-8754-06E1DB532CBF}" sibTransId="{A372DD14-9A3F-4FD0-A742-BBA17E1FDD10}"/>
    <dgm:cxn modelId="{EF01CEA2-7AF5-4781-A913-B8353E3A4C49}" srcId="{8116E340-D1EC-423E-A086-42FD7DE60275}" destId="{92DA8EC1-A8CD-4E04-8017-07405469A709}" srcOrd="0" destOrd="0" parTransId="{2FCABE06-3F76-4870-9D88-26A41B58C70C}" sibTransId="{FA2FBB13-C5AC-40F6-B31D-D01E2AFDCC55}"/>
    <dgm:cxn modelId="{EC88904D-1584-4EB8-BDC6-93FF13C2F962}" type="presOf" srcId="{92DA8EC1-A8CD-4E04-8017-07405469A709}" destId="{E8C1506D-363F-4EEF-8028-E603290EFA79}" srcOrd="0" destOrd="0" presId="urn:microsoft.com/office/officeart/2005/8/layout/lProcess3"/>
    <dgm:cxn modelId="{B5469D1F-5D1F-47F8-AD9E-45400086A36E}" type="presParOf" srcId="{5487D2C6-FE25-4553-A2FB-456B83DFA005}" destId="{859375C5-F60A-4127-A2F5-B7C55FF25B86}" srcOrd="0" destOrd="0" presId="urn:microsoft.com/office/officeart/2005/8/layout/lProcess3"/>
    <dgm:cxn modelId="{F6B774F3-4E4C-4BE7-A8E1-4A93FB3C5ED3}" type="presParOf" srcId="{859375C5-F60A-4127-A2F5-B7C55FF25B86}" destId="{7AB7F3B0-C1F6-4683-B28A-3186022A09EB}" srcOrd="0" destOrd="0" presId="urn:microsoft.com/office/officeart/2005/8/layout/lProcess3"/>
    <dgm:cxn modelId="{CCB0F186-D237-4C7C-A06E-6CADF7CAA5B9}" type="presParOf" srcId="{859375C5-F60A-4127-A2F5-B7C55FF25B86}" destId="{1A61690B-9A20-42AB-9E39-4B0142599577}" srcOrd="1" destOrd="0" presId="urn:microsoft.com/office/officeart/2005/8/layout/lProcess3"/>
    <dgm:cxn modelId="{6C0CCEC1-B9BE-448B-A49F-64DCE6DCDEB8}" type="presParOf" srcId="{859375C5-F60A-4127-A2F5-B7C55FF25B86}" destId="{12AD25C9-9B32-4EE3-B845-0F789264969A}" srcOrd="2" destOrd="0" presId="urn:microsoft.com/office/officeart/2005/8/layout/lProcess3"/>
    <dgm:cxn modelId="{5E72F258-C8FD-49E1-ADAC-8B06BA2727B2}" type="presParOf" srcId="{5487D2C6-FE25-4553-A2FB-456B83DFA005}" destId="{88671CB5-CACD-43AB-A3A2-1E4EAAA0FFD7}" srcOrd="1" destOrd="0" presId="urn:microsoft.com/office/officeart/2005/8/layout/lProcess3"/>
    <dgm:cxn modelId="{E4DD603F-21F2-432E-B6AC-BBC4657EB4AE}" type="presParOf" srcId="{5487D2C6-FE25-4553-A2FB-456B83DFA005}" destId="{73580085-0ACE-44DF-95DD-A0FC1214AFDE}" srcOrd="2" destOrd="0" presId="urn:microsoft.com/office/officeart/2005/8/layout/lProcess3"/>
    <dgm:cxn modelId="{8CDBFAE2-D52D-4BF7-8B01-06FB775965E3}" type="presParOf" srcId="{73580085-0ACE-44DF-95DD-A0FC1214AFDE}" destId="{DF080006-CBF2-4060-9065-063124F674DE}" srcOrd="0" destOrd="0" presId="urn:microsoft.com/office/officeart/2005/8/layout/lProcess3"/>
    <dgm:cxn modelId="{B62F271D-98A9-4259-8060-819B0E7F4523}" type="presParOf" srcId="{73580085-0ACE-44DF-95DD-A0FC1214AFDE}" destId="{6720987C-60E7-4907-B514-36FB315E491E}" srcOrd="1" destOrd="0" presId="urn:microsoft.com/office/officeart/2005/8/layout/lProcess3"/>
    <dgm:cxn modelId="{72A70555-FD53-4E19-BB40-CF1DF7FCEDC7}" type="presParOf" srcId="{73580085-0ACE-44DF-95DD-A0FC1214AFDE}" destId="{D704AC16-CD65-4143-BDAE-09978379ECA6}" srcOrd="2" destOrd="0" presId="urn:microsoft.com/office/officeart/2005/8/layout/lProcess3"/>
    <dgm:cxn modelId="{9079B153-8C07-4B2A-B59A-5BF7D779DDE7}" type="presParOf" srcId="{5487D2C6-FE25-4553-A2FB-456B83DFA005}" destId="{E9CC07CF-538D-4590-9987-62F7672C4ACF}" srcOrd="3" destOrd="0" presId="urn:microsoft.com/office/officeart/2005/8/layout/lProcess3"/>
    <dgm:cxn modelId="{F28578EF-A026-4E7E-9D6B-B162E0298839}" type="presParOf" srcId="{5487D2C6-FE25-4553-A2FB-456B83DFA005}" destId="{6BB7090E-4A17-442B-939C-1D70A399C444}" srcOrd="4" destOrd="0" presId="urn:microsoft.com/office/officeart/2005/8/layout/lProcess3"/>
    <dgm:cxn modelId="{74D92271-7712-45DD-BD2D-468611CD9644}" type="presParOf" srcId="{6BB7090E-4A17-442B-939C-1D70A399C444}" destId="{2A0D1D7A-C5CC-4DB7-8EE5-0B9AC63C366B}" srcOrd="0" destOrd="0" presId="urn:microsoft.com/office/officeart/2005/8/layout/lProcess3"/>
    <dgm:cxn modelId="{1434EBCF-57CC-4BC0-8915-6A8F42F22E8C}" type="presParOf" srcId="{6BB7090E-4A17-442B-939C-1D70A399C444}" destId="{40230C87-0C78-40E1-94C3-908D8D27C29C}" srcOrd="1" destOrd="0" presId="urn:microsoft.com/office/officeart/2005/8/layout/lProcess3"/>
    <dgm:cxn modelId="{C1D0D846-E89C-4FDC-841C-86ED481D90F6}" type="presParOf" srcId="{6BB7090E-4A17-442B-939C-1D70A399C444}" destId="{E8C1506D-363F-4EEF-8028-E603290EFA79}" srcOrd="2" destOrd="0" presId="urn:microsoft.com/office/officeart/2005/8/layout/lProcess3"/>
  </dgm:cxnLst>
  <dgm:bg>
    <a:solidFill>
      <a:schemeClr val="accent4">
        <a:lumMod val="20000"/>
        <a:lumOff val="80000"/>
      </a:schemeClr>
    </a:solidFill>
    <a:effectLst>
      <a:innerShdw blurRad="114300">
        <a:prstClr val="black"/>
      </a:innerShdw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0525D-D52D-4D70-A27E-9CD23C6E03DA}">
      <dsp:nvSpPr>
        <dsp:cNvPr id="0" name=""/>
        <dsp:cNvSpPr/>
      </dsp:nvSpPr>
      <dsp:spPr>
        <a:xfrm>
          <a:off x="0" y="144020"/>
          <a:ext cx="3463692" cy="942392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Внешняя проверка годового отчета об исполнении бюджета и </a:t>
          </a:r>
          <a:b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подготовка заключения на него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71196" y="144020"/>
        <a:ext cx="2521300" cy="942392"/>
      </dsp:txXfrm>
    </dsp:sp>
    <dsp:sp modelId="{50970D35-F258-4FC3-AE98-367242FACD8C}">
      <dsp:nvSpPr>
        <dsp:cNvPr id="0" name=""/>
        <dsp:cNvSpPr/>
      </dsp:nvSpPr>
      <dsp:spPr>
        <a:xfrm>
          <a:off x="3228097" y="144013"/>
          <a:ext cx="4764790" cy="852365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>
          <a:bevelT prst="relaxedInse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Контрольно-счетный   орган муниципального района 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654280" y="144013"/>
        <a:ext cx="3912425" cy="852365"/>
      </dsp:txXfrm>
    </dsp:sp>
    <dsp:sp modelId="{758F41D4-F343-4212-9C44-225CE1BB866A}">
      <dsp:nvSpPr>
        <dsp:cNvPr id="0" name=""/>
        <dsp:cNvSpPr/>
      </dsp:nvSpPr>
      <dsp:spPr>
        <a:xfrm>
          <a:off x="0" y="1152126"/>
          <a:ext cx="3370866" cy="763482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Рассмотрение и утверждение </a:t>
          </a:r>
          <a:b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годового отчета об исполнении </a:t>
          </a:r>
          <a:b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бюджета муниципального  района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81741" y="1152126"/>
        <a:ext cx="2607384" cy="763482"/>
      </dsp:txXfrm>
    </dsp:sp>
    <dsp:sp modelId="{18D8DB58-128E-42D8-96E3-5E1A52BBF58B}">
      <dsp:nvSpPr>
        <dsp:cNvPr id="0" name=""/>
        <dsp:cNvSpPr/>
      </dsp:nvSpPr>
      <dsp:spPr>
        <a:xfrm>
          <a:off x="3187548" y="1152131"/>
          <a:ext cx="4805339" cy="784107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>
          <a:bevelT prst="relaxedInse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Совет Зеленчукского муниципального района –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  соответствии с установленным порядком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579602" y="1152131"/>
        <a:ext cx="4021232" cy="784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7F3B0-C1F6-4683-B28A-3186022A09EB}">
      <dsp:nvSpPr>
        <dsp:cNvPr id="0" name=""/>
        <dsp:cNvSpPr/>
      </dsp:nvSpPr>
      <dsp:spPr>
        <a:xfrm>
          <a:off x="4532" y="206286"/>
          <a:ext cx="3477104" cy="657811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Составление </a:t>
          </a:r>
          <a:b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бюджетной отчетности  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33438" y="206286"/>
        <a:ext cx="2819293" cy="657811"/>
      </dsp:txXfrm>
    </dsp:sp>
    <dsp:sp modelId="{12AD25C9-9B32-4EE3-B845-0F789264969A}">
      <dsp:nvSpPr>
        <dsp:cNvPr id="0" name=""/>
        <dsp:cNvSpPr/>
      </dsp:nvSpPr>
      <dsp:spPr>
        <a:xfrm>
          <a:off x="3222086" y="187478"/>
          <a:ext cx="4770800" cy="676617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 extrusionH="12700">
          <a:bevelT prst="relaxedInset"/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Главные распорядители бюджетных </a:t>
          </a:r>
          <a:b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средств, главные администраторы доходов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560395" y="187478"/>
        <a:ext cx="4094183" cy="676617"/>
      </dsp:txXfrm>
    </dsp:sp>
    <dsp:sp modelId="{DF080006-CBF2-4060-9065-063124F674DE}">
      <dsp:nvSpPr>
        <dsp:cNvPr id="0" name=""/>
        <dsp:cNvSpPr/>
      </dsp:nvSpPr>
      <dsp:spPr>
        <a:xfrm>
          <a:off x="4532" y="1008111"/>
          <a:ext cx="3471028" cy="969804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Составление сводной бюджетной отчетности по  району – Годовой отчет об исполнении бюджета  муниципального района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89434" y="1008111"/>
        <a:ext cx="2501224" cy="969804"/>
      </dsp:txXfrm>
    </dsp:sp>
    <dsp:sp modelId="{D704AC16-CD65-4143-BDAE-09978379ECA6}">
      <dsp:nvSpPr>
        <dsp:cNvPr id="0" name=""/>
        <dsp:cNvSpPr/>
      </dsp:nvSpPr>
      <dsp:spPr>
        <a:xfrm>
          <a:off x="3236384" y="1152128"/>
          <a:ext cx="4756503" cy="647841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 extrusionH="12700">
          <a:bevelT w="152400" h="50800" prst="softRound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Финансовое управление муниципального района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560305" y="1152128"/>
        <a:ext cx="4108662" cy="647841"/>
      </dsp:txXfrm>
    </dsp:sp>
    <dsp:sp modelId="{2A0D1D7A-C5CC-4DB7-8EE5-0B9AC63C366B}">
      <dsp:nvSpPr>
        <dsp:cNvPr id="0" name=""/>
        <dsp:cNvSpPr/>
      </dsp:nvSpPr>
      <dsp:spPr>
        <a:xfrm>
          <a:off x="0" y="2095636"/>
          <a:ext cx="3449098" cy="945770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innerShdw blurRad="114300">
            <a:prstClr val="black"/>
          </a:inn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Представление годового отчета об исполнении бюджета ЗМР для внешней проверки и подготовки заключения на него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72885" y="2095636"/>
        <a:ext cx="2503328" cy="945770"/>
      </dsp:txXfrm>
    </dsp:sp>
    <dsp:sp modelId="{E8C1506D-363F-4EEF-8028-E603290EFA79}">
      <dsp:nvSpPr>
        <dsp:cNvPr id="0" name=""/>
        <dsp:cNvSpPr/>
      </dsp:nvSpPr>
      <dsp:spPr>
        <a:xfrm>
          <a:off x="3176483" y="2160237"/>
          <a:ext cx="4816404" cy="804004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>
          <a:bevelT prst="relaxedInset"/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Администрация муниципального района (уполномочен - финансовое управление</a:t>
          </a: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sandra" pitchFamily="66" charset="0"/>
            </a:rPr>
            <a:t>)</a:t>
          </a:r>
          <a:endParaRPr lang="ru-RU" sz="1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ssandra" pitchFamily="66" charset="0"/>
          </a:endParaRPr>
        </a:p>
      </dsp:txBody>
      <dsp:txXfrm>
        <a:off x="3578485" y="2160237"/>
        <a:ext cx="4012400" cy="804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0.52625</cdr:x>
      <cdr:y>0.49725</cdr:y>
    </cdr:from>
    <cdr:to>
      <cdr:x>0.53575</cdr:x>
      <cdr:y>0.5885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57895" y="1975040"/>
          <a:ext cx="57007" cy="362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0.52625</cdr:x>
      <cdr:y>0.49725</cdr:y>
    </cdr:from>
    <cdr:to>
      <cdr:x>0.53575</cdr:x>
      <cdr:y>0.5885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57895" y="1975040"/>
          <a:ext cx="57007" cy="362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0.48077</cdr:x>
      <cdr:y>0.60541</cdr:y>
    </cdr:from>
    <cdr:to>
      <cdr:x>0.64426</cdr:x>
      <cdr:y>0.67942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1800200" y="1800200"/>
          <a:ext cx="612174" cy="22007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0.23615</cdr:x>
      <cdr:y>0.24158</cdr:y>
    </cdr:from>
    <cdr:to>
      <cdr:x>0.34033</cdr:x>
      <cdr:y>0.30673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936104" y="718339"/>
          <a:ext cx="412963" cy="19373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DA91-F7B6-4065-9891-80FE2F786EB4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24978-486F-4094-A42C-F6ED6E9498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8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24978-486F-4094-A42C-F6ED6E94985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77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24978-486F-4094-A42C-F6ED6E94985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55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24978-486F-4094-A42C-F6ED6E949853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844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CDD1C-655D-4B94-80ED-D8AFE0F0830F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21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2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5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53B10-9A62-4939-AE01-35C4FC4D591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CB50A-833A-4FEE-A3DA-458EA3C8F3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9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5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63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7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4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6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8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3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2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93000"/>
                <a:alpha val="70000"/>
              </a:schemeClr>
            </a:gs>
            <a:gs pos="38000">
              <a:schemeClr val="accent1">
                <a:lumMod val="20000"/>
                <a:lumOff val="80000"/>
              </a:schemeClr>
            </a:gs>
            <a:gs pos="64000">
              <a:schemeClr val="accent1">
                <a:tint val="44500"/>
                <a:satMod val="160000"/>
              </a:schemeClr>
            </a:gs>
            <a:gs pos="89000">
              <a:srgbClr val="92D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6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yandex.ru/images/search?p=1&amp;text=%D1%8D%D0%BC%D0%B1%D0%BB%D0%B5%D0%BC%D1%8B%20%D0%BE%20%D0%B1%D1%8E%D0%B4%D0%B6%D0%B5%D1%82%D0%B5,%20%D0%B4%D0%B5%D0%BD%D1%8C%D0%B3%D0%B0%D1%85%20%D0%B8%20%D0%B1%D1%83%D1%85%D1%83%D1%87%D0%B5%D1%82%D0%B5&amp;img_url=http://assistantstudent.ru/articles/wp-content/uploads/2016/03/19897726-obzor-programm-arhivatorov-referaty.jpg&amp;pos=55&amp;rpt=simag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admold.fedpress.ru/sites/fedpress/files/albalaev/news/investments.jpg&amp;p=1&amp;text=%D1%84%D0%BE%D1%82%D0%BE%20%D0%B2%D1%81%D0%B5%20%D0%BE%20%D1%84%D0%B8%D0%BD%D0%B0%D0%BD%D1%81%D0%B0%D1%85&amp;noreask=1&amp;pos=34&amp;rpt=simage&amp;lr=100645" TargetMode="External"/><Relationship Id="rId7" Type="http://schemas.openxmlformats.org/officeDocument/2006/relationships/image" Target="../media/image2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hyperlink" Target="https://yandex.ru/images/search?source=wiz&amp;img_url=http://www.capital.com.pa/wp-content/uploads/2014/05/Foto-Monedas.jpg&amp;p=1&amp;text=%D1%84%D0%BE%D1%82%D0%BE%20%D0%B2%D1%81%D0%B5%20%D0%BE%20%D1%84%D0%B8%D0%BD%D0%B0%D0%BD%D1%81%D0%B0%D1%85&amp;noreask=1&amp;pos=57&amp;rpt=simage&amp;lr=100645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yandex.ru/images/search?source=wiz&amp;img_url=http://newsru.co.il/pict/id/large/608526_20130813112238.jpg&amp;text=%D1%84%D0%BE%D1%82%D0%BE%20%D0%B2%D1%81%D0%B5%20%D0%BE%20%D1%84%D0%B8%D0%BD%D0%B0%D0%BD%D1%81%D0%B0%D1%85&amp;noreask=1&amp;pos=11&amp;lr=100645&amp;rpt=simage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hyperlink" Target="https://yandex.ru/images/search?p=2&amp;text=%D0%BA%D0%B0%D1%80%D1%82%D0%B8%D0%BD%D0%BA%D0%B8%20%D0%B8%20%D1%8D%D0%BC%D0%B1%D0%BB%D0%B5%D0%BC%D1%8B%20%D0%BF%D0%BE%20%D1%84%D0%B8%D0%B7%D0%B8%D1%87%D0%B5%D1%81%D0%BA%D0%BE%D0%B9%20%D0%BA%D1%83%D0%BB%D1%8C%D1%82%D1%83%D1%80%D0%B5%20%D0%B8%20%D1%81%D0%BF%D0%BE%D1%80%D1%82%D1%83&amp;img_url=http://www.woodlandsprimary.school.nz/uploads/2/1/1/4/21142586/7582777.png?934&amp;pos=75&amp;rpt=simage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yandex.ru/images/search?text=%D0%BA%D0%B0%D1%80%D1%82%D0%B8%D0%BD%D0%BA%D0%B8%20%D0%B2%20%D1%81%D1%84%D0%B5%D1%80%D0%B5%20%D1%84%D0%B8%D0%B7%D0%B8%D1%87%D0%B5%D1%81%D0%BA%D0%BE%D0%B9%20%D0%BA%D1%83%D0%BB%D1%8C%D1%82%D1%83%D1%80%D1%8B%20%D0%B8%20%D1%81%D0%BF%D0%BE%D1%80%D1%82%D0%B0&amp;img_url=http://www.sport-on-line.ru/_nw/0/06014058.jpg&amp;pos=7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yandex.ru/images/search?text=%D0%BA%D0%B0%D1%80%D1%82%D0%B8%D0%BD%D0%BA%D0%B8%20%D0%B8%20%D1%8D%D0%BC%D0%B1%D0%BB%D0%B5%D0%BC%D1%8B%20%D0%BF%D0%BE%20%D1%81%D0%BE%D1%86%D0%B8%D0%B0%D0%BB%D1%8C%D0%BD%D0%BE%D0%B9%20%D0%BF%D0%BE%D0%B4%D0%B4%D0%B5%D1%80%D0%B6%D0%BA%D0%B5%20%D0%BD%D0%B0%D1%81%D0%B5%D0%BB%D0%B5%D0%BD%D0%B8%D1%8E&amp;img_url=http://petricov24.by/images/catalog/10f8f2c77bc2bb01a8aee161986694e2.jpg&amp;pos=3&amp;rpt=simage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hyperlink" Target="https://yandex.ru/images/search?text=%D0%BA%D0%B0%D1%80%D1%82%D0%B8%D0%BD%D0%BA%D0%B8%20%D0%B8%20%D1%8D%D0%BC%D0%B1%D0%BB%D0%B5%D0%BC%D1%8B%20%D0%BF%D0%BE%20%D1%81%D0%BE%D1%86%D0%B8%D0%B0%D0%BB%D1%8C%D0%BD%D0%BE%D0%B9%20%D0%BF%D0%BE%D0%B4%D0%B4%D0%B5%D1%80%D0%B6%D0%BA%D0%B5%20%D0%BD%D0%B0%D1%81%D0%B5%D0%BB%D0%B5%D0%BD%D0%B8%D1%8E&amp;img_url=http://kuzinfo.ru/images/News2016/201607110001.jpg&amp;pos=2&amp;rpt=simag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yandex.ru/images/search?source=wiz&amp;img_url=http://189131.selcdn.com/kultura/assets/uploads/posters/u-123_ba422-1527310368_image_14291882517995.jpg_big.jpeg&amp;text=%D0%BA%D0%B0%D1%80%D1%82%D0%B8%D0%BD%D0%BA%D0%B8%20%D0%B8%20%D1%8D%D0%BC%D0%B1%D0%BB%D0%B5%D0%BC%D1%8B%20%D0%BF%D0%BE%20%D0%BA%D1%83%D0%BB%D1%8C%D1%82%D1%83%D1%80%D0%B5&amp;noreask=1&amp;pos=22&amp;lr=100645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hyperlink" Target="https://yandex.ru/images/search?source=wiz&amp;img_url=http://www.funlib.ru/cimg/2014/101421/1233205&amp;p=3&amp;text=%D0%BA%D0%B0%D1%80%D1%82%D0%B8%D0%BD%D0%BA%D0%B8%20%D0%B2%20%D1%81%D1%84%D0%B5%D1%80%D0%B5%20%D0%BA%D1%83%D0%BB%D1%8C%D1%82%D1%83%D1%80%D1%8B&amp;noreask=1&amp;pos=103&amp;rpt=simage&amp;lr=1006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49.jpeg"/><Relationship Id="rId4" Type="http://schemas.openxmlformats.org/officeDocument/2006/relationships/hyperlink" Target="https://yandex.ru/images/search?text=%D0%BA%D0%B0%D1%80%D1%82%D0%B8%D0%BD%D0%BA%D0%B8%20%D0%B2%20%D1%81%D1%84%D0%B5%D1%80%D0%B5%20%D1%84%D0%B8%D0%B7%D0%B8%D1%87%D0%B5%D1%81%D0%BA%D0%BE%D0%B9%20%D0%BA%D1%83%D0%BB%D1%8C%D1%82%D1%83%D1%80%D1%8B%20%D0%B8%20%D1%81%D0%BF%D0%BE%D1%80%D1%82%D0%B0&amp;img_url=http://www.sport-on-line.ru/_nw/0/06014058.jpg&amp;pos=7&amp;rpt=simag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lib.exdat.com/tw_files2/urls_20/75/d-74672/74672_html_56a5629.jpg&amp;p=4&amp;text=%D0%BA%D0%B0%D1%80%D1%82%D0%B8%D0%BD%D0%BA%D0%B8%20%D0%B4%D0%B5%D1%82%D1%81%D0%BA%D0%BE%D0%B3%D0%BE%20%D1%81%D0%B0%D0%B4%D0%B0%20%D0%BA%D0%BE%D0%BB%D0%BE%D0%B1%D0%BE%D0%BA%20%D1%81%D1%82.%20%D0%B7%D0%B5%D0%BB%D0%B5%D0%BD%D1%87%D1%83%D0%BA%D1%81%D0%BA%D0%BE%D0%B9&amp;noreask=1&amp;pos=130&amp;rpt=simage&amp;lr=1104" TargetMode="External"/><Relationship Id="rId7" Type="http://schemas.openxmlformats.org/officeDocument/2006/relationships/image" Target="../media/image8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hyperlink" Target="https://yandex.ru/images/search?p=3&amp;text=%D0%BE%20%D0%B1%D1%8E%D0%B4%D0%B6%D0%B5%D1%82%D0%B5%20%D1%8D%D0%BC%D0%B1%D0%BB%D0%B5%D0%BC%D1%8B%20%D0%B8%20%D0%BA%D0%B0%D1%80%D1%82%D0%B8%D0%BD%D0%BA%D0%B8&amp;img_url=http://doshkol-edu.ru/images/news/large/957efa9c104407dc04ad0b4bc33d353a.jpg&amp;pos=100&amp;rpt=simage" TargetMode="Externa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pfinancial.com.au/wp-content/uploads/2013/12/bigstock-Protecting-A-Good-Investment-A-4835107.jpg&amp;p=2&amp;text=%D1%84%D0%BE%D1%82%D0%BE%20%D0%B2%D1%81%D0%B5%20%D0%BE%20%D1%84%D0%B8%D0%BD%D0%B0%D0%BD%D1%81%D0%B0%D1%85&amp;noreask=1&amp;pos=80&amp;rpt=simage&amp;lr=100645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=3&amp;text=%D0%BE%20%D0%B1%D1%8E%D0%B4%D0%B6%D0%B5%D1%82%D0%B5%20%D1%8D%D0%BC%D0%B1%D0%BB%D0%B5%D0%BC%D1%8B%20%D0%B8%20%D0%BA%D0%B0%D1%80%D1%82%D0%B8%D0%BD%D0%BA%D0%B8&amp;img_url=http://doshkol-edu.ru/images/news/large/957efa9c104407dc04ad0b4bc33d353a.jpg&amp;pos=100&amp;rpt=simage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hyperlink" Target="https://yandex.ru/images/search?source=wiz&amp;img_url=http://kakotvet.com/images/kak_opredelit_maloe_predpriyatie.jpg&amp;p=2&amp;text=%D0%BA%D0%B0%D1%80%D1%82%D0%B8%D0%BD%D0%BA%D0%B8%20%D0%B2%20%D1%81%D1%84%D0%B5%D1%80%D0%B5%20%D0%BA%D1%83%D0%BB%D1%8C%D1%82%D1%83%D1%80%D1%8B&amp;noreask=1&amp;pos=73&amp;rpt=simage&amp;lr=100645" TargetMode="Externa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yandex.ru/images/search?source=wiz&amp;img_url=http://zrenienasto.narod.ru/index_files/kontakt.jpg&amp;text=%D0%BA%D0%BE%D0%BD%D1%82%D0%B0%D0%BA%D1%82%D0%BD%D0%B0%D1%8F%20%D0%B8%D0%BD%D1%84%D0%BE%D1%80%D0%BC%D0%B0%D1%86%D0%B8%D1%8F%20-%20%D1%84%D0%BE%D1%82%D0%BE&amp;noreask=1&amp;pos=6&amp;lr=100645&amp;rpt=sim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elfin@mail.ru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235679" cy="694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2060848"/>
            <a:ext cx="8216081" cy="460851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prstTxWarp prst="textInflate">
              <a:avLst/>
            </a:prstTxWarp>
            <a:noAutofit/>
          </a:bodyPr>
          <a:lstStyle/>
          <a:p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Презентация отчета об исполнении бюджета </a:t>
            </a:r>
            <a:b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</a:b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Зеленчукского муниципального района </a:t>
            </a:r>
            <a:b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</a:b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Карачаево-Черкесской Республики</a:t>
            </a:r>
            <a:b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</a:b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за 2019 год, </a:t>
            </a:r>
            <a:b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</a:b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утвержденного Решением Совета Зеленчукского муниципального района от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01.06</a:t>
            </a:r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.2020 </a:t>
            </a:r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№</a:t>
            </a:r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ictoriana" pitchFamily="2" charset="0"/>
              </a:rPr>
              <a:t>46</a:t>
            </a:r>
            <a:endParaRPr lang="ru-RU" sz="2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EAE9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ictoriana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31840" y="476672"/>
            <a:ext cx="5760640" cy="129614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 anchor="ctr">
            <a:prstTxWarp prst="textInflate">
              <a:avLst>
                <a:gd name="adj" fmla="val 20000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ahnschrift SemiBold" pitchFamily="34" charset="0"/>
                <a:ea typeface="Segoe UI Black" pitchFamily="34" charset="0"/>
              </a:rPr>
              <a:t>Бюджет</a:t>
            </a: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EAE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ahnschrift Light" pitchFamily="34" charset="0"/>
                <a:ea typeface="Segoe UI Black" pitchFamily="34" charset="0"/>
              </a:rPr>
              <a:t> для граждан</a:t>
            </a:r>
            <a:endParaRPr lang="ru-RU" sz="2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EAE9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ahnschrift Light" pitchFamily="34" charset="0"/>
              <a:ea typeface="Segoe UI Black" pitchFamily="34" charset="0"/>
            </a:endParaRPr>
          </a:p>
        </p:txBody>
      </p:sp>
      <p:sp>
        <p:nvSpPr>
          <p:cNvPr id="4" name="AutoShape 4" descr="https://s04myt.storage.yandex.net/rdisk/37b86e459a5fa0edc277af863760e0747400b139bafbfb25da36b874a0a09f29/5ccf1b0d/580Gw2m-1ig2i69fEWVrPQZrFDifJqdLx87NsYp4IKpUJZWNAo_b7pCDuecaTTLHq_J6bpmRyOJonT3VoXnDag==?uid=0&amp;filename=DSC_6874%20%281200px%29.jpg&amp;disposition=inline&amp;hash=&amp;limit=0&amp;content_type=inline&amp;tknv=v2&amp;rtoken=bSxzBhxKUXhV&amp;force_default=no&amp;ycrid=na-dc30e2748955e117a6d06289c8a41000-downloader2f&amp;ts=588272e831d40&amp;s=f493f6331f9f016270a2681063b182bdf4b66449b655323616fa472c16d06581&amp;pb=U2FsdGVkX19cCWaLcEPpX4yQtNLZVIqKn6xyIpwIp0_Ozc3JsTBqVZlonRnEr9NhdtgGVGB3I5qm_na9n6RZL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3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243187"/>
              </p:ext>
            </p:extLst>
          </p:nvPr>
        </p:nvGraphicFramePr>
        <p:xfrm>
          <a:off x="2411760" y="4077072"/>
          <a:ext cx="6552728" cy="2633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 rot="10800000" flipV="1">
            <a:off x="107504" y="1224621"/>
            <a:ext cx="5740756" cy="27084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2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(районный бюджет</a:t>
            </a:r>
            <a:r>
              <a:rPr lang="ru-RU" sz="12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сполнение районного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2019 году составило:</a:t>
            </a:r>
          </a:p>
          <a:p>
            <a:pPr algn="just"/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доходам: на 99,1%, при уточненном годовом плане</a:t>
            </a:r>
          </a:p>
          <a:p>
            <a:pPr algn="just"/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1139648,6  тыс. руб., исполнено в сумме  1128965,2 тыс. руб.;  </a:t>
            </a:r>
          </a:p>
          <a:p>
            <a:pPr algn="just"/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расходам: на 98,9 %, при  уточненном 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плане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1143030,7 тыс. руб.,                  </a:t>
            </a:r>
          </a:p>
          <a:p>
            <a:pPr algn="just"/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исполнено на 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1130125,1 тыс. руб. </a:t>
            </a:r>
          </a:p>
          <a:p>
            <a:pPr algn="ctr"/>
            <a:r>
              <a:rPr lang="ru-RU" sz="14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Консолидированный </a:t>
            </a:r>
            <a:r>
              <a:rPr lang="ru-RU" sz="14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района </a:t>
            </a:r>
            <a:r>
              <a:rPr lang="ru-RU" sz="14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район + сельские </a:t>
            </a:r>
            <a:r>
              <a:rPr lang="ru-RU" sz="12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поселения)</a:t>
            </a:r>
            <a:r>
              <a:rPr lang="ru-RU" sz="1200" b="1" i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3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algn="just"/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доходам:   исполнено на 98,7%, 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уточненном 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плане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сумме </a:t>
            </a:r>
          </a:p>
          <a:p>
            <a:pPr algn="just"/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1321650,3 тыс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исполнено на сумму 1304806,5  тыс. руб.;  </a:t>
            </a:r>
          </a:p>
          <a:p>
            <a:pPr algn="just"/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расходам:  исполнено на 97,4% при </a:t>
            </a:r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уточненном плане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сумме  </a:t>
            </a:r>
          </a:p>
          <a:p>
            <a:pPr algn="just"/>
            <a:r>
              <a:rPr lang="ru-RU" sz="125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1332964,5 тыс. руб., исполнено на сумму  1297953,6 тыс. руб.</a:t>
            </a:r>
            <a:endParaRPr lang="ru-RU" sz="12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47526"/>
            <a:ext cx="7272808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Общая характеристика исполнения бюджета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 муниципального района 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-157009" y="4244606"/>
            <a:ext cx="2833282" cy="2304257"/>
          </a:xfrm>
          <a:prstGeom prst="downArrow">
            <a:avLst/>
          </a:prstGeom>
          <a:ln>
            <a:prstDash val="sysDot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496" y="4797152"/>
            <a:ext cx="2088231" cy="1169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Victoriana" pitchFamily="2" charset="0"/>
                <a:cs typeface="Arial" pitchFamily="34" charset="0"/>
              </a:rPr>
              <a:t>Динамика исполнения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Victoriana" pitchFamily="2" charset="0"/>
                <a:cs typeface="Arial" pitchFamily="34" charset="0"/>
              </a:rPr>
              <a:t>консолидированного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Victoriana" pitchFamily="2" charset="0"/>
                <a:cs typeface="Arial" pitchFamily="34" charset="0"/>
              </a:rPr>
              <a:t>бюджета района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(в тыс. руб.) 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https://crimeapress.info/wp-content/uploads/2019/01/article25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rimeapress.info/wp-content/uploads/2019/01/article259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rimeapress.info/wp-content/uploads/2019/01/article259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rimeapress.info/wp-content/uploads/2019/01/article259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06" y="1166555"/>
            <a:ext cx="2905674" cy="27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2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90" y="-27416"/>
            <a:ext cx="94742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kwork.ru/pics/t3/79/21286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38" y="2924944"/>
            <a:ext cx="29523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102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04030"/>
              </p:ext>
            </p:extLst>
          </p:nvPr>
        </p:nvGraphicFramePr>
        <p:xfrm>
          <a:off x="146336" y="1906465"/>
          <a:ext cx="6591181" cy="2064387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{284E427A-3D55-4303-BF80-6455036E1DE7}</a:tableStyleId>
              </a:tblPr>
              <a:tblGrid>
                <a:gridCol w="3381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44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18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33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036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2018 году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2019году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предыдущему году ,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197746,3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206202,6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   без акцизов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189737,2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196976,5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4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всего,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826903,0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922762,6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111,6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8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доходы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1024649,3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1128965,2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110,2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расходы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1027185,9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1130125,1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110,2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 ;  Профицит (+)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2536,7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1159,9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31640" y="1412776"/>
            <a:ext cx="6624736" cy="4616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ictoriana" pitchFamily="2" charset="0"/>
              </a:rPr>
              <a:t>бюджет муниципального района</a:t>
            </a:r>
            <a:r>
              <a:rPr lang="ru-RU" sz="2400" b="1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ictoriana" pitchFamily="2" charset="0"/>
              </a:rPr>
              <a:t>:</a:t>
            </a:r>
            <a:endParaRPr lang="ru-RU" sz="2400" b="1" dirty="0">
              <a:solidFill>
                <a:srgbClr val="E6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ictoriana" pitchFamily="2" charset="0"/>
            </a:endParaRPr>
          </a:p>
        </p:txBody>
      </p:sp>
      <p:graphicFrame>
        <p:nvGraphicFramePr>
          <p:cNvPr id="11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11921"/>
              </p:ext>
            </p:extLst>
          </p:nvPr>
        </p:nvGraphicFramePr>
        <p:xfrm>
          <a:off x="2195737" y="4797152"/>
          <a:ext cx="6840759" cy="187250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{69C7853C-536D-4A76-A0AE-DD22124D55A5}</a:tableStyleId>
              </a:tblPr>
              <a:tblGrid>
                <a:gridCol w="3406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56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01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8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86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2018 году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2019 году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предыдущему году,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263523,7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276369,2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всего,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908490,4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1028437,3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113,2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доходы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1172014,1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1304806,5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расходы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1180496,6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1297953,6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109,9</a:t>
                      </a: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37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 ;  Профицит (+)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8482,5</a:t>
                      </a: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-6852,9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b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59632" y="188640"/>
            <a:ext cx="6696744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Основные показатели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исполнения бюджета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 муниципального района за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2019год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pic>
        <p:nvPicPr>
          <p:cNvPr id="10" name="Рисунок 9" descr="https://im3-tub-ru.yandex.net/i?id=bccd608f5f713f545ed0349b07425117&amp;n=33&amp;h=190&amp;w=338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1872208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454040" y="4005064"/>
            <a:ext cx="6192688" cy="9233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к</a:t>
            </a:r>
            <a:r>
              <a:rPr lang="ru-RU" b="1" u="sng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онсолидированный бюджет муниципального района</a:t>
            </a:r>
            <a:r>
              <a:rPr lang="ru-RU" b="1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:</a:t>
            </a:r>
          </a:p>
          <a:p>
            <a:pPr algn="ctr">
              <a:defRPr/>
            </a:pPr>
            <a:r>
              <a:rPr lang="ru-RU" b="1" u="sng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u="sng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(бюджет муниципального района + бюджеты сельских </a:t>
            </a:r>
            <a:r>
              <a:rPr lang="ru-RU" sz="1400" b="1" u="sng" dirty="0" err="1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поелений</a:t>
            </a:r>
            <a:r>
              <a:rPr lang="ru-RU" sz="1400" b="1" u="sng" dirty="0" smtClean="0">
                <a:solidFill>
                  <a:srgbClr val="E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400" b="1" dirty="0">
              <a:solidFill>
                <a:srgbClr val="E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24" y="1874440"/>
            <a:ext cx="2088232" cy="21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29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01302308"/>
              </p:ext>
            </p:extLst>
          </p:nvPr>
        </p:nvGraphicFramePr>
        <p:xfrm>
          <a:off x="4499992" y="2161775"/>
          <a:ext cx="434532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576" y="168275"/>
            <a:ext cx="756084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Структура  поступления  доходов  в  бюджет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Зеленчукского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муниципального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района        за 2019 год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Victoriana" pitchFamily="2" charset="0"/>
            </a:endParaRPr>
          </a:p>
        </p:txBody>
      </p:sp>
      <p:sp>
        <p:nvSpPr>
          <p:cNvPr id="3" name="AutoShape 2" descr="https://static7.depositphotos.com/1252248/736/i/950/depositphotos_7360620-stock-photo-chart-shif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tatic7.depositphotos.com/1252248/736/i/950/depositphotos_7360620-stock-photo-chart-shif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mg3.stockfresh.com/files/s/stuartmiles/m/76/3170654_stock-photo-pie-chart-and-3d-characters-showing-statistics-repor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mg3.stockfresh.com/files/s/stuartmiles/m/76/3170654_stock-photo-pie-chart-and-3d-characters-showing-statistics-repor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492896"/>
            <a:ext cx="3501969" cy="39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1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74222080"/>
              </p:ext>
            </p:extLst>
          </p:nvPr>
        </p:nvGraphicFramePr>
        <p:xfrm>
          <a:off x="1007604" y="1781259"/>
          <a:ext cx="720080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260648"/>
            <a:ext cx="7344816" cy="15081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Структура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налоговых и неналоговых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доходов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бюджета  Зеленчукского муниципального района за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2019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год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(исполнено  на  сумму  206202,6  тыс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. руб.)</a:t>
            </a:r>
          </a:p>
        </p:txBody>
      </p:sp>
      <p:pic>
        <p:nvPicPr>
          <p:cNvPr id="6" name="Рисунок 5" descr="https://im1-tub-ru.yandex.net/i?id=6612c8b996c4d8ff4ccc75df68be7444&amp;n=33&amp;h=190&amp;w=285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48"/>
            <a:ext cx="2088232" cy="105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1-tub-ru.yandex.net/i?id=ca1a1dcb0e47c4ef09267514814db96f&amp;n=33&amp;h=190&amp;w=321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248"/>
            <a:ext cx="2160240" cy="108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2"/>
            <a:ext cx="2088232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8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50581"/>
            <a:ext cx="3744416" cy="410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539552" y="1663736"/>
            <a:ext cx="3024336" cy="54112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доходы </a:t>
            </a:r>
            <a:endParaRPr lang="ru-RU" sz="105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физических лиц (НДФЛ)</a:t>
            </a:r>
          </a:p>
          <a:p>
            <a:pPr algn="ctr"/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(ч.2 гл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23 Налогового Кодекса РФ)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292080" y="1484784"/>
            <a:ext cx="3312368" cy="53159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НДФЛ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по законодательству 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-19,5    0%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 – 91273,7</a:t>
            </a: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  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292080" y="2132856"/>
            <a:ext cx="3312368" cy="54230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 информации: Зачисление  НДФЛ в бюджеты СП по законодательству  -   10,5%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   48986,6</a:t>
            </a: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66755" y="2368003"/>
            <a:ext cx="2997133" cy="916981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вмененный доход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(ЕНДВ)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(ч.2 гл.26.3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РФ) </a:t>
            </a:r>
            <a:endParaRPr lang="ru-RU" sz="105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Единый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сельхоз. 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(ЕСХН)     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ч.2 гл.26.1 Налогового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РФ)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39552" y="3429000"/>
            <a:ext cx="2975620" cy="7200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 на товары, реализуемые</a:t>
            </a:r>
          </a:p>
          <a:p>
            <a:pPr algn="ctr"/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территории РФ - Акцизы на нефтепродукты </a:t>
            </a:r>
          </a:p>
          <a:p>
            <a:pPr algn="ctr"/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ч. 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2, гл.22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Налогового кодекса РФ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319454" y="2797809"/>
            <a:ext cx="3312368" cy="48717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ЕНДВ в районный бюджет по законодательству  -  90% ,  ЕСХН- 50%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Поступило- 6441,1 </a:t>
            </a:r>
            <a:r>
              <a:rPr lang="ru-RU" sz="105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5292080" y="3429000"/>
            <a:ext cx="3312368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акцизов  в бюджет МР  – 100%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–9226,1 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39552" y="4369699"/>
            <a:ext cx="3022064" cy="85950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 на имущество: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организаций – юридических лиц; 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(ч.2 гл.30 Налогового кодекса РФ)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физических лиц и земельный налог 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 населения   ( ч.2 гл. 32 НК РФ)  </a:t>
            </a:r>
            <a:endParaRPr lang="ru-RU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288117" y="4024127"/>
            <a:ext cx="3312368" cy="49300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налога на имущество организаций в районный бюджет - 50  %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77449,0</a:t>
            </a:r>
            <a:r>
              <a:rPr lang="ru-RU" sz="105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294352" y="4607944"/>
            <a:ext cx="3312368" cy="7652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информации:  Зачисление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налога на имущество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 в бюджеты СП - 100 %,  поступило  5319,5</a:t>
            </a: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руб.;  Зачисление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налога на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землю   в бюджеты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  -  100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%  14824,4 </a:t>
            </a:r>
            <a:r>
              <a:rPr lang="ru-RU" sz="105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 всего 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20143,9 тыс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105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39552" y="6165304"/>
            <a:ext cx="2982496" cy="36004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 smtClean="0">
              <a:solidFill>
                <a:schemeClr val="bg1"/>
              </a:solidFill>
            </a:endParaRPr>
          </a:p>
          <a:p>
            <a:pPr algn="ctr"/>
            <a:endParaRPr lang="ru-RU" sz="105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от использования имущество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ст.62  Бюджетного 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РФ)</a:t>
            </a:r>
          </a:p>
          <a:p>
            <a:pPr algn="ctr"/>
            <a:endParaRPr lang="ru-RU" sz="1050" b="1" dirty="0">
              <a:solidFill>
                <a:schemeClr val="bg1"/>
              </a:solidFill>
            </a:endParaRPr>
          </a:p>
          <a:p>
            <a:pPr algn="ctr"/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39552" y="5481228"/>
            <a:ext cx="3004200" cy="468052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(ч..2 гл.25.3 Налогового 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РФ)</a:t>
            </a:r>
          </a:p>
          <a:p>
            <a:pPr algn="ctr"/>
            <a:endParaRPr lang="ru-RU" sz="1050" b="1" dirty="0">
              <a:solidFill>
                <a:schemeClr val="bg1"/>
              </a:solidFill>
            </a:endParaRPr>
          </a:p>
          <a:p>
            <a:pPr algn="ctr"/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5335290" y="6093296"/>
            <a:ext cx="3310096" cy="50405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налога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по законодательству  -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100 %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 12394,3 тыс. руб.   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319454" y="5452020"/>
            <a:ext cx="3310096" cy="4972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налога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по законодательству  -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100 %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 – 4411,5</a:t>
            </a:r>
            <a:r>
              <a:rPr lang="ru-RU" sz="105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  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трелка вправо 81"/>
          <p:cNvSpPr/>
          <p:nvPr/>
        </p:nvSpPr>
        <p:spPr>
          <a:xfrm rot="21127849" flipV="1">
            <a:off x="3581752" y="1780422"/>
            <a:ext cx="1711485" cy="10081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6" name="Стрелка вправо 85"/>
          <p:cNvSpPr/>
          <p:nvPr/>
        </p:nvSpPr>
        <p:spPr>
          <a:xfrm flipV="1">
            <a:off x="3561617" y="5661248"/>
            <a:ext cx="1730464" cy="10673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7" name="Стрелка вправо 86"/>
          <p:cNvSpPr/>
          <p:nvPr/>
        </p:nvSpPr>
        <p:spPr>
          <a:xfrm rot="21069494" flipV="1">
            <a:off x="3544052" y="3777409"/>
            <a:ext cx="1746502" cy="10330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8" name="Стрелка вправо 87"/>
          <p:cNvSpPr/>
          <p:nvPr/>
        </p:nvSpPr>
        <p:spPr>
          <a:xfrm rot="668350" flipV="1">
            <a:off x="3558766" y="4965217"/>
            <a:ext cx="1739857" cy="9683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9" name="Стрелка вправо 88"/>
          <p:cNvSpPr/>
          <p:nvPr/>
        </p:nvSpPr>
        <p:spPr>
          <a:xfrm flipV="1">
            <a:off x="3563888" y="6309320"/>
            <a:ext cx="1689567" cy="106733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1" name="Стрелка вправо 90"/>
          <p:cNvSpPr/>
          <p:nvPr/>
        </p:nvSpPr>
        <p:spPr>
          <a:xfrm rot="20664469" flipV="1">
            <a:off x="3542604" y="4473457"/>
            <a:ext cx="1772665" cy="8706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5829" y="73470"/>
            <a:ext cx="808955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Поступление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налоговых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доходов 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бюджет Зеленчукского муниципального района 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2019 году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Victoriana" pitchFamily="2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481476" flipV="1">
            <a:off x="3562549" y="2893644"/>
            <a:ext cx="1746502" cy="10330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776782" flipV="1">
            <a:off x="3556203" y="2207288"/>
            <a:ext cx="1746502" cy="103308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72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трелка вниз 24"/>
          <p:cNvSpPr/>
          <p:nvPr/>
        </p:nvSpPr>
        <p:spPr>
          <a:xfrm>
            <a:off x="5585065" y="1296235"/>
            <a:ext cx="45719" cy="1631611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2" name="Стрелка влево 21"/>
          <p:cNvSpPr/>
          <p:nvPr/>
        </p:nvSpPr>
        <p:spPr>
          <a:xfrm rot="19013399">
            <a:off x="907202" y="1754723"/>
            <a:ext cx="1374067" cy="81734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лево 23"/>
          <p:cNvSpPr/>
          <p:nvPr/>
        </p:nvSpPr>
        <p:spPr>
          <a:xfrm rot="13802393">
            <a:off x="7097444" y="1748016"/>
            <a:ext cx="1281183" cy="4777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3175" y="2308724"/>
            <a:ext cx="2123727" cy="166898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сдачи в аренду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имущества </a:t>
            </a:r>
          </a:p>
          <a:p>
            <a:pPr algn="ctr"/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находящегося </a:t>
            </a:r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оперативном управлении органов управления муниципальных районов и  созданных ими учреждений (за исключением имущества муниципальных бюджетных и автономных учреждений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– 292,2</a:t>
            </a:r>
            <a:r>
              <a:rPr lang="ru-RU" sz="1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 руб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04248" y="2276872"/>
            <a:ext cx="2160240" cy="18002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Доходы, получаемые в виде арендной платы за земельные участки, </a:t>
            </a:r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собственность на которые не разграничена и которые расположены в границах поселений, а также средства от продажи  права на заключение договоров аренды указанных земельных 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участков,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– 12102,1 тыс. руб.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35038" y="5089747"/>
            <a:ext cx="2012826" cy="7875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Плата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негативное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воздействие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окружающую среду,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-184,0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11981" y="2996952"/>
            <a:ext cx="1612664" cy="127215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(работ) и компенсации затрат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государства,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поступило -</a:t>
            </a:r>
          </a:p>
          <a:p>
            <a:pPr algn="ctr"/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393,4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100" dirty="0" smtClean="0"/>
              <a:t>.</a:t>
            </a:r>
            <a:endParaRPr lang="ru-RU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72581" y="2996952"/>
            <a:ext cx="1499619" cy="127215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активов,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поступило – 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1952,0 тыс. руб.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808700" y="5013176"/>
            <a:ext cx="1555388" cy="100811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Штрафы, санкции, денежные взыскания, 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-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2772,5</a:t>
            </a:r>
            <a:r>
              <a:rPr lang="ru-RU" sz="1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4168" y="4977710"/>
            <a:ext cx="1872208" cy="97157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 бюджетов муниципальных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районов,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поступило – 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310,5 тыс. руб.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 flipH="1">
            <a:off x="4540207" y="1296235"/>
            <a:ext cx="45719" cy="363749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587297" y="1296236"/>
            <a:ext cx="71081" cy="362244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2550044" y="1296235"/>
            <a:ext cx="70154" cy="368147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 flipH="1">
            <a:off x="3518312" y="1265554"/>
            <a:ext cx="45719" cy="166947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7503" y="260648"/>
            <a:ext cx="8856341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Поступление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неналоговых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доходов в бюджет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Зеленчукского муниципального района в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2019 году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Victoria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60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https://im0-tub-ru.yandex.net/i?id=9387b829a141bce23773b68424990d47&amp;n=33&amp;h=190&amp;w=25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26" y="1014826"/>
            <a:ext cx="2636474" cy="147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12070"/>
            <a:ext cx="6270039" cy="25013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</p:pic>
      <p:sp>
        <p:nvSpPr>
          <p:cNvPr id="35" name="Стрелка вниз 34"/>
          <p:cNvSpPr/>
          <p:nvPr/>
        </p:nvSpPr>
        <p:spPr>
          <a:xfrm>
            <a:off x="3670323" y="3194791"/>
            <a:ext cx="78103" cy="136958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6183" y="2996952"/>
            <a:ext cx="1717505" cy="13089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30" name="Скругленный прямоугольник 29"/>
          <p:cNvSpPr/>
          <p:nvPr/>
        </p:nvSpPr>
        <p:spPr>
          <a:xfrm>
            <a:off x="530367" y="4437112"/>
            <a:ext cx="1717505" cy="123697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9" name="Скругленный прямоугольник 28"/>
          <p:cNvSpPr/>
          <p:nvPr/>
        </p:nvSpPr>
        <p:spPr>
          <a:xfrm>
            <a:off x="2771800" y="4640299"/>
            <a:ext cx="1797046" cy="13089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8" name="Скругленный прямоугольник 27"/>
          <p:cNvSpPr/>
          <p:nvPr/>
        </p:nvSpPr>
        <p:spPr>
          <a:xfrm>
            <a:off x="4986402" y="4640299"/>
            <a:ext cx="1745838" cy="13089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7" name="Скругленный прямоугольник 26"/>
          <p:cNvSpPr/>
          <p:nvPr/>
        </p:nvSpPr>
        <p:spPr>
          <a:xfrm>
            <a:off x="7020272" y="4589512"/>
            <a:ext cx="1717505" cy="13089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7318991" y="3128131"/>
            <a:ext cx="1717505" cy="13089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1" name="Скругленный прямоугольник 20"/>
          <p:cNvSpPr/>
          <p:nvPr/>
        </p:nvSpPr>
        <p:spPr>
          <a:xfrm>
            <a:off x="2776243" y="2204864"/>
            <a:ext cx="3483043" cy="151216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sp>
      <p:sp>
        <p:nvSpPr>
          <p:cNvPr id="23" name="Стрелка влево 22"/>
          <p:cNvSpPr/>
          <p:nvPr/>
        </p:nvSpPr>
        <p:spPr>
          <a:xfrm rot="13948500">
            <a:off x="6156011" y="4135789"/>
            <a:ext cx="1571191" cy="47625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9931361">
            <a:off x="1711738" y="3063097"/>
            <a:ext cx="1084189" cy="45719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12564365">
            <a:off x="6376705" y="3072706"/>
            <a:ext cx="936456" cy="45719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269" name="AutoShape 12"/>
          <p:cNvSpPr>
            <a:spLocks noChangeArrowheads="1"/>
          </p:cNvSpPr>
          <p:nvPr/>
        </p:nvSpPr>
        <p:spPr bwMode="auto">
          <a:xfrm>
            <a:off x="107504" y="2996952"/>
            <a:ext cx="1674659" cy="117110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Дотации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77485,7тыс. руб.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</p:txBody>
      </p:sp>
      <p:sp>
        <p:nvSpPr>
          <p:cNvPr id="11270" name="AutoShape 13"/>
          <p:cNvSpPr>
            <a:spLocks noChangeArrowheads="1"/>
          </p:cNvSpPr>
          <p:nvPr/>
        </p:nvSpPr>
        <p:spPr bwMode="auto">
          <a:xfrm>
            <a:off x="5027748" y="4581128"/>
            <a:ext cx="1632484" cy="122467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Межбюджетные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трансферты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    2996,0 тыс. руб. </a:t>
            </a:r>
          </a:p>
          <a:p>
            <a:pPr marL="88900" indent="87313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</p:txBody>
      </p:sp>
      <p:sp>
        <p:nvSpPr>
          <p:cNvPr id="11271" name="AutoShape 14"/>
          <p:cNvSpPr>
            <a:spLocks noChangeArrowheads="1"/>
          </p:cNvSpPr>
          <p:nvPr/>
        </p:nvSpPr>
        <p:spPr bwMode="auto">
          <a:xfrm>
            <a:off x="640922" y="4437112"/>
            <a:ext cx="1656085" cy="11699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Субвенции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768903,8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тыс.руб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.</a:t>
            </a:r>
          </a:p>
        </p:txBody>
      </p:sp>
      <p:sp>
        <p:nvSpPr>
          <p:cNvPr id="11273" name="AutoShape 16"/>
          <p:cNvSpPr>
            <a:spLocks noChangeArrowheads="1"/>
          </p:cNvSpPr>
          <p:nvPr/>
        </p:nvSpPr>
        <p:spPr bwMode="auto">
          <a:xfrm>
            <a:off x="2843808" y="4581128"/>
            <a:ext cx="1656184" cy="124142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Субсидии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73478,1тыс. руб.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5790041" y="3164231"/>
            <a:ext cx="78103" cy="136958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7308304" y="3122428"/>
            <a:ext cx="1641288" cy="118350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88900" indent="87313" algn="ctr"/>
            <a:endParaRPr lang="ru-RU" sz="1400" b="1" u="sng" dirty="0" smtClean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Прочие </a:t>
            </a: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безвозмездные </a:t>
            </a: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поступления </a:t>
            </a:r>
          </a:p>
          <a:p>
            <a:pPr marL="88900" indent="87313"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   122,3 тыс. руб. </a:t>
            </a:r>
          </a:p>
          <a:p>
            <a:pPr marL="88900" indent="87313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0367" y="55337"/>
            <a:ext cx="7863768" cy="830997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Безвозмездные поступления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в бюджет 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 муниципального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района в 2019 году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20272" y="4564378"/>
            <a:ext cx="1656184" cy="124142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u="sng" dirty="0" smtClean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Возврат остатков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средств неисполь-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зованных в тек. году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rPr>
              <a:t>-131,5 тыс. руб.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  <a:p>
            <a:pPr marL="88900" indent="87313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Favorit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786931" y="2366974"/>
            <a:ext cx="3472356" cy="1278050"/>
            <a:chOff x="3757068" y="162552"/>
            <a:chExt cx="1620352" cy="97198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805536" y="162552"/>
              <a:ext cx="1530690" cy="971988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34" name="Скругленный прямоугольник 4"/>
            <p:cNvSpPr/>
            <p:nvPr/>
          </p:nvSpPr>
          <p:spPr>
            <a:xfrm>
              <a:off x="3757068" y="191021"/>
              <a:ext cx="1620352" cy="91505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88900" indent="87313"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Безвозмездные поступления,</a:t>
              </a:r>
            </a:p>
            <a:p>
              <a:pPr marL="88900" indent="87313"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 исполнено </a:t>
              </a: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всего на сумму </a:t>
              </a:r>
            </a:p>
            <a:p>
              <a:pPr marL="88900" indent="87313" algn="ctr"/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avorit" pitchFamily="34" charset="0"/>
                </a:rPr>
                <a:t>           </a:t>
              </a: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922762,6 </a:t>
              </a: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тыс. руб</a:t>
              </a: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  <a:latin typeface="Favorit" pitchFamily="34" charset="0"/>
                </a:rPr>
                <a:t>.  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  <a:latin typeface="Favorit" pitchFamily="34" charset="0"/>
              </a:endParaRPr>
            </a:p>
          </p:txBody>
        </p:sp>
      </p:grpSp>
      <p:sp>
        <p:nvSpPr>
          <p:cNvPr id="36" name="Стрелка влево 35"/>
          <p:cNvSpPr/>
          <p:nvPr/>
        </p:nvSpPr>
        <p:spPr>
          <a:xfrm rot="19450639" flipV="1">
            <a:off x="1615284" y="3713699"/>
            <a:ext cx="1267461" cy="45719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://900igr.net/up/datas/175152/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2" y="963608"/>
            <a:ext cx="2550026" cy="19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65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s.pfst.net/2015.06/7823163880617f143d33d93af5c503992fde66adc96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65104"/>
            <a:ext cx="4392488" cy="24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1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0743175"/>
              </p:ext>
            </p:extLst>
          </p:nvPr>
        </p:nvGraphicFramePr>
        <p:xfrm>
          <a:off x="882171" y="2636912"/>
          <a:ext cx="75287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7584" y="188639"/>
            <a:ext cx="7523112" cy="19082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Структура расходов бюджета </a:t>
            </a:r>
          </a:p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 муниципального района за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2019 год 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  <a:p>
            <a:pPr algn="ctr"/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(исполнено на сумму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 1130125,1 тыс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. руб.)</a:t>
            </a:r>
          </a:p>
        </p:txBody>
      </p:sp>
    </p:spTree>
    <p:extLst>
      <p:ext uri="{BB962C8B-B14F-4D97-AF65-F5344CB8AC3E}">
        <p14:creationId xmlns:p14="http://schemas.microsoft.com/office/powerpoint/2010/main" val="23554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04554"/>
            <a:ext cx="619268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Основные социально-экономические характеристики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 муниципального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района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539949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Зеленчукский </a:t>
            </a:r>
            <a:r>
              <a:rPr lang="ru-RU" sz="1400" dirty="0">
                <a:solidFill>
                  <a:srgbClr val="501D1C"/>
                </a:solidFill>
              </a:rPr>
              <a:t>район входит в состав Карачаево-Черкесской республики, относящейся к Северо-Кавказскому федеральному округу</a:t>
            </a:r>
            <a:r>
              <a:rPr lang="ru-RU" sz="1400" dirty="0" smtClean="0">
                <a:solidFill>
                  <a:srgbClr val="501D1C"/>
                </a:solidFill>
              </a:rPr>
              <a:t>.  Районный центр – станица </a:t>
            </a:r>
            <a:r>
              <a:rPr lang="ru-RU" sz="1400" dirty="0" smtClean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Зеленчукская</a:t>
            </a:r>
            <a:r>
              <a:rPr lang="ru-RU" sz="1400" dirty="0" smtClean="0">
                <a:solidFill>
                  <a:srgbClr val="501D1C"/>
                </a:solidFill>
              </a:rPr>
              <a:t>.  Площадь  территории  Зеленчукского  </a:t>
            </a:r>
            <a:r>
              <a:rPr lang="ru-RU" sz="1400" dirty="0">
                <a:solidFill>
                  <a:srgbClr val="501D1C"/>
                </a:solidFill>
              </a:rPr>
              <a:t>района </a:t>
            </a:r>
            <a:r>
              <a:rPr lang="ru-RU" sz="1400" dirty="0" smtClean="0">
                <a:solidFill>
                  <a:srgbClr val="501D1C"/>
                </a:solidFill>
              </a:rPr>
              <a:t> –  2,9 тыс. кв. км</a:t>
            </a:r>
            <a:r>
              <a:rPr lang="ru-RU" sz="1400" dirty="0">
                <a:solidFill>
                  <a:srgbClr val="501D1C"/>
                </a:solidFill>
              </a:rPr>
              <a:t>, </a:t>
            </a:r>
            <a:r>
              <a:rPr lang="ru-RU" sz="1400" dirty="0" smtClean="0">
                <a:solidFill>
                  <a:srgbClr val="501D1C"/>
                </a:solidFill>
              </a:rPr>
              <a:t> что  составляет  почти  пятую   часть  </a:t>
            </a:r>
            <a:r>
              <a:rPr lang="ru-RU" sz="1400" dirty="0">
                <a:solidFill>
                  <a:srgbClr val="501D1C"/>
                </a:solidFill>
              </a:rPr>
              <a:t>(20,3</a:t>
            </a:r>
            <a:r>
              <a:rPr lang="ru-RU" sz="1400" dirty="0" smtClean="0">
                <a:solidFill>
                  <a:srgbClr val="501D1C"/>
                </a:solidFill>
              </a:rPr>
              <a:t>%)  </a:t>
            </a:r>
            <a:r>
              <a:rPr lang="ru-RU" sz="1400" dirty="0">
                <a:solidFill>
                  <a:srgbClr val="501D1C"/>
                </a:solidFill>
              </a:rPr>
              <a:t>площади Карачаево-Черкесии. Численность населения района на </a:t>
            </a:r>
            <a:r>
              <a:rPr lang="ru-RU" sz="1400" dirty="0" smtClean="0">
                <a:solidFill>
                  <a:srgbClr val="501D1C"/>
                </a:solidFill>
              </a:rPr>
              <a:t>01.01.2019 </a:t>
            </a:r>
            <a:r>
              <a:rPr lang="ru-RU" sz="1400" dirty="0">
                <a:solidFill>
                  <a:srgbClr val="501D1C"/>
                </a:solidFill>
              </a:rPr>
              <a:t>года составляет </a:t>
            </a:r>
            <a:endParaRPr lang="ru-RU" sz="1400" dirty="0" smtClean="0">
              <a:solidFill>
                <a:srgbClr val="501D1C"/>
              </a:solidFill>
            </a:endParaRPr>
          </a:p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48117 </a:t>
            </a:r>
            <a:r>
              <a:rPr lang="ru-RU" sz="1400" dirty="0">
                <a:solidFill>
                  <a:srgbClr val="501D1C"/>
                </a:solidFill>
              </a:rPr>
              <a:t>чел., это </a:t>
            </a:r>
            <a:r>
              <a:rPr lang="ru-RU" sz="1400" dirty="0" smtClean="0">
                <a:solidFill>
                  <a:srgbClr val="501D1C"/>
                </a:solidFill>
              </a:rPr>
              <a:t>10,3% </a:t>
            </a:r>
            <a:r>
              <a:rPr lang="ru-RU" sz="1400" dirty="0">
                <a:solidFill>
                  <a:srgbClr val="501D1C"/>
                </a:solidFill>
              </a:rPr>
              <a:t>от численности населения Карачаево-Черкесии.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978368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По </a:t>
            </a:r>
            <a:r>
              <a:rPr lang="ru-RU" sz="1400" dirty="0">
                <a:solidFill>
                  <a:srgbClr val="501D1C"/>
                </a:solidFill>
              </a:rPr>
              <a:t>численности населения Зеленчукский район занимает третье место среди муниципальных </a:t>
            </a:r>
            <a:r>
              <a:rPr lang="ru-RU" sz="1400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образований</a:t>
            </a:r>
            <a:r>
              <a:rPr lang="ru-RU" sz="1400" dirty="0">
                <a:solidFill>
                  <a:srgbClr val="501D1C"/>
                </a:solidFill>
              </a:rPr>
              <a:t> </a:t>
            </a:r>
            <a:r>
              <a:rPr lang="ru-RU" sz="1400" dirty="0" smtClean="0">
                <a:solidFill>
                  <a:srgbClr val="501D1C"/>
                </a:solidFill>
              </a:rPr>
              <a:t>республики, </a:t>
            </a:r>
            <a:r>
              <a:rPr lang="ru-RU" sz="1400" dirty="0">
                <a:solidFill>
                  <a:srgbClr val="501D1C"/>
                </a:solidFill>
              </a:rPr>
              <a:t>после городского округа </a:t>
            </a:r>
            <a:r>
              <a:rPr lang="ru-RU" sz="1400" dirty="0" smtClean="0">
                <a:solidFill>
                  <a:srgbClr val="501D1C"/>
                </a:solidFill>
              </a:rPr>
              <a:t> г.Черкесск </a:t>
            </a:r>
            <a:r>
              <a:rPr lang="ru-RU" sz="1400" dirty="0">
                <a:solidFill>
                  <a:srgbClr val="501D1C"/>
                </a:solidFill>
              </a:rPr>
              <a:t>и </a:t>
            </a:r>
            <a:r>
              <a:rPr lang="ru-RU" sz="1400" dirty="0" smtClean="0">
                <a:solidFill>
                  <a:srgbClr val="501D1C"/>
                </a:solidFill>
              </a:rPr>
              <a:t>Усть-Джегутинского </a:t>
            </a:r>
            <a:r>
              <a:rPr lang="ru-RU" sz="1400" dirty="0">
                <a:solidFill>
                  <a:srgbClr val="501D1C"/>
                </a:solidFill>
              </a:rPr>
              <a:t>района. </a:t>
            </a:r>
            <a:endParaRPr lang="ru-RU" sz="1400" dirty="0" smtClean="0">
              <a:solidFill>
                <a:srgbClr val="501D1C"/>
              </a:solidFill>
            </a:endParaRPr>
          </a:p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Средняя </a:t>
            </a:r>
            <a:r>
              <a:rPr lang="ru-RU" sz="1400" dirty="0">
                <a:solidFill>
                  <a:srgbClr val="501D1C"/>
                </a:solidFill>
              </a:rPr>
              <a:t>плотность населения составляет </a:t>
            </a:r>
            <a:r>
              <a:rPr lang="ru-RU" sz="1400" dirty="0" smtClean="0">
                <a:solidFill>
                  <a:srgbClr val="501D1C"/>
                </a:solidFill>
              </a:rPr>
              <a:t>16,6 </a:t>
            </a:r>
            <a:r>
              <a:rPr lang="ru-RU" sz="1400" dirty="0">
                <a:solidFill>
                  <a:srgbClr val="501D1C"/>
                </a:solidFill>
              </a:rPr>
              <a:t>чел./кв</a:t>
            </a:r>
            <a:r>
              <a:rPr lang="ru-RU" sz="1400" dirty="0" smtClean="0">
                <a:solidFill>
                  <a:srgbClr val="501D1C"/>
                </a:solidFill>
              </a:rPr>
              <a:t>. м.             </a:t>
            </a:r>
            <a:endParaRPr lang="ru-RU" sz="1400" dirty="0">
              <a:solidFill>
                <a:srgbClr val="501D1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787" y="3776260"/>
            <a:ext cx="37021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Экономика Зеленчукского  </a:t>
            </a:r>
            <a:r>
              <a:rPr lang="ru-RU" sz="1400" dirty="0">
                <a:solidFill>
                  <a:srgbClr val="501D1C"/>
                </a:solidFill>
              </a:rPr>
              <a:t>района складывается из деревообрабатывающей, </a:t>
            </a:r>
            <a:r>
              <a:rPr lang="ru-RU" sz="1400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пищевой</a:t>
            </a:r>
            <a:r>
              <a:rPr lang="ru-RU" sz="1400" dirty="0">
                <a:solidFill>
                  <a:srgbClr val="501D1C"/>
                </a:solidFill>
              </a:rPr>
              <a:t> промышленности, </a:t>
            </a:r>
            <a:endParaRPr lang="ru-RU" sz="1400" dirty="0" smtClean="0">
              <a:solidFill>
                <a:srgbClr val="501D1C"/>
              </a:solidFill>
            </a:endParaRPr>
          </a:p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но </a:t>
            </a:r>
            <a:r>
              <a:rPr lang="ru-RU" sz="1400" dirty="0">
                <a:solidFill>
                  <a:srgbClr val="501D1C"/>
                </a:solidFill>
              </a:rPr>
              <a:t>основное производство – это сельскохозяйственное (преимущественно животноводство, </a:t>
            </a:r>
            <a:endParaRPr lang="ru-RU" sz="1400" dirty="0" smtClean="0">
              <a:solidFill>
                <a:srgbClr val="501D1C"/>
              </a:solidFill>
            </a:endParaRPr>
          </a:p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производство </a:t>
            </a:r>
            <a:r>
              <a:rPr lang="ru-RU" sz="1400" dirty="0">
                <a:solidFill>
                  <a:srgbClr val="501D1C"/>
                </a:solidFill>
              </a:rPr>
              <a:t>картофеля и овощей</a:t>
            </a:r>
            <a:r>
              <a:rPr lang="ru-RU" sz="1400" dirty="0" smtClean="0">
                <a:solidFill>
                  <a:srgbClr val="501D1C"/>
                </a:solidFill>
              </a:rPr>
              <a:t>), имеется около 80 ед. крестьянско-фермерских хозяйств,   </a:t>
            </a:r>
          </a:p>
          <a:p>
            <a:pPr algn="ctr"/>
            <a:r>
              <a:rPr lang="ru-RU" sz="1400" dirty="0" smtClean="0">
                <a:solidFill>
                  <a:srgbClr val="501D1C"/>
                </a:solidFill>
              </a:rPr>
              <a:t>крупный сельскохозяйственный комбинат  - Племрепродуктор </a:t>
            </a:r>
            <a:r>
              <a:rPr lang="ru-RU" sz="1400" dirty="0">
                <a:solidFill>
                  <a:srgbClr val="501D1C"/>
                </a:solidFill>
              </a:rPr>
              <a:t>«Зеленчукский»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6" y="291550"/>
            <a:ext cx="2001306" cy="176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151216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158417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43328"/>
            <a:ext cx="158417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29200"/>
            <a:ext cx="151216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39472"/>
            <a:ext cx="1584176" cy="128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239472"/>
            <a:ext cx="1584176" cy="128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8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685237436"/>
              </p:ext>
            </p:extLst>
          </p:nvPr>
        </p:nvGraphicFramePr>
        <p:xfrm>
          <a:off x="971600" y="1340768"/>
          <a:ext cx="723680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19012" y="116632"/>
            <a:ext cx="6528844" cy="707886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Структура исполнения социально-значимых расходов бюджета муниципального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района в 2019 году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Victoriana" pitchFamily="2" charset="0"/>
            </a:endParaRPr>
          </a:p>
        </p:txBody>
      </p:sp>
      <p:pic>
        <p:nvPicPr>
          <p:cNvPr id="10" name="Рисунок 9" descr="C:\Documents and Settings\Aminat\Мои документы\Мои рисунки\33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80799"/>
            <a:ext cx="1296145" cy="94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minat\Мои документы\Мои рисунки\рис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013346"/>
            <a:ext cx="1440160" cy="77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9865" y="152636"/>
            <a:ext cx="1188640" cy="104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Documents and Settings\Aminat\Мои документы\Мои рисунки\1252.b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80800"/>
            <a:ext cx="1380797" cy="94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1-tub-ru.yandex.net/i?id=1d24383fba05ce6b99d6dfec9ffdb4c9&amp;n=33&amp;h=190&amp;w=480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013345"/>
            <a:ext cx="1440160" cy="80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80798"/>
            <a:ext cx="2232248" cy="12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899592" y="116632"/>
            <a:ext cx="7632848" cy="1569660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Муниципальные учреждения и ОМСУ Зеленчукского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муниципального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района, получивших финансирование из районного бюджета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в 2019 году 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Victoriana" pitchFamily="2" charset="0"/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437482" y="3472621"/>
            <a:ext cx="2838374" cy="1251434"/>
          </a:xfrm>
          <a:prstGeom prst="plaque">
            <a:avLst/>
          </a:prstGeom>
          <a:solidFill>
            <a:srgbClr val="F7EAE9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Казённые учреждения:</a:t>
            </a:r>
          </a:p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количество - </a:t>
            </a:r>
            <a:r>
              <a:rPr lang="ru-RU" sz="1600" b="1" dirty="0" smtClean="0">
                <a:solidFill>
                  <a:srgbClr val="501D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  </a:t>
            </a:r>
            <a:r>
              <a:rPr lang="ru-RU" sz="1600" b="1" dirty="0" smtClean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501D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сумма затрат – </a:t>
            </a:r>
            <a:r>
              <a:rPr lang="ru-RU" sz="1600" b="1" dirty="0" smtClean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878795,8</a:t>
            </a:r>
            <a:endParaRPr lang="ru-RU" sz="1600" b="1" dirty="0">
              <a:solidFill>
                <a:srgbClr val="501D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Табличка 19"/>
          <p:cNvSpPr/>
          <p:nvPr/>
        </p:nvSpPr>
        <p:spPr>
          <a:xfrm>
            <a:off x="5940152" y="3501008"/>
            <a:ext cx="2780620" cy="1251434"/>
          </a:xfrm>
          <a:prstGeom prst="plaque">
            <a:avLst/>
          </a:prstGeom>
          <a:solidFill>
            <a:srgbClr val="FEF9F4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Бюджетные учреждения:</a:t>
            </a:r>
          </a:p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количество - </a:t>
            </a:r>
            <a:r>
              <a:rPr lang="ru-RU" sz="1600" b="1" dirty="0" smtClean="0">
                <a:solidFill>
                  <a:srgbClr val="501D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</a:t>
            </a:r>
            <a:endParaRPr lang="ru-RU" sz="1600" b="1" dirty="0">
              <a:solidFill>
                <a:srgbClr val="501D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сумма затрат – </a:t>
            </a:r>
            <a:r>
              <a:rPr lang="ru-RU" sz="1600" b="1" dirty="0" smtClean="0">
                <a:solidFill>
                  <a:srgbClr val="501D1C"/>
                </a:solidFill>
                <a:latin typeface="Times New Roman" pitchFamily="18" charset="0"/>
                <a:cs typeface="Times New Roman" pitchFamily="18" charset="0"/>
              </a:rPr>
              <a:t>251329,3</a:t>
            </a:r>
            <a:endParaRPr lang="ru-RU" sz="1600" b="1" dirty="0">
              <a:solidFill>
                <a:srgbClr val="501D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2845311" y="5013176"/>
            <a:ext cx="3454881" cy="45719"/>
          </a:xfrm>
          <a:prstGeom prst="plaqu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7" name="Picture 13" descr="http://www.riakchr.ru/upload/iblock/a17/a17c1aecb4877a9de8f3e6d06834a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42" y="5066863"/>
            <a:ext cx="22367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politika09.ru/wp-content/uploads/2015/01/0-1Y4A3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7" y="5166907"/>
            <a:ext cx="28803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2" y="1740902"/>
            <a:ext cx="283837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40902"/>
            <a:ext cx="278061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08" y="1960997"/>
            <a:ext cx="2304257" cy="278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066864"/>
            <a:ext cx="223299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765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589499"/>
              </p:ext>
            </p:extLst>
          </p:nvPr>
        </p:nvGraphicFramePr>
        <p:xfrm>
          <a:off x="683568" y="1774566"/>
          <a:ext cx="7776864" cy="482278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{775DCB02-9BB8-47FD-8907-85C794F793BA}</a:tableStyleId>
              </a:tblPr>
              <a:tblGrid>
                <a:gridCol w="516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83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28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02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8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63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год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48458,2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47696,2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1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2857,9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2854,5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в том числе: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6178,4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5119,1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7279,4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7279,4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655970,6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654809,5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36488,9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36239,4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295490,9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294591,4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4562,8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12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85743,6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77030,5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0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1143030,7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1130125,1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4336" y="188640"/>
            <a:ext cx="7819768" cy="1200329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Исполнение бюджета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 муниципального района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по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разделам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бюджетной классификации расходов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за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2019 год </a:t>
            </a:r>
          </a:p>
          <a:p>
            <a:pPr algn="ctr"/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475594"/>
              </p:ext>
            </p:extLst>
          </p:nvPr>
        </p:nvGraphicFramePr>
        <p:xfrm>
          <a:off x="611560" y="836711"/>
          <a:ext cx="7920880" cy="2616957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985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40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90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7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4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0103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2925,5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2922,1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17824,1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17682,8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0106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10631,3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10583,8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0107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1968,5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1968,5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92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0111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Резервные фонды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2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0113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14608,8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14539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970947" y="56818"/>
            <a:ext cx="5337357" cy="707886"/>
          </a:xfrm>
          <a:prstGeom prst="rect">
            <a:avLst/>
          </a:prstGeom>
          <a:solidFill>
            <a:srgbClr val="FEF9F4"/>
          </a:solidFill>
          <a:ln/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Расходы бюджета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общегосударственные вопросы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19672" y="3501008"/>
            <a:ext cx="5955287" cy="707886"/>
          </a:xfrm>
          <a:prstGeom prst="rect">
            <a:avLst/>
          </a:prstGeom>
          <a:solidFill>
            <a:srgbClr val="FEF9F4"/>
          </a:solidFill>
          <a:ln/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Расходы бюджета по национальной безопасности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правоохранительной деятельности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442104"/>
              </p:ext>
            </p:extLst>
          </p:nvPr>
        </p:nvGraphicFramePr>
        <p:xfrm>
          <a:off x="607177" y="4365104"/>
          <a:ext cx="8064896" cy="57606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03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85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1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0309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Защита населения и территории от последствий чрезвычайных ситуаций природного и техногенного характера, гражданская оборона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2857,9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2854,5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64967" y="5013176"/>
            <a:ext cx="6264696" cy="400110"/>
          </a:xfrm>
          <a:prstGeom prst="rect">
            <a:avLst/>
          </a:prstGeom>
          <a:solidFill>
            <a:srgbClr val="FEF9F4"/>
          </a:solidFill>
          <a:ln/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Расходы бюджета в сфере национальной экономики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59941"/>
              </p:ext>
            </p:extLst>
          </p:nvPr>
        </p:nvGraphicFramePr>
        <p:xfrm>
          <a:off x="539551" y="5550377"/>
          <a:ext cx="8136905" cy="107959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148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75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92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4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0401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Общеэкономические 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215,4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156,7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0405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2699,2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2699,2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0408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2233,2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2233,2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0409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Дорожное хозяйство(дорожные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фонды)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1000,6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0412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5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" y="5199"/>
            <a:ext cx="1691680" cy="10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4" y="12023"/>
            <a:ext cx="2016224" cy="104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22" y="12022"/>
            <a:ext cx="2376264" cy="13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1972" y="1988840"/>
            <a:ext cx="3805972" cy="50405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</a:t>
            </a: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</a:rPr>
              <a:t> 47 учреждений образования: 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</a:rPr>
              <a:t>1 - Управление образования;  27 </a:t>
            </a: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</a:rPr>
              <a:t>– казенных </a:t>
            </a: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</a:rPr>
              <a:t>сметном </a:t>
            </a: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</a:rPr>
              <a:t>финансировании) и 20 – бюджетных (получают субсидию) </a:t>
            </a:r>
            <a:endParaRPr lang="ru-RU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3850" y="3356992"/>
            <a:ext cx="3338030" cy="79208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406639,6 тыс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6225" y="5085184"/>
            <a:ext cx="3294612" cy="79468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Молодежная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политика и оздоровление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1293,6тыс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 font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4467" y="2570610"/>
            <a:ext cx="3389422" cy="63666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3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170101,4тыс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 fontAlgn="b">
              <a:defRPr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69276" y="5949280"/>
            <a:ext cx="3294612" cy="78949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13668,7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07504" y="1052736"/>
            <a:ext cx="4094621" cy="864096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в сфере образования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918413"/>
              </p:ext>
            </p:extLst>
          </p:nvPr>
        </p:nvGraphicFramePr>
        <p:xfrm>
          <a:off x="4297740" y="1052736"/>
          <a:ext cx="4672137" cy="124586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094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88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88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3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/>
                          <a:ea typeface="Times New Roman"/>
                        </a:rPr>
                        <a:t>0700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/>
                          <a:ea typeface="Times New Roman"/>
                        </a:rPr>
                        <a:t>Образование 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u="sng" dirty="0" smtClean="0">
                          <a:effectLst/>
                          <a:latin typeface="Times New Roman"/>
                          <a:ea typeface="Times New Roman"/>
                        </a:rPr>
                        <a:t>655970,6</a:t>
                      </a:r>
                      <a:endParaRPr lang="ru-RU" sz="10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u="sng" dirty="0" smtClean="0">
                          <a:effectLst/>
                          <a:latin typeface="Times New Roman"/>
                          <a:ea typeface="Times New Roman"/>
                        </a:rPr>
                        <a:t>654809,5</a:t>
                      </a:r>
                      <a:endParaRPr lang="ru-RU" sz="10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0701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Дошкольное образование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170859,6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170101,4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3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0702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Общее образование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407002,2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406639,6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0703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Дополнительное  образование детей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63145,3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63106,2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0707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Молодежная политика и </a:t>
                      </a: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оздоровление</a:t>
                      </a:r>
                      <a:r>
                        <a:rPr lang="ru-RU" sz="11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детей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1293,6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1293,6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3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0709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Другие вопросы в области образования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13669,9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13668,7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4315918" y="2376164"/>
            <a:ext cx="4710266" cy="102555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90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900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9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9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муниципальных детских садов  (ДОУ</a:t>
            </a:r>
            <a:r>
              <a:rPr lang="ru-RU" sz="1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ДОУ по району  (мест на 1000 детей в возрасте 1-6 лет)  -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434  </a:t>
            </a:r>
            <a:endParaRPr lang="ru-RU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Содержание за счет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субвенции  -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131106,7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(оплата труда работникам ДОУ, льготных коммунальных услуг пед. работникам, учебные расходы);</a:t>
            </a:r>
          </a:p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местного бюджета –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38994,6 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(на питание детей в ДОУ, содержание помещений (теплоснабжение, электро, вода, газ), текущий ремонт и др.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9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326230" y="3573016"/>
            <a:ext cx="4710266" cy="864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Всего  26 учреждений  (26 - школ).    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Содержание за счет: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* субвенции –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353921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(на оплату труда, льготных коммунальных услуг педагогическим работникам, учебные расходы,);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* местного бюджета –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52718,6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(содержание помещений, оплату коммунальных услуг (тепло, электро, вода, газ), текущий ремонт и др.расходы)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402832" y="5250904"/>
            <a:ext cx="4633664" cy="48235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площадках дневного пребывания на базе общеобразовательных  учреждений и учреждений дополнительного образования  было охвачено досуговыми</a:t>
            </a:r>
          </a:p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мероприятиями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2835   учащихся</a:t>
            </a:r>
            <a:endParaRPr lang="ru-RU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89854" y="5877272"/>
            <a:ext cx="4646642" cy="864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pPr algn="just">
              <a:defRPr/>
            </a:pP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</a:rPr>
              <a:t>               </a:t>
            </a:r>
          </a:p>
          <a:p>
            <a:pPr algn="just">
              <a:defRPr/>
            </a:pP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(1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учреждение) :</a:t>
            </a:r>
            <a:endParaRPr lang="ru-RU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местного бюджета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-10039,9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(содержание аппарата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управления, учебно-методического кабинета, централизованной бухгалтерии и расходы по реализации муниципальной программы «Одаренные дети»;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субвенции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–3628,8тыс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 (расходы на  горячее питание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школьников, содержание опеки и попечительства);</a:t>
            </a:r>
          </a:p>
          <a:p>
            <a:pPr marL="171450" indent="-171450" algn="just">
              <a:buFont typeface="Arial" charset="0"/>
              <a:buChar char="•"/>
              <a:defRPr/>
            </a:pPr>
            <a:endParaRPr lang="ru-RU" sz="9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71450" indent="-171450" algn="just">
              <a:buFont typeface="Arial" charset="0"/>
              <a:buChar char="•"/>
              <a:defRPr/>
            </a:pPr>
            <a:endParaRPr lang="ru-RU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69277" y="4221088"/>
            <a:ext cx="3150596" cy="785845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детей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63106,2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326230" y="4581128"/>
            <a:ext cx="4710266" cy="48235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Две спортивных школы, дом детского творчества и  4 школы искусств. Содержание за счет :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субвенции-1188,2 </a:t>
            </a:r>
            <a:r>
              <a:rPr lang="ru-RU" sz="9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льготные ком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педагогич. 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работникам) ; местный бюджет: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61918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тыс.. руб.- содержание школ( оплата труда, ком.услуги и друг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Штриховая стрелка вправо 1"/>
          <p:cNvSpPr/>
          <p:nvPr/>
        </p:nvSpPr>
        <p:spPr>
          <a:xfrm>
            <a:off x="3593633" y="2708920"/>
            <a:ext cx="732597" cy="360040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триховая стрелка вправо 31"/>
          <p:cNvSpPr/>
          <p:nvPr/>
        </p:nvSpPr>
        <p:spPr>
          <a:xfrm rot="392574">
            <a:off x="3515592" y="3685039"/>
            <a:ext cx="844010" cy="41972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триховая стрелка вправо 33"/>
          <p:cNvSpPr/>
          <p:nvPr/>
        </p:nvSpPr>
        <p:spPr>
          <a:xfrm rot="470216">
            <a:off x="3434678" y="4568293"/>
            <a:ext cx="893279" cy="370136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Штриховая стрелка вправо 34"/>
          <p:cNvSpPr/>
          <p:nvPr/>
        </p:nvSpPr>
        <p:spPr>
          <a:xfrm>
            <a:off x="3573344" y="5301208"/>
            <a:ext cx="816509" cy="338336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триховая стрелка вправо 35"/>
          <p:cNvSpPr/>
          <p:nvPr/>
        </p:nvSpPr>
        <p:spPr>
          <a:xfrm>
            <a:off x="3573345" y="6165304"/>
            <a:ext cx="816509" cy="36748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" y="5301208"/>
            <a:ext cx="158417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5229200"/>
            <a:ext cx="5976663" cy="1512168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учреждений культуры - 4:</a:t>
            </a:r>
            <a:endParaRPr lang="ru-RU" sz="105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казенное  учреждение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сметном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финансировании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(Отдел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 администрации муниципального района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defRPr/>
            </a:pP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бюджетных (МБУК «Зеленчукская центральная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и  МБУК «Зеленчукский районный краеведческий музей имени С.Ф.Варченко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»).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Содержание учреждений культуры исключительно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местного бюджета.           </a:t>
            </a:r>
          </a:p>
          <a:p>
            <a:pPr>
              <a:defRPr/>
            </a:pP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(учреждений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100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 населения)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учреждениями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культурно-досугового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типа    -  30,40; 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общедоступными 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библиотеками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38,50</a:t>
            </a:r>
          </a:p>
          <a:p>
            <a:pPr>
              <a:defRPr/>
            </a:pPr>
            <a:endParaRPr lang="ru-RU" sz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3968" y="1988840"/>
            <a:ext cx="4673306" cy="1368152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dirty="0" smtClean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29350,6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содержание Отдела культуры,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«ЗРК музей им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С.Ф. Варченко», МБУК «Зеленчукская центральная библиотека»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оплату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труда,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выплату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льготных коммунальных услуг специалистам,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помещений, в </a:t>
            </a:r>
            <a:r>
              <a:rPr lang="ru-RU" sz="105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отопление, освещение,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вода, на  проведение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05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995,3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- за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счет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комплектование книжных фондов библиотек;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СДК в связи с передачей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полномочий Зеленчукским СП)</a:t>
            </a:r>
            <a:endParaRPr lang="ru-RU" sz="105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3968" y="4509120"/>
            <a:ext cx="4673306" cy="504056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данном разделе содержание Отдела культуры администрации муниципального района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(аппарат отдела, бухгалтерия, метод.отдел) </a:t>
            </a:r>
            <a:endParaRPr lang="ru-RU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3968" y="3573016"/>
            <a:ext cx="4673306" cy="660581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1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данном разделе содержание кино видео отдела.</a:t>
            </a:r>
          </a:p>
          <a:p>
            <a:pPr algn="ctr"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39552" y="188640"/>
            <a:ext cx="5688632" cy="576064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61523"/>
              </p:ext>
            </p:extLst>
          </p:nvPr>
        </p:nvGraphicFramePr>
        <p:xfrm>
          <a:off x="647564" y="980728"/>
          <a:ext cx="5220580" cy="77221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35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5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/>
                          <a:ea typeface="Times New Roman"/>
                        </a:rPr>
                        <a:t>0800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/>
                          <a:ea typeface="Times New Roman"/>
                        </a:rPr>
                        <a:t>Культура, </a:t>
                      </a:r>
                      <a:r>
                        <a:rPr lang="ru-RU" sz="1150" b="1" u="sng" dirty="0" smtClean="0">
                          <a:effectLst/>
                          <a:latin typeface="Times New Roman"/>
                          <a:ea typeface="Times New Roman"/>
                        </a:rPr>
                        <a:t>кинематография, всего 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  <a:latin typeface="Times New Roman"/>
                          <a:ea typeface="Times New Roman"/>
                        </a:rPr>
                        <a:t>36488,9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  <a:latin typeface="Times New Roman"/>
                          <a:ea typeface="Times New Roman"/>
                        </a:rPr>
                        <a:t>36239,4</a:t>
                      </a:r>
                      <a:endParaRPr lang="ru-RU" sz="12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0801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Культура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30459,3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30345,9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0802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Кинематография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2666,7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2531,4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0804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Др. 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вопросы в области культуры, кинематографии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3362,9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3362,1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Овальная выноска 1"/>
          <p:cNvSpPr/>
          <p:nvPr/>
        </p:nvSpPr>
        <p:spPr>
          <a:xfrm flipH="1">
            <a:off x="296506" y="1988840"/>
            <a:ext cx="2507041" cy="810380"/>
          </a:xfrm>
          <a:prstGeom prst="wedgeEllipseCallout">
            <a:avLst>
              <a:gd name="adj1" fmla="val -110679"/>
              <a:gd name="adj2" fmla="val 8988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30345,9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sp>
        <p:nvSpPr>
          <p:cNvPr id="23" name="Овальная выноска 22"/>
          <p:cNvSpPr/>
          <p:nvPr/>
        </p:nvSpPr>
        <p:spPr>
          <a:xfrm flipH="1">
            <a:off x="828720" y="2996952"/>
            <a:ext cx="2375128" cy="810380"/>
          </a:xfrm>
          <a:prstGeom prst="wedgeEllipseCallout">
            <a:avLst>
              <a:gd name="adj1" fmla="val -100943"/>
              <a:gd name="adj2" fmla="val 3346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2531,4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 flipH="1">
            <a:off x="164818" y="3975314"/>
            <a:ext cx="2621676" cy="1109870"/>
          </a:xfrm>
          <a:prstGeom prst="wedgeEllipseCallout">
            <a:avLst>
              <a:gd name="adj1" fmla="val -107632"/>
              <a:gd name="adj2" fmla="val 2746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культуры, кинематографии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3362,1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45" y="116633"/>
            <a:ext cx="27265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37219"/>
            <a:ext cx="1403648" cy="13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17" y="4231934"/>
            <a:ext cx="1619126" cy="173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77" y="532212"/>
            <a:ext cx="5184576" cy="267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79512" y="2447331"/>
            <a:ext cx="3251026" cy="765645"/>
          </a:xfrm>
          <a:prstGeom prst="ellipse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3264,3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04424" y="2613996"/>
            <a:ext cx="4572032" cy="454964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местного бюджета –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выплата  пенсии по выслуге лет 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муниципальных служащих</a:t>
            </a:r>
          </a:p>
        </p:txBody>
      </p:sp>
      <p:sp>
        <p:nvSpPr>
          <p:cNvPr id="7" name="Овал 6"/>
          <p:cNvSpPr/>
          <p:nvPr/>
        </p:nvSpPr>
        <p:spPr>
          <a:xfrm>
            <a:off x="251520" y="4581128"/>
            <a:ext cx="3216810" cy="108012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Охрана семьи и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детства</a:t>
            </a:r>
          </a:p>
          <a:p>
            <a:pPr algn="ctr" font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147250,5 тыс</a:t>
            </a: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sp>
        <p:nvSpPr>
          <p:cNvPr id="8" name="Овал 7"/>
          <p:cNvSpPr/>
          <p:nvPr/>
        </p:nvSpPr>
        <p:spPr>
          <a:xfrm>
            <a:off x="251520" y="5805264"/>
            <a:ext cx="3216810" cy="864096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социальной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политики</a:t>
            </a:r>
          </a:p>
          <a:p>
            <a:pPr algn="ctr" font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12849,6 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sp>
        <p:nvSpPr>
          <p:cNvPr id="9" name="Овал 8"/>
          <p:cNvSpPr/>
          <p:nvPr/>
        </p:nvSpPr>
        <p:spPr>
          <a:xfrm>
            <a:off x="179512" y="3573015"/>
            <a:ext cx="3251026" cy="86409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</a:p>
          <a:p>
            <a:pPr 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131227 тыс</a:t>
            </a: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 fontAlgn="b">
              <a:defRPr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4424" y="3284984"/>
            <a:ext cx="4572032" cy="1152128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130822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ыс. руб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за счет субвенции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(расходы на реализация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и федеральных законов Государственной программы «Социальная защита населения в КЧР на 2014-2020 годы»)  </a:t>
            </a:r>
          </a:p>
          <a:p>
            <a:pPr>
              <a:defRPr/>
            </a:pP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405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 –  за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счет местного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(мероприятия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социальной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политики)</a:t>
            </a:r>
            <a:endParaRPr lang="ru-RU" sz="105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4800" y="5589240"/>
            <a:ext cx="4646642" cy="119675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3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12849,6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- за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счет местного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(содержание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управления труда и социального развития населения);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300" dirty="0" smtClean="0">
                <a:solidFill>
                  <a:srgbClr val="FF0000"/>
                </a:solidFill>
              </a:rPr>
              <a:t>                    </a:t>
            </a:r>
            <a:endParaRPr lang="ru-RU" sz="13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12044" y="4581128"/>
            <a:ext cx="4646642" cy="864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1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счет субвенции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–(реализация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и федеральных законов Государственной программы «Социальная защита населения в КЧР на 2014-2020 годы»)  </a:t>
            </a:r>
          </a:p>
          <a:p>
            <a:pPr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559168" y="3762175"/>
            <a:ext cx="484187" cy="485775"/>
          </a:xfrm>
          <a:prstGeom prst="chevron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526007" y="4959449"/>
            <a:ext cx="484188" cy="341759"/>
          </a:xfrm>
          <a:prstGeom prst="chevron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3526007" y="6039569"/>
            <a:ext cx="484188" cy="485775"/>
          </a:xfrm>
          <a:prstGeom prst="chevron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3491880" y="2636912"/>
            <a:ext cx="484188" cy="485775"/>
          </a:xfrm>
          <a:prstGeom prst="chevron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188640"/>
            <a:ext cx="6840760" cy="504056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социальной политики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07935"/>
              </p:ext>
            </p:extLst>
          </p:nvPr>
        </p:nvGraphicFramePr>
        <p:xfrm>
          <a:off x="310550" y="982812"/>
          <a:ext cx="5557594" cy="107803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417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96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1200" u="sng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b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150" b="1" u="sng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политика, всего </a:t>
                      </a:r>
                      <a:endParaRPr lang="ru-RU" sz="1200" u="sng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295490,9</a:t>
                      </a:r>
                      <a:endParaRPr lang="ru-RU" sz="1200" u="sng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294591,4</a:t>
                      </a:r>
                      <a:endParaRPr lang="ru-RU" sz="1200" u="sng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3264,3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3264,3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131306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131227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148023,4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147250,5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1006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000" b="1" ker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12897,2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12849,6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83592" y="1841728"/>
            <a:ext cx="2921657" cy="693637"/>
          </a:xfrm>
          <a:prstGeom prst="ellipse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  <a:r>
              <a:rPr lang="ru-RU" sz="120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3210,3 тыс. </a:t>
            </a:r>
            <a:r>
              <a:rPr lang="ru-RU" sz="12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</a:p>
        </p:txBody>
      </p:sp>
      <p:sp>
        <p:nvSpPr>
          <p:cNvPr id="9" name="Овал 8"/>
          <p:cNvSpPr/>
          <p:nvPr/>
        </p:nvSpPr>
        <p:spPr>
          <a:xfrm>
            <a:off x="354198" y="3140968"/>
            <a:ext cx="2921657" cy="864096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>
              <a:defRPr/>
            </a:pPr>
            <a:endParaRPr lang="ru-RU" sz="1300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>
              <a:defRPr/>
            </a:pPr>
            <a:r>
              <a:rPr lang="ru-RU" sz="12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12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физической культуры и </a:t>
            </a:r>
            <a:r>
              <a:rPr lang="ru-RU" sz="12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1294,8</a:t>
            </a:r>
            <a:r>
              <a:rPr lang="ru-RU" sz="120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>
              <a:defRPr/>
            </a:pPr>
            <a:endParaRPr lang="ru-RU" sz="1300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>
              <a:defRPr/>
            </a:pPr>
            <a:r>
              <a:rPr lang="ru-RU" sz="13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</a:p>
          <a:p>
            <a:pPr algn="ctr" fontAlgn="b">
              <a:defRPr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012840" y="341816"/>
            <a:ext cx="4824536" cy="936104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физическую культуру 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</a:p>
          <a:p>
            <a:pPr marL="0" indent="0"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Рисунок 13" descr="https://im3-tub-ru.yandex.net/i?id=78b1f36be7e00f1694218a0ce27c0968&amp;n=33&amp;h=190&amp;w=285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" y="288072"/>
            <a:ext cx="1749437" cy="135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08" y="116632"/>
            <a:ext cx="1790824" cy="141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носка 2 (с границей) 7"/>
          <p:cNvSpPr/>
          <p:nvPr/>
        </p:nvSpPr>
        <p:spPr>
          <a:xfrm>
            <a:off x="4978030" y="1459695"/>
            <a:ext cx="3554410" cy="112042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4391"/>
              <a:gd name="adj6" fmla="val -3444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проводимые в районе мероприятия в соответствии с муниципальной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программой «Развитие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физической культуры и спорта в Зеленчукском муниципальном районе» и г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осударственной программой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территорий» (мероприятие по развитию сети плоскостных спортивных сооружений)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2 (с границей) 19"/>
          <p:cNvSpPr/>
          <p:nvPr/>
        </p:nvSpPr>
        <p:spPr>
          <a:xfrm>
            <a:off x="4499992" y="2708920"/>
            <a:ext cx="3620269" cy="108012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9911"/>
              <a:gd name="adj6" fmla="val -344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проводимые в районе мероприятия в соответствии с муниципальных программ:  «Профилактика терроризма и экстремизма в ЗМР»; «Противодействие коррупции в ЗМР»; «Профилактика преступлений и иных правонарушений в ЗМР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 На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отдела по ФК и спорту, туризму и молодежной политике.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346" y="3978331"/>
            <a:ext cx="48704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08920"/>
              </p:ext>
            </p:extLst>
          </p:nvPr>
        </p:nvGraphicFramePr>
        <p:xfrm>
          <a:off x="2506624" y="4941168"/>
          <a:ext cx="6048672" cy="133645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85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228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8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effectLst/>
                          <a:latin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r>
                        <a:rPr lang="ru-RU" sz="1200" b="1" kern="0" dirty="0" smtClean="0">
                          <a:effectLst/>
                          <a:latin typeface="Times New Roman"/>
                        </a:rPr>
                        <a:t>, всего</a:t>
                      </a:r>
                      <a:endParaRPr lang="ru-RU" sz="1200" b="1" kern="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85743,6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77030,5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1401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kern="0">
                          <a:effectLst/>
                          <a:latin typeface="Times New Roman"/>
                        </a:rPr>
                        <a:t>Дотации на выравнивание  бюджетной обеспеченности субъектов Российской Федерации и муниципальных образований</a:t>
                      </a:r>
                      <a:endParaRPr lang="ru-RU" sz="1200" b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37795,3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37795,3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9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1403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kern="0"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  <a:endParaRPr lang="ru-RU" sz="1200" b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47948,3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39235,2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" y="4662852"/>
            <a:ext cx="2325503" cy="219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7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0598" y="260648"/>
            <a:ext cx="6487906" cy="769441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Сведения о средней заработной плате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отдельных категорий работников бюджетной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сферы 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2019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году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1700808"/>
            <a:ext cx="5688632" cy="1292662"/>
          </a:xfrm>
          <a:prstGeom prst="rect">
            <a:avLst/>
          </a:prstGeom>
          <a:solidFill>
            <a:srgbClr val="F7EAE9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Выплата заработной платы работников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бюджетной сферы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2018 году проведена с учетом выполнения «майских» Указов Президента России Постановления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РФ от 14.09.2015 №973 «О совершенствовании статистического учета, статистической информации показателя среднемесячной начисленной заработной платы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», Указа Главы КЧР                      от 07.05.2013 №130 (дорожная карта)</a:t>
            </a:r>
            <a:endParaRPr lang="ru-RU" sz="1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553048"/>
              </p:ext>
            </p:extLst>
          </p:nvPr>
        </p:nvGraphicFramePr>
        <p:xfrm>
          <a:off x="323528" y="3356992"/>
          <a:ext cx="8424937" cy="2601192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{00A15C55-8517-42AA-B614-E9B94910E393}</a:tableStyleId>
              </a:tblPr>
              <a:tblGrid>
                <a:gridCol w="2808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67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Средняя заработная плата по КЧР (руб.)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Средняя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зарплата работников МР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(руб.)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дорожной </a:t>
                      </a:r>
                      <a:endParaRPr lang="ru-RU" sz="1200" kern="15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карте (план)</a:t>
                      </a:r>
                      <a:endParaRPr lang="ru-RU" sz="12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выполнение</a:t>
                      </a:r>
                      <a:endParaRPr lang="ru-RU" sz="12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7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2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дошкольного образования</a:t>
                      </a:r>
                      <a:endParaRPr lang="ru-RU" sz="105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20799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21734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20635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21724,9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99,2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100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общего образования</a:t>
                      </a:r>
                      <a:endParaRPr lang="ru-RU" sz="105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21547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21947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21897,7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22654,6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101,6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103,2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дополнительного образования детей </a:t>
                      </a:r>
                      <a:endParaRPr lang="ru-RU" sz="1050" kern="15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22436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23388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21997,3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23235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98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99,3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культуры</a:t>
                      </a:r>
                      <a:endParaRPr lang="ru-RU" sz="1050" kern="15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21547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21947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21373,3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19893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99,2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90,6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026"/>
            <a:ext cx="2369078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5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4901" y="427311"/>
            <a:ext cx="5544616" cy="877163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</a:t>
            </a:r>
            <a:r>
              <a:rPr lang="ru-RU" sz="23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социальной поддержки </a:t>
            </a:r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направленные в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году</a:t>
            </a:r>
            <a:endParaRPr lang="ru-RU" sz="23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28206"/>
              </p:ext>
            </p:extLst>
          </p:nvPr>
        </p:nvGraphicFramePr>
        <p:xfrm>
          <a:off x="451741" y="1412776"/>
          <a:ext cx="8280920" cy="534729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745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37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6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65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0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Целевая группа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представителей целевой группы,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 руб.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 руб.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7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отдельных категорий граждан:</a:t>
                      </a: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7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 социальной поддержки реабилитированных лиц 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лиц, признанных 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пострадавшими от политических 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репрессий 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2146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39279,8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39262,3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 социальной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поддержки в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етеранов 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труда и труженики тыла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2160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21568,8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21538,2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3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на оплату жилищно-коммунальных услуг 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отд. категориям граждан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4369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38800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38769,3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1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200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поддержка семьи и детей:</a:t>
                      </a:r>
                      <a:endParaRPr lang="ru-RU" sz="1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денежная выплата, в случае рождения третьего ребенка или последующих детей до достижения трех лет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388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49130,1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48386,5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меры социальной поддержки многодетных семей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544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20136,1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20136,1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1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</a:t>
                      </a:r>
                      <a:r>
                        <a:rPr lang="ru-RU" sz="105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социальное пособие на ребенка </a:t>
                      </a:r>
                      <a:endParaRPr lang="ru-RU" sz="105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2394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12537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12537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0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пособие по уходу за 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ребенком до достижения им возраста  полутора лет, гражданам не подлежащим обязательному  страхов. на случай временной нетрудоспособности  и  в  связи  с  материнством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40888,3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40888,3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93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ребенка в семье опекуна и приемной семье, а также,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вознаграждение, причитающееся приемному родителю в рамках подпрограммы «Развитие общего образования» государственной  программы  «Развитие  образования КЧР на 2017-2020 годы»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11540,2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11510,9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93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части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родительской платы за содержание ребенка в образовательном учреждении  в рамках подпрограммы  «Развитие дошкольного образования государственной программы  «Развитие  образования КЧР на 2017-2020 годы»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1575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1693,1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16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иные меры социальной поддержки:</a:t>
                      </a:r>
                      <a:endParaRPr lang="ru-RU" sz="12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2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населению на оплату жилищно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-коммунальных услуг</a:t>
                      </a:r>
                      <a:endParaRPr lang="ru-RU" sz="105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3943,5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3943,5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0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 мер социальной поддержки ветеранов труда КЧР</a:t>
                      </a:r>
                      <a:endParaRPr lang="ru-RU" sz="105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6947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6947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8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</a:t>
                      </a:r>
                      <a:r>
                        <a:rPr lang="ru-RU" sz="105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пособие на п</a:t>
                      </a:r>
                      <a:r>
                        <a:rPr lang="ru-RU" sz="105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огребение</a:t>
                      </a:r>
                      <a:endParaRPr lang="ru-RU" sz="105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5" name="Рисунок 4" descr="https://im0-tub-ru.yandex.net/i?id=0d5d23cfbc6af08dc28989b033200232&amp;n=33&amp;h=190&amp;w=26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2448272" cy="145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155258"/>
              </p:ext>
            </p:extLst>
          </p:nvPr>
        </p:nvGraphicFramePr>
        <p:xfrm>
          <a:off x="107504" y="1196752"/>
          <a:ext cx="8568951" cy="551769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{8A107856-5554-42FB-B03E-39F5DBC370BA}</a:tableStyleId>
              </a:tblPr>
              <a:tblGrid>
                <a:gridCol w="4468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3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6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19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Показатели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35" marR="145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Единица измерения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35" marR="145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отчет </a:t>
                      </a:r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300" b="1" dirty="0">
                        <a:solidFill>
                          <a:srgbClr val="501D1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35" marR="145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отчет </a:t>
                      </a:r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300" b="1" dirty="0">
                        <a:solidFill>
                          <a:srgbClr val="501D1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35" marR="145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(в среднегодовом исчислении)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48.24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48.24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(на 1 января года)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48.12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48.13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трудоспособного возраста</a:t>
                      </a:r>
                      <a:b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 1 января года)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27.11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27.12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старше трудоспособного возраста</a:t>
                      </a:r>
                      <a:b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 1 января года)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лет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71,6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71,6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живыми</a:t>
                      </a:r>
                      <a:b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 человек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естественного прироста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 человек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 (убыль)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-0.19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-0.19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Промышленное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производство: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</a:t>
                      </a:r>
                      <a:r>
                        <a:rPr lang="ru-RU" sz="9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отгруженных товаров собственного производства, выполненных работ и услуг собственными силами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млн.руб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1987.4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1374.9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хозяйство: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7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3013.44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3181.13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предыдущ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 в сопоставимых ценах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101.7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103.5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7383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</a:t>
                      </a:r>
                      <a:r>
                        <a:rPr lang="ru-RU" sz="9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сельского хозяйства в хозяйствах всех категорий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 том числе: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7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растениеводства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950.00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954.96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растениеводства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предыдущ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году в сопоставимых ценах</a:t>
                      </a:r>
                      <a:endParaRPr lang="ru-RU" sz="9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97.5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Индекс-дефлятор продукции растениеводства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103.1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7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животноводства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2025.00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2026.13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животноводства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предыдущ.году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сопоставимых ценах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96.3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Индекс-дефлятор продукции животноводства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Строительство: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535" marR="14535" marT="0" marB="0"/>
                </a:tc>
              </a:tr>
              <a:tr h="1573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деятельности "Строительство"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489.27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517.16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304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физического объема работ, выполненных по виду деятельности "Строительство"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b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сопоставимых ценах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100.2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573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Индекс-дефлятор по виду деятельности "Строительство"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г/г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105.2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105.7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48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7.6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151472"/>
            <a:ext cx="8208912" cy="89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Основные показатели социально-экономического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развития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Зеленчукского муниципального района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                                         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(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отчёт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2019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Victoriana" pitchFamily="2" charset="0"/>
              </a:rPr>
              <a:t>года сопоставимый с предыдущим годом) </a:t>
            </a:r>
          </a:p>
        </p:txBody>
      </p:sp>
    </p:spTree>
    <p:extLst>
      <p:ext uri="{BB962C8B-B14F-4D97-AF65-F5344CB8AC3E}">
        <p14:creationId xmlns:p14="http://schemas.microsoft.com/office/powerpoint/2010/main" val="35195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Aminat\Local Settings\Temporary Internet Files\Content.Word\10.2.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907704" cy="1654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051720" y="600284"/>
            <a:ext cx="5040560" cy="830997"/>
          </a:xfrm>
          <a:prstGeom prst="rect">
            <a:avLst/>
          </a:prstGeom>
          <a:solidFill>
            <a:srgbClr val="FEF9F4"/>
          </a:solidFill>
          <a:ln/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услуги профинансированные в 2019 году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54346"/>
              </p:ext>
            </p:extLst>
          </p:nvPr>
        </p:nvGraphicFramePr>
        <p:xfrm>
          <a:off x="683570" y="1988840"/>
          <a:ext cx="7848870" cy="431440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{69CF1AB2-1976-4502-BF36-3FF5EA218861}</a:tableStyleId>
              </a:tblPr>
              <a:tblGrid>
                <a:gridCol w="46410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8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0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91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43611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8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услуги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предоставлено муниципальных услуг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Предоставлено средств из </a:t>
                      </a: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бюджета </a:t>
                      </a:r>
                      <a:endParaRPr lang="ru-RU" sz="105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</a:t>
                      </a: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013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по предоставлению начального общего, основного общего и среднего (полного) общего образования в общеобразовательных 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учреждениях(с учетом субвенции на общеобразовательный процесс)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5579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406639,6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по предоставлению дошкольного 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образования(с учетом субвенций на дошкольное образование)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2057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170101,4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по предоставлению дополнительного образования детям и молодежи в учреждениях дополнительного образования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1873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25046,2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по предоставлению 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информационно-методической </a:t>
                      </a: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по вопросам образования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информации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368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2968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организации досуга и обеспечения населения услугами организаций культуры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посещения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31400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9136,2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5355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доступа к музейным 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коллекциям</a:t>
                      </a:r>
                      <a:r>
                        <a:rPr lang="ru-RU" sz="105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05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ценностям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посещения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11000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4987,2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по предоставлению дополнительного образования детям  в сфере музыкального искусства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845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38060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0923" marR="70923" marT="35461" marB="35461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3070"/>
            <a:ext cx="1647825" cy="156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6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27"/>
          <p:cNvSpPr>
            <a:spLocks noChangeArrowheads="1"/>
          </p:cNvSpPr>
          <p:nvPr/>
        </p:nvSpPr>
        <p:spPr bwMode="auto">
          <a:xfrm>
            <a:off x="749741" y="4581128"/>
            <a:ext cx="7992888" cy="20882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BEAC7"/>
              </a:gs>
              <a:gs pos="30000">
                <a:srgbClr val="FEE7F2"/>
              </a:gs>
              <a:gs pos="52000">
                <a:schemeClr val="accent4">
                  <a:lumMod val="40000"/>
                  <a:lumOff val="60000"/>
                </a:schemeClr>
              </a:gs>
              <a:gs pos="68000">
                <a:schemeClr val="accent2">
                  <a:lumMod val="20000"/>
                  <a:lumOff val="80000"/>
                </a:schemeClr>
              </a:gs>
              <a:gs pos="90000">
                <a:schemeClr val="accent4">
                  <a:lumMod val="20000"/>
                  <a:lumOff val="80000"/>
                </a:schemeClr>
              </a:gs>
              <a:gs pos="100000">
                <a:srgbClr val="FEE7F2"/>
              </a:gs>
            </a:gsLst>
            <a:lin ang="16200000" scaled="0"/>
          </a:gradFill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Основная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цель программного бюджета</a:t>
            </a:r>
            <a:r>
              <a:rPr lang="ru-RU" sz="13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charset="0"/>
              </a:rPr>
              <a:t>–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повышение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результативности бюджетных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расходов.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Преимуществом программного бюджета является распределение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расходов  не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по ведомственному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принципу, а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по программам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. Муниципальная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программа имеет цель, задачи и показатели эффективности,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которые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отражают степень их достижения (решения), то есть действия и бюджетные средства направлены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на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достижение заданного результата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. 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При этом значение показателей является индикатором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по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данному направлению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деятельности 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и сигнализирует о плохом или хорошем результате,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необходимости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</a:rPr>
              <a:t>принятия новых решений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Программный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бюджет позволит обеспечить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повышение прозрачности и понятности бюджетных расходов 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не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только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для специалистов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 а для широкого круга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лиц.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В Зеленчукским муниципальным районом принято 19 муниципальных программ.</a:t>
            </a:r>
            <a:endParaRPr lang="ru-RU" sz="13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43608" y="107557"/>
            <a:ext cx="7100156" cy="8011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по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направлению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                 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(программных и непрограммных расходов)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77804"/>
              </p:ext>
            </p:extLst>
          </p:nvPr>
        </p:nvGraphicFramePr>
        <p:xfrm>
          <a:off x="4946444" y="1268760"/>
          <a:ext cx="3744416" cy="297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7092598" y="3284984"/>
            <a:ext cx="1224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Программные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400" b="1" dirty="0" smtClean="0">
                <a:latin typeface="Times New Roman" pitchFamily="18" charset="0"/>
              </a:rPr>
              <a:t>90,6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4946444" y="1340768"/>
            <a:ext cx="1480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</a:rPr>
              <a:t>Непрограммные мероприятия                    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</a:rPr>
              <a:t>9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,4%</a:t>
            </a:r>
          </a:p>
        </p:txBody>
      </p:sp>
      <p:graphicFrame>
        <p:nvGraphicFramePr>
          <p:cNvPr id="8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314002"/>
              </p:ext>
            </p:extLst>
          </p:nvPr>
        </p:nvGraphicFramePr>
        <p:xfrm>
          <a:off x="323528" y="1124744"/>
          <a:ext cx="4110732" cy="331236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1734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48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14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544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(тыс. руб.)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6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ВСЕГО в 2019 году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1130125,1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054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244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Программные мероприятия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1023764,9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90,6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32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Непрограммные мероприятия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106360,2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9,4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17999">
                          <a:srgbClr val="FEE7F2"/>
                        </a:gs>
                        <a:gs pos="36000">
                          <a:schemeClr val="accent2">
                            <a:lumMod val="40000"/>
                            <a:lumOff val="60000"/>
                          </a:schemeClr>
                        </a:gs>
                        <a:gs pos="61000">
                          <a:schemeClr val="accent2">
                            <a:lumMod val="40000"/>
                            <a:lumOff val="60000"/>
                          </a:schemeClr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81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6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73095"/>
              </p:ext>
            </p:extLst>
          </p:nvPr>
        </p:nvGraphicFramePr>
        <p:xfrm>
          <a:off x="107504" y="980728"/>
          <a:ext cx="8856985" cy="589663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{5DA37D80-6434-44D0-A028-1B22A696006F}</a:tableStyleId>
              </a:tblPr>
              <a:tblGrid>
                <a:gridCol w="6610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3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7293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Объем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бюджетных ассигнований (в тыс. руб.)</a:t>
                      </a:r>
                      <a:endParaRPr lang="ru-RU" sz="12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принятых</a:t>
                      </a:r>
                      <a:endParaRPr lang="ru-RU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исполненных</a:t>
                      </a:r>
                      <a:endParaRPr lang="ru-RU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549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                                  по муниципальным программам, всего  </a:t>
                      </a: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249611,2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248033,9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90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«Развитие муниципальной системы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образования Зеленчукского муниципального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 на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2017-2020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годы»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116553,4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115440,1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95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«Развитие дошкольного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образования»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37675,8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36917,5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95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«Развитие общего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образования»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41145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41048,9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76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«Развитие дополнительного  образования 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детей»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24435,2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24431,8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95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«Одаренные дети» 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69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 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«Развитие системы отдыха и  оздоровления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детей»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905,6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905,6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95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«Другие вопросы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образования» 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6953,1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6953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90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Муниципальная подпрограмма «Обеспечение реализации муниципальной программы и прочие мероприятия» 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2550,7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2511,8</a:t>
                      </a:r>
                      <a:endParaRPr lang="ru-RU" sz="12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4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подпрограмма «Комплексная безопасность образовательных учреждений»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2550,7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2511,8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803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Муниципальная подпрограмма «Организация питания обучающихся в муниципальных образовательных</a:t>
                      </a:r>
                      <a:r>
                        <a:rPr lang="ru-RU" sz="11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организациях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216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08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«Сохранение и развитие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культуры Зеленчукского муниципального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r>
                        <a:rPr lang="ru-RU" sz="11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 2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019-2021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годы»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69647,6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69551,2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93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Муниципальная  программа «Социальная поддержка населения в Зеленчукском муниципальном   районе на 2017-2019 годы»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135290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134046,5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Муниципальная  подпрограмма «Материальная помощь гражданам, оказавшимся в трудной     жизненной ситуации»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Муниципальная  подпрограмма «Выплата пенсии за выслугу лет лицам, замещавшим      муниципальные  должности и должности муниципальной службы в администрации Зеленчукского  муниципального района»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3264,3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3264,3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Муниципальная  подпрограмма «Проведение тематических и праздничных мероприятий, чествование</a:t>
                      </a:r>
                      <a:r>
                        <a:rPr lang="ru-RU" sz="11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юбиляров и долгожителей»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078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Муниципальная  подпрограмма «Обеспечение условий реализации муниципальной программы  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«Социальная поддержка населения  в  Зеленчукском  муниципальном районе на 2017-2019 годы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130901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130822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907704" y="51528"/>
            <a:ext cx="6556656" cy="820924"/>
          </a:xfrm>
          <a:prstGeom prst="rect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бюджетных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ассигнований                       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разделам расходов и направлению программ</a:t>
            </a:r>
            <a:endParaRPr lang="ru-RU" sz="2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ject 73"/>
          <p:cNvSpPr/>
          <p:nvPr/>
        </p:nvSpPr>
        <p:spPr>
          <a:xfrm>
            <a:off x="340840" y="51528"/>
            <a:ext cx="1539480" cy="892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1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871273"/>
              </p:ext>
            </p:extLst>
          </p:nvPr>
        </p:nvGraphicFramePr>
        <p:xfrm>
          <a:off x="179512" y="251743"/>
          <a:ext cx="8784976" cy="627360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{5DA37D80-6434-44D0-A028-1B22A696006F}</a:tableStyleId>
              </a:tblPr>
              <a:tblGrid>
                <a:gridCol w="65191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2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98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«Социальная поддержка пожилых граждан 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2019-2021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годы  в  Зеленчукском муниципальном  районе»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Муниципальная программа «Доступная среда Зеленчукского муниципального   района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2019-2021 </a:t>
                      </a: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годы»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2233,2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2233,2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31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Муниципальная 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«Молодежная политика ЗМР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2017-2019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годы»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«Содействие занятости несовершеннолетних граждан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Зеленчукского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2017-2019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годы»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305,3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122,3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 «Профилактика терроризма и экстремизма в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Зеленчукском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муниципальном районе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2017-2019годы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 «Противодействие  коррупции в ЗМР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2017-2019гг»   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32,9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« Профилактика преступлений и иных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правонарушений   на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территории ЗМР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2017-2019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годы» 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 программа «Развитие физической культуры и спорта Зеленчукского муниципального района на 2017-2019 годы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294,4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подпрограмма «Аппарат администрации Зеленчукского муниципального района    2017-2019 годы»  </a:t>
                      </a:r>
                      <a:r>
                        <a:rPr lang="ru-RU" sz="11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26353,6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26139,8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143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Муниципальная подпрограмма «Повышение  безопасности дорожного движения в   Зеленчукском  муниципальном  районе на 2017-2020 годы » 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«Профилактика употребления наркотических средств,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психотропных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веществ и их прекурсоров подростками и молодежью в ЗМР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2017- 2019 годы»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98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«Устойчивое развитие сельских территорий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Зеленчукского     муниципального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 на 2014-2017 годы и на период до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года»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29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Муниципальная  программа «Развитие  малого и среднего предпринимательства в   Зеленчукском муниципальном районе на 2019-2021 годы»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29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Муниципальная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«Развитие и становление Зеленчукского  районного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общества </a:t>
                      </a: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Баталпашинского казачьего отдела Кубанского казачьего войска на 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2018-2020 год»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Муниципальная программа «Управление муниципальными финансами на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2017- 2019гг»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11105,3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11057,7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554986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Муниципальная  подпрограмма «Создание условий для эффективного и 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ответственного</a:t>
                      </a:r>
                      <a:r>
                        <a:rPr lang="ru-RU" sz="11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управления </a:t>
                      </a: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муниципальными финансами, повышения устойчивости   бюджетов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муниципальных </a:t>
                      </a: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образований Зеленчукского муниципального района»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1944,8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1944,8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72741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Муниципальная  подпрограмма «Обеспечение реализации муниципальной    программы и </a:t>
                      </a:r>
                      <a:r>
                        <a:rPr lang="ru-RU" sz="11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прочие </a:t>
                      </a:r>
                      <a:r>
                        <a:rPr lang="ru-RU" sz="11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мероприятия»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9160,5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9112,9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 программа «Развитие МФЦ в  Зеленчукском муниципальном районе на 2017-2019 годы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7353,6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7353,6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5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4745389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47664" y="134842"/>
            <a:ext cx="6135496" cy="10081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муниципальных программ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Блок-схема: типовой процесс 10"/>
          <p:cNvSpPr/>
          <p:nvPr/>
        </p:nvSpPr>
        <p:spPr>
          <a:xfrm>
            <a:off x="699858" y="1628800"/>
            <a:ext cx="8388122" cy="648072"/>
          </a:xfrm>
          <a:prstGeom prst="flowChartPredefinedProcess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образования Зеленчукского муниципального района на 2017 -2020  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Минус 1"/>
          <p:cNvSpPr/>
          <p:nvPr/>
        </p:nvSpPr>
        <p:spPr>
          <a:xfrm flipV="1">
            <a:off x="1187624" y="1124744"/>
            <a:ext cx="7126085" cy="2160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Штриховая стрелка вправо 2"/>
          <p:cNvSpPr/>
          <p:nvPr/>
        </p:nvSpPr>
        <p:spPr>
          <a:xfrm rot="20621497">
            <a:off x="1791250" y="2449990"/>
            <a:ext cx="1985559" cy="1196723"/>
          </a:xfrm>
          <a:prstGeom prst="stripedRightArrow">
            <a:avLst/>
          </a:prstGeom>
          <a:ln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Штриховая стрелка вправо 19"/>
          <p:cNvSpPr/>
          <p:nvPr/>
        </p:nvSpPr>
        <p:spPr>
          <a:xfrm rot="20985208">
            <a:off x="1995013" y="3732435"/>
            <a:ext cx="1862396" cy="1084117"/>
          </a:xfrm>
          <a:prstGeom prst="stripedRightArrow">
            <a:avLst/>
          </a:prstGeom>
          <a:ln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программы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Штриховая стрелка вправо 20"/>
          <p:cNvSpPr/>
          <p:nvPr/>
        </p:nvSpPr>
        <p:spPr>
          <a:xfrm rot="908303">
            <a:off x="1778177" y="5006968"/>
            <a:ext cx="2103140" cy="1263436"/>
          </a:xfrm>
          <a:prstGeom prst="stripedRightArrow">
            <a:avLst/>
          </a:prstGeom>
          <a:ln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Достигнутые показатели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Рамка 25"/>
          <p:cNvSpPr/>
          <p:nvPr/>
        </p:nvSpPr>
        <p:spPr>
          <a:xfrm>
            <a:off x="3915932" y="4377444"/>
            <a:ext cx="5084560" cy="2412074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11960" y="4655601"/>
            <a:ext cx="446449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расходы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направлены на обеспечение получения качественного образования, создание материально- технических,  финансовых, кадровых, управленческих условий для удовлетворения образовательных потребностей школьников. В школах  создана современная образовательная среда, позволяющая реализовать федеральные государственные образовательные стандарты. Дополнительное образование детей направлено на формирование и развитие творческих способностей детей, удовлетворение индивидуальных потребностей, формирование культуры здорового и безопасного образа жизни, организацию свободного времени, а также выявление и поддержка детей, проявивших выдающиеся способности. </a:t>
            </a:r>
          </a:p>
        </p:txBody>
      </p:sp>
      <p:sp>
        <p:nvSpPr>
          <p:cNvPr id="10" name="Рамка 9"/>
          <p:cNvSpPr/>
          <p:nvPr/>
        </p:nvSpPr>
        <p:spPr>
          <a:xfrm>
            <a:off x="3877921" y="2204864"/>
            <a:ext cx="5122572" cy="864096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качественного образования, соответствующего требованиям инновационного развития экономики и обеспечивающего подготовку человека к активной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общественной и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профессиональной деятельности </a:t>
            </a:r>
            <a:endParaRPr lang="ru-RU" sz="105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Рамка 31"/>
          <p:cNvSpPr/>
          <p:nvPr/>
        </p:nvSpPr>
        <p:spPr>
          <a:xfrm>
            <a:off x="3915932" y="3231119"/>
            <a:ext cx="5102954" cy="1061977"/>
          </a:xfrm>
          <a:prstGeom prst="frame">
            <a:avLst/>
          </a:prstGeom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современного качества образования как  института социального развития; 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успешной социализации и эффективной самореализации детей и молодёжи; 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повышение </a:t>
            </a:r>
            <a:r>
              <a:rPr lang="ru-RU" sz="105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качества управления в сфере образования, в том числе за счет совершенствования системы информационного и аналитического обеспечения принимаемых решений.</a:t>
            </a:r>
          </a:p>
        </p:txBody>
      </p:sp>
      <p:sp>
        <p:nvSpPr>
          <p:cNvPr id="39" name="Блок-схема: задержка 38"/>
          <p:cNvSpPr/>
          <p:nvPr/>
        </p:nvSpPr>
        <p:spPr>
          <a:xfrm>
            <a:off x="107503" y="3140968"/>
            <a:ext cx="1801943" cy="2472952"/>
          </a:xfrm>
          <a:prstGeom prst="flowChartDelay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2019 год расходы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реализацию программы 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составили 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сумме  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115440,1  т. р.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1331640" cy="102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86" y="134842"/>
            <a:ext cx="1191032" cy="97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1142"/>
            <a:ext cx="1893383" cy="138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57" y="3014954"/>
            <a:ext cx="1224136" cy="11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22850"/>
            <a:ext cx="2640718" cy="157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3032"/>
            <a:ext cx="2398642" cy="163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Выноска-облако 17"/>
          <p:cNvSpPr/>
          <p:nvPr/>
        </p:nvSpPr>
        <p:spPr>
          <a:xfrm rot="422757">
            <a:off x="3920007" y="1612800"/>
            <a:ext cx="2095913" cy="893904"/>
          </a:xfrm>
          <a:prstGeom prst="cloudCallout">
            <a:avLst>
              <a:gd name="adj1" fmla="val -23001"/>
              <a:gd name="adj2" fmla="val 13572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 rot="20400120">
            <a:off x="203959" y="4730450"/>
            <a:ext cx="2279060" cy="965901"/>
          </a:xfrm>
          <a:prstGeom prst="cloudCallout">
            <a:avLst>
              <a:gd name="adj1" fmla="val 23572"/>
              <a:gd name="adj2" fmla="val 9195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Достигнутые показатели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Блок-схема: типовой процесс 8"/>
          <p:cNvSpPr/>
          <p:nvPr/>
        </p:nvSpPr>
        <p:spPr>
          <a:xfrm>
            <a:off x="359532" y="134960"/>
            <a:ext cx="8604956" cy="648072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«Сохранение и развитие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культуры Зеленчукского муниципального района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2019-2021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980728"/>
            <a:ext cx="3528392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3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69551,2 тыс. руб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2195736" y="4725144"/>
            <a:ext cx="4320480" cy="201622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увеличена доля детей, привлекаемых к участию в творческих мероприятиях, в общем числе детей;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увеличено количество проведенных культурно-досуговых мероприятий;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повышено количество посещений театрально-концертных мероприятий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повышен уровень удовлетворенности граждан Зеленчукского района качеством предоставления государственных и муниципальных услуг в сфере культуры;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56534" y="2564904"/>
            <a:ext cx="3528392" cy="20665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сохранение и развитие традиционной народной культуры и любительского самодеятельного творчества, увеличение доступности и расширение предложений населению культурных благ и информации в области культуры, взаимодействие районных учреждений с учреждениями культуры сельских поселений по выполнению федеральных и республиканских законов в области культуры,  создание модельных учреждений культуры</a:t>
            </a:r>
          </a:p>
        </p:txBody>
      </p:sp>
      <p:sp>
        <p:nvSpPr>
          <p:cNvPr id="23" name="Табличка 22"/>
          <p:cNvSpPr/>
          <p:nvPr/>
        </p:nvSpPr>
        <p:spPr>
          <a:xfrm>
            <a:off x="107504" y="2420888"/>
            <a:ext cx="4104456" cy="208823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уровня обеспеченности населения учреждениями культуры, создание условий для повышения качества и разнообразия услуг, предоставляемых в сфере культуры, обеспечение условий для инновационного развития учреждений культуры, библиотек, школ искусств, музейного дела и кино, средств радиовещания (строительство, реконструкция, капитальный ремонт, проведение модернизации материально-технической базы учреждений, повышение квалификации работников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 rot="20910645">
            <a:off x="6931328" y="5592158"/>
            <a:ext cx="2095913" cy="1035609"/>
          </a:xfrm>
          <a:prstGeom prst="cloudCallout">
            <a:avLst>
              <a:gd name="adj1" fmla="val -27899"/>
              <a:gd name="adj2" fmla="val -11863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программы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1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4" y="1135183"/>
            <a:ext cx="9151944" cy="572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типовой процесс 14"/>
          <p:cNvSpPr/>
          <p:nvPr/>
        </p:nvSpPr>
        <p:spPr>
          <a:xfrm>
            <a:off x="467544" y="159883"/>
            <a:ext cx="7992888" cy="794935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населения в Зеленчукском муниципальном районе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на 2017-2019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6071" y="2034427"/>
            <a:ext cx="2160240" cy="1569660"/>
          </a:xfrm>
          <a:prstGeom prst="rect">
            <a:avLst/>
          </a:prstGeom>
          <a:ln>
            <a:prstDash val="sysDot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повышение уровня социальной поддержки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граждан пожилого возраста, инвалидов и семей с детьми, находящихся в трудной жизненной ситуации; создание условий для повышения качества жизни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4176370"/>
            <a:ext cx="2685818" cy="2492990"/>
          </a:xfrm>
          <a:prstGeom prst="rect">
            <a:avLst/>
          </a:prstGeom>
          <a:ln>
            <a:prstDash val="sysDot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выполнение обязательств по мерам социальной поддержки населения;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числа пожилых граждан и инвалидов, принявших участие в социально значимых мероприятиях, от общего количества пожилых граждан и инвалидов; создание условий повышения доступности и качества социальных услуг, представляемых гражданам пожилого возраста, инвалидам и семьям с детьми, находящихся в трудной жизненной ситуации;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zelvesti.ru/sites/default/files/fnews/2015/otchet1socsfera/f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22903"/>
            <a:ext cx="2029889" cy="13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54923" y="1167135"/>
            <a:ext cx="342277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- 131227 тыс. руб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1513196"/>
            <a:ext cx="2897888" cy="5047536"/>
          </a:xfrm>
          <a:prstGeom prst="rect">
            <a:avLst/>
          </a:prstGeom>
          <a:ln>
            <a:prstDash val="sysDot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оказывалась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материальная помощь малообеспеченным пенсионерам и инвалидам, семьям с детьми, попавшим в трудную жизненную ситуацию по независящим от них причинам. Комиссией администрации ЗМР по предоставлению материальной помощи гражданам, оказавшимся в трудной жизненной ситуации, проведено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заседаний, на которых рассмотрено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обращений от жителей района об оказании материальной помощи. За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 по итогам рассмотрения обращений материальная помощь оказана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обратившимся гражданам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целях реализации мероприятий подпрограммы проведены районные мероприятия: «День семьи», «День матери», «День защиты детей», «Районная новогодняя елка».</a:t>
            </a:r>
          </a:p>
          <a:p>
            <a:pPr algn="ctr"/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«Рождественскую елку», проводимую в здании РГБУ «Государственная филармония КЧР» в г.Черкесске было направлено 10 детей  с ограниченными возможностями здоровья. На «Елку Главы КЧР» для детей, находящихся в трудной жизненной ситуации, в здании РГКУ «Русский театр драмы и комедии КЧР» в г.Черкесске, направлено 40 детей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rot="1920327">
            <a:off x="4005703" y="2906083"/>
            <a:ext cx="2017102" cy="1396005"/>
          </a:xfrm>
          <a:prstGeom prst="stripedRightArrow">
            <a:avLst/>
          </a:prstGeom>
          <a:ln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Результаты</a:t>
            </a:r>
            <a:endParaRPr lang="ru-RU" sz="1700" b="1" dirty="0">
              <a:solidFill>
                <a:srgbClr val="7030A0"/>
              </a:solidFill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35497" y="4797152"/>
            <a:ext cx="1850685" cy="1287821"/>
          </a:xfrm>
          <a:prstGeom prst="stripedRightArrow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Задачи</a:t>
            </a:r>
          </a:p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программы</a:t>
            </a:r>
            <a:endParaRPr lang="ru-RU" sz="1700" b="1" dirty="0">
              <a:solidFill>
                <a:srgbClr val="7030A0"/>
              </a:solidFill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35497" y="2204863"/>
            <a:ext cx="1850685" cy="1224137"/>
          </a:xfrm>
          <a:prstGeom prst="stripedRightArrow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Цель программы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4" y="0"/>
            <a:ext cx="1656183" cy="111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44624"/>
            <a:ext cx="7992888" cy="864097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пожилых граждан 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 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Зеленчукском муниципальном районе»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980728"/>
            <a:ext cx="3600400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3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2019 году -  110 тыс. руб.</a:t>
            </a:r>
            <a:endParaRPr lang="ru-RU" sz="1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67007"/>
            <a:ext cx="2520280" cy="166199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организационных, правовых, социально-экономических условий для осуществления мер по улучшению положения и качества жизни пожилых граждан, повышение степени их соц. защищенности, активизация участия пожилых граждан в общественной жизни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643896"/>
            <a:ext cx="3096344" cy="196977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 и качества жизни граждан пожилого возраста путем предоставления различных мер социальной поддержки на основе индивидуальной оценки нуждаемости в социальном обслуживании, обеспечение доступности культурно-досуговых услуг для граждан пожилого возраста, удовлетворение их культурных запросов, формирование активной жизненной позиции, привлечение к участию в культурной жизни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179512" y="3903514"/>
            <a:ext cx="8640960" cy="82163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«Доступная среда 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  в Зеленчукском муниципальном районе»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3898" y="5373216"/>
            <a:ext cx="2319870" cy="129266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условий развития доступной среды для инвалидов и маломобильных групп населения, обеспечение им равного с другими гражданами беспрепятственного доступа к объектам и услугам.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55776" y="5376698"/>
            <a:ext cx="2664296" cy="129266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реестра и карты доступности для инвалидов и других маломобильных групп населения по результатам паспортизации объектов здравоохранения, образования, культуры, социальной защиты населения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36486" y="4750693"/>
            <a:ext cx="3600400" cy="492443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3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– 2233,2 тыс. руб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4" descr="http://im0-tub-ru.yandex.net/i?id=365a31bcc3ff29bb0c119af20c5432d4-14-144&amp;n=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3856406"/>
            <a:ext cx="1584177" cy="1233422"/>
          </a:xfrm>
          <a:prstGeom prst="rect">
            <a:avLst/>
          </a:prstGeom>
          <a:noFill/>
          <a:extLst/>
        </p:spPr>
      </p:pic>
      <p:pic>
        <p:nvPicPr>
          <p:cNvPr id="23" name="Picture 2" descr="http://www.kchr.ru/upload/iblock/9db/9db5766817d5aa18d999920584793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32" y="3839329"/>
            <a:ext cx="1619672" cy="11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https://im1-tub-ru.yandex.net/i?id=3d6259e8300bcf325b6512fd80e29f8b&amp;n=33&amp;h=190&amp;w=254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" y="44623"/>
            <a:ext cx="1650608" cy="11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6012160" y="1736229"/>
            <a:ext cx="3024336" cy="16927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150" dirty="0" smtClean="0">
                <a:latin typeface="Times New Roman"/>
              </a:rPr>
              <a:t>в </a:t>
            </a:r>
            <a:r>
              <a:rPr lang="ru-RU" sz="1150" dirty="0">
                <a:latin typeface="Times New Roman"/>
              </a:rPr>
              <a:t>рамках реализации программы средства направлены на проведение 2 районных мероприятий: «День пожилых людей»  и «Международный день инвалида». В каждом мероприятии приняло участие  по  106 человек, которым вручены конверты с денежными средствами. Также 29 ветеранам ВОВ вручены продовольственные наборы. 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36096" y="5089827"/>
            <a:ext cx="3587932" cy="172354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50215" algn="ctr">
              <a:spcAft>
                <a:spcPts val="0"/>
              </a:spcAft>
            </a:pP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средства 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были направлены на обслуживание специализированного автотранспорта для перевозки 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инвалидов;  у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величена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доля объектов здравоохранения, образования, культуры, социальной защиты населения, нанесенных на карту доступности по результатам их паспортизации, от общего числа учреждений здравоохранения, образования, культуры, социальной защиты населения до 70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%.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12" y="44623"/>
            <a:ext cx="1626912" cy="11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0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44624"/>
            <a:ext cx="7992888" cy="72008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«Молодежная политика Зеленчукского муниципального района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2017-2019 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836712"/>
            <a:ext cx="3528392" cy="461665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350 тыс. руб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417419"/>
            <a:ext cx="1706432" cy="172354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социально-экономических, организационных, правовых условий и гарантий для социального становления молодых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556792"/>
            <a:ext cx="1944216" cy="14157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процесса социализации молодежи  путем создания и развития условий для самореализации  молодежи</a:t>
            </a: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611560" y="3424009"/>
            <a:ext cx="7920880" cy="797079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«Содействие занятости несовершеннолетних граждан Зеленчукского муниципального района на 2017-2019 годы» 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500" y="4771598"/>
            <a:ext cx="2728300" cy="196977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мероприятий по содействию занятости населения в части временного трудоустройства несовершеннолетних граждан в возрасте от 14 до 18 лет в целях приобщения их к труду, получения профессиональных навыков, адаптации подростков на рынке труда Зеленчукского муниципального района , профилактики безнадзорности и правонарушений среди несовершеннолетних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43808" y="4740820"/>
            <a:ext cx="2909428" cy="200054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беспечение 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занятости несовершеннолетних граждан в возрасте от 14 до 18 лет в свободное от учебы время; создание временных рабочих мест для несовершеннолетних граждан; оказание государственных услуг по профессиональной ориентации несовершеннолетних граждан; профилактика безнадзорности и правонарушений среди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несовершеннолетних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4221088"/>
            <a:ext cx="3168352" cy="461665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122,3 тыс. руб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Рисунок 18" descr="https://im2-tub-ru.yandex.net/i?id=070e69dbc6b4a32d1eca5b282c84780e&amp;n=33&amp;h=190&amp;w=206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654387" cy="121408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22" name="Picture 13" descr="C:\Documents and Settings\Efimenko\Local Settings\Temporary Internet Files\Content.IE5\MP46KYWX\_________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3" y="3402578"/>
            <a:ext cx="1722493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Администратор\Downloads\и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37" y="3424156"/>
            <a:ext cx="1769859" cy="13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868144" y="4740820"/>
            <a:ext cx="3168352" cy="200054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качества предоставления услуг в области содействия занятости населения на основе развития государственной службы занятости населения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трудоустроено </a:t>
            </a:r>
            <a:r>
              <a:rPr lang="ru-RU" sz="1100" dirty="0">
                <a:latin typeface="Times New Roman"/>
                <a:ea typeface="Calibri"/>
                <a:cs typeface="Times New Roman"/>
              </a:rPr>
              <a:t>на временные работы несовершеннолетних в возрасте от 14 до 18 лет  30 человек (100%), которым  выплачена материальная поддержка;</a:t>
            </a:r>
          </a:p>
          <a:p>
            <a:pPr algn="just"/>
            <a:r>
              <a:rPr lang="ru-RU" sz="1100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-государственные </a:t>
            </a:r>
            <a:r>
              <a:rPr lang="ru-RU" sz="1100" dirty="0">
                <a:latin typeface="Times New Roman"/>
                <a:ea typeface="Calibri"/>
                <a:cs typeface="Times New Roman"/>
              </a:rPr>
              <a:t>услуги по профессиональной  ориентации оказаны 195 несовершеннолетним гражданам. Запланировано 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-150 </a:t>
            </a:r>
            <a:r>
              <a:rPr lang="ru-RU" sz="1100" dirty="0">
                <a:latin typeface="Times New Roman"/>
                <a:ea typeface="Calibri"/>
                <a:cs typeface="Times New Roman"/>
              </a:rPr>
              <a:t>человек  (130 %).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1340768"/>
            <a:ext cx="5256584" cy="190052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2019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 достигнуты следующие показатели: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проведено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мероприятий, повышающих качественный уровень организованного досуга молодежи, а также направленных на гражданско-патриотическое воспитание,  на профилактику асоциального поведения в молодежной среде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снижение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доли молодых граждан, страдающих алкоголизмом, наркоманией,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токсикоманией -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%;  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увеличение количества детей и подростков, охваченных оздоровительной компанией в летний период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 детей; 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 мероприятий (конкурсов, фестивалей, состязаний) для детей и молодежи, направленных на творческое, духовно-нравственное,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трудовое 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физическое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развитие.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46"/>
          <p:cNvSpPr/>
          <p:nvPr/>
        </p:nvSpPr>
        <p:spPr>
          <a:xfrm>
            <a:off x="7478743" y="44624"/>
            <a:ext cx="1629761" cy="12140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txBody>
          <a:bodyPr wrap="square" lIns="0" tIns="0" rIns="0" bIns="0"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116631"/>
            <a:ext cx="7992888" cy="855386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«Профилактика терроризма и экстремизма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Зеленчукском муниципальном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районе 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2017-2019 годы»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1116033"/>
            <a:ext cx="4104456" cy="584775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тыс. руб.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69321"/>
            <a:ext cx="2088232" cy="10156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эффективной системы профилактики терроризма и экстремизма на территории Зеленчукского муниципального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276872"/>
            <a:ext cx="1800200" cy="120032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безопасности граждан и противодействие распространению идеологии терроризма и экстремизма </a:t>
            </a: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250924" y="3743454"/>
            <a:ext cx="8640960" cy="72008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Противодействие коррупции в Зеленчукском муниципальном районе на 2017-2019 годы»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4191" y="5119826"/>
            <a:ext cx="2319869" cy="141577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коррупционных правонарушений, защита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законных интересов граждан и организаций от угроз, связанных с коррупцией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5356373"/>
            <a:ext cx="2448272" cy="104644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противодействия коррупции, активизация антикоррупционного обучения  и пропаганды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4509120"/>
            <a:ext cx="410445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32,9 тыс. руб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2" descr="http://www.riakchr.ru/upload/iblock/820/8204dd581d5763528d87d846e2843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653107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c.pics.livejournal.com/notnoise/72162892/32305/32305_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27384"/>
            <a:ext cx="1754433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Documents and Settings\Efimenko\Local Settings\Temporary Internet Files\Content.IE5\20TSV1G5\large217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3743454"/>
            <a:ext cx="1617611" cy="112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427548" y="1844824"/>
            <a:ext cx="3320916" cy="168507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0480" marR="3175" indent="435610" algn="ctr">
              <a:spcAft>
                <a:spcPts val="0"/>
              </a:spcAft>
            </a:pP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с целью </a:t>
            </a:r>
            <a:r>
              <a:rPr lang="ru-RU" sz="1150" dirty="0">
                <a:latin typeface="Times New Roman"/>
                <a:ea typeface="Times New Roman"/>
                <a:cs typeface="Times New Roman"/>
              </a:rPr>
              <a:t>недопущения вовлечения </a:t>
            </a: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населения </a:t>
            </a:r>
            <a:r>
              <a:rPr lang="ru-RU" sz="1150" dirty="0">
                <a:latin typeface="Times New Roman"/>
                <a:ea typeface="Times New Roman"/>
                <a:cs typeface="Times New Roman"/>
              </a:rPr>
              <a:t>и прежде </a:t>
            </a: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всего молодежи </a:t>
            </a:r>
            <a:r>
              <a:rPr lang="ru-RU" sz="1150" dirty="0">
                <a:latin typeface="Times New Roman"/>
                <a:ea typeface="Times New Roman"/>
                <a:cs typeface="Times New Roman"/>
              </a:rPr>
              <a:t>в экстремистскую деятельность </a:t>
            </a: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администраций муниципального </a:t>
            </a:r>
            <a:r>
              <a:rPr lang="ru-RU" sz="1150" dirty="0">
                <a:latin typeface="Times New Roman"/>
                <a:ea typeface="Times New Roman"/>
                <a:cs typeface="Times New Roman"/>
              </a:rPr>
              <a:t>района были проведены ряд мероприятий (семинары, круглые столы, лекции и </a:t>
            </a: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т.д.).; </a:t>
            </a:r>
            <a:r>
              <a:rPr lang="ru-RU" sz="1150" dirty="0" smtClean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1150" dirty="0" smtClean="0">
                <a:latin typeface="Times New Roman" pitchFamily="18" charset="0"/>
                <a:ea typeface="Calibri"/>
                <a:cs typeface="Times New Roman" pitchFamily="18" charset="0"/>
              </a:rPr>
              <a:t>роведено </a:t>
            </a:r>
            <a:r>
              <a:rPr lang="ru-RU" sz="1150" dirty="0">
                <a:latin typeface="Times New Roman" pitchFamily="18" charset="0"/>
                <a:ea typeface="Calibri"/>
                <a:cs typeface="Times New Roman" pitchFamily="18" charset="0"/>
              </a:rPr>
              <a:t>7 спортивных мероприятий в целях </a:t>
            </a:r>
            <a:r>
              <a:rPr lang="ru-RU" sz="115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профилактики терроризма; </a:t>
            </a:r>
            <a:r>
              <a:rPr lang="ru-RU" sz="1150" dirty="0">
                <a:latin typeface="Times New Roman" pitchFamily="18" charset="0"/>
                <a:ea typeface="Calibri"/>
                <a:cs typeface="Times New Roman" pitchFamily="18" charset="0"/>
              </a:rPr>
              <a:t>антитеррористической защищенности </a:t>
            </a:r>
            <a:r>
              <a:rPr lang="ru-RU" sz="1150" dirty="0" smtClean="0">
                <a:latin typeface="Times New Roman" pitchFamily="18" charset="0"/>
                <a:ea typeface="Calibri"/>
                <a:cs typeface="Times New Roman" pitchFamily="18" charset="0"/>
              </a:rPr>
              <a:t> в 7 объектах </a:t>
            </a:r>
            <a:r>
              <a:rPr lang="ru-RU" sz="1150" dirty="0">
                <a:latin typeface="Times New Roman" pitchFamily="18" charset="0"/>
                <a:ea typeface="Calibri"/>
                <a:cs typeface="Times New Roman" pitchFamily="18" charset="0"/>
              </a:rPr>
              <a:t>образования</a:t>
            </a:r>
            <a:r>
              <a:rPr lang="ru-RU" sz="115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1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91545" y="5017818"/>
            <a:ext cx="3644951" cy="172354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органы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местного самоуправления Зеленчукского муниципального района 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взаимо-действуют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 общественным советом при главе администрации по вопросам противодействия коррупции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;  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постоянно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проводится   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антикор-рупционная   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экспертиза действующих нормативных правовых актов администрации Зеленчукского муниципального района и другие </a:t>
            </a:r>
            <a:r>
              <a:rPr lang="ru-RU" sz="115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мероприятия</a:t>
            </a:r>
            <a:r>
              <a:rPr lang="ru-RU" sz="115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.</a:t>
            </a:r>
            <a:endParaRPr lang="ru-RU" sz="115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1 3"/>
          <p:cNvSpPr/>
          <p:nvPr/>
        </p:nvSpPr>
        <p:spPr>
          <a:xfrm>
            <a:off x="251520" y="1698629"/>
            <a:ext cx="1584176" cy="292389"/>
          </a:xfrm>
          <a:prstGeom prst="borderCallout1">
            <a:avLst>
              <a:gd name="adj1" fmla="val 92654"/>
              <a:gd name="adj2" fmla="val 780"/>
              <a:gd name="adj3" fmla="val 162685"/>
              <a:gd name="adj4" fmla="val 49402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Выноска 1 23"/>
          <p:cNvSpPr/>
          <p:nvPr/>
        </p:nvSpPr>
        <p:spPr>
          <a:xfrm>
            <a:off x="3083714" y="1844824"/>
            <a:ext cx="1764196" cy="258146"/>
          </a:xfrm>
          <a:prstGeom prst="borderCallout1">
            <a:avLst>
              <a:gd name="adj1" fmla="val 99792"/>
              <a:gd name="adj2" fmla="val 44025"/>
              <a:gd name="adj3" fmla="val 149837"/>
              <a:gd name="adj4" fmla="val 44272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2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Выноска 1 24"/>
          <p:cNvSpPr/>
          <p:nvPr/>
        </p:nvSpPr>
        <p:spPr>
          <a:xfrm>
            <a:off x="6732240" y="1350539"/>
            <a:ext cx="1980220" cy="305650"/>
          </a:xfrm>
          <a:prstGeom prst="borderCallout1">
            <a:avLst>
              <a:gd name="adj1" fmla="val 105177"/>
              <a:gd name="adj2" fmla="val 92223"/>
              <a:gd name="adj3" fmla="val 153554"/>
              <a:gd name="adj4" fmla="val 58667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79325"/>
              </p:ext>
            </p:extLst>
          </p:nvPr>
        </p:nvGraphicFramePr>
        <p:xfrm>
          <a:off x="323528" y="548680"/>
          <a:ext cx="8568952" cy="615287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{8A107856-5554-42FB-B03E-39F5DBC370BA}</a:tableStyleId>
              </a:tblPr>
              <a:tblGrid>
                <a:gridCol w="43924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38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4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Торговля и услуги населению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 потребительских цен на товары и услуги на конец года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к декабрю предыдущего года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104.3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104.3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 потребительских цен на товары и услуги 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 г/г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105.0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1.65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1.77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физического объема 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розничной торговли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предыдущ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 в </a:t>
                      </a: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сопостав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92.5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Индекс-дефлятор оборота розничной торговли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lang="ru-RU" sz="9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103.1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105.2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 </a:t>
                      </a:r>
                      <a:endParaRPr lang="ru-RU" sz="9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0.80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физического объема платных услуг населению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соответствующему периоду предыдущего года, %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106.2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0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Индекс-дефлятор</a:t>
                      </a:r>
                      <a:r>
                        <a:rPr lang="ru-RU" sz="9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объема платных услуг населению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г/г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104.6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5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Малое и среднее предпринимательство, включая микропредприятия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343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157.0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158.0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343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на предприятиях малого и среднего предпринимательства (включая микропредприятия) (без внешних совместителей)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266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малых и средних предприятий, включая микропредприятия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</a:tr>
              <a:tr h="180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Денежные доходы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Реальные располагаемые денежные доходы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г/г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Прожиточный минимум в среднем на душу населения (в среднем за год), в том числе по основным социально-демографическим группам населения: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руб./мес.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9251.0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9713.55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трудоспособного населения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руб./мес.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9790.0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10279.5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пенсионеров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руб./мес.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7505.0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7880.3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руб./мес.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9353.0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9820.7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1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 и занятость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26241.7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26457.8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номинальной начисленной среднемесячной заработной платы работников организаций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г/г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113.02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100,8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Реальная заработная плата работников организаций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% г/г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107.8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96.0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68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 (по методологии МОТ)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343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зарегистрированных в  государственных учреждениях службы занятости населения (на конец года)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0.43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0.43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начисленной заработной платы всех работников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1787.9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1880.5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71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</a:t>
                      </a:r>
                      <a:r>
                        <a:rPr lang="ru-RU" sz="9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роста фонда заработной платы работников организаций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% г/г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114.8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105.2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19" marR="11819" marT="0" marB="0" anchor="ctr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1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116631"/>
            <a:ext cx="7992888" cy="864097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«Профилактика преступлений и иных правонарушений  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Зеленчукском муниципальном районе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335" y="1556792"/>
            <a:ext cx="1944216" cy="14157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действенной системы профилактики правонарушений и преступлений на территории района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4912" y="1556792"/>
            <a:ext cx="2196244" cy="12311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целенаправленной социально-правовой профилактики правонарушений и преступлений</a:t>
            </a: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179512" y="3831506"/>
            <a:ext cx="8640960" cy="82163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Зеленчукском муниципальном районе на 2017 – 2019 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4925486"/>
            <a:ext cx="1368152" cy="181588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доли жителей района занимающиеся физической культурой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спортом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71026" y="5478904"/>
            <a:ext cx="1776838" cy="104644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вовлечение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жителей района к занятию спортом и укрепление их здоровья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4777988"/>
            <a:ext cx="3672408" cy="523220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294,4 тыс. руб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Рисунок 18" descr="https://im3-tub-ru.yandex.net/i?id=1ba24d1f2a050cf5ecbff3c8d3b049c0&amp;n=33&amp;h=190&amp;w=285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07" y="116631"/>
            <a:ext cx="1669415" cy="115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im3-tub-ru.yandex.net/i?id=78b1f36be7e00f1694218a0ce27c0968&amp;n=33&amp;h=190&amp;w=285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12" y="3831506"/>
            <a:ext cx="1645285" cy="108435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784576" y="1408420"/>
            <a:ext cx="4176464" cy="190052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150" dirty="0" smtClean="0">
                <a:latin typeface="Times New Roman" pitchFamily="18" charset="0"/>
                <a:ea typeface="Calibri"/>
                <a:cs typeface="Times New Roman" pitchFamily="18" charset="0"/>
              </a:rPr>
              <a:t>в</a:t>
            </a:r>
            <a:r>
              <a:rPr lang="ru-RU" sz="115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150" dirty="0">
                <a:latin typeface="Times New Roman"/>
                <a:ea typeface="Calibri"/>
                <a:cs typeface="Times New Roman"/>
              </a:rPr>
              <a:t>результате проведенной работы нарушений общественного порядка при проведении культурных и общественно-массовых мероприятий на территории обслуживания в течение </a:t>
            </a:r>
            <a:r>
              <a:rPr lang="ru-RU" sz="1150" dirty="0" smtClean="0">
                <a:latin typeface="Times New Roman"/>
                <a:ea typeface="Calibri"/>
                <a:cs typeface="Times New Roman"/>
              </a:rPr>
              <a:t>2019 </a:t>
            </a:r>
            <a:r>
              <a:rPr lang="ru-RU" sz="1150" dirty="0">
                <a:latin typeface="Times New Roman"/>
                <a:ea typeface="Calibri"/>
                <a:cs typeface="Times New Roman"/>
              </a:rPr>
              <a:t>года допущено не было. Общественный порядок и безопасность граждан обеспечены в полном объеме</a:t>
            </a:r>
            <a:r>
              <a:rPr lang="ru-RU" sz="1150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15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150" dirty="0" smtClean="0">
                <a:latin typeface="Times New Roman"/>
                <a:ea typeface="Times New Roman"/>
                <a:cs typeface="Times New Roman"/>
              </a:rPr>
              <a:t>Для </a:t>
            </a:r>
            <a:r>
              <a:rPr lang="ru-RU" sz="1150" dirty="0">
                <a:latin typeface="Times New Roman"/>
                <a:ea typeface="Calibri"/>
                <a:cs typeface="Times New Roman"/>
              </a:rPr>
              <a:t>совершенствования работы по организации безопасности дорожного движения среди детей и подростков  в общеобразовательных учреждениях района  проводятся лекции по безопасности дорожного движения</a:t>
            </a:r>
            <a:r>
              <a:rPr lang="ru-RU" sz="115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5371762"/>
            <a:ext cx="5658544" cy="1369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31800" algn="ctr">
              <a:spcAft>
                <a:spcPts val="0"/>
              </a:spcAft>
            </a:pPr>
            <a:r>
              <a:rPr lang="ru-RU" sz="1150" dirty="0" smtClean="0">
                <a:latin typeface="Times New Roman"/>
                <a:ea typeface="Times New Roman"/>
              </a:rPr>
              <a:t>по </a:t>
            </a:r>
            <a:r>
              <a:rPr lang="ru-RU" sz="1150" dirty="0">
                <a:latin typeface="Times New Roman"/>
                <a:ea typeface="Times New Roman"/>
              </a:rPr>
              <a:t>итогам </a:t>
            </a:r>
            <a:r>
              <a:rPr lang="ru-RU" sz="1150" dirty="0" smtClean="0">
                <a:latin typeface="Times New Roman"/>
                <a:ea typeface="Times New Roman"/>
              </a:rPr>
              <a:t>2019 </a:t>
            </a:r>
            <a:r>
              <a:rPr lang="ru-RU" sz="1150" dirty="0">
                <a:latin typeface="Times New Roman"/>
                <a:ea typeface="Times New Roman"/>
              </a:rPr>
              <a:t>года  процент населения, систематически занимающихся физической культурой и спортом составил  34,5 %. Общее число детей и подростков, постоянно занимающихся спортом, составило 1174 </a:t>
            </a:r>
            <a:r>
              <a:rPr lang="ru-RU" sz="1150" dirty="0" smtClean="0">
                <a:latin typeface="Times New Roman"/>
                <a:ea typeface="Times New Roman"/>
              </a:rPr>
              <a:t>человека;  в</a:t>
            </a:r>
            <a:r>
              <a:rPr lang="ru-RU" sz="1150" dirty="0" smtClean="0">
                <a:latin typeface="Times New Roman"/>
                <a:ea typeface="Calibri"/>
              </a:rPr>
              <a:t> </a:t>
            </a:r>
            <a:r>
              <a:rPr lang="ru-RU" sz="1150" dirty="0">
                <a:latin typeface="Times New Roman"/>
                <a:ea typeface="Calibri"/>
              </a:rPr>
              <a:t>2017 году было проведено отделом по ФК и спорту 52 спортивных соревнования, 15 из которых по календарю юношеской спартакиады. В мероприятиях участвовали команды образовательных школ, физкультурных коллективов и допризывной молодежи района. </a:t>
            </a:r>
            <a:endParaRPr lang="ru-RU" sz="1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" y="0"/>
            <a:ext cx="1528861" cy="14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" y="3717032"/>
            <a:ext cx="1721497" cy="106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116631"/>
            <a:ext cx="7992888" cy="711369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«Аппарат администрации Зеленчукского муниципального района на 2017-2019 годы»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972017"/>
            <a:ext cx="3672408" cy="492443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3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26139,8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1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53297"/>
            <a:ext cx="2232248" cy="10156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организационное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правовое, кадровое, хозяйственное обеспечение деятельности администрации Зеленчукского муниципального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4963" y="2269321"/>
            <a:ext cx="2793141" cy="10156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исполнения решений, принятых в установленном порядке. Организация реализации мероприятий, направленных на совершенствование деятельности отделов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администрации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179512" y="3843739"/>
            <a:ext cx="8640960" cy="82163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«Повышение безопасности дорожного движения в Зеленчукском муниципальном районе на 2017-2019 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037" y="5095056"/>
            <a:ext cx="1815814" cy="141577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безопасности дорожного движения  на территории Зеленчукского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71543" y="5218166"/>
            <a:ext cx="2340260" cy="129266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/>
                <a:ea typeface="Calibri"/>
              </a:rPr>
              <a:t>Основной </a:t>
            </a:r>
            <a:r>
              <a:rPr lang="ru-RU" sz="1000" dirty="0" smtClean="0">
                <a:latin typeface="Times New Roman"/>
                <a:ea typeface="Calibri"/>
              </a:rPr>
              <a:t>задачей </a:t>
            </a:r>
            <a:r>
              <a:rPr lang="ru-RU" sz="1000" dirty="0">
                <a:latin typeface="Times New Roman"/>
                <a:ea typeface="Calibri"/>
              </a:rPr>
              <a:t>является повышение безопасности дорожного движения на территории Зеленчукского муниципального района, снижение количества дорожно-транспортных происшествий.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" name="Picture 9" descr="http://www.schoolage.ru/uploads/agencies/25/%D1%84%D0%BE%D1%82%D0%BE/fo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" y="116631"/>
            <a:ext cx="1728193" cy="10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https://im0-tub-ru.yandex.net/i?id=6741b685c772af006b6a22c340707c46&amp;n=33&amp;h=190&amp;w=254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" y="3843739"/>
            <a:ext cx="1368152" cy="97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im0-tub-ru.yandex.net/i?id=720704db4b8a4fe2e2b8c62736457f8b&amp;n=33&amp;h=190&amp;w=254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26" y="116632"/>
            <a:ext cx="1706178" cy="10844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Прямоугольник 13"/>
          <p:cNvSpPr/>
          <p:nvPr/>
        </p:nvSpPr>
        <p:spPr>
          <a:xfrm>
            <a:off x="5652120" y="1917119"/>
            <a:ext cx="3312368" cy="175432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доля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отделов администрации Зеленчукского муниципального района, информация о результатах, деятельности которых за отчетный год размещена в сети Интернет – 100%;</a:t>
            </a:r>
            <a:endParaRPr lang="ru-RU" sz="1200" dirty="0">
              <a:ea typeface="Calibri"/>
              <a:cs typeface="Times New Roman"/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>
                <a:latin typeface="Times New Roman"/>
                <a:ea typeface="Calibri"/>
              </a:rPr>
              <a:t>обеспечено организационной работой по делопроизводству и сроках рассмотрения обращений граждан – 100%;</a:t>
            </a:r>
          </a:p>
          <a:p>
            <a:pPr marL="171450" indent="-171450" algn="ctr">
              <a:buFontTx/>
              <a:buChar char="-"/>
            </a:pPr>
            <a:r>
              <a:rPr lang="ru-RU" sz="1200" dirty="0">
                <a:latin typeface="Times New Roman"/>
                <a:ea typeface="Calibri"/>
              </a:rPr>
              <a:t> обеспечена сохранность  и учет архивных документов – 100% </a:t>
            </a:r>
            <a:r>
              <a:rPr lang="ru-RU" sz="1200" dirty="0" smtClean="0">
                <a:latin typeface="Times New Roman"/>
                <a:ea typeface="Calibri"/>
              </a:rPr>
              <a:t> и </a:t>
            </a:r>
            <a:r>
              <a:rPr lang="ru-RU" sz="1200" dirty="0">
                <a:latin typeface="Times New Roman"/>
                <a:ea typeface="Calibri"/>
              </a:rPr>
              <a:t>другие мероприятия</a:t>
            </a:r>
            <a:r>
              <a:rPr lang="ru-RU" sz="1200" dirty="0" smtClean="0">
                <a:latin typeface="Times New Roman"/>
                <a:ea typeface="Calibri"/>
              </a:rPr>
              <a:t>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4918" y="4802668"/>
            <a:ext cx="3719082" cy="200054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50215" algn="just">
              <a:spcAft>
                <a:spcPts val="0"/>
              </a:spcAft>
            </a:pPr>
            <a:r>
              <a:rPr lang="ru-RU" sz="1000" dirty="0" smtClean="0">
                <a:latin typeface="Times New Roman"/>
                <a:ea typeface="Calibri"/>
                <a:cs typeface="Times New Roman"/>
              </a:rPr>
              <a:t>Во </a:t>
            </a:r>
            <a:r>
              <a:rPr lang="ru-RU" sz="1000" dirty="0">
                <a:latin typeface="Times New Roman"/>
                <a:ea typeface="Calibri"/>
                <a:cs typeface="Times New Roman"/>
              </a:rPr>
              <a:t>всех учреждениях  проведены  родительские собрания по данной  тематике, показаны фильмы, видеоролики, сделаны наставления, предостережения, выданы «памятки».</a:t>
            </a:r>
            <a:endParaRPr lang="ru-RU" sz="10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В 7-ми пришкольных лагерях с питанием  проведены дополнительные  занятия с детьми по формированию  и закреплению навыков безопасного поведения на дорогах.</a:t>
            </a:r>
            <a:endParaRPr lang="ru-RU" sz="10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0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000" dirty="0">
                <a:latin typeface="Times New Roman"/>
                <a:ea typeface="Calibri"/>
                <a:cs typeface="Times New Roman"/>
              </a:rPr>
              <a:t>2019 году 2500 школьников приобрели светоотражающие элементы в форме повязки и браслета.</a:t>
            </a:r>
            <a:endParaRPr lang="ru-RU" sz="10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В 2019 году для старшеклассников был проведен тест на знание правил дорожного движения.</a:t>
            </a:r>
            <a:endParaRPr lang="ru-RU" sz="1000" dirty="0">
              <a:ea typeface="Calibri"/>
              <a:cs typeface="Times New Roman"/>
            </a:endParaRPr>
          </a:p>
          <a:p>
            <a:pPr algn="ctr"/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носка 1 21"/>
          <p:cNvSpPr/>
          <p:nvPr/>
        </p:nvSpPr>
        <p:spPr>
          <a:xfrm>
            <a:off x="395536" y="1552435"/>
            <a:ext cx="1584176" cy="292389"/>
          </a:xfrm>
          <a:prstGeom prst="borderCallout1">
            <a:avLst>
              <a:gd name="adj1" fmla="val 92654"/>
              <a:gd name="adj2" fmla="val 780"/>
              <a:gd name="adj3" fmla="val 170915"/>
              <a:gd name="adj4" fmla="val 47883"/>
            </a:avLst>
          </a:prstGeom>
          <a:noFill/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Выноска 1 22"/>
          <p:cNvSpPr/>
          <p:nvPr/>
        </p:nvSpPr>
        <p:spPr>
          <a:xfrm>
            <a:off x="6804248" y="1412776"/>
            <a:ext cx="1980220" cy="305650"/>
          </a:xfrm>
          <a:prstGeom prst="borderCallout1">
            <a:avLst>
              <a:gd name="adj1" fmla="val 101241"/>
              <a:gd name="adj2" fmla="val 97084"/>
              <a:gd name="adj3" fmla="val 157491"/>
              <a:gd name="adj4" fmla="val 61097"/>
            </a:avLst>
          </a:prstGeom>
          <a:noFill/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Выноска 1 23"/>
          <p:cNvSpPr/>
          <p:nvPr/>
        </p:nvSpPr>
        <p:spPr>
          <a:xfrm>
            <a:off x="2987824" y="1802702"/>
            <a:ext cx="1908212" cy="258146"/>
          </a:xfrm>
          <a:prstGeom prst="borderCallout1">
            <a:avLst>
              <a:gd name="adj1" fmla="val 99792"/>
              <a:gd name="adj2" fmla="val 48439"/>
              <a:gd name="adj3" fmla="val 182463"/>
              <a:gd name="adj4" fmla="val 48685"/>
            </a:avLst>
          </a:prstGeom>
          <a:noFill/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38" y="3863752"/>
            <a:ext cx="1562162" cy="95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283968" y="1534577"/>
            <a:ext cx="4752528" cy="22544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150" dirty="0" smtClean="0">
                <a:latin typeface="Times New Roman"/>
                <a:ea typeface="Times New Roman"/>
              </a:rPr>
              <a:t>Сотрудниками </a:t>
            </a:r>
            <a:r>
              <a:rPr lang="ru-RU" sz="1150" dirty="0">
                <a:latin typeface="Times New Roman"/>
                <a:ea typeface="Times New Roman"/>
              </a:rPr>
              <a:t>ОДН МО МВД России «Зеленчукский»  проведены лекционные занятия  в образовательных учреждениях района о вреде употребления наркотических средств, спиртных напитков и других одурманивающих веществ. В образовательных учреждениях по профилактике наркомании и вредных привычек включает следующие мероприятия: вовлечение учащихся в кружки и секции, проведение конкурсов, спортивных  состязаний, встречи с медицинскими работниками, конкурсы рисунков и плакатов «Мы выбираем здоровый образ жизни», уроки-ролевые игры, творческие работы учащихся. Из 5608 учащихся, 3860 заняты внеурочной деятельностью, что составляет 69 %  от общего количества обучающихся. 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типовой процесс 8"/>
          <p:cNvSpPr/>
          <p:nvPr/>
        </p:nvSpPr>
        <p:spPr>
          <a:xfrm>
            <a:off x="611560" y="116631"/>
            <a:ext cx="7992888" cy="107141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 употребления наркотических средств, психотропных веществ и их прекурсоров подростками и молодежью Зеленчукского муниципального района на 2017 – 2019 годы»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311151"/>
            <a:ext cx="2664295" cy="461665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38  тыс. руб.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35877"/>
            <a:ext cx="1704665" cy="14157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уровня потребления  наркотических ,  психотропных веществ и их прекурсоров на территории района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26250" y="1844824"/>
            <a:ext cx="2030651" cy="16004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координация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действий представителей общественных, религиозных организаций по выявлению причин и условий распространения наркомании </a:t>
            </a: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179512" y="4047530"/>
            <a:ext cx="8640960" cy="821630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«Устойчивое развитие сельских территорий Зеленчукского муниципального района 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2014-2017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 и на период до 2020 года»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445224"/>
            <a:ext cx="2064169" cy="123110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комплексное обустройство населенных пунктов, объектами социальной и инженерной инфраструктуры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41576" y="5540460"/>
            <a:ext cx="2916832" cy="12311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-развитие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сети учреждений культурно-досугового типа в сельской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местности</a:t>
            </a:r>
          </a:p>
          <a:p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-газификация и водоснабжение населенных пунктов</a:t>
            </a:r>
          </a:p>
          <a:p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-строительство открытой спортивной площадки в </a:t>
            </a:r>
            <a:r>
              <a:rPr lang="ru-RU" sz="1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ст.Кардоникской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11760" y="4994012"/>
            <a:ext cx="4104456" cy="523220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10195,3 тыс. руб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" descr="http://www.kchr.ru/upload/iblock/2e3/2e312c64ac707832efbd5d5a13f075f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48" y="4005064"/>
            <a:ext cx="1475656" cy="107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588224" y="5478904"/>
            <a:ext cx="2232248" cy="129266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</a:rPr>
              <a:t>средства </a:t>
            </a:r>
            <a:r>
              <a:rPr lang="ru-RU" sz="1000" dirty="0">
                <a:latin typeface="Times New Roman"/>
                <a:ea typeface="Calibri"/>
              </a:rPr>
              <a:t>были  направлены на </a:t>
            </a:r>
            <a:r>
              <a:rPr lang="ru-RU" sz="1000" dirty="0" smtClean="0">
                <a:latin typeface="Times New Roman"/>
                <a:ea typeface="Calibri"/>
              </a:rPr>
              <a:t>:</a:t>
            </a:r>
          </a:p>
          <a:p>
            <a:r>
              <a:rPr lang="ru-RU" sz="900" b="1" dirty="0" smtClean="0">
                <a:latin typeface="Times New Roman"/>
                <a:cs typeface="Times New Roman" pitchFamily="18" charset="0"/>
              </a:rPr>
              <a:t>-газификацию и водоснабжение </a:t>
            </a:r>
            <a:r>
              <a:rPr lang="ru-RU" sz="900" b="1" dirty="0" err="1" smtClean="0">
                <a:latin typeface="Times New Roman"/>
                <a:cs typeface="Times New Roman" pitchFamily="18" charset="0"/>
              </a:rPr>
              <a:t>ст.Исправной</a:t>
            </a:r>
            <a:r>
              <a:rPr lang="ru-RU" sz="900" b="1" dirty="0" smtClean="0">
                <a:latin typeface="Times New Roman"/>
                <a:cs typeface="Times New Roman" pitchFamily="18" charset="0"/>
              </a:rPr>
              <a:t> и с.Маруха,Хасаут-Греческое-7279,4тыс.руб.;</a:t>
            </a:r>
          </a:p>
          <a:p>
            <a:r>
              <a:rPr lang="ru-RU" sz="900" b="1" dirty="0" smtClean="0">
                <a:latin typeface="Times New Roman"/>
                <a:cs typeface="Times New Roman" pitchFamily="18" charset="0"/>
              </a:rPr>
              <a:t>-строительство открытой спортивной площадки в ст.Кардоникской-2915,9 </a:t>
            </a:r>
            <a:r>
              <a:rPr lang="ru-RU" sz="900" b="1" dirty="0" err="1" smtClean="0">
                <a:latin typeface="Times New Roman"/>
                <a:cs typeface="Times New Roman" pitchFamily="18" charset="0"/>
              </a:rPr>
              <a:t>тыс.руб</a:t>
            </a:r>
            <a:r>
              <a:rPr lang="ru-RU" sz="900" b="1" dirty="0" smtClean="0">
                <a:latin typeface="Times New Roman"/>
                <a:cs typeface="Times New Roman" pitchFamily="18" charset="0"/>
              </a:rPr>
              <a:t>.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73590"/>
            <a:ext cx="1225981" cy="113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3"/>
            <a:ext cx="1512168" cy="107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633"/>
            <a:ext cx="1584175" cy="107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116631"/>
            <a:ext cx="7992888" cy="855386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малого и среднего предпринимательства в Зеленчукском муниципальном районе на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79300"/>
            <a:ext cx="2268252" cy="14157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благоприятных условий для развития малого и среднего предпринимательства в Зеленчукском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муниципальном районе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1866" y="1168929"/>
            <a:ext cx="2325434" cy="12311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поддержка предпринимательства расширение ее состава, обеспечение эффективного взаимодействия</a:t>
            </a: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251520" y="3356992"/>
            <a:ext cx="8640960" cy="864096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и становление Зеленчукского районного общества Баталпашинского казачьего отдела Кубанского казачьего войска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2018-2020 годы»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7699" y="5373215"/>
            <a:ext cx="2294062" cy="101566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Зеленчукском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государственной политики по возрождению и развитию казачества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44443" y="5550331"/>
            <a:ext cx="2520280" cy="83099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 патриотического воспитания молодежи, возрождение традиционной культуры казачества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11760" y="4376717"/>
            <a:ext cx="3456384" cy="492443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3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в 2019 году - 400 тыс. руб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http://rcpp35.ru/en/wp-content/uploads/2016/12/biz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64" y="116631"/>
            <a:ext cx="1705491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https://im2-tub-ru.yandex.net/i?id=493e0ec2cff6e59bf5ac8c88fb7d2648&amp;n=33&amp;h=190&amp;w=294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0"/>
            <a:ext cx="1590040" cy="115212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5264847" y="1294634"/>
            <a:ext cx="3674949" cy="16004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dirty="0" smtClean="0">
                <a:latin typeface="Times New Roman"/>
              </a:rPr>
              <a:t>Проведен </a:t>
            </a:r>
            <a:r>
              <a:rPr lang="ru-RU" sz="1200" dirty="0">
                <a:latin typeface="Times New Roman"/>
              </a:rPr>
              <a:t>анализ действующих нормативных правовых актов по вопросам поддержки малого предпринимательства и разработка предложений по совершенствованию законодательства</a:t>
            </a:r>
            <a:r>
              <a:rPr lang="ru-RU" sz="1200" dirty="0" smtClean="0">
                <a:latin typeface="Times New Roman"/>
              </a:rPr>
              <a:t>; Оказывается информационная </a:t>
            </a:r>
            <a:r>
              <a:rPr lang="ru-RU" sz="1200" dirty="0">
                <a:latin typeface="Times New Roman"/>
              </a:rPr>
              <a:t>поддержка малого и среднего предпринимательства на сайте администрации Зеленчукского муниципального района</a:t>
            </a:r>
            <a:r>
              <a:rPr lang="ru-RU" sz="1200" dirty="0" smtClean="0">
                <a:latin typeface="Times New Roman"/>
              </a:rPr>
              <a:t>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Выноска 1 20"/>
          <p:cNvSpPr/>
          <p:nvPr/>
        </p:nvSpPr>
        <p:spPr>
          <a:xfrm>
            <a:off x="3419872" y="5098307"/>
            <a:ext cx="1764196" cy="258146"/>
          </a:xfrm>
          <a:prstGeom prst="borderCallout1">
            <a:avLst>
              <a:gd name="adj1" fmla="val 109113"/>
              <a:gd name="adj2" fmla="val 50163"/>
              <a:gd name="adj3" fmla="val 168481"/>
              <a:gd name="adj4" fmla="val 36770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Выноска 1 24"/>
          <p:cNvSpPr/>
          <p:nvPr/>
        </p:nvSpPr>
        <p:spPr>
          <a:xfrm>
            <a:off x="529357" y="4884103"/>
            <a:ext cx="1764196" cy="258146"/>
          </a:xfrm>
          <a:prstGeom prst="borderCallout1">
            <a:avLst>
              <a:gd name="adj1" fmla="val 109113"/>
              <a:gd name="adj2" fmla="val 1742"/>
              <a:gd name="adj3" fmla="val 187124"/>
              <a:gd name="adj4" fmla="val 46318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Выноска 1 25"/>
          <p:cNvSpPr/>
          <p:nvPr/>
        </p:nvSpPr>
        <p:spPr>
          <a:xfrm>
            <a:off x="6017257" y="4626714"/>
            <a:ext cx="2170131" cy="371161"/>
          </a:xfrm>
          <a:prstGeom prst="borderCallout1">
            <a:avLst>
              <a:gd name="adj1" fmla="val 98373"/>
              <a:gd name="adj2" fmla="val 97902"/>
              <a:gd name="adj3" fmla="val 133032"/>
              <a:gd name="adj4" fmla="val 60728"/>
            </a:avLst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5128299"/>
            <a:ext cx="3744416" cy="168507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150" spc="-5" dirty="0" smtClean="0">
                <a:latin typeface="Times New Roman"/>
                <a:ea typeface="Calibri"/>
                <a:cs typeface="Times New Roman"/>
              </a:rPr>
              <a:t>    созданы </a:t>
            </a:r>
            <a:r>
              <a:rPr lang="ru-RU" sz="1150" spc="-5" dirty="0">
                <a:latin typeface="Times New Roman"/>
                <a:ea typeface="Calibri"/>
                <a:cs typeface="Times New Roman"/>
              </a:rPr>
              <a:t>классы казачьей направленности в общеобразовательных учреждениях, совершенствование их учебно-методической базы;</a:t>
            </a:r>
            <a:endParaRPr lang="ru-RU" sz="1150" dirty="0">
              <a:ea typeface="Calibri"/>
              <a:cs typeface="Times New Roman"/>
            </a:endParaRPr>
          </a:p>
          <a:p>
            <a:pPr algn="just"/>
            <a:r>
              <a:rPr lang="ru-RU" sz="1150" spc="-5" dirty="0" smtClean="0">
                <a:latin typeface="Times New Roman"/>
                <a:ea typeface="Calibri"/>
                <a:cs typeface="Times New Roman"/>
              </a:rPr>
              <a:t>    проведены </a:t>
            </a:r>
            <a:r>
              <a:rPr lang="ru-RU" sz="1150" spc="-5" dirty="0">
                <a:latin typeface="Times New Roman"/>
                <a:ea typeface="Calibri"/>
                <a:cs typeface="Times New Roman"/>
              </a:rPr>
              <a:t>спортивно-развлекательного соревнования «Дед, батя и я - казачья семья»;</a:t>
            </a:r>
            <a:endParaRPr lang="ru-RU" sz="1150" dirty="0">
              <a:ea typeface="Calibri"/>
              <a:cs typeface="Times New Roman"/>
            </a:endParaRPr>
          </a:p>
          <a:p>
            <a:pPr algn="just"/>
            <a:r>
              <a:rPr lang="ru-RU" sz="1150" dirty="0" smtClean="0">
                <a:latin typeface="Times New Roman"/>
                <a:ea typeface="Calibri"/>
                <a:cs typeface="Times New Roman"/>
              </a:rPr>
              <a:t>    проведены </a:t>
            </a:r>
            <a:r>
              <a:rPr lang="ru-RU" sz="1150" dirty="0">
                <a:latin typeface="Times New Roman"/>
                <a:ea typeface="Calibri"/>
                <a:cs typeface="Times New Roman"/>
              </a:rPr>
              <a:t>спортивные мероприятия посвященные Дню Победы;</a:t>
            </a:r>
            <a:endParaRPr lang="ru-RU" sz="1150" dirty="0">
              <a:ea typeface="Calibri"/>
              <a:cs typeface="Times New Roman"/>
            </a:endParaRPr>
          </a:p>
          <a:p>
            <a:pPr algn="just"/>
            <a:r>
              <a:rPr lang="ru-RU" sz="1150" spc="-10" dirty="0" smtClean="0">
                <a:latin typeface="Times New Roman"/>
                <a:ea typeface="Calibri"/>
                <a:cs typeface="Times New Roman"/>
              </a:rPr>
              <a:t>    проведены </a:t>
            </a:r>
            <a:r>
              <a:rPr lang="ru-RU" sz="1150" spc="-10" dirty="0">
                <a:latin typeface="Times New Roman"/>
                <a:ea typeface="Calibri"/>
                <a:cs typeface="Times New Roman"/>
              </a:rPr>
              <a:t>ежегодные соревнования по военному многоборью  и другие мероприятия.</a:t>
            </a:r>
            <a:endParaRPr lang="ru-RU" sz="1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53128"/>
            <a:ext cx="1547664" cy="136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253128"/>
            <a:ext cx="1440160" cy="125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8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типовой процесс 8"/>
          <p:cNvSpPr/>
          <p:nvPr/>
        </p:nvSpPr>
        <p:spPr>
          <a:xfrm>
            <a:off x="611560" y="44624"/>
            <a:ext cx="7992888" cy="936105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«Управление муниципальными финансами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 муниципального района на 2017-2019 годы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1052736"/>
            <a:ext cx="3672408" cy="523220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на реализацию программы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9112,9 тыс. руб.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28800"/>
            <a:ext cx="2160239" cy="178510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долгосрочной сбалансированности и устойчивости бюджетной системы Зеленчукского муниципального  района, повышение качества и прозрачности управления муниципальными финансами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1628800"/>
            <a:ext cx="2160240" cy="196977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равных условий для устойчивого и эффективного исполнения расходных обязательств муниципальных образований Зеленчукского муниципального района, повышение эффективности расходов местного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типовой процесс 14"/>
          <p:cNvSpPr/>
          <p:nvPr/>
        </p:nvSpPr>
        <p:spPr>
          <a:xfrm>
            <a:off x="251520" y="3903514"/>
            <a:ext cx="8640960" cy="749622"/>
          </a:xfrm>
          <a:prstGeom prst="flowChartPredefinedProcess">
            <a:avLst/>
          </a:prstGeom>
          <a:solidFill>
            <a:srgbClr val="FEF9F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программа «Развитие многофункционального центра предоставления государственных и муниципальных услуг в Зеленчукском муниципальном районе  на 2017-2019 годы»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496" y="5301208"/>
            <a:ext cx="2664296" cy="141577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равного доступа, создание комфортных условий при получении гражданами и юридическими лицами государственных и муниципальных услуг по принципу «одного окна»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5519554"/>
            <a:ext cx="3096344" cy="86177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муниципального управления, переход на предоставление услуг и их исполнение в электронном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виде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27784" y="4777988"/>
            <a:ext cx="3528392" cy="523220"/>
          </a:xfrm>
          <a:prstGeom prst="rect">
            <a:avLst/>
          </a:prstGeom>
          <a:solidFill>
            <a:srgbClr val="FEF9F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7353,6 тыс. руб</a:t>
            </a:r>
            <a:r>
              <a:rPr lang="ru-RU" sz="1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Рисунок 22" descr="C:\Documents and Settings\Aminat\Local Settings\Temporary Internet Files\Content.Word\10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91481"/>
            <a:ext cx="1368152" cy="104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m0-tub-ru.yandex.net/i?id=720704db4b8a4fe2e2b8c62736457f8b&amp;n=33&amp;h=190&amp;w=254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27" y="24063"/>
            <a:ext cx="1706178" cy="116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im0-tub-ru.yandex.net/i?id=10108ec98b52c3a0643f2789c2c603e4&amp;n=33&amp;h=190&amp;w=322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" y="44624"/>
            <a:ext cx="1648192" cy="11257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932040" y="1628800"/>
            <a:ext cx="4032448" cy="196977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dirty="0">
                <a:latin typeface="Times New Roman"/>
                <a:ea typeface="Calibri"/>
                <a:cs typeface="Times New Roman"/>
              </a:rPr>
              <a:t>Обеспечены равные условия для устойчивого и эффективного исполнения расходных обязательств муниципальных образований Зеленчукского муниципального района, обеспечена сбалансированность и повышена финансовая самостоятельность местных бюджетов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 Отсутствует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в местных бюджетах просроченная кредиторская задолженность по выплате заработной платы с начислениями работникам бюджетной сферы и по исполнению обязательств перед гражданами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5325596"/>
            <a:ext cx="3048344" cy="14157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Достигнутые значения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dirty="0" smtClean="0">
                <a:latin typeface="Times New Roman"/>
                <a:ea typeface="Calibri"/>
              </a:rPr>
              <a:t>Доступность получения государственных </a:t>
            </a:r>
          </a:p>
          <a:p>
            <a:pPr algn="just"/>
            <a:r>
              <a:rPr lang="ru-RU" sz="1200" dirty="0" smtClean="0">
                <a:latin typeface="Times New Roman"/>
                <a:ea typeface="Calibri"/>
              </a:rPr>
              <a:t>и </a:t>
            </a:r>
            <a:r>
              <a:rPr lang="ru-RU" sz="1200" dirty="0">
                <a:latin typeface="Times New Roman"/>
                <a:ea typeface="Calibri"/>
              </a:rPr>
              <a:t>муниципальных услуг для физических </a:t>
            </a:r>
            <a:endParaRPr lang="ru-RU" sz="1200" dirty="0" smtClean="0">
              <a:latin typeface="Times New Roman"/>
              <a:ea typeface="Calibri"/>
            </a:endParaRPr>
          </a:p>
          <a:p>
            <a:pPr algn="just"/>
            <a:r>
              <a:rPr lang="ru-RU" sz="1200" dirty="0" smtClean="0">
                <a:latin typeface="Times New Roman"/>
                <a:ea typeface="Calibri"/>
              </a:rPr>
              <a:t>и </a:t>
            </a:r>
            <a:r>
              <a:rPr lang="ru-RU" sz="1200" dirty="0">
                <a:latin typeface="Times New Roman"/>
                <a:ea typeface="Calibri"/>
              </a:rPr>
              <a:t>юридических лиц доведена до 70 </a:t>
            </a:r>
            <a:r>
              <a:rPr lang="ru-RU" sz="1200" dirty="0" smtClean="0">
                <a:latin typeface="Times New Roman"/>
                <a:ea typeface="Calibri"/>
              </a:rPr>
              <a:t>процен-тов. Количество </a:t>
            </a:r>
            <a:r>
              <a:rPr lang="ru-RU" sz="1200" dirty="0">
                <a:latin typeface="Times New Roman"/>
                <a:ea typeface="Calibri"/>
              </a:rPr>
              <a:t>оказанных </a:t>
            </a:r>
            <a:r>
              <a:rPr lang="ru-RU" sz="1200" dirty="0" smtClean="0">
                <a:latin typeface="Times New Roman"/>
                <a:ea typeface="Calibri"/>
              </a:rPr>
              <a:t>государствен-ных </a:t>
            </a:r>
            <a:r>
              <a:rPr lang="ru-RU" sz="1200" dirty="0">
                <a:latin typeface="Times New Roman"/>
                <a:ea typeface="Calibri"/>
              </a:rPr>
              <a:t>и муниципальных услуг МФЦ   составило </a:t>
            </a:r>
            <a:r>
              <a:rPr lang="ru-RU" sz="1200" dirty="0" smtClean="0">
                <a:latin typeface="Times New Roman"/>
                <a:ea typeface="Calibri"/>
              </a:rPr>
              <a:t>16000.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93" y="3761750"/>
            <a:ext cx="1459012" cy="11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0-tub-ru.yandex.net/i?id=366b06562bb962d0f86cf7342e2548d8&amp;n=33&amp;h=190&amp;w=186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581128"/>
            <a:ext cx="2160239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12476" y="244966"/>
            <a:ext cx="8235988" cy="1138773"/>
          </a:xfrm>
          <a:prstGeom prst="rect">
            <a:avLst/>
          </a:prstGeom>
          <a:ln cmpd="dbl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Презентация «Бюджет </a:t>
            </a:r>
            <a:r>
              <a:rPr lang="ru-RU" alt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для граждан» </a:t>
            </a:r>
          </a:p>
          <a:p>
            <a:pPr algn="ctr"/>
            <a:r>
              <a:rPr lang="ru-RU" alt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подготовлена Финансовым </a:t>
            </a:r>
            <a:r>
              <a:rPr lang="ru-RU" alt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управлением </a:t>
            </a:r>
          </a:p>
          <a:p>
            <a:pPr algn="ctr"/>
            <a:r>
              <a:rPr lang="ru-RU" alt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администрации Зеленчукского муниципального</a:t>
            </a:r>
            <a:r>
              <a:rPr lang="ru-RU" alt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3502749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369140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Карачаево-Черкесская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Зеленчукская,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</a:t>
            </a:r>
            <a:r>
              <a:rPr lang="ru-RU" sz="2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ул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Первомайская, 129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5653697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8(87878</a:t>
            </a:r>
            <a:r>
              <a:rPr lang="ru-RU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5-12-39; </a:t>
            </a:r>
            <a:r>
              <a:rPr lang="ru-RU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ru-RU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</a:t>
            </a:r>
            <a:r>
              <a:rPr lang="ru-RU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75;  5-19-13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zelfin</a:t>
            </a:r>
            <a:r>
              <a:rPr lang="ru-RU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@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mail</a:t>
            </a:r>
            <a:r>
              <a:rPr lang="ru-RU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.</a:t>
            </a:r>
            <a:r>
              <a:rPr lang="en-US" sz="20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ru</a:t>
            </a:r>
            <a:endParaRPr lang="ru-RU" sz="20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4109271"/>
            <a:ext cx="691276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44550">
              <a:spcBef>
                <a:spcPct val="0"/>
              </a:spcBef>
              <a:spcAft>
                <a:spcPct val="1500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Часы работы: понедельник-пятница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8-00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16-20 и 17-00</a:t>
            </a:r>
          </a:p>
          <a:p>
            <a:pPr marL="0" lvl="1" defTabSz="844550">
              <a:spcBef>
                <a:spcPct val="0"/>
              </a:spcBef>
              <a:spcAft>
                <a:spcPct val="150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перерыв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12.00 до 13.00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3102639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Финансовое управление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находится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 адресу: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289066"/>
            <a:ext cx="6552728" cy="70788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450215"/>
            <a:r>
              <a:rPr lang="ru-RU" sz="4000" b="1" dirty="0">
                <a:solidFill>
                  <a:srgbClr val="501D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5364505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44550">
              <a:spcBef>
                <a:spcPct val="0"/>
              </a:spcBef>
              <a:spcAft>
                <a:spcPct val="1500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Дополнительную информацию можно получить по телефону                 и эл. адресу: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867484"/>
            <a:ext cx="7704856" cy="37856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450215" algn="ctr"/>
            <a:r>
              <a:rPr lang="ru-RU" sz="8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СПАСИБО </a:t>
            </a:r>
            <a:br>
              <a:rPr lang="ru-RU" sz="8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8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за</a:t>
            </a:r>
            <a:br>
              <a:rPr lang="ru-RU" sz="8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8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172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265069"/>
            <a:ext cx="42484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Г л о с с а р и й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052736"/>
            <a:ext cx="849694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Автономное учреждение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некоммерческая организация, созданная Российской Федерацией, субъектом РФ или муниципальным образованием для выполнения работ, оказания услуг в целях осуществления предусмотренных законодательством РФ полномочий органов государственной власти, полномочий органов местного самоуправления в сфере науки, образования, здравоохранения, культуры, социальной защиты, занятости населения, физической культуры и спорта, а также в иной сфере.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Аналитический учет -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система сбора данных, предусматривающая группировку учетной информации в нужном разрезе для нужд управления, составления бухгалтерской отчетности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Баланс бухгалтерский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 бюджетной отчетности, представляющий собой совокупность показателей, обрисовывающих картину финансового и хозяйственного состояния бюджетного учреждения на начало и конец финансового года. Баланс состоит из двух частей (таблиц). Активы баланса отражают состав и размещение нефинансовых и финансовых активов, а пассивы баланса - обязательства и финансовый результат. Актив баланса в сумме равен его пассиву.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Бухгалтерская отчетность -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единая система данных об имущественном и финансовом положении организации и о результатах ее хозяйственной деятельности, составляемая на основе данных бухгалтерского учета по установленным формам.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Бухгалтерский учет бюджетных структур -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учет исполнения смет расходов. Расходы по бюджету в учреждениях и организациях учитывают в соответствии со структурой бюджетной классификации РФ. На счетах отражаются фактически произведенные расходы организациями и учреждениями. Финансирование для бюджетных организаций и учреждений производится по трем укрупненным статьям: заработная плата; текущие расходы; капитальные вложения и ремонт.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-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ассигнования -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предусмотренных в соответствующем  финансовом году  для исполнения бюджетных обязательств.</a:t>
            </a:r>
          </a:p>
          <a:p>
            <a:pPr algn="just"/>
            <a:r>
              <a:rPr lang="ru-RU" sz="1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роспись 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Бюджетным кодексом Российской Федерации в целях исполнения бюджета по расходам (источникам финансирования дефицита бюджета).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72" y="265068"/>
            <a:ext cx="1368152" cy="78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0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414"/>
            <a:ext cx="3202584" cy="81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41904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смета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документ, устанавливающий в соответствии с классификацией расходов бюджетов лимиты бюджетных обязательств казенного учреждения.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классификация РФ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группировка доходов, расходов и источников финансирования дефицитов бюджетов бюджетной системы РФ,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РФ.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учреждение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некоммерческая организация, созданная Российской Федерацией, субъектом Российской Федерации или муниципальным образованием для выполнения работ, оказания услуг в целях обеспечения реализации предусмотренных законодательством Российской Федерации полномочий соответственно органов государственной власти (государственных органов) или органов местного самоуправления в сферах науки, образования, здравоохранения, культуры, социальной защиты, занятости населения, физической культуры и спорта, а также в иных сферах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юджетное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финансирование - 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предоставление в безвозвратном порядке средств из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для полного или частичного покрытия расходов, а также для осуществления государственных заказов, выполнения государственных программ, содержания государственных организаций для достижения общегосударственных целей.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Ведомственная структура расходов бюджета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видам расходов бюджетной классификации РФ.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администратор доходов бюджета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 казенное учреждение, имеющий(ее) в своем ведении администраторов доходов бюджета.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администратор источников финансирования дефицита бюджета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в своем ведении администраторов источников финансирования дефицита бюджета.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6984"/>
            <a:ext cx="42484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Г л о с с а р и й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235" y="476672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распорядитель бюджетных средств -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 государственной власти субъекта Российской Федерации, орган местного самоуправления, бюджетное учреждение, имеющие право распределять бюджетные средства по подведомственным распорядителям и получателям средств бюджета субъекта Российской Федерации, средств местного бюджета, определенные ведомственной классификацией расходов соответствующего бюджета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.…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Единый	счет бюджета 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(совокупность счетов),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открытый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(открытых) Федеральному казначейству в учреждении Центрального банка Российской Федерации отдельно по каждому бюджету бюджетной системы Российской Федерации для осуществления операций по кассовым поступлениям в бюджет и кассовым выплатам из бюджета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Казенное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-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(муниципальное) учреждение, финансовое обеспечение деятельности которого осуществляется за счет средств соответствующего бюджета на основании бюджетной сметы.                                                                                     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Лимиты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бюджетных обязательств -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объем прав (в денежном выражении) по принятию и исполнению казенным учреждением бюджетных обязательств в текущем финансовом году и плановом периоде.                         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Непрограммные расходы -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обязательства, не включенные в государственные программы.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Обоснование бюджетных ассигнований -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документ, содержащий информацию о бюджетных средствах в очередном финансовом году (очередном финансовом году и плановом периоде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Отчетный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год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год, предшествующий текущему финансовому году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Очередной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год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год, следующий за текущим финансовым годом.                 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Плановый период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финансовых года, следующие за очередным финансовым годом.                 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Получатель бюджетных средств  -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бюджетное или иное учреждение, имеющее право на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бюджетных средств в соответствии с бюджетной росписью на соответствующий год. Получатель бюджетных средств - это последнее звено в цепочке администраторов бюджетных расходов, это та организация, которая имеет право от имени государства или органов местного самоуправления принять бюджетные обязательства и исполнить их в соответствии с доведенными лимитами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бюджет, в котором видны цели и задачи, которые предстоит решить за счет бюджетного финансирования в очередном финансовом году и в плановом периоде.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6984"/>
            <a:ext cx="36004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Г л о с с а р и й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15916071"/>
              </p:ext>
            </p:extLst>
          </p:nvPr>
        </p:nvGraphicFramePr>
        <p:xfrm>
          <a:off x="611560" y="4725144"/>
          <a:ext cx="7992888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419738"/>
              </p:ext>
            </p:extLst>
          </p:nvPr>
        </p:nvGraphicFramePr>
        <p:xfrm>
          <a:off x="611560" y="1556792"/>
          <a:ext cx="799288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36305" y="304200"/>
            <a:ext cx="622818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ЭТАПЫ  РАБОТЫ  НАД  ГОДОВЫМ  ОТЧЕТОМ 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ОБ ИСПОЛНЕНИИ БЮДЖЕТА МУНИЦИПАЛЬНОГО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РАЙОНА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pic>
        <p:nvPicPr>
          <p:cNvPr id="2050" name="Picture 2" descr="http://nn-primeco.ru/preview/1c9e584ed78878a9b19cc9e1e654ef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210"/>
            <a:ext cx="2447254" cy="13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575556" y="1556792"/>
            <a:ext cx="2124236" cy="1111000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Цель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71500" y="4221088"/>
            <a:ext cx="2232248" cy="2181944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Условия и особенности исполнения бюджета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70637"/>
            <a:ext cx="684076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ОСНОВНЫЕ ЦЕЛИ, УСЛОВИЯ И ОСОБЕННОСТИ ИСПОЛНЕНИЯ БЮДЖЕТА  МУНИЦИПАЛЬНОГО  РАЙОНА  в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 pitchFamily="2" charset="0"/>
              </a:rPr>
              <a:t>2019году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 pitchFamily="2" charset="0"/>
            </a:endParaRPr>
          </a:p>
        </p:txBody>
      </p:sp>
      <p:sp>
        <p:nvSpPr>
          <p:cNvPr id="2" name="Облако 1"/>
          <p:cNvSpPr/>
          <p:nvPr/>
        </p:nvSpPr>
        <p:spPr>
          <a:xfrm rot="21419499">
            <a:off x="2837628" y="1252225"/>
            <a:ext cx="4903116" cy="161689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Обеспечение устойчивости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бюджетной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системы района и безусловное  исполнение принятых обязательств наиболее эффективным способом 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2219736" y="3292098"/>
            <a:ext cx="6480236" cy="353686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5" name="Прямоугольник 4"/>
          <p:cNvSpPr/>
          <p:nvPr/>
        </p:nvSpPr>
        <p:spPr>
          <a:xfrm rot="21019043">
            <a:off x="2824773" y="3730750"/>
            <a:ext cx="55101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AutoNum type="arabicPeriod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Исполнение районного бюджета в «программном» формате, </a:t>
            </a: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что обеспечивает увязку бюджетных ассигнований и конкретных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мероприятий, направленных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на достижение приоритетных целей социально-экономического развития МР;</a:t>
            </a: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2. Соблюдение принципа безусловного исполнения действующих расходных обязательств; </a:t>
            </a: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3. Доведение заработной платы работников бюджетной сферы с учетом достижения целевых значений «дорожных карт» по Указам Президента РФ от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2012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года; </a:t>
            </a: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4. Оптимизация и повышение эффективности использования бюджетных средств, при  соблюдении и повышении уровня эффективности оказания муниципальных услуг</a:t>
            </a: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5. Обеспечение сбалансированности  районного бюджета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Victoriana" pitchFamily="2" charset="0"/>
              </a:rPr>
              <a:t>. 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Victoria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12445</TotalTime>
  <Words>7669</Words>
  <Application>Microsoft Office PowerPoint</Application>
  <PresentationFormat>Экран (4:3)</PresentationFormat>
  <Paragraphs>1296</Paragraphs>
  <Slides>46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1_Тема Office</vt:lpstr>
      <vt:lpstr>Презентация отчета об исполнении бюджета  Зеленчукского муниципального района  Карачаево-Черкесской Республики  за 2019 год,  утвержденного Решением Совета Зеленчукского муниципального района от 01.06.2020 №46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 об исполнении бюджета Зеленчукского муниципального района  за 2015 год</dc:title>
  <dc:creator>asus</dc:creator>
  <cp:lastModifiedBy>User</cp:lastModifiedBy>
  <cp:revision>1178</cp:revision>
  <cp:lastPrinted>2020-06-03T05:23:52Z</cp:lastPrinted>
  <dcterms:modified xsi:type="dcterms:W3CDTF">2020-06-08T07:14:47Z</dcterms:modified>
</cp:coreProperties>
</file>