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52"/>
  </p:notesMasterIdLst>
  <p:sldIdLst>
    <p:sldId id="375" r:id="rId2"/>
    <p:sldId id="264" r:id="rId3"/>
    <p:sldId id="405" r:id="rId4"/>
    <p:sldId id="340" r:id="rId5"/>
    <p:sldId id="341" r:id="rId6"/>
    <p:sldId id="291" r:id="rId7"/>
    <p:sldId id="262" r:id="rId8"/>
    <p:sldId id="292" r:id="rId9"/>
    <p:sldId id="296" r:id="rId10"/>
    <p:sldId id="401" r:id="rId11"/>
    <p:sldId id="343" r:id="rId12"/>
    <p:sldId id="307" r:id="rId13"/>
    <p:sldId id="306" r:id="rId14"/>
    <p:sldId id="267" r:id="rId15"/>
    <p:sldId id="269" r:id="rId16"/>
    <p:sldId id="399" r:id="rId17"/>
    <p:sldId id="345" r:id="rId18"/>
    <p:sldId id="353" r:id="rId19"/>
    <p:sldId id="356" r:id="rId20"/>
    <p:sldId id="360" r:id="rId21"/>
    <p:sldId id="359" r:id="rId22"/>
    <p:sldId id="392" r:id="rId23"/>
    <p:sldId id="402" r:id="rId24"/>
    <p:sldId id="403" r:id="rId25"/>
    <p:sldId id="278" r:id="rId26"/>
    <p:sldId id="298" r:id="rId27"/>
    <p:sldId id="302" r:id="rId28"/>
    <p:sldId id="303" r:id="rId29"/>
    <p:sldId id="400" r:id="rId30"/>
    <p:sldId id="312" r:id="rId31"/>
    <p:sldId id="313" r:id="rId32"/>
    <p:sldId id="363" r:id="rId33"/>
    <p:sldId id="364" r:id="rId34"/>
    <p:sldId id="366" r:id="rId35"/>
    <p:sldId id="367" r:id="rId36"/>
    <p:sldId id="369" r:id="rId37"/>
    <p:sldId id="371" r:id="rId38"/>
    <p:sldId id="372" r:id="rId39"/>
    <p:sldId id="373" r:id="rId40"/>
    <p:sldId id="374" r:id="rId41"/>
    <p:sldId id="370" r:id="rId42"/>
    <p:sldId id="377" r:id="rId43"/>
    <p:sldId id="404" r:id="rId44"/>
    <p:sldId id="387" r:id="rId45"/>
    <p:sldId id="389" r:id="rId46"/>
    <p:sldId id="397" r:id="rId47"/>
    <p:sldId id="395" r:id="rId48"/>
    <p:sldId id="349" r:id="rId49"/>
    <p:sldId id="339" r:id="rId50"/>
    <p:sldId id="290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EF6"/>
    <a:srgbClr val="5C27A9"/>
    <a:srgbClr val="DA0000"/>
    <a:srgbClr val="EABA0C"/>
    <a:srgbClr val="EDE9F3"/>
    <a:srgbClr val="0067B4"/>
    <a:srgbClr val="F2B800"/>
    <a:srgbClr val="1DBD25"/>
    <a:srgbClr val="7E59C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56" autoAdjust="0"/>
  </p:normalViewPr>
  <p:slideViewPr>
    <p:cSldViewPr>
      <p:cViewPr>
        <p:scale>
          <a:sx n="104" d="100"/>
          <a:sy n="104" d="100"/>
        </p:scale>
        <p:origin x="-576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5.881613840691325E-2"/>
                  <c:y val="7.543253571472657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11035,0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468909984459179E-2"/>
                  <c:y val="3.444899420346592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43415452324568E-2"/>
                  <c:y val="-2.68576860066694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4703261009887196E-2"/>
                  <c:y val="-0.1172632053228653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130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911491238702847"/>
                  <c:y val="-4.16858444299839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2400,0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6882710665811274E-2"/>
                  <c:y val="5.1228875803923019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(работ)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11324.8</c:v>
                </c:pt>
                <c:pt idx="1">
                  <c:v>156</c:v>
                </c:pt>
                <c:pt idx="2">
                  <c:v>67.8</c:v>
                </c:pt>
                <c:pt idx="3">
                  <c:v>130</c:v>
                </c:pt>
                <c:pt idx="4">
                  <c:v>1900</c:v>
                </c:pt>
                <c:pt idx="5">
                  <c:v>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5472265492393147"/>
          <c:y val="6.2819987593971019E-2"/>
          <c:w val="0.41640114698723246"/>
          <c:h val="0.89688009202681185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c:spPr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lumMod val="75000"/>
        </a:schemeClr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8.5571522309711281E-2"/>
                  <c:y val="-0.1009367565861288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82703,3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88136474917809E-2"/>
                  <c:y val="-7.543651708747864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8257,0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7835566606203269E-2"/>
                  <c:y val="-4.461559380128966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6182,3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177887139107611E-2"/>
                  <c:y val="-0.122862230475273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73490,5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5924223805970072E-2"/>
                  <c:y val="-2.208915163296297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6225,0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</c:v>
                </c:pt>
                <c:pt idx="1">
                  <c:v>Налоги на товары (работы, услуги), реализуемые на территории Российской Федерации</c:v>
                </c:pt>
                <c:pt idx="2">
                  <c:v>Налоги на совокупный доход</c:v>
                </c:pt>
                <c:pt idx="3">
                  <c:v>Налог на имущество организаций </c:v>
                </c:pt>
                <c:pt idx="4">
                  <c:v>Государственная пошлина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79906</c:v>
                </c:pt>
                <c:pt idx="1">
                  <c:v>7412.6</c:v>
                </c:pt>
                <c:pt idx="2">
                  <c:v>7423.3</c:v>
                </c:pt>
                <c:pt idx="3">
                  <c:v>72023.8</c:v>
                </c:pt>
                <c:pt idx="4">
                  <c:v>4910.1000000000004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579540866697657"/>
          <c:y val="4.8171675810271521E-2"/>
          <c:w val="0.3691576990376203"/>
          <c:h val="0.91302716364848369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c:spPr>
    </c:legend>
    <c:plotVisOnly val="1"/>
    <c:dispBlanksAs val="gap"/>
    <c:showDLblsOverMax val="0"/>
  </c:chart>
  <c:spPr>
    <a:gradFill rotWithShape="1">
      <a:gsLst>
        <a:gs pos="0">
          <a:schemeClr val="accent4">
            <a:tint val="50000"/>
            <a:satMod val="300000"/>
          </a:schemeClr>
        </a:gs>
        <a:gs pos="35000">
          <a:schemeClr val="accent4">
            <a:tint val="37000"/>
            <a:satMod val="300000"/>
          </a:schemeClr>
        </a:gs>
        <a:gs pos="100000">
          <a:schemeClr val="accent4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4">
          <a:lumMod val="75000"/>
        </a:schemeClr>
      </a:solidFill>
      <a:prstDash val="solid"/>
    </a:ln>
    <a:effectLst>
      <a:innerShdw blurRad="114300">
        <a:prstClr val="black"/>
      </a:inn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52"/>
          <c:h val="0.4762347283408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20,1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дошкольных образовательных учреждений, тыс.руб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285056"/>
        <c:axId val="100303232"/>
      </c:barChart>
      <c:catAx>
        <c:axId val="100285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0303232"/>
        <c:crosses val="autoZero"/>
        <c:auto val="1"/>
        <c:lblAlgn val="ctr"/>
        <c:lblOffset val="100"/>
        <c:noMultiLvlLbl val="0"/>
      </c:catAx>
      <c:valAx>
        <c:axId val="100303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28505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506306754334825E-2"/>
          <c:y val="0.10875668979249034"/>
          <c:w val="0.66528840498396768"/>
          <c:h val="0.853910417497852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другие вопросы в образования</c:v>
                </c:pt>
                <c:pt idx="4">
                  <c:v>обеспечение  программы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30590.9</c:v>
                </c:pt>
                <c:pt idx="1">
                  <c:v>44466.6</c:v>
                </c:pt>
                <c:pt idx="2">
                  <c:v>19756.599999999999</c:v>
                </c:pt>
                <c:pt idx="3" formatCode="#,##0">
                  <c:v>6139.3</c:v>
                </c:pt>
                <c:pt idx="4" formatCode="General">
                  <c:v>2229.3000000000002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118"/>
        <c:shape val="box"/>
        <c:axId val="100057472"/>
        <c:axId val="100059008"/>
        <c:axId val="0"/>
      </c:bar3DChart>
      <c:catAx>
        <c:axId val="100057472"/>
        <c:scaling>
          <c:orientation val="minMax"/>
        </c:scaling>
        <c:delete val="0"/>
        <c:axPos val="b"/>
        <c:majorTickMark val="out"/>
        <c:minorTickMark val="none"/>
        <c:tickLblPos val="nextTo"/>
        <c:crossAx val="100059008"/>
        <c:crosses val="autoZero"/>
        <c:auto val="1"/>
        <c:lblAlgn val="ctr"/>
        <c:lblOffset val="100"/>
        <c:noMultiLvlLbl val="0"/>
      </c:catAx>
      <c:valAx>
        <c:axId val="100059008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extTo"/>
        <c:crossAx val="100057472"/>
        <c:crosses val="autoZero"/>
        <c:crossBetween val="between"/>
      </c:valAx>
    </c:plotArea>
    <c:plotVisOnly val="0"/>
    <c:dispBlanksAs val="gap"/>
    <c:showDLblsOverMax val="0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52"/>
          <c:h val="0.4762347283408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1,5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общего образования, тыс.руб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29.9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9994240"/>
        <c:axId val="100102528"/>
      </c:barChart>
      <c:catAx>
        <c:axId val="999942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0102528"/>
        <c:crosses val="autoZero"/>
        <c:auto val="1"/>
        <c:lblAlgn val="ctr"/>
        <c:lblOffset val="100"/>
        <c:noMultiLvlLbl val="0"/>
      </c:catAx>
      <c:valAx>
        <c:axId val="100102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999424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64963490168345"/>
          <c:y val="0.30303008302671436"/>
          <c:w val="0.40779990042959752"/>
          <c:h val="0.47623472834088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18,8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Педагогические работники учреждений дополнительного образования детей, тыс.руб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226176"/>
        <c:axId val="100227712"/>
      </c:barChart>
      <c:catAx>
        <c:axId val="100226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0227712"/>
        <c:crosses val="autoZero"/>
        <c:auto val="1"/>
        <c:lblAlgn val="ctr"/>
        <c:lblOffset val="100"/>
        <c:noMultiLvlLbl val="0"/>
      </c:catAx>
      <c:valAx>
        <c:axId val="10022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22617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482210224204897E-2"/>
          <c:y val="0.29533064634684175"/>
          <c:w val="0.92651785084964722"/>
          <c:h val="0.46009151271622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16.100000000000001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работников учреждений культуры, тыс.руб.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16.100000000000001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190080"/>
        <c:axId val="100191616"/>
      </c:barChart>
      <c:catAx>
        <c:axId val="100190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191616"/>
        <c:crosses val="autoZero"/>
        <c:auto val="1"/>
        <c:lblAlgn val="ctr"/>
        <c:lblOffset val="100"/>
        <c:noMultiLvlLbl val="0"/>
      </c:catAx>
      <c:valAx>
        <c:axId val="100191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1900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0999175941258656"/>
          <c:y val="4.6675160484147597E-2"/>
          <c:w val="0.81767464478809126"/>
          <c:h val="0.131967584652325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F66CF-7D7E-412B-ACFF-73FA4A5710E3}" type="doc">
      <dgm:prSet loTypeId="urn:microsoft.com/office/officeart/2005/8/layout/radial6" loCatId="cycle" qsTypeId="urn:microsoft.com/office/officeart/2005/8/quickstyle/simple1#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4BE101E-7B06-4AB2-9CC8-650D2E14A328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Глава Администрация муниципального района</a:t>
          </a:r>
        </a:p>
        <a:p>
          <a:pPr algn="ctr"/>
          <a:r>
            <a:rPr lang="ru-RU" sz="900" dirty="0" smtClean="0">
              <a:solidFill>
                <a:schemeClr val="tx1"/>
              </a:solidFill>
            </a:rPr>
            <a:t>   - руководит подготовкой вопросов формирования проекта районного бюджета; </a:t>
          </a:r>
        </a:p>
        <a:p>
          <a:pPr algn="ctr"/>
          <a:r>
            <a:rPr lang="ru-RU" sz="900" dirty="0" smtClean="0">
              <a:solidFill>
                <a:schemeClr val="tx1"/>
              </a:solidFill>
            </a:rPr>
            <a:t>  -  выносит на рассмотрение Совета;</a:t>
          </a:r>
        </a:p>
        <a:p>
          <a:pPr algn="ctr"/>
          <a:r>
            <a:rPr lang="ru-RU" sz="900" dirty="0" smtClean="0">
              <a:solidFill>
                <a:schemeClr val="tx1"/>
              </a:solidFill>
            </a:rPr>
            <a:t>  -  инициирует публичные слушания;</a:t>
          </a:r>
        </a:p>
        <a:p>
          <a:pPr algn="ctr"/>
          <a:r>
            <a:rPr lang="ru-RU" sz="900" dirty="0" smtClean="0">
              <a:solidFill>
                <a:schemeClr val="tx1"/>
              </a:solidFill>
            </a:rPr>
            <a:t>Контролирует исполнение;</a:t>
          </a:r>
        </a:p>
        <a:p>
          <a:pPr algn="ctr"/>
          <a:r>
            <a:rPr lang="ru-RU" sz="900" dirty="0" smtClean="0">
              <a:solidFill>
                <a:schemeClr val="tx1"/>
              </a:solidFill>
            </a:rPr>
            <a:t>Утверждает квартальную отчетность</a:t>
          </a:r>
        </a:p>
      </dgm:t>
    </dgm:pt>
    <dgm:pt modelId="{9B93B7E7-62A0-4408-8F77-3CA0B4AB977C}" type="parTrans" cxnId="{87D99FA7-633B-460C-912D-BADBAAA19ABA}">
      <dgm:prSet/>
      <dgm:spPr/>
      <dgm:t>
        <a:bodyPr/>
        <a:lstStyle/>
        <a:p>
          <a:endParaRPr lang="ru-RU"/>
        </a:p>
      </dgm:t>
    </dgm:pt>
    <dgm:pt modelId="{428CA93B-C0E8-4139-B292-C15430994F62}" type="sibTrans" cxnId="{87D99FA7-633B-460C-912D-BADBAAA19ABA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 sz="1000"/>
        </a:p>
      </dgm:t>
    </dgm:pt>
    <dgm:pt modelId="{AD086328-42E6-4038-8968-4EA045F7CF0E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Совет  Зеленчукского района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рассматривает и утверждает бюджет;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устанавливает, изменяет и отменяет местные налоги;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Рассматривает  и утверждает внесение изменений в бюджет.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Утверждает годовую отчетность</a:t>
          </a:r>
          <a:endParaRPr lang="ru-RU" sz="900" dirty="0">
            <a:solidFill>
              <a:schemeClr val="tx1"/>
            </a:solidFill>
          </a:endParaRPr>
        </a:p>
      </dgm:t>
    </dgm:pt>
    <dgm:pt modelId="{6C2D5477-08B7-4FE1-B563-88E987AE78FE}" type="parTrans" cxnId="{3EFF7720-2FFB-4CD6-AD6E-AEACF19F1A46}">
      <dgm:prSet/>
      <dgm:spPr/>
      <dgm:t>
        <a:bodyPr/>
        <a:lstStyle/>
        <a:p>
          <a:endParaRPr lang="ru-RU"/>
        </a:p>
      </dgm:t>
    </dgm:pt>
    <dgm:pt modelId="{36E4F3B6-8DD8-4DE5-A120-B51436573A5D}" type="sibTrans" cxnId="{3EFF7720-2FFB-4CD6-AD6E-AEACF19F1A46}">
      <dgm:prSet/>
      <dgm:spPr/>
      <dgm:t>
        <a:bodyPr/>
        <a:lstStyle/>
        <a:p>
          <a:endParaRPr lang="ru-RU" sz="1000"/>
        </a:p>
      </dgm:t>
    </dgm:pt>
    <dgm:pt modelId="{457D5479-3190-4159-BAE4-C5C8ADB2286C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Финансовое управление Администрация ЗМР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  Составляет и исполняет бюджет: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доводит лимиты бюджетных ассигнований до ГРБС;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проводит финансирование получателям БС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принимает отчетность от ГРБС;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составляет сводную отчетность районного бюджета;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составляет консолидированную отчетность по МР; 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   Осуществляет муниципальные заимствования.</a:t>
          </a:r>
          <a:endParaRPr lang="ru-RU" sz="900" dirty="0">
            <a:solidFill>
              <a:schemeClr val="tx1"/>
            </a:solidFill>
          </a:endParaRPr>
        </a:p>
      </dgm:t>
    </dgm:pt>
    <dgm:pt modelId="{A04F5FCC-EDCD-4414-B36C-74564DCDC617}" type="parTrans" cxnId="{5378E6A3-E9C3-4CBB-8825-D73E25E6671C}">
      <dgm:prSet/>
      <dgm:spPr/>
      <dgm:t>
        <a:bodyPr/>
        <a:lstStyle/>
        <a:p>
          <a:endParaRPr lang="ru-RU"/>
        </a:p>
      </dgm:t>
    </dgm:pt>
    <dgm:pt modelId="{16E43C0E-5025-4B02-A12B-E8750D6E003A}" type="sibTrans" cxnId="{5378E6A3-E9C3-4CBB-8825-D73E25E6671C}">
      <dgm:prSet/>
      <dgm:spPr/>
      <dgm:t>
        <a:bodyPr/>
        <a:lstStyle/>
        <a:p>
          <a:endParaRPr lang="ru-RU" sz="1000"/>
        </a:p>
      </dgm:t>
    </dgm:pt>
    <dgm:pt modelId="{2806752B-5BD3-4C1F-9E01-F135D9C826FE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Контрольно - счетный орган ЗМР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проводит экспертизу проекта бюджета;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контролирует исполнение местного бюджета.</a:t>
          </a:r>
          <a:endParaRPr lang="ru-RU" sz="900" dirty="0">
            <a:solidFill>
              <a:schemeClr val="tx1"/>
            </a:solidFill>
          </a:endParaRPr>
        </a:p>
      </dgm:t>
    </dgm:pt>
    <dgm:pt modelId="{D6678E5B-3401-49B6-A5B6-9E2C17C44DC6}" type="parTrans" cxnId="{BF4AE5FD-CC48-45D2-B14C-C544F99986E1}">
      <dgm:prSet/>
      <dgm:spPr/>
      <dgm:t>
        <a:bodyPr/>
        <a:lstStyle/>
        <a:p>
          <a:endParaRPr lang="ru-RU"/>
        </a:p>
      </dgm:t>
    </dgm:pt>
    <dgm:pt modelId="{80368796-B66A-4FEA-928C-F467B493B30E}" type="sibTrans" cxnId="{BF4AE5FD-CC48-45D2-B14C-C544F99986E1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 sz="1000"/>
        </a:p>
      </dgm:t>
    </dgm:pt>
    <dgm:pt modelId="{7B448054-BD1F-4DB8-B808-A907AB9AE9F6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Получатели бюджетных средств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составляют и исполняют бюджетную смету;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ведут бюджетный учет;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формируют и предоставляют главному распорядителю бюджетных средств бюджетную отчетность.</a:t>
          </a:r>
          <a:endParaRPr lang="ru-RU" sz="900" dirty="0">
            <a:solidFill>
              <a:schemeClr val="tx1"/>
            </a:solidFill>
          </a:endParaRPr>
        </a:p>
      </dgm:t>
    </dgm:pt>
    <dgm:pt modelId="{80C2BF13-EC7D-41E1-B4DA-BD20982257E1}" type="parTrans" cxnId="{1C407AB0-8A3F-43AA-B5D7-C5557F0D6E66}">
      <dgm:prSet/>
      <dgm:spPr/>
      <dgm:t>
        <a:bodyPr/>
        <a:lstStyle/>
        <a:p>
          <a:endParaRPr lang="ru-RU"/>
        </a:p>
      </dgm:t>
    </dgm:pt>
    <dgm:pt modelId="{41397CD7-34BF-43EB-8507-012806C04D8F}" type="sibTrans" cxnId="{1C407AB0-8A3F-43AA-B5D7-C5557F0D6E66}">
      <dgm:prSet/>
      <dgm:spPr>
        <a:solidFill>
          <a:schemeClr val="accent4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 sz="1000"/>
        </a:p>
      </dgm:t>
    </dgm:pt>
    <dgm:pt modelId="{212AE3C7-0F2E-4C48-9038-4E1DFEECE648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Главные администраторы (администраторы) доходов районного бюджета 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   - предоставляют сведения, необходимые для составления бюджета;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   - анализируют, формируют и предоставляют бюджетную отчетность.</a:t>
          </a:r>
          <a:endParaRPr lang="ru-RU" sz="900" dirty="0">
            <a:solidFill>
              <a:schemeClr val="tx1"/>
            </a:solidFill>
          </a:endParaRPr>
        </a:p>
      </dgm:t>
    </dgm:pt>
    <dgm:pt modelId="{90759C3E-EE0B-4F62-BCC9-644B5BA324B9}" type="parTrans" cxnId="{6343A1FD-38C6-4747-A0CA-C90D36CCA206}">
      <dgm:prSet/>
      <dgm:spPr/>
      <dgm:t>
        <a:bodyPr/>
        <a:lstStyle/>
        <a:p>
          <a:endParaRPr lang="ru-RU"/>
        </a:p>
      </dgm:t>
    </dgm:pt>
    <dgm:pt modelId="{8EFDF9E4-B71D-4FD0-8C25-1005EF21C02E}" type="sibTrans" cxnId="{6343A1FD-38C6-4747-A0CA-C90D36CCA206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 sz="1000"/>
        </a:p>
      </dgm:t>
    </dgm:pt>
    <dgm:pt modelId="{E1AF720E-912C-4165-84A4-5820E50EBAD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Главные распорядители (распорядители) бюджетных средств (ГРБС)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осуществляют планирование расходов бюджета;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составляют обоснование бюджетных ассигнований;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формируют и утверждают муниципальные задания для подведомственных учреждений;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формируют и предоставляют отчетность.</a:t>
          </a:r>
          <a:endParaRPr lang="ru-RU" sz="900" dirty="0">
            <a:solidFill>
              <a:schemeClr val="tx1"/>
            </a:solidFill>
          </a:endParaRPr>
        </a:p>
      </dgm:t>
    </dgm:pt>
    <dgm:pt modelId="{4FBAC4A1-BE85-421A-A2C1-3C963026E450}" type="parTrans" cxnId="{BAEEE5EF-7C1B-4CE4-984A-933EB7393E8B}">
      <dgm:prSet/>
      <dgm:spPr/>
      <dgm:t>
        <a:bodyPr/>
        <a:lstStyle/>
        <a:p>
          <a:endParaRPr lang="ru-RU"/>
        </a:p>
      </dgm:t>
    </dgm:pt>
    <dgm:pt modelId="{7D3B726C-BF58-455C-9D20-3351D67C21C7}" type="sibTrans" cxnId="{BAEEE5EF-7C1B-4CE4-984A-933EB7393E8B}">
      <dgm:prSet/>
      <dgm:spPr/>
      <dgm:t>
        <a:bodyPr/>
        <a:lstStyle/>
        <a:p>
          <a:endParaRPr lang="ru-RU" sz="1000"/>
        </a:p>
      </dgm:t>
    </dgm:pt>
    <dgm:pt modelId="{9BFE8969-13FB-402C-9DD3-6A161DCD5DFE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r>
            <a:rPr lang="ru-RU" sz="900" b="1" dirty="0" smtClean="0">
              <a:solidFill>
                <a:schemeClr val="tx1"/>
              </a:solidFill>
            </a:rPr>
            <a:t>Главный администратор источников финансирования дефицита районного бюджета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                     </a:t>
          </a:r>
          <a:r>
            <a:rPr lang="ru-RU" sz="900" b="1" dirty="0" smtClean="0">
              <a:solidFill>
                <a:schemeClr val="tx1"/>
              </a:solidFill>
            </a:rPr>
            <a:t>(финансовое управление) 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осуществляют планирование (прогнозирование) поступлений и выплат  по  источникам  финансирования дефицита бюджета;</a:t>
          </a:r>
        </a:p>
        <a:p>
          <a:pPr algn="l"/>
          <a:r>
            <a:rPr lang="ru-RU" sz="900" dirty="0" smtClean="0">
              <a:solidFill>
                <a:schemeClr val="tx1"/>
              </a:solidFill>
            </a:rPr>
            <a:t>- формируют бюджетную отчетность.</a:t>
          </a:r>
          <a:endParaRPr lang="ru-RU" sz="900" dirty="0">
            <a:solidFill>
              <a:schemeClr val="tx1"/>
            </a:solidFill>
          </a:endParaRPr>
        </a:p>
      </dgm:t>
    </dgm:pt>
    <dgm:pt modelId="{F1D3C5C1-5DC4-4BDE-9FB7-BF30D1A49211}" type="parTrans" cxnId="{3D3B46ED-E357-4F99-91F0-F4F9C0A42165}">
      <dgm:prSet/>
      <dgm:spPr/>
      <dgm:t>
        <a:bodyPr/>
        <a:lstStyle/>
        <a:p>
          <a:endParaRPr lang="ru-RU"/>
        </a:p>
      </dgm:t>
    </dgm:pt>
    <dgm:pt modelId="{ACC09EE7-33B0-4FC4-8D7D-D9066F8E0872}" type="sibTrans" cxnId="{3D3B46ED-E357-4F99-91F0-F4F9C0A42165}">
      <dgm:prSet/>
      <dgm:spPr/>
      <dgm:t>
        <a:bodyPr/>
        <a:lstStyle/>
        <a:p>
          <a:endParaRPr lang="ru-RU" sz="1000"/>
        </a:p>
      </dgm:t>
    </dgm:pt>
    <dgm:pt modelId="{7AE1404B-1F1C-48F6-8465-26A7CA38A0B0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Участники бюджетного процесса</a:t>
          </a:r>
        </a:p>
        <a:p>
          <a:r>
            <a:rPr lang="ru-RU" sz="1000" dirty="0" smtClean="0">
              <a:solidFill>
                <a:schemeClr val="tx1"/>
              </a:solidFill>
            </a:rPr>
            <a:t>(с</a:t>
          </a:r>
          <a:r>
            <a:rPr lang="ru-RU" sz="1000" dirty="0" smtClean="0"/>
            <a:t>убъекты, осуществляющие деятельность по составлению и рассмотрению проектов бюджетов, утверждению и исполнению бюджетов, контролю за их исполнением, осуществлению бюджетного учета, составлению, внешней проверке, рассмотрению и утверждению бюджетной отчетности)</a:t>
          </a:r>
          <a:endParaRPr lang="ru-RU" sz="1000" dirty="0">
            <a:solidFill>
              <a:schemeClr val="tx1"/>
            </a:solidFill>
          </a:endParaRPr>
        </a:p>
      </dgm:t>
    </dgm:pt>
    <dgm:pt modelId="{C9323D64-ACE4-497A-9EB9-DB67F2293343}" type="sibTrans" cxnId="{7E90073A-12EB-4121-A791-F4ACEE112447}">
      <dgm:prSet/>
      <dgm:spPr/>
      <dgm:t>
        <a:bodyPr/>
        <a:lstStyle/>
        <a:p>
          <a:endParaRPr lang="ru-RU"/>
        </a:p>
      </dgm:t>
    </dgm:pt>
    <dgm:pt modelId="{479535F8-4837-4409-8375-66BA79BEB72E}" type="parTrans" cxnId="{7E90073A-12EB-4121-A791-F4ACEE112447}">
      <dgm:prSet/>
      <dgm:spPr/>
      <dgm:t>
        <a:bodyPr/>
        <a:lstStyle/>
        <a:p>
          <a:endParaRPr lang="ru-RU"/>
        </a:p>
      </dgm:t>
    </dgm:pt>
    <dgm:pt modelId="{13A03BB4-0DB0-442B-976D-9E2F662E00AF}" type="pres">
      <dgm:prSet presAssocID="{986F66CF-7D7E-412B-ACFF-73FA4A5710E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771272-27CF-4F9F-AA54-787F32BBBE07}" type="pres">
      <dgm:prSet presAssocID="{7AE1404B-1F1C-48F6-8465-26A7CA38A0B0}" presName="centerShape" presStyleLbl="node0" presStyleIdx="0" presStyleCnt="1" custScaleX="134244" custScaleY="166628" custLinFactNeighborX="-741" custLinFactNeighborY="0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718CB4E-F65C-4E4A-89C4-26F421EC27CE}" type="pres">
      <dgm:prSet presAssocID="{34BE101E-7B06-4AB2-9CC8-650D2E14A328}" presName="node" presStyleLbl="node1" presStyleIdx="0" presStyleCnt="8" custScaleX="262498" custScaleY="106043" custRadScaleRad="94709" custRadScaleInc="133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77850E8-ED66-4497-ADDC-2206A6355E98}" type="pres">
      <dgm:prSet presAssocID="{34BE101E-7B06-4AB2-9CC8-650D2E14A328}" presName="dummy" presStyleCnt="0"/>
      <dgm:spPr/>
      <dgm:t>
        <a:bodyPr/>
        <a:lstStyle/>
        <a:p>
          <a:endParaRPr lang="ru-RU"/>
        </a:p>
      </dgm:t>
    </dgm:pt>
    <dgm:pt modelId="{1A87F541-6E74-4307-9CE0-B39223E5CA95}" type="pres">
      <dgm:prSet presAssocID="{428CA93B-C0E8-4139-B292-C15430994F62}" presName="sibTrans" presStyleLbl="sibTrans2D1" presStyleIdx="0" presStyleCnt="8" custScaleY="100549" custLinFactNeighborX="53" custLinFactNeighborY="-3671"/>
      <dgm:spPr/>
      <dgm:t>
        <a:bodyPr/>
        <a:lstStyle/>
        <a:p>
          <a:endParaRPr lang="ru-RU"/>
        </a:p>
      </dgm:t>
    </dgm:pt>
    <dgm:pt modelId="{845E0088-4DF9-433D-BC84-CA6B21FB8774}" type="pres">
      <dgm:prSet presAssocID="{AD086328-42E6-4038-8968-4EA045F7CF0E}" presName="node" presStyleLbl="node1" presStyleIdx="1" presStyleCnt="8" custScaleX="224120" custScaleY="101975" custRadScaleRad="143171" custRadScaleInc="1556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A1313B0-7E47-435A-BBF3-FA9820F9A7C1}" type="pres">
      <dgm:prSet presAssocID="{AD086328-42E6-4038-8968-4EA045F7CF0E}" presName="dummy" presStyleCnt="0"/>
      <dgm:spPr/>
      <dgm:t>
        <a:bodyPr/>
        <a:lstStyle/>
        <a:p>
          <a:endParaRPr lang="ru-RU"/>
        </a:p>
      </dgm:t>
    </dgm:pt>
    <dgm:pt modelId="{09577B85-9C24-4AFB-BBCF-5B6EE4ABDBCC}" type="pres">
      <dgm:prSet presAssocID="{36E4F3B6-8DD8-4DE5-A120-B51436573A5D}" presName="sibTrans" presStyleLbl="sibTrans2D1" presStyleIdx="1" presStyleCnt="8"/>
      <dgm:spPr/>
      <dgm:t>
        <a:bodyPr/>
        <a:lstStyle/>
        <a:p>
          <a:endParaRPr lang="ru-RU"/>
        </a:p>
      </dgm:t>
    </dgm:pt>
    <dgm:pt modelId="{F4E02FC5-5AE7-4245-AB29-1ABD8AEB0F21}" type="pres">
      <dgm:prSet presAssocID="{457D5479-3190-4159-BAE4-C5C8ADB2286C}" presName="node" presStyleLbl="node1" presStyleIdx="2" presStyleCnt="8" custScaleX="254460" custScaleY="145565" custRadScaleRad="130910" custRadScaleInc="6847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EDF1602-9463-4CBD-B73A-623E7C26D306}" type="pres">
      <dgm:prSet presAssocID="{457D5479-3190-4159-BAE4-C5C8ADB2286C}" presName="dummy" presStyleCnt="0"/>
      <dgm:spPr/>
      <dgm:t>
        <a:bodyPr/>
        <a:lstStyle/>
        <a:p>
          <a:endParaRPr lang="ru-RU"/>
        </a:p>
      </dgm:t>
    </dgm:pt>
    <dgm:pt modelId="{8408641A-5520-4223-B287-2CF3375948FD}" type="pres">
      <dgm:prSet presAssocID="{16E43C0E-5025-4B02-A12B-E8750D6E003A}" presName="sibTrans" presStyleLbl="sibTrans2D1" presStyleIdx="2" presStyleCnt="8"/>
      <dgm:spPr/>
      <dgm:t>
        <a:bodyPr/>
        <a:lstStyle/>
        <a:p>
          <a:endParaRPr lang="ru-RU"/>
        </a:p>
      </dgm:t>
    </dgm:pt>
    <dgm:pt modelId="{0D45D63D-91C6-4CBD-9A7E-8B57F668A8E9}" type="pres">
      <dgm:prSet presAssocID="{2806752B-5BD3-4C1F-9E01-F135D9C826FE}" presName="node" presStyleLbl="node1" presStyleIdx="3" presStyleCnt="8" custScaleX="224203" custScaleY="60349" custRadScaleRad="160915" custRadScaleInc="-7192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483A381-D5C5-40BC-AFFB-E4B0A9EBABBB}" type="pres">
      <dgm:prSet presAssocID="{2806752B-5BD3-4C1F-9E01-F135D9C826FE}" presName="dummy" presStyleCnt="0"/>
      <dgm:spPr/>
      <dgm:t>
        <a:bodyPr/>
        <a:lstStyle/>
        <a:p>
          <a:endParaRPr lang="ru-RU"/>
        </a:p>
      </dgm:t>
    </dgm:pt>
    <dgm:pt modelId="{D336E3F1-8B08-444F-A4A5-486A16240F7C}" type="pres">
      <dgm:prSet presAssocID="{80368796-B66A-4FEA-928C-F467B493B30E}" presName="sibTrans" presStyleLbl="sibTrans2D1" presStyleIdx="3" presStyleCnt="8"/>
      <dgm:spPr/>
      <dgm:t>
        <a:bodyPr/>
        <a:lstStyle/>
        <a:p>
          <a:endParaRPr lang="ru-RU"/>
        </a:p>
      </dgm:t>
    </dgm:pt>
    <dgm:pt modelId="{2903352A-C723-4D92-8BD1-F54193A752E8}" type="pres">
      <dgm:prSet presAssocID="{212AE3C7-0F2E-4C48-9038-4E1DFEECE648}" presName="node" presStyleLbl="node1" presStyleIdx="4" presStyleCnt="8" custScaleX="235757" custScaleY="76050" custRadScaleRad="99494" custRadScaleInc="-358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E13081B-6CBB-430E-A0FE-BBBFF7C0ACB2}" type="pres">
      <dgm:prSet presAssocID="{212AE3C7-0F2E-4C48-9038-4E1DFEECE648}" presName="dummy" presStyleCnt="0"/>
      <dgm:spPr/>
      <dgm:t>
        <a:bodyPr/>
        <a:lstStyle/>
        <a:p>
          <a:endParaRPr lang="ru-RU"/>
        </a:p>
      </dgm:t>
    </dgm:pt>
    <dgm:pt modelId="{018C802E-E8EE-41C8-8BAA-B2F01C39DAA2}" type="pres">
      <dgm:prSet presAssocID="{8EFDF9E4-B71D-4FD0-8C25-1005EF21C02E}" presName="sibTrans" presStyleLbl="sibTrans2D1" presStyleIdx="4" presStyleCnt="8"/>
      <dgm:spPr/>
      <dgm:t>
        <a:bodyPr/>
        <a:lstStyle/>
        <a:p>
          <a:endParaRPr lang="ru-RU"/>
        </a:p>
      </dgm:t>
    </dgm:pt>
    <dgm:pt modelId="{1B484103-B5CC-49BB-A3BC-AF799990D8CA}" type="pres">
      <dgm:prSet presAssocID="{E1AF720E-912C-4165-84A4-5820E50EBAD8}" presName="node" presStyleLbl="node1" presStyleIdx="5" presStyleCnt="8" custScaleX="262498" custScaleY="96930" custRadScaleRad="151291" custRadScaleInc="6711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46A92E0-CDA0-4752-B399-98C875F8E026}" type="pres">
      <dgm:prSet presAssocID="{E1AF720E-912C-4165-84A4-5820E50EBAD8}" presName="dummy" presStyleCnt="0"/>
      <dgm:spPr/>
      <dgm:t>
        <a:bodyPr/>
        <a:lstStyle/>
        <a:p>
          <a:endParaRPr lang="ru-RU"/>
        </a:p>
      </dgm:t>
    </dgm:pt>
    <dgm:pt modelId="{BACDCCE6-32EB-41B6-A9DD-91DC8FD48CB9}" type="pres">
      <dgm:prSet presAssocID="{7D3B726C-BF58-455C-9D20-3351D67C21C7}" presName="sibTrans" presStyleLbl="sibTrans2D1" presStyleIdx="5" presStyleCnt="8"/>
      <dgm:spPr/>
      <dgm:t>
        <a:bodyPr/>
        <a:lstStyle/>
        <a:p>
          <a:endParaRPr lang="ru-RU"/>
        </a:p>
      </dgm:t>
    </dgm:pt>
    <dgm:pt modelId="{5356B0E1-8162-4DE2-9CF6-6915C440583D}" type="pres">
      <dgm:prSet presAssocID="{9BFE8969-13FB-402C-9DD3-6A161DCD5DFE}" presName="node" presStyleLbl="node1" presStyleIdx="6" presStyleCnt="8" custScaleX="262498" custScaleY="121806" custRadScaleRad="130591" custRadScaleInc="-6526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36DBA81-B1B1-4CC7-8B5B-6FA5F77A66FF}" type="pres">
      <dgm:prSet presAssocID="{9BFE8969-13FB-402C-9DD3-6A161DCD5DFE}" presName="dummy" presStyleCnt="0"/>
      <dgm:spPr/>
      <dgm:t>
        <a:bodyPr/>
        <a:lstStyle/>
        <a:p>
          <a:endParaRPr lang="ru-RU"/>
        </a:p>
      </dgm:t>
    </dgm:pt>
    <dgm:pt modelId="{E4C76E3D-688C-4BFE-A395-BDB911363A6E}" type="pres">
      <dgm:prSet presAssocID="{ACC09EE7-33B0-4FC4-8D7D-D9066F8E0872}" presName="sibTrans" presStyleLbl="sibTrans2D1" presStyleIdx="6" presStyleCnt="8"/>
      <dgm:spPr/>
      <dgm:t>
        <a:bodyPr/>
        <a:lstStyle/>
        <a:p>
          <a:endParaRPr lang="ru-RU"/>
        </a:p>
      </dgm:t>
    </dgm:pt>
    <dgm:pt modelId="{2243B9A5-8E15-4393-A3CF-599F3170D614}" type="pres">
      <dgm:prSet presAssocID="{7B448054-BD1F-4DB8-B808-A907AB9AE9F6}" presName="node" presStyleLbl="node1" presStyleIdx="7" presStyleCnt="8" custScaleX="235560" custScaleY="119673" custRadScaleRad="138045" custRadScaleInc="-14708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4FFE346-36FD-4264-94A6-BC2A279F3788}" type="pres">
      <dgm:prSet presAssocID="{7B448054-BD1F-4DB8-B808-A907AB9AE9F6}" presName="dummy" presStyleCnt="0"/>
      <dgm:spPr/>
      <dgm:t>
        <a:bodyPr/>
        <a:lstStyle/>
        <a:p>
          <a:endParaRPr lang="ru-RU"/>
        </a:p>
      </dgm:t>
    </dgm:pt>
    <dgm:pt modelId="{81C46EE8-CFD4-48B7-B824-CCA63C8B9B22}" type="pres">
      <dgm:prSet presAssocID="{41397CD7-34BF-43EB-8507-012806C04D8F}" presName="sibTrans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54CC0F78-45AF-4FF7-90A5-D2976F9CEEE7}" type="presOf" srcId="{2806752B-5BD3-4C1F-9E01-F135D9C826FE}" destId="{0D45D63D-91C6-4CBD-9A7E-8B57F668A8E9}" srcOrd="0" destOrd="0" presId="urn:microsoft.com/office/officeart/2005/8/layout/radial6"/>
    <dgm:cxn modelId="{3D3B46ED-E357-4F99-91F0-F4F9C0A42165}" srcId="{7AE1404B-1F1C-48F6-8465-26A7CA38A0B0}" destId="{9BFE8969-13FB-402C-9DD3-6A161DCD5DFE}" srcOrd="6" destOrd="0" parTransId="{F1D3C5C1-5DC4-4BDE-9FB7-BF30D1A49211}" sibTransId="{ACC09EE7-33B0-4FC4-8D7D-D9066F8E0872}"/>
    <dgm:cxn modelId="{D47979F7-DECF-4CF6-8390-D6E46CD8706C}" type="presOf" srcId="{16E43C0E-5025-4B02-A12B-E8750D6E003A}" destId="{8408641A-5520-4223-B287-2CF3375948FD}" srcOrd="0" destOrd="0" presId="urn:microsoft.com/office/officeart/2005/8/layout/radial6"/>
    <dgm:cxn modelId="{65C5E144-AA6B-4CC3-BFE1-90CDD56D8691}" type="presOf" srcId="{80368796-B66A-4FEA-928C-F467B493B30E}" destId="{D336E3F1-8B08-444F-A4A5-486A16240F7C}" srcOrd="0" destOrd="0" presId="urn:microsoft.com/office/officeart/2005/8/layout/radial6"/>
    <dgm:cxn modelId="{BAEEE5EF-7C1B-4CE4-984A-933EB7393E8B}" srcId="{7AE1404B-1F1C-48F6-8465-26A7CA38A0B0}" destId="{E1AF720E-912C-4165-84A4-5820E50EBAD8}" srcOrd="5" destOrd="0" parTransId="{4FBAC4A1-BE85-421A-A2C1-3C963026E450}" sibTransId="{7D3B726C-BF58-455C-9D20-3351D67C21C7}"/>
    <dgm:cxn modelId="{7E90073A-12EB-4121-A791-F4ACEE112447}" srcId="{986F66CF-7D7E-412B-ACFF-73FA4A5710E3}" destId="{7AE1404B-1F1C-48F6-8465-26A7CA38A0B0}" srcOrd="0" destOrd="0" parTransId="{479535F8-4837-4409-8375-66BA79BEB72E}" sibTransId="{C9323D64-ACE4-497A-9EB9-DB67F2293343}"/>
    <dgm:cxn modelId="{10F39408-EE66-4710-8359-9F9ADB0F2E1D}" type="presOf" srcId="{212AE3C7-0F2E-4C48-9038-4E1DFEECE648}" destId="{2903352A-C723-4D92-8BD1-F54193A752E8}" srcOrd="0" destOrd="0" presId="urn:microsoft.com/office/officeart/2005/8/layout/radial6"/>
    <dgm:cxn modelId="{87D99FA7-633B-460C-912D-BADBAAA19ABA}" srcId="{7AE1404B-1F1C-48F6-8465-26A7CA38A0B0}" destId="{34BE101E-7B06-4AB2-9CC8-650D2E14A328}" srcOrd="0" destOrd="0" parTransId="{9B93B7E7-62A0-4408-8F77-3CA0B4AB977C}" sibTransId="{428CA93B-C0E8-4139-B292-C15430994F62}"/>
    <dgm:cxn modelId="{80B8B933-B796-4850-8599-F9DDEF2ADE42}" type="presOf" srcId="{34BE101E-7B06-4AB2-9CC8-650D2E14A328}" destId="{8718CB4E-F65C-4E4A-89C4-26F421EC27CE}" srcOrd="0" destOrd="0" presId="urn:microsoft.com/office/officeart/2005/8/layout/radial6"/>
    <dgm:cxn modelId="{3701BC5C-9F5C-43EC-A09A-E29D101967A0}" type="presOf" srcId="{ACC09EE7-33B0-4FC4-8D7D-D9066F8E0872}" destId="{E4C76E3D-688C-4BFE-A395-BDB911363A6E}" srcOrd="0" destOrd="0" presId="urn:microsoft.com/office/officeart/2005/8/layout/radial6"/>
    <dgm:cxn modelId="{A610B990-875A-43A2-81FA-E0347B2FB1C1}" type="presOf" srcId="{E1AF720E-912C-4165-84A4-5820E50EBAD8}" destId="{1B484103-B5CC-49BB-A3BC-AF799990D8CA}" srcOrd="0" destOrd="0" presId="urn:microsoft.com/office/officeart/2005/8/layout/radial6"/>
    <dgm:cxn modelId="{BF4AE5FD-CC48-45D2-B14C-C544F99986E1}" srcId="{7AE1404B-1F1C-48F6-8465-26A7CA38A0B0}" destId="{2806752B-5BD3-4C1F-9E01-F135D9C826FE}" srcOrd="3" destOrd="0" parTransId="{D6678E5B-3401-49B6-A5B6-9E2C17C44DC6}" sibTransId="{80368796-B66A-4FEA-928C-F467B493B30E}"/>
    <dgm:cxn modelId="{5378E6A3-E9C3-4CBB-8825-D73E25E6671C}" srcId="{7AE1404B-1F1C-48F6-8465-26A7CA38A0B0}" destId="{457D5479-3190-4159-BAE4-C5C8ADB2286C}" srcOrd="2" destOrd="0" parTransId="{A04F5FCC-EDCD-4414-B36C-74564DCDC617}" sibTransId="{16E43C0E-5025-4B02-A12B-E8750D6E003A}"/>
    <dgm:cxn modelId="{57418D16-F211-4BE7-B22A-D8536F51D825}" type="presOf" srcId="{7AE1404B-1F1C-48F6-8465-26A7CA38A0B0}" destId="{C2771272-27CF-4F9F-AA54-787F32BBBE07}" srcOrd="0" destOrd="0" presId="urn:microsoft.com/office/officeart/2005/8/layout/radial6"/>
    <dgm:cxn modelId="{8C96EE33-8079-4905-940D-4AD000C771B7}" type="presOf" srcId="{9BFE8969-13FB-402C-9DD3-6A161DCD5DFE}" destId="{5356B0E1-8162-4DE2-9CF6-6915C440583D}" srcOrd="0" destOrd="0" presId="urn:microsoft.com/office/officeart/2005/8/layout/radial6"/>
    <dgm:cxn modelId="{C8DD0656-2235-4B29-986D-EED28A978D82}" type="presOf" srcId="{428CA93B-C0E8-4139-B292-C15430994F62}" destId="{1A87F541-6E74-4307-9CE0-B39223E5CA95}" srcOrd="0" destOrd="0" presId="urn:microsoft.com/office/officeart/2005/8/layout/radial6"/>
    <dgm:cxn modelId="{02513E94-427F-43C4-A395-CFFFD15DBDF9}" type="presOf" srcId="{7D3B726C-BF58-455C-9D20-3351D67C21C7}" destId="{BACDCCE6-32EB-41B6-A9DD-91DC8FD48CB9}" srcOrd="0" destOrd="0" presId="urn:microsoft.com/office/officeart/2005/8/layout/radial6"/>
    <dgm:cxn modelId="{23BB9F42-8E1F-4609-ACBB-478E2FEDE4FE}" type="presOf" srcId="{986F66CF-7D7E-412B-ACFF-73FA4A5710E3}" destId="{13A03BB4-0DB0-442B-976D-9E2F662E00AF}" srcOrd="0" destOrd="0" presId="urn:microsoft.com/office/officeart/2005/8/layout/radial6"/>
    <dgm:cxn modelId="{19C9739A-0690-4F53-90B5-0D2598332001}" type="presOf" srcId="{AD086328-42E6-4038-8968-4EA045F7CF0E}" destId="{845E0088-4DF9-433D-BC84-CA6B21FB8774}" srcOrd="0" destOrd="0" presId="urn:microsoft.com/office/officeart/2005/8/layout/radial6"/>
    <dgm:cxn modelId="{6343A1FD-38C6-4747-A0CA-C90D36CCA206}" srcId="{7AE1404B-1F1C-48F6-8465-26A7CA38A0B0}" destId="{212AE3C7-0F2E-4C48-9038-4E1DFEECE648}" srcOrd="4" destOrd="0" parTransId="{90759C3E-EE0B-4F62-BCC9-644B5BA324B9}" sibTransId="{8EFDF9E4-B71D-4FD0-8C25-1005EF21C02E}"/>
    <dgm:cxn modelId="{F19886EE-EEE1-4FA5-84A4-2BC84E25BADE}" type="presOf" srcId="{457D5479-3190-4159-BAE4-C5C8ADB2286C}" destId="{F4E02FC5-5AE7-4245-AB29-1ABD8AEB0F21}" srcOrd="0" destOrd="0" presId="urn:microsoft.com/office/officeart/2005/8/layout/radial6"/>
    <dgm:cxn modelId="{55E4C490-36B4-4EDB-9305-3CB4B0CB2A97}" type="presOf" srcId="{36E4F3B6-8DD8-4DE5-A120-B51436573A5D}" destId="{09577B85-9C24-4AFB-BBCF-5B6EE4ABDBCC}" srcOrd="0" destOrd="0" presId="urn:microsoft.com/office/officeart/2005/8/layout/radial6"/>
    <dgm:cxn modelId="{00F4BF3C-ABED-404F-BC5A-51E4F8552740}" type="presOf" srcId="{7B448054-BD1F-4DB8-B808-A907AB9AE9F6}" destId="{2243B9A5-8E15-4393-A3CF-599F3170D614}" srcOrd="0" destOrd="0" presId="urn:microsoft.com/office/officeart/2005/8/layout/radial6"/>
    <dgm:cxn modelId="{FA5F1617-7B9B-4566-A931-DB84E8739D85}" type="presOf" srcId="{41397CD7-34BF-43EB-8507-012806C04D8F}" destId="{81C46EE8-CFD4-48B7-B824-CCA63C8B9B22}" srcOrd="0" destOrd="0" presId="urn:microsoft.com/office/officeart/2005/8/layout/radial6"/>
    <dgm:cxn modelId="{1C407AB0-8A3F-43AA-B5D7-C5557F0D6E66}" srcId="{7AE1404B-1F1C-48F6-8465-26A7CA38A0B0}" destId="{7B448054-BD1F-4DB8-B808-A907AB9AE9F6}" srcOrd="7" destOrd="0" parTransId="{80C2BF13-EC7D-41E1-B4DA-BD20982257E1}" sibTransId="{41397CD7-34BF-43EB-8507-012806C04D8F}"/>
    <dgm:cxn modelId="{F518C992-2DC1-4831-9E1A-AC88CEB5571E}" type="presOf" srcId="{8EFDF9E4-B71D-4FD0-8C25-1005EF21C02E}" destId="{018C802E-E8EE-41C8-8BAA-B2F01C39DAA2}" srcOrd="0" destOrd="0" presId="urn:microsoft.com/office/officeart/2005/8/layout/radial6"/>
    <dgm:cxn modelId="{3EFF7720-2FFB-4CD6-AD6E-AEACF19F1A46}" srcId="{7AE1404B-1F1C-48F6-8465-26A7CA38A0B0}" destId="{AD086328-42E6-4038-8968-4EA045F7CF0E}" srcOrd="1" destOrd="0" parTransId="{6C2D5477-08B7-4FE1-B563-88E987AE78FE}" sibTransId="{36E4F3B6-8DD8-4DE5-A120-B51436573A5D}"/>
    <dgm:cxn modelId="{EB304FB0-312A-4B52-893E-276895F0F372}" type="presParOf" srcId="{13A03BB4-0DB0-442B-976D-9E2F662E00AF}" destId="{C2771272-27CF-4F9F-AA54-787F32BBBE07}" srcOrd="0" destOrd="0" presId="urn:microsoft.com/office/officeart/2005/8/layout/radial6"/>
    <dgm:cxn modelId="{B71317BE-43D6-493D-A5DA-4B9841043218}" type="presParOf" srcId="{13A03BB4-0DB0-442B-976D-9E2F662E00AF}" destId="{8718CB4E-F65C-4E4A-89C4-26F421EC27CE}" srcOrd="1" destOrd="0" presId="urn:microsoft.com/office/officeart/2005/8/layout/radial6"/>
    <dgm:cxn modelId="{D9FB4BD4-64C4-4F57-B3EB-690879EC213C}" type="presParOf" srcId="{13A03BB4-0DB0-442B-976D-9E2F662E00AF}" destId="{F77850E8-ED66-4497-ADDC-2206A6355E98}" srcOrd="2" destOrd="0" presId="urn:microsoft.com/office/officeart/2005/8/layout/radial6"/>
    <dgm:cxn modelId="{D3DF1692-F9C9-40F4-91FB-F2F6D97C064B}" type="presParOf" srcId="{13A03BB4-0DB0-442B-976D-9E2F662E00AF}" destId="{1A87F541-6E74-4307-9CE0-B39223E5CA95}" srcOrd="3" destOrd="0" presId="urn:microsoft.com/office/officeart/2005/8/layout/radial6"/>
    <dgm:cxn modelId="{00BC0959-123D-4ECD-A254-1337EBCB2BE2}" type="presParOf" srcId="{13A03BB4-0DB0-442B-976D-9E2F662E00AF}" destId="{845E0088-4DF9-433D-BC84-CA6B21FB8774}" srcOrd="4" destOrd="0" presId="urn:microsoft.com/office/officeart/2005/8/layout/radial6"/>
    <dgm:cxn modelId="{8A029895-3575-4A9A-B154-ABCF5AA63E17}" type="presParOf" srcId="{13A03BB4-0DB0-442B-976D-9E2F662E00AF}" destId="{0A1313B0-7E47-435A-BBF3-FA9820F9A7C1}" srcOrd="5" destOrd="0" presId="urn:microsoft.com/office/officeart/2005/8/layout/radial6"/>
    <dgm:cxn modelId="{4BDEE7FE-2FD2-4066-AB86-2E9938B831B5}" type="presParOf" srcId="{13A03BB4-0DB0-442B-976D-9E2F662E00AF}" destId="{09577B85-9C24-4AFB-BBCF-5B6EE4ABDBCC}" srcOrd="6" destOrd="0" presId="urn:microsoft.com/office/officeart/2005/8/layout/radial6"/>
    <dgm:cxn modelId="{81DAFDF6-D9EE-4755-BF2C-EE9E4947A157}" type="presParOf" srcId="{13A03BB4-0DB0-442B-976D-9E2F662E00AF}" destId="{F4E02FC5-5AE7-4245-AB29-1ABD8AEB0F21}" srcOrd="7" destOrd="0" presId="urn:microsoft.com/office/officeart/2005/8/layout/radial6"/>
    <dgm:cxn modelId="{143DE1F0-2903-480D-A731-CF063C81E586}" type="presParOf" srcId="{13A03BB4-0DB0-442B-976D-9E2F662E00AF}" destId="{3EDF1602-9463-4CBD-B73A-623E7C26D306}" srcOrd="8" destOrd="0" presId="urn:microsoft.com/office/officeart/2005/8/layout/radial6"/>
    <dgm:cxn modelId="{568B5819-287E-4853-9E5D-E00E5E49F121}" type="presParOf" srcId="{13A03BB4-0DB0-442B-976D-9E2F662E00AF}" destId="{8408641A-5520-4223-B287-2CF3375948FD}" srcOrd="9" destOrd="0" presId="urn:microsoft.com/office/officeart/2005/8/layout/radial6"/>
    <dgm:cxn modelId="{DBE60749-367E-4B7F-8C48-3AB175D5067C}" type="presParOf" srcId="{13A03BB4-0DB0-442B-976D-9E2F662E00AF}" destId="{0D45D63D-91C6-4CBD-9A7E-8B57F668A8E9}" srcOrd="10" destOrd="0" presId="urn:microsoft.com/office/officeart/2005/8/layout/radial6"/>
    <dgm:cxn modelId="{A0554EEC-3371-4FA6-B9ED-7D12280DAB61}" type="presParOf" srcId="{13A03BB4-0DB0-442B-976D-9E2F662E00AF}" destId="{A483A381-D5C5-40BC-AFFB-E4B0A9EBABBB}" srcOrd="11" destOrd="0" presId="urn:microsoft.com/office/officeart/2005/8/layout/radial6"/>
    <dgm:cxn modelId="{228224AA-932F-4AE7-8E01-E427779E40FF}" type="presParOf" srcId="{13A03BB4-0DB0-442B-976D-9E2F662E00AF}" destId="{D336E3F1-8B08-444F-A4A5-486A16240F7C}" srcOrd="12" destOrd="0" presId="urn:microsoft.com/office/officeart/2005/8/layout/radial6"/>
    <dgm:cxn modelId="{0184F047-E52F-4779-AA9B-295484682508}" type="presParOf" srcId="{13A03BB4-0DB0-442B-976D-9E2F662E00AF}" destId="{2903352A-C723-4D92-8BD1-F54193A752E8}" srcOrd="13" destOrd="0" presId="urn:microsoft.com/office/officeart/2005/8/layout/radial6"/>
    <dgm:cxn modelId="{1CA5126D-A905-4C77-911D-BE7663189A08}" type="presParOf" srcId="{13A03BB4-0DB0-442B-976D-9E2F662E00AF}" destId="{5E13081B-6CBB-430E-A0FE-BBBFF7C0ACB2}" srcOrd="14" destOrd="0" presId="urn:microsoft.com/office/officeart/2005/8/layout/radial6"/>
    <dgm:cxn modelId="{7591D5CE-1665-43D3-9262-C13630EF1F53}" type="presParOf" srcId="{13A03BB4-0DB0-442B-976D-9E2F662E00AF}" destId="{018C802E-E8EE-41C8-8BAA-B2F01C39DAA2}" srcOrd="15" destOrd="0" presId="urn:microsoft.com/office/officeart/2005/8/layout/radial6"/>
    <dgm:cxn modelId="{32C7C446-B309-4943-B38D-321C6E6B1609}" type="presParOf" srcId="{13A03BB4-0DB0-442B-976D-9E2F662E00AF}" destId="{1B484103-B5CC-49BB-A3BC-AF799990D8CA}" srcOrd="16" destOrd="0" presId="urn:microsoft.com/office/officeart/2005/8/layout/radial6"/>
    <dgm:cxn modelId="{0EB6AD32-7C64-4440-8539-9DF0BFF5F3A2}" type="presParOf" srcId="{13A03BB4-0DB0-442B-976D-9E2F662E00AF}" destId="{E46A92E0-CDA0-4752-B399-98C875F8E026}" srcOrd="17" destOrd="0" presId="urn:microsoft.com/office/officeart/2005/8/layout/radial6"/>
    <dgm:cxn modelId="{E365DC1A-A28C-49D2-B149-0D8833852514}" type="presParOf" srcId="{13A03BB4-0DB0-442B-976D-9E2F662E00AF}" destId="{BACDCCE6-32EB-41B6-A9DD-91DC8FD48CB9}" srcOrd="18" destOrd="0" presId="urn:microsoft.com/office/officeart/2005/8/layout/radial6"/>
    <dgm:cxn modelId="{63F43AAB-A329-412E-A45E-251F9C2CE639}" type="presParOf" srcId="{13A03BB4-0DB0-442B-976D-9E2F662E00AF}" destId="{5356B0E1-8162-4DE2-9CF6-6915C440583D}" srcOrd="19" destOrd="0" presId="urn:microsoft.com/office/officeart/2005/8/layout/radial6"/>
    <dgm:cxn modelId="{44C66F02-C27F-4137-9FD0-15EA1926D7D3}" type="presParOf" srcId="{13A03BB4-0DB0-442B-976D-9E2F662E00AF}" destId="{C36DBA81-B1B1-4CC7-8B5B-6FA5F77A66FF}" srcOrd="20" destOrd="0" presId="urn:microsoft.com/office/officeart/2005/8/layout/radial6"/>
    <dgm:cxn modelId="{D9BCFE55-9CBC-4926-A7AB-EADD43E54AA4}" type="presParOf" srcId="{13A03BB4-0DB0-442B-976D-9E2F662E00AF}" destId="{E4C76E3D-688C-4BFE-A395-BDB911363A6E}" srcOrd="21" destOrd="0" presId="urn:microsoft.com/office/officeart/2005/8/layout/radial6"/>
    <dgm:cxn modelId="{03C81585-A475-40BA-B362-DDE8D46722C5}" type="presParOf" srcId="{13A03BB4-0DB0-442B-976D-9E2F662E00AF}" destId="{2243B9A5-8E15-4393-A3CF-599F3170D614}" srcOrd="22" destOrd="0" presId="urn:microsoft.com/office/officeart/2005/8/layout/radial6"/>
    <dgm:cxn modelId="{B015E392-D843-4F27-B1F9-0C6A0DAB44B2}" type="presParOf" srcId="{13A03BB4-0DB0-442B-976D-9E2F662E00AF}" destId="{24FFE346-36FD-4264-94A6-BC2A279F3788}" srcOrd="23" destOrd="0" presId="urn:microsoft.com/office/officeart/2005/8/layout/radial6"/>
    <dgm:cxn modelId="{2736E16E-C8B4-4F6B-BBDF-A8B4EF4102DC}" type="presParOf" srcId="{13A03BB4-0DB0-442B-976D-9E2F662E00AF}" destId="{81C46EE8-CFD4-48B7-B824-CCA63C8B9B22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46EE8-CFD4-48B7-B824-CCA63C8B9B22}">
      <dsp:nvSpPr>
        <dsp:cNvPr id="0" name=""/>
        <dsp:cNvSpPr/>
      </dsp:nvSpPr>
      <dsp:spPr>
        <a:xfrm>
          <a:off x="1149888" y="501378"/>
          <a:ext cx="4702338" cy="4702338"/>
        </a:xfrm>
        <a:prstGeom prst="blockArc">
          <a:avLst>
            <a:gd name="adj1" fmla="val 12569979"/>
            <a:gd name="adj2" fmla="val 17743169"/>
            <a:gd name="adj3" fmla="val 3435"/>
          </a:avLst>
        </a:prstGeom>
        <a:solidFill>
          <a:schemeClr val="accent4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76E3D-688C-4BFE-A395-BDB911363A6E}">
      <dsp:nvSpPr>
        <dsp:cNvPr id="0" name=""/>
        <dsp:cNvSpPr/>
      </dsp:nvSpPr>
      <dsp:spPr>
        <a:xfrm>
          <a:off x="1267147" y="263138"/>
          <a:ext cx="4702338" cy="4702338"/>
        </a:xfrm>
        <a:prstGeom prst="blockArc">
          <a:avLst>
            <a:gd name="adj1" fmla="val 9494343"/>
            <a:gd name="adj2" fmla="val 12174729"/>
            <a:gd name="adj3" fmla="val 3435"/>
          </a:avLst>
        </a:prstGeom>
        <a:solidFill>
          <a:schemeClr val="accent3">
            <a:hueOff val="-528575"/>
            <a:satOff val="-42337"/>
            <a:lumOff val="-48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DCCE6-32EB-41B6-A9DD-91DC8FD48CB9}">
      <dsp:nvSpPr>
        <dsp:cNvPr id="0" name=""/>
        <dsp:cNvSpPr/>
      </dsp:nvSpPr>
      <dsp:spPr>
        <a:xfrm>
          <a:off x="1348878" y="1733368"/>
          <a:ext cx="4702338" cy="4702338"/>
        </a:xfrm>
        <a:prstGeom prst="blockArc">
          <a:avLst>
            <a:gd name="adj1" fmla="val 9464640"/>
            <a:gd name="adj2" fmla="val 11723839"/>
            <a:gd name="adj3" fmla="val 3435"/>
          </a:avLst>
        </a:prstGeom>
        <a:solidFill>
          <a:schemeClr val="accent3">
            <a:hueOff val="-440479"/>
            <a:satOff val="-35281"/>
            <a:lumOff val="-40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C802E-E8EE-41C8-8BAA-B2F01C39DAA2}">
      <dsp:nvSpPr>
        <dsp:cNvPr id="0" name=""/>
        <dsp:cNvSpPr/>
      </dsp:nvSpPr>
      <dsp:spPr>
        <a:xfrm>
          <a:off x="910313" y="1043480"/>
          <a:ext cx="4702338" cy="4702338"/>
        </a:xfrm>
        <a:prstGeom prst="blockArc">
          <a:avLst>
            <a:gd name="adj1" fmla="val 3196656"/>
            <a:gd name="adj2" fmla="val 8242037"/>
            <a:gd name="adj3" fmla="val 3435"/>
          </a:avLst>
        </a:prstGeom>
        <a:solidFill>
          <a:schemeClr val="accent3">
            <a:hueOff val="-352383"/>
            <a:satOff val="-28225"/>
            <a:lumOff val="-3249"/>
            <a:alphaOff val="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6E3F1-8B08-444F-A4A5-486A16240F7C}">
      <dsp:nvSpPr>
        <dsp:cNvPr id="0" name=""/>
        <dsp:cNvSpPr/>
      </dsp:nvSpPr>
      <dsp:spPr>
        <a:xfrm>
          <a:off x="3596288" y="988153"/>
          <a:ext cx="4702338" cy="4702338"/>
        </a:xfrm>
        <a:prstGeom prst="blockArc">
          <a:avLst>
            <a:gd name="adj1" fmla="val 2862193"/>
            <a:gd name="adj2" fmla="val 7461741"/>
            <a:gd name="adj3" fmla="val 3435"/>
          </a:avLst>
        </a:prstGeom>
        <a:solidFill>
          <a:schemeClr val="accent3">
            <a:hueOff val="-264288"/>
            <a:satOff val="-21168"/>
            <a:lumOff val="-2437"/>
            <a:alphaOff val="0"/>
          </a:schemeClr>
        </a:solidFill>
        <a:ln>
          <a:solidFill>
            <a:schemeClr val="accent2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8641A-5520-4223-B287-2CF3375948FD}">
      <dsp:nvSpPr>
        <dsp:cNvPr id="0" name=""/>
        <dsp:cNvSpPr/>
      </dsp:nvSpPr>
      <dsp:spPr>
        <a:xfrm>
          <a:off x="2922087" y="2089106"/>
          <a:ext cx="4702338" cy="4702338"/>
        </a:xfrm>
        <a:prstGeom prst="blockArc">
          <a:avLst>
            <a:gd name="adj1" fmla="val 20154949"/>
            <a:gd name="adj2" fmla="val 915704"/>
            <a:gd name="adj3" fmla="val 3435"/>
          </a:avLst>
        </a:prstGeom>
        <a:solidFill>
          <a:schemeClr val="accent3">
            <a:hueOff val="-176192"/>
            <a:satOff val="-14112"/>
            <a:lumOff val="-16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77B85-9C24-4AFB-BBCF-5B6EE4ABDBCC}">
      <dsp:nvSpPr>
        <dsp:cNvPr id="0" name=""/>
        <dsp:cNvSpPr/>
      </dsp:nvSpPr>
      <dsp:spPr>
        <a:xfrm>
          <a:off x="2960630" y="121254"/>
          <a:ext cx="4702338" cy="4702338"/>
        </a:xfrm>
        <a:prstGeom prst="blockArc">
          <a:avLst>
            <a:gd name="adj1" fmla="val 20487283"/>
            <a:gd name="adj2" fmla="val 1579701"/>
            <a:gd name="adj3" fmla="val 3435"/>
          </a:avLst>
        </a:prstGeom>
        <a:solidFill>
          <a:schemeClr val="accent3">
            <a:hueOff val="-88096"/>
            <a:satOff val="-7056"/>
            <a:lumOff val="-8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7F541-6E74-4307-9CE0-B39223E5CA95}">
      <dsp:nvSpPr>
        <dsp:cNvPr id="0" name=""/>
        <dsp:cNvSpPr/>
      </dsp:nvSpPr>
      <dsp:spPr>
        <a:xfrm>
          <a:off x="3135815" y="326382"/>
          <a:ext cx="4702338" cy="4728153"/>
        </a:xfrm>
        <a:prstGeom prst="blockArc">
          <a:avLst>
            <a:gd name="adj1" fmla="val 14693347"/>
            <a:gd name="adj2" fmla="val 19850942"/>
            <a:gd name="adj3" fmla="val 343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71272-27CF-4F9F-AA54-787F32BBBE07}">
      <dsp:nvSpPr>
        <dsp:cNvPr id="0" name=""/>
        <dsp:cNvSpPr/>
      </dsp:nvSpPr>
      <dsp:spPr>
        <a:xfrm>
          <a:off x="3317728" y="1622855"/>
          <a:ext cx="2151132" cy="2670055"/>
        </a:xfrm>
        <a:prstGeom prst="roundRect">
          <a:avLst/>
        </a:prstGeom>
        <a:solidFill>
          <a:schemeClr val="dk1">
            <a:tint val="68000"/>
            <a:shade val="94000"/>
            <a:satMod val="300000"/>
            <a:lumMod val="110000"/>
          </a:schemeClr>
        </a:solidFill>
        <a:ln w="12700" cap="flat" cmpd="sng" algn="ctr">
          <a:solidFill>
            <a:schemeClr val="dk1">
              <a:shade val="90000"/>
              <a:lumMod val="90000"/>
            </a:schemeClr>
          </a:solidFill>
          <a:prstDash val="solid"/>
        </a:ln>
        <a:effectLst>
          <a:outerShdw blurRad="38100" dist="12700" dir="5400000" rotWithShape="0">
            <a:srgbClr val="000000">
              <a:alpha val="1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Участники бюджетного процесса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(с</a:t>
          </a:r>
          <a:r>
            <a:rPr lang="ru-RU" sz="1000" kern="1200" dirty="0" smtClean="0"/>
            <a:t>убъекты, осуществляющие деятельность по составлению и рассмотрению проектов бюджетов, утверждению и исполнению бюджетов, контролю за их исполнением, осуществлению бюджетного учета, составлению, внешней проверке, рассмотрению и утверждению бюджетной отчетности)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422738" y="1727865"/>
        <a:ext cx="1941112" cy="2460035"/>
      </dsp:txXfrm>
    </dsp:sp>
    <dsp:sp modelId="{8718CB4E-F65C-4E4A-89C4-26F421EC27CE}">
      <dsp:nvSpPr>
        <dsp:cNvPr id="0" name=""/>
        <dsp:cNvSpPr/>
      </dsp:nvSpPr>
      <dsp:spPr>
        <a:xfrm>
          <a:off x="3031661" y="175956"/>
          <a:ext cx="2944396" cy="1189466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Глава Администрация муниципального района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 - руководит подготовкой вопросов формирования проекта районного бюджета;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-  выносит на рассмотрение Совета;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-  инициирует публичные слушания;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Контролирует исполнение;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Утверждает квартальную отчетность</a:t>
          </a:r>
        </a:p>
      </dsp:txBody>
      <dsp:txXfrm>
        <a:off x="3089726" y="234021"/>
        <a:ext cx="2828266" cy="1073336"/>
      </dsp:txXfrm>
    </dsp:sp>
    <dsp:sp modelId="{845E0088-4DF9-433D-BC84-CA6B21FB8774}">
      <dsp:nvSpPr>
        <dsp:cNvPr id="0" name=""/>
        <dsp:cNvSpPr/>
      </dsp:nvSpPr>
      <dsp:spPr>
        <a:xfrm>
          <a:off x="6245636" y="1165549"/>
          <a:ext cx="2513917" cy="114383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Совет  Зеленчукского района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рассматривает и утверждает бюджет;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устанавливает, изменяет и отменяет местные налоги;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Рассматривает  и утверждает внесение изменений в бюджет.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Утверждает годовую отчетность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6301473" y="1221386"/>
        <a:ext cx="2402243" cy="1032162"/>
      </dsp:txXfrm>
    </dsp:sp>
    <dsp:sp modelId="{F4E02FC5-5AE7-4245-AB29-1ABD8AEB0F21}">
      <dsp:nvSpPr>
        <dsp:cNvPr id="0" name=""/>
        <dsp:cNvSpPr/>
      </dsp:nvSpPr>
      <dsp:spPr>
        <a:xfrm>
          <a:off x="5955765" y="2680902"/>
          <a:ext cx="2854235" cy="163277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Финансовое управление Администрация ЗМР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Составляет и исполняет бюджет: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доводит лимиты бюджетных ассигнований до ГРБС;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проводит финансирование получателям БС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принимает отчетность от ГРБС;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составляет сводную отчетность районного бюджета;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составляет консолидированную отчетность по МР;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 Осуществляет муниципальные заимствования.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6035471" y="2760608"/>
        <a:ext cx="2694823" cy="1473366"/>
      </dsp:txXfrm>
    </dsp:sp>
    <dsp:sp modelId="{0D45D63D-91C6-4CBD-9A7E-8B57F668A8E9}">
      <dsp:nvSpPr>
        <dsp:cNvPr id="0" name=""/>
        <dsp:cNvSpPr/>
      </dsp:nvSpPr>
      <dsp:spPr>
        <a:xfrm>
          <a:off x="6245127" y="4710078"/>
          <a:ext cx="2514848" cy="67692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Контрольно - счетный орган ЗМР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проводит экспертизу проекта бюджета;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контролирует исполнение местного бюджета.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6278172" y="4743123"/>
        <a:ext cx="2448758" cy="610834"/>
      </dsp:txXfrm>
    </dsp:sp>
    <dsp:sp modelId="{2903352A-C723-4D92-8BD1-F54193A752E8}">
      <dsp:nvSpPr>
        <dsp:cNvPr id="0" name=""/>
        <dsp:cNvSpPr/>
      </dsp:nvSpPr>
      <dsp:spPr>
        <a:xfrm>
          <a:off x="3320968" y="4820323"/>
          <a:ext cx="2644447" cy="85304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Главные администраторы (администраторы) доходов районного бюджета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 - предоставляют сведения, необходимые для составления бюджета;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 - анализируют, формируют и предоставляют бюджетную отчетность.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3362610" y="4861965"/>
        <a:ext cx="2561163" cy="769756"/>
      </dsp:txXfrm>
    </dsp:sp>
    <dsp:sp modelId="{1B484103-B5CC-49BB-A3BC-AF799990D8CA}">
      <dsp:nvSpPr>
        <dsp:cNvPr id="0" name=""/>
        <dsp:cNvSpPr/>
      </dsp:nvSpPr>
      <dsp:spPr>
        <a:xfrm>
          <a:off x="89212" y="4416113"/>
          <a:ext cx="2944396" cy="1087247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Главные распорядители (распорядители) бюджетных средств (ГРБС)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осуществляют планирование расходов бюджета;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составляют обоснование бюджетных ассигнований;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формируют и утверждают муниципальные задания для подведомственных учреждений;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формируют и предоставляют отчетность.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142287" y="4469188"/>
        <a:ext cx="2838246" cy="981097"/>
      </dsp:txXfrm>
    </dsp:sp>
    <dsp:sp modelId="{5356B0E1-8162-4DE2-9CF6-6915C440583D}">
      <dsp:nvSpPr>
        <dsp:cNvPr id="0" name=""/>
        <dsp:cNvSpPr/>
      </dsp:nvSpPr>
      <dsp:spPr>
        <a:xfrm>
          <a:off x="0" y="2787858"/>
          <a:ext cx="2944396" cy="1366277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Главный администратор источников финансирования дефицита районного бюджета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                     </a:t>
          </a:r>
          <a:r>
            <a:rPr lang="ru-RU" sz="900" b="1" kern="1200" dirty="0" smtClean="0">
              <a:solidFill>
                <a:schemeClr val="tx1"/>
              </a:solidFill>
            </a:rPr>
            <a:t>(финансовое управление) 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осуществляют планирование (прогнозирование) поступлений и выплат  по  источникам  финансирования дефицита бюджета;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формируют бюджетную отчетность.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66696" y="2854554"/>
        <a:ext cx="2811004" cy="1232885"/>
      </dsp:txXfrm>
    </dsp:sp>
    <dsp:sp modelId="{2243B9A5-8E15-4393-A3CF-599F3170D614}">
      <dsp:nvSpPr>
        <dsp:cNvPr id="0" name=""/>
        <dsp:cNvSpPr/>
      </dsp:nvSpPr>
      <dsp:spPr>
        <a:xfrm>
          <a:off x="168724" y="1043496"/>
          <a:ext cx="2642237" cy="1342352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</a:rPr>
            <a:t>Получатели бюджетных средств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составляют и исполняют бюджетную смету;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ведут бюджетный учет;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/>
              </a:solidFill>
            </a:rPr>
            <a:t>- формируют и предоставляют главному распорядителю бюджетных средств бюджетную отчетность.</a:t>
          </a:r>
          <a:endParaRPr lang="ru-RU" sz="900" kern="1200" dirty="0">
            <a:solidFill>
              <a:schemeClr val="tx1"/>
            </a:solidFill>
          </a:endParaRPr>
        </a:p>
      </dsp:txBody>
      <dsp:txXfrm>
        <a:off x="234252" y="1109024"/>
        <a:ext cx="2511181" cy="1211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9CA29-686A-4B59-9D73-1F83BC547ADC}" type="datetimeFigureOut">
              <a:rPr lang="ru-RU" smtClean="0"/>
              <a:t>18.03.2019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48BF2-CCB3-435B-86DC-1AFF7C49F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91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377F35-3294-4A02-A0B4-299CF9FC686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95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48BF2-CCB3-435B-86DC-1AFF7C49F15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87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48BF2-CCB3-435B-86DC-1AFF7C49F15F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40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6C5678-EE20-4FA5-88E2-6E0BD67A2E26}" type="datetime1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F18107C-6741-438B-8392-6F0A246DBA11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E051C-D7CA-4525-92E9-184A3781F901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A47D9-5C59-4E5C-B821-328BBFE6CFE8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9514F-88AF-47CD-B191-E777FF44993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18.03.2019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2B073-F1A4-4D88-8765-C6271BCE9427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92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6395625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74C68D-6E30-4CBF-9EF3-BA3275A77700}" type="datetimeFigureOut">
              <a:rPr lang="de-DE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18.03.2019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350"/>
            <a:ext cx="4229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93FF-0F0F-4F92-B7A8-E827C7A1BB16}" type="slidenum">
              <a:rPr lang="de-DE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0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D1E93-168C-4E3F-B839-29F00AE4705B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E0E091-9795-4AC6-8D5F-9DA5F106CAE0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98A4C-BBD5-432C-A219-A40AC32615A6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F8C0CE-BC11-404E-961F-FE6125115D46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56698-92FC-4931-8767-949D122C40D5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B2CF-79A4-4F95-8E14-34636ADF833E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05B56-C02C-4FA1-9329-DC7C68A0AC8E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7063-6465-48CF-A1EE-12D922ECC935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675" r:id="rId13"/>
    <p:sldLayoutId id="2147483686" r:id="rId14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hyperlink" Target="https://yandex.ru/images/search?source=wiz&amp;img_url=https://www.mkurca.org/wp-content/uploads/2013/06/index_clip_image004.jpg&amp;text=%D0%BA%D0%B0%D1%80%D1%82%D0%B8%D0%BD%D0%BA%D0%B8%20%D0%BD%D0%B0%20%D1%83%D1%81%D1%82%D0%BE%D0%B9%D1%87%D0%B8%D0%B2%D0%BE%D0%B5%20%D1%80%D0%B0%D0%B7%D0%B2%D0%B8%D1%82%D0%B8%D0%B5%20%D1%81%D0%B5%D0%BB%D1%8C%D1%81%D0%BA%D0%B8%D1%85%20%D1%82%D0%B5%D1%80%D1%80%D0%B8%D1%82%D0%BE%D1%80%D0%B8%D0%B9&amp;noreask=1&amp;pos=25&amp;lr=100645&amp;rpt=sim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s://yandex.ru/images/search?source=wiz&amp;img_url=https://thumb7.shutterstock.com/display_pic_with_logo/1509284/169736279/stock-vector-accounting-cost-169736279.jpg&amp;text=%D0%BA%D0%B0%D1%80%D1%82%D0%B8%D0%BD%D0%BA%D0%B8%20%D0%B8%20%D1%8D%D0%BC%D0%B1%D0%BB%D0%B5%D0%BC%D1%8B%20%D0%B1%D1%83%D1%85%D0%BE%D1%82%D1%87%D0%B5%D1%82%D0%BD%D0%BE%D1%81%D1%82%D0%B8&amp;noreask=1&amp;pos=1&amp;lr=1104&amp;rpt=simage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44.jpeg"/><Relationship Id="rId9" Type="http://schemas.openxmlformats.org/officeDocument/2006/relationships/hyperlink" Target="https://yandex.ru/images/search?source=wiz&amp;img_url=http://189131.selcdn.com/kultura/assets/uploads/posters/u-123_ba422-1527310368_image_14291882517995.jpg_big.jpeg&amp;text=%D0%BA%D0%B0%D1%80%D1%82%D0%B8%D0%BD%D0%BA%D0%B8%20%D0%B8%20%D1%8D%D0%BC%D0%B1%D0%BB%D0%B5%D0%BC%D1%8B%20%D0%BF%D0%BE%20%D0%BA%D1%83%D0%BB%D1%8C%D1%82%D1%83%D1%80%D0%B5&amp;noreask=1&amp;pos=22&amp;lr=100645&amp;rpt=simag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p=4&amp;text=%D0%BA%D0%B0%D1%80%D1%82%D0%B8%D0%BD%D0%BA%D0%B8%20%D0%B2%D0%B5%D1%81%D1%8B%20%D0%B8%20%D0%B3%D0%B8%D1%80%D0%B8%20%D0%BE%20%D0%B1%D1%8E%D0%B4%D0%B6%D0%B5%D1%82%D0%B5%20%D0%B4%D0%BB%D1%8F%20%D0%BF%D1%80%D0%B5%D0%B7%D0%B5%D0%BD%D1%82%D0%B0%D1%86%D0%B8%D0%B8&amp;img_url=http://www.meteonova.ru/news/pictures/63499626093.jpg&amp;pos=137&amp;rpt=simage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s://yandex.ru/images/search?text=%D0%BA%D0%B0%D1%80%D1%82%D0%B8%D0%BD%D0%BA%D0%B8%20%D0%B8%20%D1%84%D0%BE%D1%82%D0%BE%20%D0%BD%D0%B0%20%D0%BF%D1%80%D0%B5%D0%B7%D0%B5%D0%BD%D1%82%D0%B0%D1%86%D0%B8%D1%8E%20%D0%BE%20%D0%B1%D1%8E%D0%B4%D0%B6%D0%B5%D1%82%D0%B5&amp;img_url=https://biznes-prost.ru/wp-content/uploads/2015/10/63653.jpg&amp;pos=9&amp;rpt=simag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foxyforex.ru/wp-content/uploads/2016/02/shutterstock_74025742.jpg&amp;p=3&amp;text=%D1%84%D0%BE%D1%82%D0%BE%20%D0%B2%D1%81%D0%B5%20%D0%BE%20%D1%84%D0%B8%D0%BD%D0%B0%D0%BD%D1%81%D0%B0%D1%85&amp;noreask=1&amp;pos=106&amp;rpt=simage&amp;lr=100645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2.png"/><Relationship Id="rId7" Type="http://schemas.openxmlformats.org/officeDocument/2006/relationships/image" Target="../media/image96.jpg"/><Relationship Id="rId12" Type="http://schemas.openxmlformats.org/officeDocument/2006/relationships/image" Target="../media/image100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11" Type="http://schemas.openxmlformats.org/officeDocument/2006/relationships/image" Target="../media/image99.jpg"/><Relationship Id="rId5" Type="http://schemas.openxmlformats.org/officeDocument/2006/relationships/image" Target="../media/image94.jpg"/><Relationship Id="rId10" Type="http://schemas.openxmlformats.org/officeDocument/2006/relationships/image" Target="../media/image87.jpg"/><Relationship Id="rId4" Type="http://schemas.openxmlformats.org/officeDocument/2006/relationships/image" Target="../media/image93.png"/><Relationship Id="rId9" Type="http://schemas.openxmlformats.org/officeDocument/2006/relationships/image" Target="../media/image9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s://yandex.ru/images/search?text=%D1%8D%D0%BC%D0%B1%D0%BB%D0%B5%D0%BC%D1%8B%20%D0%BE%20%D0%B1%D1%8E%D0%B4%D0%B6%D0%B5%D1%82%D0%B5,%20%D0%B4%D0%B5%D0%BD%D1%8C%D0%B3%D0%B0%D1%85%20%D0%B8%20%D0%B1%D1%83%D1%85%D1%83%D1%87%D0%B5%D1%82%D0%B5&amp;img_url=http://azbukaucheta.com/wp-content/uploads/2012/05/10719B4B.jpeg&amp;pos=20&amp;rpt=simag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4800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800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800" i="1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4800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800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4800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решению Совета Зеленчукского муниципального района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от  16.11.2018  №246 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  проекте бюджета </a:t>
            </a:r>
            <a:r>
              <a:rPr lang="ru-RU" sz="1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Зеленчукского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муниципального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района Карачаево-Черкесской Республики 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на </a:t>
            </a:r>
            <a:r>
              <a:rPr lang="ru-RU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год и плановый период 2020-2021 годов»</a:t>
            </a:r>
            <a:endParaRPr lang="ru-RU" sz="1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6" y="442284"/>
            <a:ext cx="1296144" cy="118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28" y="2420888"/>
            <a:ext cx="6840760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5192" y="698884"/>
            <a:ext cx="6408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31639138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white">
          <a:xfrm>
            <a:off x="107504" y="188640"/>
            <a:ext cx="8856984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бюджета Зеленчукского муниципального района</a:t>
            </a:r>
            <a:endParaRPr kumimoji="0" lang="ru-RU" sz="1800" i="0" u="none" strike="noStrike" kern="0" cap="all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76052"/>
            <a:ext cx="1641162" cy="1303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539553" y="2924944"/>
            <a:ext cx="1641162" cy="152243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6500"/>
            <a:ext cx="10541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Минус 5"/>
          <p:cNvSpPr/>
          <p:nvPr/>
        </p:nvSpPr>
        <p:spPr>
          <a:xfrm>
            <a:off x="2140206" y="247311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93261" y="2488690"/>
            <a:ext cx="102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2697058" y="1032796"/>
            <a:ext cx="1527142" cy="1326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2555776" y="3013614"/>
            <a:ext cx="1766678" cy="1341120"/>
          </a:xfrm>
          <a:prstGeom prst="rect">
            <a:avLst/>
          </a:prstGeom>
        </p:spPr>
      </p:pic>
      <p:sp>
        <p:nvSpPr>
          <p:cNvPr id="11" name="Стрелка вправо с вырезом 10"/>
          <p:cNvSpPr/>
          <p:nvPr/>
        </p:nvSpPr>
        <p:spPr>
          <a:xfrm>
            <a:off x="4243234" y="1378512"/>
            <a:ext cx="136034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55" y="3305161"/>
            <a:ext cx="147368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22454" y="1543360"/>
            <a:ext cx="12811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5976" y="350149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5652120" y="933387"/>
            <a:ext cx="1169375" cy="149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6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5827184" y="2841004"/>
            <a:ext cx="1187942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7236297" y="984962"/>
            <a:ext cx="1800200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64289" y="2870833"/>
            <a:ext cx="1872208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над доходами  принимается решение об источниках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использовать имеющиеся накопления, остатки, взять в долг).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5166484"/>
            <a:ext cx="8856984" cy="1569660"/>
          </a:xfrm>
          <a:prstGeom prst="rect">
            <a:avLst/>
          </a:prstGeom>
          <a:solidFill>
            <a:srgbClr val="C7760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Долговым обязательством, входящим в структуру муниципального долга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Зеленчукского муниципального  района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на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2019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год и плановый период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2020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и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2021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годов являются кредиты, полученные  из </a:t>
            </a:r>
            <a:r>
              <a:rPr kumimoji="0" lang="ru-RU" alt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республиканского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бюджета. Учет и регистрация муниципальных долговых обязательств осуществляется в</a:t>
            </a:r>
            <a:r>
              <a: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altLang="ru-RU" sz="16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муниципальной долговой книге.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5101" y="4797152"/>
            <a:ext cx="251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24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7030A0"/>
            </a:gs>
            <a:gs pos="25000">
              <a:srgbClr val="FEE7F2"/>
            </a:gs>
            <a:gs pos="38000">
              <a:srgbClr val="F2CCD3"/>
            </a:gs>
            <a:gs pos="44000">
              <a:schemeClr val="accent2">
                <a:lumMod val="60000"/>
                <a:lumOff val="40000"/>
              </a:schemeClr>
            </a:gs>
            <a:gs pos="65000">
              <a:schemeClr val="accent2">
                <a:lumMod val="40000"/>
                <a:lumOff val="60000"/>
              </a:schemeClr>
            </a:gs>
            <a:gs pos="87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012" cy="724942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7152817" cy="3960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</p:pic>
      <p:sp>
        <p:nvSpPr>
          <p:cNvPr id="5" name="Прямоугольник 4"/>
          <p:cNvSpPr/>
          <p:nvPr/>
        </p:nvSpPr>
        <p:spPr>
          <a:xfrm>
            <a:off x="683568" y="980728"/>
            <a:ext cx="7689765" cy="1077218"/>
          </a:xfrm>
          <a:prstGeom prst="rect">
            <a:avLst/>
          </a:prstGeom>
          <a:solidFill>
            <a:srgbClr val="EDE9F3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Каждый гражданин принимает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участие</a:t>
            </a:r>
          </a:p>
          <a:p>
            <a:pPr algn="ctr"/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</a:rPr>
              <a:t>в той или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</a:rPr>
              <a:t>иной степени в бюджетном процессе: как налогоплательщик, как участник публичных слушаний с возможностью влияния при рассмотрении и исполнении бюджета, а также как получатель социальных гарантий</a:t>
            </a:r>
            <a:endParaRPr lang="ru-RU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93" y="2492896"/>
            <a:ext cx="2304256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6259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8160130"/>
              </p:ext>
            </p:extLst>
          </p:nvPr>
        </p:nvGraphicFramePr>
        <p:xfrm>
          <a:off x="154487" y="1090194"/>
          <a:ext cx="8810001" cy="574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480720" y="1052736"/>
            <a:ext cx="2627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Кто 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участвует при формировании  бюджета?</a:t>
            </a:r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5652120" y="2924944"/>
            <a:ext cx="720080" cy="3600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499992" y="2449969"/>
            <a:ext cx="0" cy="18694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2968398" y="2636913"/>
            <a:ext cx="523482" cy="28803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143981" y="4267400"/>
            <a:ext cx="419907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3203848" y="5157192"/>
            <a:ext cx="360040" cy="32403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500173" y="5445224"/>
            <a:ext cx="0" cy="43204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652120" y="4293096"/>
            <a:ext cx="504056" cy="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5652120" y="5229200"/>
            <a:ext cx="1008112" cy="50405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5496" y="1052736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Кто </a:t>
            </a:r>
            <a:r>
              <a:rPr lang="ru-RU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участвует при формировании  бюджета?</a:t>
            </a:r>
            <a:endParaRPr lang="ru-RU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31640" y="149731"/>
            <a:ext cx="691276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бюджетного процесса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Зеленчукского муниципального района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902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6000">
              <a:srgbClr val="7030A0"/>
            </a:gs>
            <a:gs pos="33000">
              <a:srgbClr val="FEE7F2"/>
            </a:gs>
            <a:gs pos="47000">
              <a:schemeClr val="accent2">
                <a:lumMod val="60000"/>
                <a:lumOff val="40000"/>
              </a:schemeClr>
            </a:gs>
            <a:gs pos="65000">
              <a:schemeClr val="accent2">
                <a:lumMod val="40000"/>
                <a:lumOff val="60000"/>
              </a:schemeClr>
            </a:gs>
            <a:gs pos="85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781600" y="2026067"/>
            <a:ext cx="3620351" cy="16909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060848"/>
            <a:ext cx="2400895" cy="7524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Times New Roman"/>
              <a:ea typeface="Times New Roman"/>
            </a:endParaRPr>
          </a:p>
          <a:p>
            <a:pPr algn="ctr"/>
            <a:r>
              <a:rPr lang="ru-RU" sz="1500" b="1" dirty="0" smtClean="0">
                <a:solidFill>
                  <a:srgbClr val="C00000"/>
                </a:solidFill>
                <a:latin typeface="+mj-lt"/>
                <a:ea typeface="Times New Roman"/>
              </a:rPr>
              <a:t>26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общеобразовательных школ 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</a:rPr>
              <a:t>5608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обучающихся</a:t>
            </a:r>
          </a:p>
          <a:p>
            <a:pPr algn="ctr"/>
            <a:endParaRPr lang="ru-RU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88224" y="1759096"/>
            <a:ext cx="2483768" cy="21019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DA0000"/>
                </a:solidFill>
              </a:rPr>
              <a:t>13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муниципальных детских садов,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них </a:t>
            </a:r>
            <a:r>
              <a:rPr lang="ru-RU" sz="1200" b="1" dirty="0" smtClean="0">
                <a:solidFill>
                  <a:srgbClr val="C00000"/>
                </a:solidFill>
              </a:rPr>
              <a:t>2004</a:t>
            </a:r>
            <a:r>
              <a:rPr lang="ru-RU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</a:p>
          <a:p>
            <a:pPr algn="ctr"/>
            <a:endParaRPr lang="ru-RU" sz="1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(</a:t>
            </a:r>
            <a:r>
              <a:rPr lang="ru-RU" sz="1300" b="1" dirty="0" smtClean="0">
                <a:solidFill>
                  <a:srgbClr val="002060"/>
                </a:solidFill>
              </a:rPr>
              <a:t>в конце 2017 года введен новый детсад в ст. Зеленчукской на 300 мест, в 2019 году планируется ввести детский сад  на  100 мест в с. </a:t>
            </a:r>
            <a:r>
              <a:rPr lang="ru-RU" sz="1300" b="1" dirty="0" err="1" smtClean="0">
                <a:solidFill>
                  <a:srgbClr val="002060"/>
                </a:solidFill>
              </a:rPr>
              <a:t>Маруха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47584" y="4904000"/>
            <a:ext cx="273630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дополнительного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образования:</a:t>
            </a:r>
          </a:p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2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ДЮСШ;  </a:t>
            </a:r>
            <a:r>
              <a:rPr lang="ru-RU" sz="1500" b="1" dirty="0" smtClean="0">
                <a:solidFill>
                  <a:srgbClr val="C00000"/>
                </a:solidFill>
              </a:rPr>
              <a:t>1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Дом творчества; </a:t>
            </a:r>
          </a:p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4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школы искусств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них занимаются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 </a:t>
            </a:r>
            <a:r>
              <a:rPr lang="ru-RU" sz="1600" b="1" dirty="0" smtClean="0">
                <a:solidFill>
                  <a:srgbClr val="C00000"/>
                </a:solidFill>
              </a:rPr>
              <a:t>2571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детей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8345" y="5052372"/>
            <a:ext cx="4176464" cy="11849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3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культуры Зеленчукского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района: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МКУК «Районный Дворец Культуры», 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«Зеленчукская центральная библиотека»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«Зеленчукский  районный краеведческий музей им. С.Ф. Варченко»,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редакция радиовещания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1398255"/>
            <a:ext cx="3620350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Rubius" pitchFamily="2" charset="0"/>
                <a:cs typeface="Times New Roman" pitchFamily="18" charset="0"/>
              </a:rPr>
              <a:t>57</a:t>
            </a:r>
            <a:r>
              <a:rPr lang="ru-RU" sz="2000" b="1" dirty="0" smtClean="0">
                <a:solidFill>
                  <a:srgbClr val="C00000"/>
                </a:solidFill>
                <a:latin typeface="Rubius" pitchFamily="2" charset="0"/>
                <a:cs typeface="Times New Roman" pitchFamily="18" charset="0"/>
              </a:rPr>
              <a:t> учреждений</a:t>
            </a:r>
            <a:r>
              <a:rPr lang="ru-RU" sz="1400" b="1" dirty="0" smtClean="0">
                <a:solidFill>
                  <a:srgbClr val="C00000"/>
                </a:solidFill>
                <a:latin typeface="Rubius" pitchFamily="2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из них: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28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казенных учреждений;                   </a:t>
            </a:r>
          </a:p>
          <a:p>
            <a:pPr marL="180975">
              <a:lnSpc>
                <a:spcPct val="1500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бюджетных учреждения;</a:t>
            </a:r>
          </a:p>
          <a:p>
            <a:pPr marL="180975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органов местного самоуправления 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(Совет 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ЗМР, </a:t>
            </a:r>
            <a:r>
              <a:rPr lang="ru-RU" sz="11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Контрольно-счетный орган 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ЗМР, </a:t>
            </a:r>
            <a:r>
              <a:rPr lang="ru-RU" sz="11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ЗМР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образования, Отдел культуры, УТ и </a:t>
            </a:r>
            <a:r>
              <a:rPr lang="ru-RU" sz="11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СР, </a:t>
            </a:r>
            <a:r>
              <a:rPr lang="ru-RU" sz="11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Фин. управление </a:t>
            </a:r>
            <a:r>
              <a:rPr lang="ru-RU" sz="115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15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20426" y="4454753"/>
            <a:ext cx="1593848" cy="110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  7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ОМСУ, </a:t>
            </a:r>
          </a:p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1</a:t>
            </a:r>
            <a:r>
              <a:rPr lang="ru-RU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МФЦ</a:t>
            </a:r>
          </a:p>
          <a:p>
            <a:pPr algn="ctr"/>
            <a:r>
              <a:rPr lang="ru-RU" sz="13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другие расходы и прочие мероприятия 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77649" y="221739"/>
            <a:ext cx="699475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 получающие финансирование из бюджета Зеленчукского муниципального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>
            <a:stCxn id="11" idx="2"/>
          </p:cNvCxnSpPr>
          <p:nvPr/>
        </p:nvCxnSpPr>
        <p:spPr>
          <a:xfrm flipH="1">
            <a:off x="2903512" y="3717032"/>
            <a:ext cx="1688264" cy="1278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124150" y="3738498"/>
            <a:ext cx="1939380" cy="1128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970077" y="3720857"/>
            <a:ext cx="844146" cy="212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1992619" y="2877185"/>
            <a:ext cx="759230" cy="530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717678" y="3720857"/>
            <a:ext cx="406472" cy="716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4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5C27A9"/>
            </a:gs>
            <a:gs pos="17999">
              <a:srgbClr val="FEE7F2"/>
            </a:gs>
            <a:gs pos="36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20000"/>
                <a:lumOff val="8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149479" cy="720080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направления, цели, задачи и приоритеты налоговой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бюджетной 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политики на 2019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гг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508" y="1700808"/>
            <a:ext cx="8820980" cy="5016758"/>
          </a:xfrm>
          <a:prstGeom prst="rect">
            <a:avLst/>
          </a:prstGeom>
          <a:gradFill>
            <a:gsLst>
              <a:gs pos="72000">
                <a:schemeClr val="lt1">
                  <a:tint val="80000"/>
                  <a:satMod val="300000"/>
                </a:schemeClr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</a:p>
          <a:p>
            <a:pPr algn="just"/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       </a:t>
            </a:r>
            <a:r>
              <a:rPr lang="ru-RU" sz="1100" dirty="0" smtClean="0"/>
              <a:t>Основными </a:t>
            </a:r>
            <a:r>
              <a:rPr lang="ru-RU" sz="1100" dirty="0"/>
              <a:t>направлениями налоговой политики в Зеленчукском муниципальном районе на очередной и трехлетний период являются:  увеличение налоговой базы Зеленчукского муниципального района за счет стимулирования привлечения  инвестиций,    реализации высокоэффективных инвестиционных проектов, регистрации  крупных   налогоплательщиков; усиление политики обоснованности и эффективности применения налоговых льгот  по местным налогам; взаимовыгодное сотрудничество с организациями, формирующими налоговый потенциал района; обеспечение тесного взаимодействия органов государственной власти Карачаево-Черкесской Республики, органов местного самоуправления и территориальных подразделений федеральных органов власти по  вопросам пополнения доходной части бюджета., реализация  мер  по  укреплению  финансовой  дисциплины,  соблюдению  органами  местного  самоуправления  требований бюджетного законодательства.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 smtClean="0"/>
              <a:t>   </a:t>
            </a:r>
            <a:r>
              <a:rPr lang="ru-RU" sz="1100" dirty="0"/>
              <a:t>Основная цель налоговой политики Зеленчукского муниципального района - повышение доходной части бюджета за счет налоговых и неналоговых поступлений, обеспечение реального роста экономики и устойчивости бюджетной системы, обеспечение сбалансированности и устойчивости бюджета Зеленчукского муниципального района,  повышение эффективности расходования бюджетных средств.</a:t>
            </a:r>
          </a:p>
          <a:p>
            <a:pPr algn="just"/>
            <a:r>
              <a:rPr lang="ru-RU" sz="1100" dirty="0"/>
              <a:t>    </a:t>
            </a:r>
            <a:r>
              <a:rPr lang="ru-RU" sz="1100" dirty="0" smtClean="0"/>
              <a:t>   </a:t>
            </a:r>
            <a:r>
              <a:rPr lang="ru-RU" sz="1100" dirty="0"/>
              <a:t>Формирование объема и структуры расходов бюджета Зеленчукского муниципального района  на </a:t>
            </a:r>
            <a:r>
              <a:rPr lang="ru-RU" sz="1100" dirty="0" smtClean="0"/>
              <a:t>2019 </a:t>
            </a:r>
            <a:r>
              <a:rPr lang="ru-RU" sz="1100" dirty="0"/>
              <a:t>год и на плановый период </a:t>
            </a:r>
            <a:r>
              <a:rPr lang="ru-RU" sz="1100" dirty="0" smtClean="0"/>
              <a:t>2020 </a:t>
            </a:r>
            <a:r>
              <a:rPr lang="ru-RU" sz="1100" dirty="0"/>
              <a:t>и </a:t>
            </a:r>
            <a:r>
              <a:rPr lang="ru-RU" sz="1100" dirty="0" smtClean="0"/>
              <a:t>2021 </a:t>
            </a:r>
            <a:r>
              <a:rPr lang="ru-RU" sz="1100" dirty="0"/>
              <a:t>годов необходимо осуществлять с учетом:</a:t>
            </a:r>
          </a:p>
          <a:p>
            <a:pPr algn="just"/>
            <a:r>
              <a:rPr lang="ru-RU" sz="1100" dirty="0"/>
              <a:t>* обеспечение выплаты заработной платы отдельным категориям работников социальной сферы по указам Президента Российской Федерации от 7 мая 2012 года, с учетом достижения целевых показателей повышения оплаты труда работников бюджетной сферы в 2018 году и сохранения достигнутых в 2018 году соотношений в 2019–2021 годах;</a:t>
            </a:r>
          </a:p>
          <a:p>
            <a:pPr algn="just"/>
            <a:r>
              <a:rPr lang="ru-RU" sz="1100" dirty="0" smtClean="0"/>
              <a:t>*повышение </a:t>
            </a:r>
            <a:r>
              <a:rPr lang="ru-RU" sz="1100" dirty="0"/>
              <a:t>с 1 октября 2019 года на прогнозный уровень инфляции (4,3 процента) оплаты труда работников бюджетной сферы, не попадающих под действие указов Президента Российской Федерации от 7 мая 2012 года;</a:t>
            </a:r>
          </a:p>
          <a:p>
            <a:pPr algn="just"/>
            <a:r>
              <a:rPr lang="ru-RU" sz="1100" dirty="0" smtClean="0"/>
              <a:t>*повышение </a:t>
            </a:r>
            <a:r>
              <a:rPr lang="ru-RU" sz="1100" dirty="0"/>
              <a:t>уровня минимального размера оплаты труда работников бюджетной сферы до величины прожиточного минимума трудоспособного населения с учетом положений Федерального закона от 19.06.2000 № 82-ФЗ «О минимальном размере оплаты труда» (в редакции Федерального закона от 07.03.2018 № 41-ФЗ «О внесении изменения в статью Федерального закона «О минимальном размере оплаты труда»);</a:t>
            </a:r>
          </a:p>
          <a:p>
            <a:pPr algn="just"/>
            <a:r>
              <a:rPr lang="ru-RU" sz="1100" dirty="0" smtClean="0"/>
              <a:t>* сохранения </a:t>
            </a:r>
            <a:r>
              <a:rPr lang="ru-RU" sz="1100" dirty="0"/>
              <a:t>в </a:t>
            </a:r>
            <a:r>
              <a:rPr lang="ru-RU" sz="1100" dirty="0" smtClean="0"/>
              <a:t>2019 </a:t>
            </a:r>
            <a:r>
              <a:rPr lang="ru-RU" sz="1100" dirty="0"/>
              <a:t>- </a:t>
            </a:r>
            <a:r>
              <a:rPr lang="ru-RU" sz="1100" dirty="0" smtClean="0"/>
              <a:t>2021 </a:t>
            </a:r>
            <a:r>
              <a:rPr lang="ru-RU" sz="1100" dirty="0"/>
              <a:t>годах расходов на оплату услуг по содержанию муниципального имущества (за исключением коммунальных услуг) не выше уровня </a:t>
            </a:r>
            <a:r>
              <a:rPr lang="ru-RU" sz="1100" dirty="0" smtClean="0"/>
              <a:t>2018 </a:t>
            </a:r>
            <a:r>
              <a:rPr lang="ru-RU" sz="1100" dirty="0"/>
              <a:t>года</a:t>
            </a:r>
            <a:r>
              <a:rPr lang="ru-RU" sz="1100" dirty="0" smtClean="0"/>
              <a:t>.</a:t>
            </a:r>
          </a:p>
          <a:p>
            <a:pPr algn="just"/>
            <a:r>
              <a:rPr lang="ru-RU" sz="1100" dirty="0" smtClean="0"/>
              <a:t>       Бюджетная </a:t>
            </a:r>
            <a:r>
              <a:rPr lang="ru-RU" sz="1100" dirty="0"/>
              <a:t>и налоговая политика  Зеленчукского муниципального района  на </a:t>
            </a:r>
            <a:r>
              <a:rPr lang="ru-RU" sz="1100" dirty="0" smtClean="0"/>
              <a:t>2019 </a:t>
            </a:r>
            <a:r>
              <a:rPr lang="ru-RU" sz="1100" dirty="0"/>
              <a:t>год и на плановый период </a:t>
            </a:r>
            <a:r>
              <a:rPr lang="ru-RU" sz="1100" dirty="0" smtClean="0"/>
              <a:t>2020 </a:t>
            </a:r>
            <a:r>
              <a:rPr lang="ru-RU" sz="1100" dirty="0"/>
              <a:t>и </a:t>
            </a:r>
            <a:r>
              <a:rPr lang="ru-RU" sz="1100" dirty="0" smtClean="0"/>
              <a:t>2021 </a:t>
            </a:r>
            <a:r>
              <a:rPr lang="ru-RU" sz="1100" dirty="0"/>
              <a:t>годов нацелена на улучшение условий и качества жизни жителей Зеленчукского муниципального района  посредством удовлетворения потребностей граждан в качественных услугах, предоставляемых в сферах образования, культуры, социальной политики, спорта, а также создания благоприятных условий для развития малого и среднего предпринимательства.</a:t>
            </a:r>
          </a:p>
        </p:txBody>
      </p:sp>
      <p:pic>
        <p:nvPicPr>
          <p:cNvPr id="6" name="Рисунок 5" descr="https://im3-tub-ru.yandex.net/i?id=33b0a84d76e8d0d705de3950fb8d27b9&amp;n=33&amp;h=190&amp;w=184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740"/>
            <a:ext cx="1224136" cy="68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труктура.jp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/>
          <a:stretch>
            <a:fillRect/>
          </a:stretch>
        </p:blipFill>
        <p:spPr bwMode="auto">
          <a:xfrm>
            <a:off x="8028384" y="476673"/>
            <a:ext cx="1115616" cy="9636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Рисунок 8" descr="https://im0-tub-ru.yandex.net/i?id=745380c679e47935f2e3acc7aacbab30&amp;n=33&amp;h=190&amp;w=268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741"/>
            <a:ext cx="1189097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minat\Мои документы\Мои рисунки\33.b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7403"/>
            <a:ext cx="1216025" cy="62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Documents and Settings\Aminat\Local Settings\Temporary Internet Files\Content.Word\юю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08"/>
            <a:ext cx="1112422" cy="140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im2-tub-ru.yandex.net/i?id=070e69dbc6b4a32d1eca5b282c84780e&amp;n=33&amp;h=190&amp;w=206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624"/>
            <a:ext cx="1368152" cy="647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7867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2000">
              <a:srgbClr val="7030A0"/>
            </a:gs>
            <a:gs pos="14000">
              <a:srgbClr val="FEE7F2"/>
            </a:gs>
            <a:gs pos="40000">
              <a:schemeClr val="accent2">
                <a:lumMod val="60000"/>
                <a:lumOff val="40000"/>
              </a:schemeClr>
            </a:gs>
            <a:gs pos="59000">
              <a:schemeClr val="accent2">
                <a:lumMod val="40000"/>
                <a:lumOff val="60000"/>
              </a:schemeClr>
            </a:gs>
            <a:gs pos="71000">
              <a:schemeClr val="accent3">
                <a:lumMod val="40000"/>
                <a:lumOff val="60000"/>
              </a:schemeClr>
            </a:gs>
            <a:gs pos="93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C:\Documents and Settings\Aminat\Local Settings\Temporary Internet Files\Content.Word\бюдже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89" y="1412776"/>
            <a:ext cx="3746019" cy="2191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850106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ЗМР на 2019 год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плановый период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2020-2021 годы,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руб.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3543399"/>
            <a:ext cx="1512168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949280"/>
            <a:ext cx="109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9001" y="2780928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956543,2</a:t>
            </a:r>
            <a:endParaRPr lang="ru-RU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2780928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956543,2</a:t>
            </a:r>
            <a:endParaRPr lang="ru-RU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Объект 3" descr="https://im1-tub-ru.yandex.net/i?id=25ddd07fb27bb61409925494e0a5e144&amp;n=33&amp;h=190&amp;w=283">
            <a:hlinkClick r:id="rId3"/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7" y="4693767"/>
            <a:ext cx="3580035" cy="191085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Объект 3" descr="https://im1-tub-ru.yandex.net/i?id=25ddd07fb27bb61409925494e0a5e144&amp;n=33&amp;h=190&amp;w=283">
            <a:hlinkClick r:id="rId3"/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25144"/>
            <a:ext cx="3580035" cy="191085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547664" y="4191471"/>
            <a:ext cx="151216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год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26013" y="4221088"/>
            <a:ext cx="151216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год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8104" y="5949280"/>
            <a:ext cx="109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32433" y="6061029"/>
            <a:ext cx="109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68344" y="6084004"/>
            <a:ext cx="115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6011996"/>
            <a:ext cx="115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1560" y="54452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954814,5 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43808" y="5445224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954814,5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01808" y="551723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974703,6 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86955" y="5507940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974703,6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19452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35881" y="72008"/>
            <a:ext cx="7476479" cy="1196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b="1" dirty="0" smtClean="0">
              <a:ln w="11430"/>
              <a:solidFill>
                <a:srgbClr val="A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Зеленчукского муниципального района на </a:t>
            </a: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 гг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dirty="0"/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143896"/>
              </p:ext>
            </p:extLst>
          </p:nvPr>
        </p:nvGraphicFramePr>
        <p:xfrm>
          <a:off x="611559" y="1331168"/>
          <a:ext cx="8064897" cy="54102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636589"/>
                <a:gridCol w="833437"/>
                <a:gridCol w="847764"/>
                <a:gridCol w="970081"/>
                <a:gridCol w="879585"/>
                <a:gridCol w="897441"/>
              </a:tblGrid>
              <a:tr h="2415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Наименование показателей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2017 год</a:t>
                      </a:r>
                    </a:p>
                    <a:p>
                      <a:pPr algn="ctr"/>
                      <a:r>
                        <a:rPr lang="ru-RU" sz="1100" dirty="0" smtClean="0"/>
                        <a:t>факт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2018 год</a:t>
                      </a:r>
                    </a:p>
                    <a:p>
                      <a:pPr algn="ctr"/>
                      <a:r>
                        <a:rPr lang="ru-RU" sz="1100" dirty="0" smtClean="0"/>
                        <a:t>оценка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на 2019 г и плановый период :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54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 год</a:t>
                      </a:r>
                      <a:endParaRPr lang="ru-RU" sz="11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год</a:t>
                      </a:r>
                      <a:endParaRPr lang="ru-RU" sz="11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год</a:t>
                      </a:r>
                      <a:endParaRPr lang="ru-RU" sz="11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41543">
                <a:tc>
                  <a:txBody>
                    <a:bodyPr/>
                    <a:lstStyle/>
                    <a:p>
                      <a:r>
                        <a:rPr lang="ru-RU" sz="1050" b="1" dirty="0" smtClean="0"/>
                        <a:t>НАЛОГОВЫЕ и НЕНАЛОГОВЫЕ ДОХОДЫ, всего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178182,3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186291,5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190715,0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191446,3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191990,0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86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Налог на доходы физических лиц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79531,1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79906,0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82703,3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83025,4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83669,8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989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Налоги на товары (работы, услуги), реализуемые на территории Российской Федерации </a:t>
                      </a:r>
                      <a:r>
                        <a:rPr lang="ru-RU" sz="1000" dirty="0" smtClean="0"/>
                        <a:t>(акцизы)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7338,8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7412,6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8257,0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8257,0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8257,0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Налоги на совокупный доход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6439,6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6036,0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6182,3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6084,5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5909,0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Налоги на имущество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66530,5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72023,8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73490,5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73975,0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74035,0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886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Госпошлина 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4790,6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4910,1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6225,0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6225,0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6225,0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0019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Неналоговые доходы </a:t>
                      </a:r>
                      <a:r>
                        <a:rPr lang="ru-RU" sz="800" dirty="0" smtClean="0"/>
                        <a:t>(доходы, получаемые в виде арендной платы за земельные участки, имущества, доходы от оказания платных услуг , за негативное воздейств. на окруж.среду, штрафы, санкции, возмещение ущерба и прочие неналоговые доходы)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13551,7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16003,0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13856,9</a:t>
                      </a:r>
                    </a:p>
                    <a:p>
                      <a:pPr algn="r"/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13879,4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13898,2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1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/>
                        <a:t>БЕЗВОЗМЕЗДНЫЕ ПОСТУПЛЕНИЯ,</a:t>
                      </a:r>
                      <a:r>
                        <a:rPr lang="ru-RU" sz="1050" b="1" baseline="0" dirty="0" smtClean="0"/>
                        <a:t> всего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763176,9</a:t>
                      </a:r>
                      <a:endParaRPr lang="ru-RU" sz="105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>
                          <a:solidFill>
                            <a:schemeClr val="tx1"/>
                          </a:solidFill>
                        </a:rPr>
                        <a:t>866315,1</a:t>
                      </a:r>
                      <a:endParaRPr lang="ru-RU" sz="105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765828,2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763368,2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b="1" dirty="0" smtClean="0"/>
                        <a:t>782713,6</a:t>
                      </a:r>
                      <a:endParaRPr lang="ru-RU" sz="10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25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Дотации бюджетам муниципальных районов на выравнивание бюджетной обеспеченности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63084,4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63084,4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63084,4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63084,4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63084,4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25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Дотации бюджетам муниципальных районов на поддержку мер по обеспечению сбалансированности бюджетов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7500,0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2787,6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-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-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25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Субсидии бюджетам бюджетной системы Российской Федерации (межбюджетные субсидии)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37781,1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81251,4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36516,1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36516,1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36516,1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253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Субвенции бюджетам бюджетной системы Российской Федерации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654344,5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smtClean="0">
                          <a:solidFill>
                            <a:schemeClr val="tx1"/>
                          </a:solidFill>
                        </a:rPr>
                        <a:t>715364,1</a:t>
                      </a:r>
                      <a:endParaRPr lang="ru-RU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666227,7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663767,7	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50" dirty="0" smtClean="0"/>
                        <a:t>683113,1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061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из них: субвенции бюджетам муниципальных районов на выполнение передаваемых полномочий субъектов РФ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469656,6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507423,9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530889,7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526329,7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526368,9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2712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Итого</a:t>
                      </a:r>
                      <a:endParaRPr lang="ru-RU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941359,2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1052606,6</a:t>
                      </a:r>
                      <a:endParaRPr lang="ru-RU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956543,2</a:t>
                      </a:r>
                      <a:endParaRPr lang="ru-RU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954814,5</a:t>
                      </a:r>
                      <a:endParaRPr lang="ru-RU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/>
                        <a:t>974703,6</a:t>
                      </a:r>
                      <a:endParaRPr lang="ru-RU" sz="11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56" y="23218"/>
            <a:ext cx="1188640" cy="120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08282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000">
              <a:srgbClr val="7030A0"/>
            </a:gs>
            <a:gs pos="28000">
              <a:srgbClr val="FEE7F2"/>
            </a:gs>
            <a:gs pos="44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85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olod.mn/Upload/news/712-1537346216339260.742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672492"/>
            <a:ext cx="7920878" cy="48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932159" y="1700808"/>
            <a:ext cx="2232025" cy="5034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НАЛОГОВЫЕ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ДОХОДЫ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3708573" y="1772816"/>
            <a:ext cx="2231851" cy="4680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НЕНАЛОГОВЫЕ 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ДОХОДЫ</a:t>
            </a: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6372225" y="1772816"/>
            <a:ext cx="2093650" cy="4680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БЕЗВОЗМЕЗДНЫЕ </a:t>
            </a:r>
          </a:p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ПОСТУПЛЕНИЯ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258888" y="2559204"/>
            <a:ext cx="1873250" cy="4377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налог на доходы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физических лиц</a:t>
            </a: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1258888" y="3210583"/>
            <a:ext cx="1873250" cy="1079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акцизы на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автомобильный и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прямогонный бензин,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дизельное топливо,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моторные масла</a:t>
            </a:r>
          </a:p>
        </p:txBody>
      </p:sp>
      <p:sp>
        <p:nvSpPr>
          <p:cNvPr id="16394" name="Rectangle 9"/>
          <p:cNvSpPr>
            <a:spLocks noChangeArrowheads="1"/>
          </p:cNvSpPr>
          <p:nvPr/>
        </p:nvSpPr>
        <p:spPr bwMode="auto">
          <a:xfrm>
            <a:off x="1258888" y="4437285"/>
            <a:ext cx="1873250" cy="503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единый налог на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вмененный доход</a:t>
            </a:r>
          </a:p>
        </p:txBody>
      </p:sp>
      <p:sp>
        <p:nvSpPr>
          <p:cNvPr id="16395" name="Rectangle 10"/>
          <p:cNvSpPr>
            <a:spLocks noChangeArrowheads="1"/>
          </p:cNvSpPr>
          <p:nvPr/>
        </p:nvSpPr>
        <p:spPr bwMode="auto">
          <a:xfrm>
            <a:off x="1258888" y="5157192"/>
            <a:ext cx="1873250" cy="5758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единый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сельскохозяйственный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налог</a:t>
            </a:r>
          </a:p>
        </p:txBody>
      </p:sp>
      <p:sp>
        <p:nvSpPr>
          <p:cNvPr id="16396" name="Rectangle 11"/>
          <p:cNvSpPr>
            <a:spLocks noChangeArrowheads="1"/>
          </p:cNvSpPr>
          <p:nvPr/>
        </p:nvSpPr>
        <p:spPr bwMode="auto">
          <a:xfrm>
            <a:off x="1258888" y="5949280"/>
            <a:ext cx="1873250" cy="432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государственная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пошлина</a:t>
            </a:r>
          </a:p>
        </p:txBody>
      </p:sp>
      <p:sp>
        <p:nvSpPr>
          <p:cNvPr id="16403" name="Rectangle 18"/>
          <p:cNvSpPr>
            <a:spLocks noChangeArrowheads="1"/>
          </p:cNvSpPr>
          <p:nvPr/>
        </p:nvSpPr>
        <p:spPr bwMode="auto">
          <a:xfrm>
            <a:off x="4067175" y="2703146"/>
            <a:ext cx="1873250" cy="437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доходы от сдачи в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 аренду имущества</a:t>
            </a: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4067175" y="3356992"/>
            <a:ext cx="1873250" cy="5776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endParaRPr lang="ru-RU" sz="1400" dirty="0">
              <a:latin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</a:rPr>
              <a:t>доходы от сдачи в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 аренду земельных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участков</a:t>
            </a:r>
          </a:p>
          <a:p>
            <a:pPr algn="ctr"/>
            <a:endParaRPr lang="ru-RU" dirty="0">
              <a:latin typeface="Times New Roman" pitchFamily="18" charset="0"/>
            </a:endParaRPr>
          </a:p>
        </p:txBody>
      </p:sp>
      <p:sp>
        <p:nvSpPr>
          <p:cNvPr id="16405" name="Rectangle 20"/>
          <p:cNvSpPr>
            <a:spLocks noChangeArrowheads="1"/>
          </p:cNvSpPr>
          <p:nvPr/>
        </p:nvSpPr>
        <p:spPr bwMode="auto">
          <a:xfrm>
            <a:off x="4067175" y="4149080"/>
            <a:ext cx="1873250" cy="611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доходы от оказания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платных услуг и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 компенсации затрат</a:t>
            </a:r>
          </a:p>
        </p:txBody>
      </p:sp>
      <p:sp>
        <p:nvSpPr>
          <p:cNvPr id="16406" name="Rectangle 21"/>
          <p:cNvSpPr>
            <a:spLocks noChangeArrowheads="1"/>
          </p:cNvSpPr>
          <p:nvPr/>
        </p:nvSpPr>
        <p:spPr bwMode="auto">
          <a:xfrm>
            <a:off x="4067175" y="4941168"/>
            <a:ext cx="1873250" cy="7924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плата за негативное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воздействие на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окружающую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среду</a:t>
            </a:r>
          </a:p>
        </p:txBody>
      </p:sp>
      <p:sp>
        <p:nvSpPr>
          <p:cNvPr id="16407" name="Rectangle 22"/>
          <p:cNvSpPr>
            <a:spLocks noChangeArrowheads="1"/>
          </p:cNvSpPr>
          <p:nvPr/>
        </p:nvSpPr>
        <p:spPr bwMode="auto">
          <a:xfrm>
            <a:off x="4067175" y="5949280"/>
            <a:ext cx="1873250" cy="4320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штрафы</a:t>
            </a:r>
          </a:p>
        </p:txBody>
      </p:sp>
      <p:sp>
        <p:nvSpPr>
          <p:cNvPr id="16416" name="Rectangle 31"/>
          <p:cNvSpPr>
            <a:spLocks noChangeArrowheads="1"/>
          </p:cNvSpPr>
          <p:nvPr/>
        </p:nvSpPr>
        <p:spPr bwMode="auto">
          <a:xfrm>
            <a:off x="6721495" y="2852837"/>
            <a:ext cx="1727200" cy="432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>
                <a:latin typeface="Times New Roman" pitchFamily="18" charset="0"/>
              </a:rPr>
              <a:t>дотации</a:t>
            </a:r>
          </a:p>
        </p:txBody>
      </p:sp>
      <p:sp>
        <p:nvSpPr>
          <p:cNvPr id="16417" name="Rectangle 32"/>
          <p:cNvSpPr>
            <a:spLocks noChangeArrowheads="1"/>
          </p:cNvSpPr>
          <p:nvPr/>
        </p:nvSpPr>
        <p:spPr bwMode="auto">
          <a:xfrm>
            <a:off x="6738675" y="3753321"/>
            <a:ext cx="1727200" cy="539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субсидии</a:t>
            </a:r>
          </a:p>
        </p:txBody>
      </p:sp>
      <p:sp>
        <p:nvSpPr>
          <p:cNvPr id="16418" name="Rectangle 33"/>
          <p:cNvSpPr>
            <a:spLocks noChangeArrowheads="1"/>
          </p:cNvSpPr>
          <p:nvPr/>
        </p:nvSpPr>
        <p:spPr bwMode="auto">
          <a:xfrm>
            <a:off x="6732240" y="4724747"/>
            <a:ext cx="1871663" cy="504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субвенции</a:t>
            </a:r>
          </a:p>
        </p:txBody>
      </p:sp>
      <p:sp>
        <p:nvSpPr>
          <p:cNvPr id="16419" name="Rectangle 34"/>
          <p:cNvSpPr>
            <a:spLocks noChangeArrowheads="1"/>
          </p:cNvSpPr>
          <p:nvPr/>
        </p:nvSpPr>
        <p:spPr bwMode="auto">
          <a:xfrm>
            <a:off x="6738674" y="5661248"/>
            <a:ext cx="1865773" cy="648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иные 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межбюджетные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трансферты</a:t>
            </a:r>
          </a:p>
        </p:txBody>
      </p:sp>
      <p:sp>
        <p:nvSpPr>
          <p:cNvPr id="2" name="Левая фигурная скобка 1"/>
          <p:cNvSpPr/>
          <p:nvPr/>
        </p:nvSpPr>
        <p:spPr>
          <a:xfrm>
            <a:off x="745410" y="2559204"/>
            <a:ext cx="442214" cy="3822247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Левая фигурная скобка 42"/>
          <p:cNvSpPr/>
          <p:nvPr/>
        </p:nvSpPr>
        <p:spPr>
          <a:xfrm>
            <a:off x="6228184" y="2852837"/>
            <a:ext cx="438483" cy="3456608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Левая фигурная скобка 43"/>
          <p:cNvSpPr/>
          <p:nvPr/>
        </p:nvSpPr>
        <p:spPr>
          <a:xfrm>
            <a:off x="3491880" y="2703146"/>
            <a:ext cx="503287" cy="3678305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83568" y="2241116"/>
            <a:ext cx="0" cy="226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83568" y="2064203"/>
            <a:ext cx="248591" cy="176913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3481777" y="2097174"/>
            <a:ext cx="216025" cy="17956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6156176" y="2132856"/>
            <a:ext cx="195034" cy="202376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3481777" y="2221408"/>
            <a:ext cx="9582" cy="2320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6156176" y="2335232"/>
            <a:ext cx="0" cy="22682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>
          <a:xfrm>
            <a:off x="323528" y="332656"/>
            <a:ext cx="8640960" cy="1019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b="1" dirty="0" smtClean="0">
              <a:ln w="11430"/>
              <a:solidFill>
                <a:srgbClr val="A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КАКИХ ПОСТУПЛЕНИЙ </a:t>
            </a: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ФОРМИРУЮТСЯ ДОХОДЫ </a:t>
            </a:r>
          </a:p>
          <a:p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Зеленчукского </a:t>
            </a: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83851940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7030A0"/>
            </a:gs>
            <a:gs pos="17999">
              <a:srgbClr val="FEE7F2"/>
            </a:gs>
            <a:gs pos="36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95736" y="286721"/>
            <a:ext cx="4536504" cy="405975"/>
          </a:xfrm>
          <a:prstGeom prst="rect">
            <a:avLst/>
          </a:prstGeom>
          <a:solidFill>
            <a:srgbClr val="EDE9F3"/>
          </a:solidFill>
          <a:ln>
            <a:solidFill>
              <a:srgbClr val="F2B800"/>
            </a:solidFill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НАЛОГОВЫЕ ДОХОДЫ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71600" y="2206025"/>
            <a:ext cx="6984776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НДФЛ -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основной вид прямых налогов. Исчисляется в процентах от совокупного дохода физических лиц за вычетом документально подтверждённых расходов, в соответствии с действующим законодательством.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Багетная рамка 6"/>
          <p:cNvSpPr/>
          <p:nvPr/>
        </p:nvSpPr>
        <p:spPr>
          <a:xfrm>
            <a:off x="2267745" y="1067288"/>
            <a:ext cx="4464495" cy="814098"/>
          </a:xfrm>
          <a:prstGeom prst="beve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Налог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доходы физических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лиц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(НДФЛ)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(82703,3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2980109"/>
            <a:ext cx="4356484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ДОХОДЫ,ОБЛАГАЕМЫЕ 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НДФЛ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вознаграждение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за выполнение трудовых или иных обязанностей;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от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продажи имущества, находившегося в собственности менее 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трех лет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от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сдачи имущества в аренду;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доходы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от источников за пределами Российской Федерации;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доходы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в виде разного рода выигрышей;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доходы.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499992" y="2864185"/>
            <a:ext cx="4560266" cy="1788951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ДОХОДЫ, НЕ ОБЛАГАЕМЫЕ НДФЛ </a:t>
            </a:r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доходы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от продажи имущества, находившегося в собственности более трех лет;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доходы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, полученные в порядке наследования;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доходы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, полученные по договору дарения от члена семьи и (или) близкого родственника в соответствии с Семейным кодексом Российской Федерации (от супруга, родителей и детей, в том числе усыновителей и усыновленных, дедушки, бабушки и внуков, полнородных и 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не полнородных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(имеющих общих отца или мать) братьев и сестер); </a:t>
            </a:r>
          </a:p>
          <a:p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* иные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 flipV="1">
            <a:off x="2123729" y="2644416"/>
            <a:ext cx="144013" cy="295525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 rot="5400000" flipV="1">
            <a:off x="6375948" y="2610504"/>
            <a:ext cx="144013" cy="295525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2987824" y="5445670"/>
            <a:ext cx="360040" cy="431602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Багетная рамка 13"/>
          <p:cNvSpPr/>
          <p:nvPr/>
        </p:nvSpPr>
        <p:spPr>
          <a:xfrm>
            <a:off x="179512" y="4863186"/>
            <a:ext cx="2736304" cy="1665518"/>
          </a:xfrm>
          <a:prstGeom prst="beve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Налоги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 товары 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(работы, услуги), 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реализуемые на 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территории РФ </a:t>
            </a: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(8257,0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367714" y="4730368"/>
            <a:ext cx="5459670" cy="193899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Акциз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один из видов налога, представляющий не связанный с получением дохода продавцом косвенный налог на продажу определенного вида товаров массового потребления. Акциз включается в цену товара. Чаще всего акцизным налогом облагаются винно-водочные изделия, пиво, табачные изделия, деликатесы, предметы роскоши, автомобили, нефтепродукты. Плательщиками акциза являются потребители, приобретающие товары, которые облагаются акцизным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сбором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В бюджет Зеленчукского  муниципального района поступают акцизы на нефтепродукты по дифференцированным ставкам в зависимости от протяженности автомобильных дорог местного значения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129" y="1844824"/>
            <a:ext cx="743842" cy="55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9096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7030A0"/>
            </a:gs>
            <a:gs pos="17999">
              <a:srgbClr val="FEE7F2"/>
            </a:gs>
            <a:gs pos="36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9" y="188640"/>
            <a:ext cx="8649749" cy="512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76056" y="689792"/>
            <a:ext cx="3890452" cy="19389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</a:t>
            </a:r>
            <a:r>
              <a:rPr lang="ru-RU" sz="1200" i="1" dirty="0"/>
              <a:t>Зеленчукского  </a:t>
            </a:r>
            <a:r>
              <a:rPr lang="ru-RU" sz="1200" i="1" dirty="0" smtClean="0"/>
              <a:t>муниципального </a:t>
            </a:r>
            <a:r>
              <a:rPr lang="ru-RU" sz="1200" i="1" dirty="0"/>
              <a:t>района </a:t>
            </a:r>
            <a:r>
              <a:rPr lang="ru-RU" sz="1200" i="1" dirty="0" smtClean="0"/>
              <a:t>поступает: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i="1" dirty="0" smtClean="0"/>
              <a:t>Единый </a:t>
            </a:r>
            <a:r>
              <a:rPr lang="ru-RU" sz="1200" i="1" dirty="0"/>
              <a:t>налог </a:t>
            </a:r>
            <a:r>
              <a:rPr lang="ru-RU" sz="1200" i="1" dirty="0" smtClean="0"/>
              <a:t>на вмененный доход - 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субъектов малого и среднего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бизнеса платежи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виде единого налога на вмененный доход, налогу, взимаемому в связи с применением упрощенной системе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налогообложения;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Единый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налог -от сельхозпроизводителей, фермерских хозяйств и от предприятий реализующих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сельхозпродукцию.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061414" y="689792"/>
            <a:ext cx="1873250" cy="5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единый налог на </a:t>
            </a:r>
          </a:p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вмененный доход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066669" y="1844824"/>
            <a:ext cx="1873250" cy="6307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единый 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сельскохозяйственный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налог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2699792" y="1357160"/>
            <a:ext cx="366877" cy="48463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251520" y="720389"/>
            <a:ext cx="2376264" cy="1584176"/>
          </a:xfrm>
          <a:prstGeom prst="beve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Налог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 совокупный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доход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7423,3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 руб.)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12523" y="3714840"/>
            <a:ext cx="5351365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Объектами налогообложения для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российских организаций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признается движимое и недвижимое имущество (в том числе имущество, переданное во временное владение, в пользование, распоряжение, доверительное управление, внесенное в совместную деятельность или полученное по концессионному соглашению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  В бюджет муниципального района в 2018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году к уровню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года обусловлен ростом остаточной балансовой стоимости основных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фондов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агетная рамка 17"/>
          <p:cNvSpPr/>
          <p:nvPr/>
        </p:nvSpPr>
        <p:spPr>
          <a:xfrm>
            <a:off x="316759" y="3140968"/>
            <a:ext cx="2376264" cy="1440160"/>
          </a:xfrm>
          <a:prstGeom prst="beve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Налог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на имущество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организаций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73490,5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9" name="Нашивка 18"/>
          <p:cNvSpPr/>
          <p:nvPr/>
        </p:nvSpPr>
        <p:spPr>
          <a:xfrm rot="1462058">
            <a:off x="2860357" y="3714840"/>
            <a:ext cx="324067" cy="434240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Багетная рамка 19"/>
          <p:cNvSpPr/>
          <p:nvPr/>
        </p:nvSpPr>
        <p:spPr>
          <a:xfrm>
            <a:off x="314164" y="5013176"/>
            <a:ext cx="2376264" cy="1421309"/>
          </a:xfrm>
          <a:prstGeom prst="beve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Госпошлина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(6225,0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 руб.)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563888" y="5283205"/>
            <a:ext cx="5328592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бюджет </a:t>
            </a:r>
            <a:r>
              <a:rPr lang="ru-RU" sz="1400" i="1" dirty="0"/>
              <a:t>Зеленчукского  </a:t>
            </a:r>
            <a:r>
              <a:rPr lang="ru-RU" sz="1400" i="1" dirty="0" smtClean="0"/>
              <a:t>муниципального района  поступает госпошлина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делам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рассматриваемым в судах общей юрисдикции, мировыми судьями и за государственную регистрацию прав на недвижимое имущество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нормативу 100 процентов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3020013" y="5589240"/>
            <a:ext cx="327851" cy="412624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014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7030A0"/>
            </a:gs>
            <a:gs pos="28000">
              <a:srgbClr val="FEE7F2"/>
            </a:gs>
            <a:gs pos="46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53544" y="166779"/>
            <a:ext cx="289857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832665"/>
            <a:ext cx="8568952" cy="5908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72">
              <a:lnSpc>
                <a:spcPct val="90000"/>
              </a:lnSpc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Администратор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доходов бюджета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 </a:t>
            </a:r>
            <a:r>
              <a:rPr lang="ru-RU" sz="1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  государственной   власти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(местного самоуправления), орган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управления   государственным   внебюджетным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фондом,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Центральный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банк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Российской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казенное      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учреждение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осуществляющий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(ее):  контроль за правильностью исчисления, полнотой и своевременностью уплаты,   начисление,  учет,  взыскание, принятие решений о возврате (зачете) излишне уплаченных  (взысканных) платежей, пеней и штрафов по ним, являющихся доходами бюджетов бюджетной системы РФ.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денежных средств, предназначенный для финансирования функций государства (федеральный и региональный уровень) и местного самоуправления (местный уровень), является основным финансовым документом страны, региона, муниципалитета, поселения, утверждаемый органом законодательной власти соответствующего уровня управления.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Бюджетные ассигнования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обеспеченность 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(обеспеченность территории налоговыми доходами)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определяется как отношение расчетных налоговых доходов на одного жителя, которые могут быть получены на конкретной территории и аналогичным средним показателем по муниципальным образованиям того же типа с учетом структуры населения, социально-экономических, географических, климатических и иных объективных факторов.</a:t>
            </a:r>
          </a:p>
          <a:p>
            <a:pPr algn="just" defTabSz="685772"/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обязательство -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обязательства, подлежащие исполнению в соответствующем финансовом году.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регламентируемая законодательством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Бюджетные полномочия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установленные Бюджетным кодексом Российской Федерации и принятые в соответствии с ним правовые акты, регулирующие бюджетные правоотношения, права и обязанности органов государственной власти (органов местного самоуправления) и иных участников бюджетного процесса по регулированию бюджетных правоотношений, организации и осуществлению бюджетного процесса.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роспись -</a:t>
            </a:r>
            <a:r>
              <a:rPr lang="ru-RU" sz="1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документ, который составляется и ведется главным распорядителем бюджетных средств (главным администратором источников финансирования дефицита бюджета) в соответствии с Бюджетным кодексом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целях исполнения бюджета по расходам (источникам финансирования дефицита бюджета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defTabSz="685772"/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система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совокупность бюджетов государства, административно-территориальных единиц и бюджетов (смет)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 счетов  автономных   в   бюджетном  отношении  учреждений   и  фондов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основанных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экономических     </a:t>
            </a:r>
          </a:p>
          <a:p>
            <a:pPr algn="just" defTabSz="685772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отношениях   и   юридических   нормах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  бюджетной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определяется социально-экономическим 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defTabSz="685772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политическим    строем  страны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организационное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построение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зависит  от  формы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государственного 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defTabSz="685772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административного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устройства.</a:t>
            </a:r>
          </a:p>
          <a:p>
            <a:pPr algn="just" defTabSz="685772">
              <a:buClrTx/>
              <a:buSzTx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4" descr="Картинки по запросу картинки о бюджете и бюджетном процессе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24"/>
            <a:ext cx="1296144" cy="7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888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642"/>
            <a:ext cx="8341588" cy="610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67544" y="72008"/>
            <a:ext cx="2773306" cy="90872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НЕНАЛОГОВЫЕ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ДОХОДЫ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Багетная рамка 2"/>
          <p:cNvSpPr/>
          <p:nvPr/>
        </p:nvSpPr>
        <p:spPr>
          <a:xfrm>
            <a:off x="273411" y="1124744"/>
            <a:ext cx="2996607" cy="1334557"/>
          </a:xfrm>
          <a:prstGeom prst="bevel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Доходы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от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использования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имущества, находящегося в государственной и муниципальной собственности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11035,0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тыс. руб.)</a:t>
            </a:r>
          </a:p>
          <a:p>
            <a:pPr algn="ctr"/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290423" y="1429324"/>
            <a:ext cx="294352" cy="48463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631866" y="616912"/>
            <a:ext cx="5331645" cy="10156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i="1" dirty="0" smtClean="0"/>
              <a:t>доходы  </a:t>
            </a:r>
            <a:r>
              <a:rPr lang="ru-RU" sz="1200" i="1" dirty="0"/>
              <a:t>получаемые в виде арендной платы за земельные участки, государственная собственность на которые не разграничена и которые расположены в границах сельских поселений и межселенных территорий муниципальных районов, а также средства от продажи права на заключение договоров аренды указанных земельных участков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609378" y="2636913"/>
            <a:ext cx="2723645" cy="895957"/>
          </a:xfrm>
          <a:prstGeom prst="bevel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Платежи при пользовании природными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ресурсами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44,0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27155" y="2924944"/>
            <a:ext cx="212429" cy="378120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2978872"/>
            <a:ext cx="5101228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Плата за негативное воздействие на окружающую среду</a:t>
            </a:r>
          </a:p>
        </p:txBody>
      </p:sp>
      <p:sp>
        <p:nvSpPr>
          <p:cNvPr id="10" name="Багетная рамка 9"/>
          <p:cNvSpPr/>
          <p:nvPr/>
        </p:nvSpPr>
        <p:spPr>
          <a:xfrm>
            <a:off x="609380" y="3666219"/>
            <a:ext cx="2723644" cy="1080120"/>
          </a:xfrm>
          <a:prstGeom prst="bevel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Доходы от оказания платных услуг (работ) и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компенсации затрат государства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(2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7,6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 руб.)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883059" y="3869856"/>
            <a:ext cx="468052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Прочие доходы от оказания платных услуг (работ) получателями средств бюджетов муниципальных районов</a:t>
            </a:r>
            <a:endParaRPr lang="ru-RU" sz="12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3455599" y="3910764"/>
            <a:ext cx="258352" cy="434240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657786" y="1697439"/>
            <a:ext cx="5331645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сдачи в аренду имущества, находящегося в оперативном управлении органов управления муниципальных районов и созданных ими учреждений (за исключением имущества муниципальных бюджетных и автономных учреждений)</a:t>
            </a:r>
          </a:p>
        </p:txBody>
      </p:sp>
      <p:sp>
        <p:nvSpPr>
          <p:cNvPr id="15" name="Багетная рамка 14"/>
          <p:cNvSpPr/>
          <p:nvPr/>
        </p:nvSpPr>
        <p:spPr>
          <a:xfrm>
            <a:off x="611561" y="4869160"/>
            <a:ext cx="2721462" cy="1080120"/>
          </a:xfrm>
          <a:prstGeom prst="beve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Доходы от продажи материальных и нематериальных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активов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130,0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491880" y="5135304"/>
            <a:ext cx="258352" cy="434240"/>
          </a:xfrm>
          <a:prstGeom prst="chevro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883059" y="4852138"/>
            <a:ext cx="4680520" cy="83099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от продажи земельных участков, государственная собственность на которые не разграничена и которые расположены в границах сельских поселений и межселенных территорий муниципальных районов</a:t>
            </a:r>
            <a:endParaRPr lang="ru-RU" sz="12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агетная рамка 18"/>
          <p:cNvSpPr/>
          <p:nvPr/>
        </p:nvSpPr>
        <p:spPr>
          <a:xfrm>
            <a:off x="273411" y="6093296"/>
            <a:ext cx="3794533" cy="633652"/>
          </a:xfrm>
          <a:prstGeom prst="beve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Штрафы, санкции, возмещение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ущерба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(24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00,0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0" name="Багетная рамка 19"/>
          <p:cNvSpPr/>
          <p:nvPr/>
        </p:nvSpPr>
        <p:spPr>
          <a:xfrm>
            <a:off x="4665899" y="6093296"/>
            <a:ext cx="3794533" cy="633652"/>
          </a:xfrm>
          <a:prstGeom prst="beve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Прочие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неналоговые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доходы</a:t>
            </a:r>
          </a:p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(220,3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тыс. руб.)</a:t>
            </a:r>
            <a:endParaRPr lang="ru-RU" sz="12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072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22261"/>
            <a:ext cx="2232248" cy="161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798731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доходов бюджета Зеленчукского муниципального района на 2019 </a:t>
            </a:r>
            <a:r>
              <a:rPr lang="ru-RU" sz="2400" b="1" dirty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052736"/>
            <a:ext cx="2520280" cy="3600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b="1" dirty="0" smtClean="0"/>
              <a:t>НАЛОГОВЫЕ ДОХОДЫ</a:t>
            </a:r>
            <a:endParaRPr lang="ru-RU" b="1" dirty="0"/>
          </a:p>
        </p:txBody>
      </p:sp>
      <p:graphicFrame>
        <p:nvGraphicFramePr>
          <p:cNvPr id="9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14518297"/>
              </p:ext>
            </p:extLst>
          </p:nvPr>
        </p:nvGraphicFramePr>
        <p:xfrm>
          <a:off x="4860032" y="1412776"/>
          <a:ext cx="415349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Текст 2"/>
          <p:cNvSpPr>
            <a:spLocks noGrp="1"/>
          </p:cNvSpPr>
          <p:nvPr>
            <p:ph type="body" sz="quarter" idx="3"/>
          </p:nvPr>
        </p:nvSpPr>
        <p:spPr>
          <a:xfrm>
            <a:off x="5508104" y="1052736"/>
            <a:ext cx="2880320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b="1" dirty="0" smtClean="0"/>
              <a:t>НЕНАЛОГОВЫЕ ДОХОДЫ</a:t>
            </a:r>
            <a:endParaRPr lang="ru-RU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5755585"/>
              </p:ext>
            </p:extLst>
          </p:nvPr>
        </p:nvGraphicFramePr>
        <p:xfrm>
          <a:off x="179512" y="1412776"/>
          <a:ext cx="463203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Текст 2"/>
          <p:cNvSpPr>
            <a:spLocks noGrp="1"/>
          </p:cNvSpPr>
          <p:nvPr>
            <p:ph type="body" idx="4294967295"/>
          </p:nvPr>
        </p:nvSpPr>
        <p:spPr>
          <a:xfrm>
            <a:off x="3491880" y="5373216"/>
            <a:ext cx="4465637" cy="3587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ru-RU" dirty="0"/>
              <a:t>БЕЗВОЗМЕЗДНЫЕ ПОСТУПЛЕНИЯ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51720" y="5827911"/>
            <a:ext cx="709228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/>
            <a:r>
              <a:rPr lang="ru-RU" sz="1100" b="1" dirty="0" smtClean="0"/>
              <a:t>*  Дотации </a:t>
            </a:r>
            <a:r>
              <a:rPr lang="ru-RU" sz="1100" b="1" dirty="0"/>
              <a:t>бюджетам муниципальных районов </a:t>
            </a:r>
            <a:r>
              <a:rPr lang="ru-RU" sz="1100" b="1" dirty="0" smtClean="0"/>
              <a:t> на </a:t>
            </a:r>
            <a:r>
              <a:rPr lang="ru-RU" sz="1100" b="1" dirty="0"/>
              <a:t>выравнивание бюджетной </a:t>
            </a:r>
            <a:r>
              <a:rPr lang="ru-RU" sz="1100" b="1" dirty="0" smtClean="0"/>
              <a:t>обеспеченности   -  63084,4</a:t>
            </a:r>
            <a:endParaRPr lang="ru-RU" sz="1100" b="1" dirty="0"/>
          </a:p>
          <a:p>
            <a:pPr fontAlgn="t"/>
            <a:r>
              <a:rPr lang="ru-RU" sz="1100" b="1" dirty="0" smtClean="0"/>
              <a:t>*  Дотации </a:t>
            </a:r>
            <a:r>
              <a:rPr lang="ru-RU" sz="1100" b="1" dirty="0"/>
              <a:t>бюджетам </a:t>
            </a:r>
            <a:r>
              <a:rPr lang="ru-RU" sz="1100" b="1" dirty="0" smtClean="0"/>
              <a:t>МР на </a:t>
            </a:r>
            <a:r>
              <a:rPr lang="ru-RU" sz="1100" b="1" dirty="0"/>
              <a:t>поддержку мер по обеспечению </a:t>
            </a:r>
            <a:r>
              <a:rPr lang="ru-RU" sz="1100" b="1" dirty="0" smtClean="0"/>
              <a:t> сбалансированности бюджетов    -     </a:t>
            </a:r>
            <a:endParaRPr lang="ru-RU" sz="1100" b="1" dirty="0"/>
          </a:p>
          <a:p>
            <a:pPr fontAlgn="t"/>
            <a:r>
              <a:rPr lang="ru-RU" sz="1100" b="1" dirty="0" smtClean="0"/>
              <a:t>*  Субсидии </a:t>
            </a:r>
            <a:r>
              <a:rPr lang="ru-RU" sz="1100" b="1" dirty="0"/>
              <a:t>бюджетам бюджетной системы </a:t>
            </a:r>
            <a:r>
              <a:rPr lang="ru-RU" sz="1100" b="1" dirty="0" smtClean="0"/>
              <a:t>  РФ </a:t>
            </a:r>
            <a:r>
              <a:rPr lang="ru-RU" sz="1100" b="1" dirty="0"/>
              <a:t>(межбюджетные </a:t>
            </a:r>
            <a:r>
              <a:rPr lang="ru-RU" sz="1100" b="1" dirty="0" smtClean="0"/>
              <a:t>субсидии)                                      -   36516,1</a:t>
            </a:r>
            <a:endParaRPr lang="ru-RU" sz="1100" b="1" dirty="0"/>
          </a:p>
          <a:p>
            <a:pPr fontAlgn="t"/>
            <a:r>
              <a:rPr lang="ru-RU" sz="1100" b="1" dirty="0" smtClean="0"/>
              <a:t>*  Субвенции </a:t>
            </a:r>
            <a:r>
              <a:rPr lang="ru-RU" sz="1100" b="1" dirty="0"/>
              <a:t>бюджетам бюджетной системы </a:t>
            </a:r>
            <a:r>
              <a:rPr lang="ru-RU" sz="1100" b="1" dirty="0" smtClean="0"/>
              <a:t>РФ                                                                                       -  666227,7</a:t>
            </a:r>
            <a:endParaRPr lang="ru-RU" sz="11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29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79676"/>
            <a:ext cx="2880320" cy="130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69284" y="2636912"/>
            <a:ext cx="8496944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расходов бюджета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Зеленчукского муниципального района, на 2019 год и плановый период 2020-2021 годы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(тыс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 руб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.)</a:t>
            </a:r>
            <a: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191608"/>
              </p:ext>
            </p:extLst>
          </p:nvPr>
        </p:nvGraphicFramePr>
        <p:xfrm>
          <a:off x="827584" y="3426535"/>
          <a:ext cx="7488834" cy="322450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{69CF1AB2-1976-4502-BF36-3FF5EA218861}</a:tableStyleId>
              </a:tblPr>
              <a:tblGrid>
                <a:gridCol w="557963"/>
                <a:gridCol w="4239421"/>
                <a:gridCol w="897150"/>
                <a:gridCol w="897150"/>
                <a:gridCol w="897150"/>
              </a:tblGrid>
              <a:tr h="391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Код</a:t>
                      </a:r>
                      <a:endParaRPr lang="ru-RU" sz="11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разделов и подразделов</a:t>
                      </a:r>
                      <a:endParaRPr lang="ru-RU" sz="13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 г</a:t>
                      </a:r>
                      <a:endParaRPr lang="ru-RU" sz="1300" b="1" dirty="0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г</a:t>
                      </a:r>
                      <a:endParaRPr lang="ru-RU" sz="13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г</a:t>
                      </a:r>
                      <a:endParaRPr lang="ru-RU" sz="13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Общегосударственные вопросы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40894,5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40894,5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40894,5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42432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2698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2698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2698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0400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Национальная экономика в том числе: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13237,2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13237,2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13237,2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0700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Образование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607831,4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608562,7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609145,6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0800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Культура, кинематография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30941,4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30941,4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30941,4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Социальная политика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220436,3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217976,3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237282,5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263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Физическая культура и спорт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1997,2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1997,2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1997,2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143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1400</a:t>
                      </a:r>
                      <a:endParaRPr lang="ru-RU" sz="1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5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38507,2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38507,2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38507,2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28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расходов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956543,2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954814,5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974703,6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13000">
                          <a:schemeClr val="accent2">
                            <a:lumMod val="40000"/>
                            <a:lumOff val="60000"/>
                          </a:schemeClr>
                        </a:gs>
                        <a:gs pos="29000">
                          <a:srgbClr val="D4DEFF"/>
                        </a:gs>
                        <a:gs pos="81000">
                          <a:srgbClr val="D4DEFF"/>
                        </a:gs>
                        <a:gs pos="95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9" name="Picture 3" descr="кателок с деньгами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23801"/>
            <a:ext cx="1768152" cy="1224134"/>
          </a:xfrm>
          <a:prstGeom prst="rect">
            <a:avLst/>
          </a:prstGeom>
          <a:ln/>
        </p:spPr>
      </p:pic>
      <p:pic>
        <p:nvPicPr>
          <p:cNvPr id="11" name="Рисунок 10" descr="https://im1-tub-ru.yandex.net/i?id=f5a4b5a4c9e6154036727c6a65c38b01&amp;n=33&amp;h=190&amp;w=312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3801"/>
            <a:ext cx="1800200" cy="115167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43608" y="72008"/>
            <a:ext cx="7476479" cy="1196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200" b="1" dirty="0" smtClean="0">
              <a:ln w="11430"/>
              <a:solidFill>
                <a:srgbClr val="A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  <a:b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/>
                <a:solidFill>
                  <a:srgbClr val="A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Зеленчукского муниципального района на 2019 год и плановый период 2020 и 2021 гг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098328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4643" y="914400"/>
            <a:ext cx="8679807" cy="16459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бюджета - это средства, выплачиваемые из бюджета на реализацию расходных обязательств Зеленчукского муниципального района, то есть расходов, необходимость которых установлена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муниципальными правовыми актами органов местного самоуправления в соответствии с федеральными законами (законами субъекта Российской Федерации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85127" y="2560320"/>
            <a:ext cx="8773610" cy="204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DC03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328C8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какие цели расходуются средства бюджета?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DC03C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28C8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функционирование учреждений социальной сферы (образования, культуры, физкультуры и спорта и др.) и органов местного самоуправления;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DC03C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28C8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социальное обеспечение населения (выплату пенсий, пособий, льгот и т.д.);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DC03C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28C8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субсидии населению на оплату жилья и услуг жилищно-коммунального хозяйства;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DC03C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28C8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другие государственные нужды (межбюджетные трансферты передаваемые бюджетам поселений и т.д.)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328C83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12858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41167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941167"/>
            <a:ext cx="1584176" cy="145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941168"/>
            <a:ext cx="1440159" cy="145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34817"/>
            <a:ext cx="1296144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4941168"/>
            <a:ext cx="1368152" cy="145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white">
          <a:xfrm>
            <a:off x="611560" y="116632"/>
            <a:ext cx="7555984" cy="69448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352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9" y="1593478"/>
            <a:ext cx="8747739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white">
          <a:xfrm>
            <a:off x="90799" y="81023"/>
            <a:ext cx="7479227" cy="59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 Зеленчукского муниципального района на 2019 год и плановый период 2020 и 2021 годов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71913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74612"/>
            <a:ext cx="6461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74612"/>
            <a:ext cx="64611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65880"/>
            <a:ext cx="7191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43" y="1076992"/>
            <a:ext cx="7191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76992"/>
            <a:ext cx="7921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76991"/>
            <a:ext cx="71278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00" y="1065880"/>
            <a:ext cx="7620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65880"/>
            <a:ext cx="725487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050799"/>
            <a:ext cx="7747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90797" y="1920242"/>
            <a:ext cx="1598923" cy="369332"/>
          </a:xfrm>
          <a:prstGeom prst="rect">
            <a:avLst/>
          </a:prstGeom>
          <a:solidFill>
            <a:srgbClr val="1B4E63">
              <a:lumMod val="20000"/>
              <a:lumOff val="80000"/>
            </a:srgbClr>
          </a:solidFill>
          <a:ln w="28575">
            <a:solidFill>
              <a:srgbClr val="1B4E63">
                <a:lumMod val="60000"/>
                <a:lumOff val="40000"/>
              </a:srgb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Общегосударственные </a:t>
            </a: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вопрос</a:t>
            </a: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ы</a:t>
            </a: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675759" y="2420888"/>
            <a:ext cx="1298575" cy="666750"/>
          </a:xfrm>
          <a:prstGeom prst="rect">
            <a:avLst/>
          </a:prstGeom>
          <a:solidFill>
            <a:srgbClr val="328C83">
              <a:lumMod val="40000"/>
              <a:lumOff val="60000"/>
            </a:srgbClr>
          </a:solidFill>
          <a:ln w="28575">
            <a:solidFill>
              <a:srgbClr val="328C83">
                <a:lumMod val="50000"/>
              </a:srgb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Национальная безопасность и правоохранительная деятельность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82" y="1868887"/>
            <a:ext cx="11096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09" y="2744258"/>
            <a:ext cx="103663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39"/>
          <p:cNvSpPr txBox="1">
            <a:spLocks noChangeArrowheads="1"/>
          </p:cNvSpPr>
          <p:nvPr/>
        </p:nvSpPr>
        <p:spPr bwMode="auto">
          <a:xfrm>
            <a:off x="3354929" y="1908058"/>
            <a:ext cx="1149350" cy="393700"/>
          </a:xfrm>
          <a:prstGeom prst="rect">
            <a:avLst/>
          </a:prstGeom>
          <a:solidFill>
            <a:srgbClr val="CC0099"/>
          </a:solidFill>
          <a:ln w="2857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latin typeface="Times New Roman" pitchFamily="18" charset="0"/>
              </a:rPr>
              <a:t>Культура, кинематография</a:t>
            </a:r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4383949" y="2346350"/>
            <a:ext cx="1150938" cy="393700"/>
          </a:xfrm>
          <a:prstGeom prst="rect">
            <a:avLst/>
          </a:prstGeom>
          <a:solidFill>
            <a:srgbClr val="DDDDDD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Социальная политика</a:t>
            </a: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5217020" y="1882380"/>
            <a:ext cx="1150938" cy="393700"/>
          </a:xfrm>
          <a:prstGeom prst="rect">
            <a:avLst/>
          </a:prstGeom>
          <a:solidFill>
            <a:srgbClr val="1B4E63">
              <a:lumMod val="60000"/>
              <a:lumOff val="40000"/>
            </a:srgbClr>
          </a:solidFill>
          <a:ln w="28575">
            <a:solidFill>
              <a:srgbClr val="1B4E63">
                <a:lumMod val="50000"/>
              </a:srgb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Физическая культура и спорт</a:t>
            </a:r>
          </a:p>
        </p:txBody>
      </p:sp>
      <p:sp>
        <p:nvSpPr>
          <p:cNvPr id="21" name="Text Box 46"/>
          <p:cNvSpPr txBox="1">
            <a:spLocks noChangeArrowheads="1"/>
          </p:cNvSpPr>
          <p:nvPr/>
        </p:nvSpPr>
        <p:spPr bwMode="auto">
          <a:xfrm>
            <a:off x="6144274" y="2599960"/>
            <a:ext cx="1296987" cy="393700"/>
          </a:xfrm>
          <a:prstGeom prst="rect">
            <a:avLst/>
          </a:prstGeom>
          <a:solidFill>
            <a:srgbClr val="009999"/>
          </a:solidFill>
          <a:ln w="28575">
            <a:solidFill>
              <a:srgbClr val="328C83">
                <a:lumMod val="50000"/>
              </a:srgb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Средства массовой информации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6807323" y="1807902"/>
            <a:ext cx="1295400" cy="666750"/>
          </a:xfrm>
          <a:prstGeom prst="rect">
            <a:avLst/>
          </a:prstGeom>
          <a:solidFill>
            <a:srgbClr val="CC6600"/>
          </a:solidFill>
          <a:ln w="28575">
            <a:solidFill>
              <a:srgbClr val="C77600">
                <a:lumMod val="50000"/>
              </a:srgb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Обслуживание государственного и муниципального долга</a:t>
            </a:r>
          </a:p>
        </p:txBody>
      </p:sp>
      <p:sp>
        <p:nvSpPr>
          <p:cNvPr id="23" name="Text Box 50"/>
          <p:cNvSpPr txBox="1">
            <a:spLocks noChangeArrowheads="1"/>
          </p:cNvSpPr>
          <p:nvPr/>
        </p:nvSpPr>
        <p:spPr bwMode="auto">
          <a:xfrm>
            <a:off x="8028384" y="2555254"/>
            <a:ext cx="1079500" cy="393700"/>
          </a:xfrm>
          <a:prstGeom prst="rect">
            <a:avLst/>
          </a:prstGeom>
          <a:solidFill>
            <a:srgbClr val="DC8300">
              <a:lumMod val="40000"/>
              <a:lumOff val="60000"/>
            </a:srgbClr>
          </a:solidFill>
          <a:ln w="28575">
            <a:solidFill>
              <a:srgbClr val="DC8300">
                <a:lumMod val="20000"/>
                <a:lumOff val="80000"/>
              </a:srgbClr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Межбюджетные трансферты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1330912" y="2008557"/>
            <a:ext cx="717625" cy="107034"/>
          </a:xfrm>
          <a:prstGeom prst="bentConnector3">
            <a:avLst>
              <a:gd name="adj1" fmla="val 2579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7181" idx="0"/>
          </p:cNvCxnSpPr>
          <p:nvPr/>
        </p:nvCxnSpPr>
        <p:spPr>
          <a:xfrm>
            <a:off x="2344013" y="1746917"/>
            <a:ext cx="1" cy="121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69" name="Прямая со стрелкой 7168"/>
          <p:cNvCxnSpPr>
            <a:endCxn id="7182" idx="0"/>
          </p:cNvCxnSpPr>
          <p:nvPr/>
        </p:nvCxnSpPr>
        <p:spPr>
          <a:xfrm flipH="1">
            <a:off x="3000128" y="1733425"/>
            <a:ext cx="203720" cy="1010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85" name="Прямая со стрелкой 7184"/>
          <p:cNvCxnSpPr>
            <a:endCxn id="18" idx="0"/>
          </p:cNvCxnSpPr>
          <p:nvPr/>
        </p:nvCxnSpPr>
        <p:spPr>
          <a:xfrm flipH="1">
            <a:off x="3929604" y="1703261"/>
            <a:ext cx="33166" cy="204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89" name="Прямая со стрелкой 7188"/>
          <p:cNvCxnSpPr>
            <a:stCxn id="7176" idx="2"/>
          </p:cNvCxnSpPr>
          <p:nvPr/>
        </p:nvCxnSpPr>
        <p:spPr>
          <a:xfrm>
            <a:off x="4824066" y="1746917"/>
            <a:ext cx="135352" cy="491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94" name="Прямая со стрелкой 7193"/>
          <p:cNvCxnSpPr>
            <a:stCxn id="7177" idx="2"/>
          </p:cNvCxnSpPr>
          <p:nvPr/>
        </p:nvCxnSpPr>
        <p:spPr>
          <a:xfrm flipH="1">
            <a:off x="5652120" y="1742154"/>
            <a:ext cx="140370" cy="126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98" name="Прямая со стрелкой 7197"/>
          <p:cNvCxnSpPr>
            <a:stCxn id="7178" idx="2"/>
          </p:cNvCxnSpPr>
          <p:nvPr/>
        </p:nvCxnSpPr>
        <p:spPr>
          <a:xfrm flipH="1">
            <a:off x="6588224" y="1731043"/>
            <a:ext cx="71976" cy="868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01" name="Прямая со стрелкой 7200"/>
          <p:cNvCxnSpPr/>
          <p:nvPr/>
        </p:nvCxnSpPr>
        <p:spPr>
          <a:xfrm flipH="1">
            <a:off x="7164288" y="1670756"/>
            <a:ext cx="202869" cy="125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05" name="Прямая со стрелкой 7204"/>
          <p:cNvCxnSpPr/>
          <p:nvPr/>
        </p:nvCxnSpPr>
        <p:spPr>
          <a:xfrm>
            <a:off x="8316416" y="1628800"/>
            <a:ext cx="35445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11" name="Прямая со стрелкой 7210"/>
          <p:cNvCxnSpPr>
            <a:stCxn id="7171" idx="2"/>
          </p:cNvCxnSpPr>
          <p:nvPr/>
        </p:nvCxnSpPr>
        <p:spPr>
          <a:xfrm flipH="1">
            <a:off x="611088" y="1711549"/>
            <a:ext cx="1" cy="170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15"/>
          <p:cNvSpPr>
            <a:spLocks noChangeArrowheads="1"/>
          </p:cNvSpPr>
          <p:nvPr/>
        </p:nvSpPr>
        <p:spPr bwMode="auto">
          <a:xfrm>
            <a:off x="426114" y="3681834"/>
            <a:ext cx="8459782" cy="517526"/>
          </a:xfrm>
          <a:prstGeom prst="rect">
            <a:avLst/>
          </a:prstGeom>
          <a:solidFill>
            <a:srgbClr val="1B4E63">
              <a:lumMod val="40000"/>
              <a:lumOff val="60000"/>
            </a:srgbClr>
          </a:solidFill>
          <a:ln w="9525" cap="flat" cmpd="sng" algn="ctr">
            <a:solidFill>
              <a:srgbClr val="1B4E63">
                <a:lumMod val="50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Каждый из разделов классификации имеет перечень подразделов, которые отражают основные направления реализации соответствующей функции</a:t>
            </a:r>
          </a:p>
        </p:txBody>
      </p:sp>
      <p:sp>
        <p:nvSpPr>
          <p:cNvPr id="79" name="Rectangle 29"/>
          <p:cNvSpPr>
            <a:spLocks noChangeArrowheads="1"/>
          </p:cNvSpPr>
          <p:nvPr/>
        </p:nvSpPr>
        <p:spPr bwMode="auto">
          <a:xfrm>
            <a:off x="264686" y="4581128"/>
            <a:ext cx="4252193" cy="1600438"/>
          </a:xfrm>
          <a:prstGeom prst="rect">
            <a:avLst/>
          </a:prstGeom>
          <a:solidFill>
            <a:srgbClr val="328C83">
              <a:lumMod val="60000"/>
              <a:lumOff val="40000"/>
            </a:srgbClr>
          </a:solidFill>
          <a:ln w="9525" cap="flat" cmpd="sng" algn="ctr">
            <a:solidFill>
              <a:srgbClr val="1B4E63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Например, в составе раздела «Образование»,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в том числе, выделяются: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-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дошкольное образование;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общее образование;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дополнительное образование;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молодежная политика и оздоровление детей;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другие вопросы в области образования</a:t>
            </a:r>
          </a:p>
        </p:txBody>
      </p:sp>
      <p:sp>
        <p:nvSpPr>
          <p:cNvPr id="80" name="Rectangle 30"/>
          <p:cNvSpPr>
            <a:spLocks noChangeArrowheads="1"/>
          </p:cNvSpPr>
          <p:nvPr/>
        </p:nvSpPr>
        <p:spPr bwMode="auto">
          <a:xfrm rot="10800000" flipV="1">
            <a:off x="4656005" y="4560926"/>
            <a:ext cx="4200059" cy="144655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Полный  перечень     разделов и подразделов классификации расходов  бюджетов  приведен в статье 21 Бюджетного кодекса     Российской      Федерации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790761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910d0fe5e58a313167992d7d6624c9d8&amp;n=33&amp;h=190&amp;w=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1800200" cy="94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5112568" cy="648072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Общегосударственные расходы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23728" y="4519880"/>
            <a:ext cx="4392488" cy="720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</a:t>
            </a:r>
          </a:p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правоохранительная деятельность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672115"/>
              </p:ext>
            </p:extLst>
          </p:nvPr>
        </p:nvGraphicFramePr>
        <p:xfrm>
          <a:off x="683568" y="1412776"/>
          <a:ext cx="7704856" cy="2672246"/>
        </p:xfrm>
        <a:graphic>
          <a:graphicData uri="http://schemas.openxmlformats.org/drawingml/2006/table">
            <a:tbl>
              <a:tblPr/>
              <a:tblGrid>
                <a:gridCol w="571341"/>
                <a:gridCol w="4341066"/>
                <a:gridCol w="918659"/>
                <a:gridCol w="984768"/>
                <a:gridCol w="889022"/>
              </a:tblGrid>
              <a:tr h="40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40894,5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40894,5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40894,5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6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0103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2605,9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2605,9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2605,9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6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0104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18095,3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18095,3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18095,3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2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0106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 органов финансового (финансово-бюджетного) надзора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8388,8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8388,8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8388,8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0111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Резервные фонды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0113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общегосударственные вопросы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10804,5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10804,5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10804,5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764608"/>
              </p:ext>
            </p:extLst>
          </p:nvPr>
        </p:nvGraphicFramePr>
        <p:xfrm>
          <a:off x="755577" y="5373216"/>
          <a:ext cx="7632848" cy="1218057"/>
        </p:xfrm>
        <a:graphic>
          <a:graphicData uri="http://schemas.openxmlformats.org/drawingml/2006/table">
            <a:tbl>
              <a:tblPr/>
              <a:tblGrid>
                <a:gridCol w="509048"/>
                <a:gridCol w="4070949"/>
                <a:gridCol w="1018095"/>
                <a:gridCol w="1017378"/>
                <a:gridCol w="101737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0300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0309</a:t>
                      </a:r>
                      <a:endParaRPr lang="ru-RU" sz="1100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Защита населения и территории от последствий чрезвычайных ситуаций природного и техногенного характера, гражданская оборона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2698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2698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2698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4" descr="Картинки по запросу картинки о бюджете и бюджетном процессе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69" y="17657"/>
            <a:ext cx="1800200" cy="130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0-tub-ru.yandex.net/i?id=63fc7a0bc8b4ec0fe615d0ad36c6631a&amp;n=33&amp;h=190&amp;w=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27482"/>
            <a:ext cx="1224136" cy="9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533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0968" y="404664"/>
            <a:ext cx="4752528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экономика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6667"/>
              </p:ext>
            </p:extLst>
          </p:nvPr>
        </p:nvGraphicFramePr>
        <p:xfrm>
          <a:off x="827584" y="1296766"/>
          <a:ext cx="7704856" cy="156131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71341"/>
                <a:gridCol w="4341066"/>
                <a:gridCol w="918659"/>
                <a:gridCol w="984768"/>
                <a:gridCol w="889022"/>
              </a:tblGrid>
              <a:tr h="37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 в том числе: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13237,2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13237,2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13237,2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0401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Общеэкономические вопросы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6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0405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2545,2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2545,2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2545,2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1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0408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Транспорт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2360,0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2360,0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2360,0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0409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Дорожное хозяйство (дорожные фонды)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8257,0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8257,0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8257,0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0412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Другие вопросы в области национальной экономики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57642"/>
              </p:ext>
            </p:extLst>
          </p:nvPr>
        </p:nvGraphicFramePr>
        <p:xfrm>
          <a:off x="760294" y="4826102"/>
          <a:ext cx="7704856" cy="169924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71341"/>
                <a:gridCol w="4341066"/>
                <a:gridCol w="918659"/>
                <a:gridCol w="932968"/>
                <a:gridCol w="940822"/>
              </a:tblGrid>
              <a:tr h="37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Образование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607831,4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608562,7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609145,6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1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Дошкольное образование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164023,9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164023,9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164023,9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Общее образование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372848,5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373579,8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374123,5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Дополнительное образование детей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56757,4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56757,4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56757,4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Молодежная политика и оздоровление детей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1112,5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1112,5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1112,5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0709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образования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13089,1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13089,1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13128,3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915816" y="3861048"/>
            <a:ext cx="3312368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371" y="3311225"/>
            <a:ext cx="2124069" cy="14859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Картинки по запросу картинки о бюджете и бюджетном процессе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2580110" cy="112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Documents and Settings\Aminat\Local Settings\Temporary Internet Files\Content.Word\10.3.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63854"/>
            <a:ext cx="2016224" cy="1633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6361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tapoc.trbo.yandex.net/tapoc_secure_proxy/5bd6df7f5c75655983e7074fb5bebeb8?url=http%3A%2F%2Fprimwiki.ru%2Fimages%2F%25D0%25AD%25D0%259C%25D0%2591%25D0%259B%25D0%2595%25D0%259C%25D0%2590_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9" y="125070"/>
            <a:ext cx="2097729" cy="12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87824" y="507087"/>
            <a:ext cx="424847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Культура, кинематография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396734"/>
              </p:ext>
            </p:extLst>
          </p:nvPr>
        </p:nvGraphicFramePr>
        <p:xfrm>
          <a:off x="899592" y="1628799"/>
          <a:ext cx="7704856" cy="1440161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71341"/>
                <a:gridCol w="4341066"/>
                <a:gridCol w="918659"/>
                <a:gridCol w="984768"/>
                <a:gridCol w="889022"/>
              </a:tblGrid>
              <a:tr h="432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5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Культура, кинематография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30941,4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30941,4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30941,4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8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0801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Культура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26309,4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26309,4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26309,4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0802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Кинематография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1911,1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1911,1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1911,1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0804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культуры, кинематографии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2720,9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2720,9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2720,9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2843808" y="4077072"/>
            <a:ext cx="4248472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политика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97061"/>
              </p:ext>
            </p:extLst>
          </p:nvPr>
        </p:nvGraphicFramePr>
        <p:xfrm>
          <a:off x="899592" y="4745758"/>
          <a:ext cx="7704856" cy="170757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71341"/>
                <a:gridCol w="4341066"/>
                <a:gridCol w="918659"/>
                <a:gridCol w="984768"/>
                <a:gridCol w="889022"/>
              </a:tblGrid>
              <a:tr h="418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7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220436,3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217976,3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237282,5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9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Пенсионное обеспечение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3052,0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3052,0,0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3052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Социальное обеспечение населения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151772,9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153772,9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173079,1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Охрана семьи и детства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53582,0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49122,0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49122,0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43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12029,4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12029,4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12029,4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6" name="Picture 4" descr="https://tapoc.trbo.yandex.net/tapoc_secure_proxy/3bc0f64be0bc606a7fbf4b5329608b7c?url=http%3A%2F%2Fmostylib.by%2Fwp-content%2Fuploads%2F123%25D0%25B2-233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7851"/>
            <a:ext cx="1253998" cy="1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72"/>
          <p:cNvSpPr/>
          <p:nvPr/>
        </p:nvSpPr>
        <p:spPr>
          <a:xfrm>
            <a:off x="467544" y="3606535"/>
            <a:ext cx="1728192" cy="1118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163759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Documents and Settings\Aminat\Local Settings\Temporary Internet Files\Content.Word\10.111.b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8" y="3212976"/>
            <a:ext cx="2086780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0-tub-ru.yandex.net/i?id=009290cb762889cc917cf29d535f5fc0&amp;n=33&amp;h=190&amp;w=285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56967"/>
            <a:ext cx="1991093" cy="11801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03366"/>
              </p:ext>
            </p:extLst>
          </p:nvPr>
        </p:nvGraphicFramePr>
        <p:xfrm>
          <a:off x="827584" y="1412776"/>
          <a:ext cx="7704856" cy="113983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71341"/>
                <a:gridCol w="4341066"/>
                <a:gridCol w="918659"/>
                <a:gridCol w="984768"/>
                <a:gridCol w="889022"/>
              </a:tblGrid>
              <a:tr h="395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 и спорт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1997,2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1997,2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1997,2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3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0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Другие вопросы в области физической культуры и спорта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1647,2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1647,2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1647,2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899592" y="603339"/>
            <a:ext cx="4536504" cy="5040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Физическая культура и спорт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915816" y="3443009"/>
            <a:ext cx="3528392" cy="8500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трансферты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7460"/>
              </p:ext>
            </p:extLst>
          </p:nvPr>
        </p:nvGraphicFramePr>
        <p:xfrm>
          <a:off x="755576" y="4581128"/>
          <a:ext cx="7704856" cy="159445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71341"/>
                <a:gridCol w="4341066"/>
                <a:gridCol w="918659"/>
                <a:gridCol w="984768"/>
                <a:gridCol w="889022"/>
              </a:tblGrid>
              <a:tr h="370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11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5C27A9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solidFill>
                          <a:srgbClr val="5C27A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5C27A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2021</a:t>
                      </a:r>
                      <a:endParaRPr lang="ru-RU" sz="1200" b="1" dirty="0">
                        <a:solidFill>
                          <a:srgbClr val="5C27A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38507,2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38507,2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38507,2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1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Дотации на выравнивание  бюджетной обеспеченности субъектов Российской Федерации и муниципальных образований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37707,2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37707,2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37707,2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спорт 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687014" cy="109276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8752525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66" y="72008"/>
            <a:ext cx="2077627" cy="156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" y="72008"/>
            <a:ext cx="2044998" cy="155679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1835696" y="1052736"/>
            <a:ext cx="5328593" cy="14401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Программный бюджет - это бюджет, в котором видны цели и задачи, которые предстоит решить за счет бюджетного финансирования в очередном финансовом году и в плановом периоде.</a:t>
            </a:r>
          </a:p>
          <a:p>
            <a:pPr algn="ctr"/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Муниципальная программа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это совокупность выполняемых мероприятий (оказываемых услуг), взаимоувязанных по срокам, исполнителям и ресурсам, и направленных на достижение определенных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целей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(задач), реализуемых на территории муниципального образования.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1" y="3645024"/>
            <a:ext cx="6624737" cy="30931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Общая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сумма расходов районного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бюджета,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предусмотренная на выполнение программ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2019 году составляет  903186,5 тыс. руб., из них на реализацию муниципальных программ  237874,8 тыс. руб.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Программные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расходы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бюджета, в целом  составляют в сумме  903186,5 тыс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руб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или 94,4 процентов от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общей суммы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расходов.  Непрограммные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расходы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бюджета составляют в сумме 53356,7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руб. или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5,6 процента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 общей суммы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расходов.</a:t>
            </a:r>
          </a:p>
          <a:p>
            <a:pPr algn="just"/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Всего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расходы районного бюджета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956543,2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 из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общей суммы расходов  районного бюджета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расходы за счет собственных доходов приходится  -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253799,4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том числе:</a:t>
            </a:r>
          </a:p>
          <a:p>
            <a:pPr algn="just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программных расходов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сумму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237874,8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., или 93,7 от общей суммы  за счет собственных доходов;</a:t>
            </a:r>
            <a:endParaRPr lang="ru-RU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непрограммных расходов 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15924,6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тыс. руб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или  6,3 процент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 общей суммы  за счет собственных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доходов. </a:t>
            </a:r>
          </a:p>
          <a:p>
            <a:pPr algn="just"/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территории Зеленчукского муниципального района в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2019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году запланирована  реализация </a:t>
            </a: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22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муниципальных программ. 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67744" y="197998"/>
            <a:ext cx="4651746" cy="7827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10" name="Рисунок 9" descr="C:\Documents and Settings\Aminat\Local Settings\Temporary Internet Files\Content.Word\3333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1104900" cy="8204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bject 70"/>
          <p:cNvSpPr/>
          <p:nvPr/>
        </p:nvSpPr>
        <p:spPr>
          <a:xfrm>
            <a:off x="107504" y="3868668"/>
            <a:ext cx="936104" cy="856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41"/>
          <p:cNvSpPr/>
          <p:nvPr/>
        </p:nvSpPr>
        <p:spPr>
          <a:xfrm>
            <a:off x="1691680" y="2708920"/>
            <a:ext cx="1080120" cy="8458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bject 46"/>
          <p:cNvSpPr/>
          <p:nvPr/>
        </p:nvSpPr>
        <p:spPr>
          <a:xfrm>
            <a:off x="2987824" y="2737758"/>
            <a:ext cx="1008112" cy="8170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50"/>
          <p:cNvSpPr/>
          <p:nvPr/>
        </p:nvSpPr>
        <p:spPr>
          <a:xfrm>
            <a:off x="4211960" y="2732077"/>
            <a:ext cx="936104" cy="822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bject 71"/>
          <p:cNvSpPr/>
          <p:nvPr/>
        </p:nvSpPr>
        <p:spPr>
          <a:xfrm>
            <a:off x="5364089" y="2737758"/>
            <a:ext cx="936103" cy="8170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bject 72"/>
          <p:cNvSpPr/>
          <p:nvPr/>
        </p:nvSpPr>
        <p:spPr>
          <a:xfrm>
            <a:off x="6516215" y="2737758"/>
            <a:ext cx="1008113" cy="7915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bject 44"/>
          <p:cNvSpPr/>
          <p:nvPr/>
        </p:nvSpPr>
        <p:spPr>
          <a:xfrm>
            <a:off x="7733104" y="2737758"/>
            <a:ext cx="943352" cy="7915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bject 58"/>
          <p:cNvSpPr/>
          <p:nvPr/>
        </p:nvSpPr>
        <p:spPr>
          <a:xfrm>
            <a:off x="8054379" y="3861048"/>
            <a:ext cx="926304" cy="8640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357493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7030A0"/>
            </a:gs>
            <a:gs pos="28000">
              <a:srgbClr val="FEE7F2"/>
            </a:gs>
            <a:gs pos="46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53544" y="166779"/>
            <a:ext cx="289857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832665"/>
            <a:ext cx="8568952" cy="5908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72">
              <a:lnSpc>
                <a:spcPct val="90000"/>
              </a:lnSpc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Администратор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доходов бюджета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 </a:t>
            </a:r>
            <a:r>
              <a:rPr lang="ru-RU" sz="1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  государственной   власти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(местного самоуправления), орган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управления   государственным   внебюджетным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фондом,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Центральный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банк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Российской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казенное      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учреждение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осуществляющий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(ее):  контроль за правильностью исчисления, полнотой и своевременностью уплаты,   начисление,  учет,  взыскание, принятие решений о возврате (зачете) излишне уплаченных  (взысканных) платежей, пеней и штрафов по ним, являющихся доходами бюджетов бюджетной системы РФ.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денежных средств, предназначенный для финансирования функций государства (федеральный и региональный уровень) и местного самоуправления (местный уровень), является основным финансовым документом страны, региона, муниципалитета, поселения, утверждаемый органом законодательной власти соответствующего уровня управления.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Бюджетные ассигнования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предельные объемы денежных средств, предусмотренные в соответствующем финансовом году для исполнения бюджетных обязательств.</a:t>
            </a:r>
          </a:p>
          <a:p>
            <a:pPr algn="just" defTabSz="685772">
              <a:lnSpc>
                <a:spcPct val="90000"/>
              </a:lnSpc>
            </a:pPr>
            <a:r>
              <a:rPr lang="ru-RU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обеспеченность </a:t>
            </a:r>
            <a:r>
              <a:rPr lang="ru-RU" sz="1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(обеспеченность территории налоговыми доходами)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определяется как отношение расчетных налоговых доходов на одного жителя, которые могут быть получены на конкретной территории и аналогичным средним показателем по муниципальным образованиям того же типа с учетом структуры населения, социально-экономических, географических, климатических и иных объективных факторов.</a:t>
            </a:r>
          </a:p>
          <a:p>
            <a:pPr algn="just" defTabSz="685772"/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Бюджетное обязательство -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расходные обязательства, подлежащие исполнению в соответствующем финансовом году.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регламентируемая законодательством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Бюджетные полномочия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установленные Бюджетным кодексом Российской Федерации и принятые в соответствии с ним правовые акты, регулирующие бюджетные правоотношения, права и обязанности органов государственной власти (органов местного самоуправления) и иных участников бюджетного процесса по регулированию бюджетных правоотношений, организации и осуществлению бюджетного процесса.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роспись -</a:t>
            </a:r>
            <a:r>
              <a:rPr lang="ru-RU" sz="1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документ, который составляется и ведется главным распорядителем бюджетных средств (главным администратором источников финансирования дефицита бюджета) в соответствии с Бюджетным кодексом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РФ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целях исполнения бюджета по расходам (источникам финансирования дефицита бюджета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defTabSz="685772"/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Бюджетная система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совокупность бюджетов государства, административно-территориальных единиц и бюджетов (смет)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 счетов  автономных   в   бюджетном  отношении  учреждений   и  фондов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основанных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экономических     </a:t>
            </a:r>
          </a:p>
          <a:p>
            <a:pPr algn="just" defTabSz="685772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отношениях   и   юридических   нормах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  бюджетной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определяется социально-экономическим 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defTabSz="685772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политическим    строем  страны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организационное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построение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зависит  от  формы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государственного и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defTabSz="685772"/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административного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устройства.</a:t>
            </a:r>
          </a:p>
          <a:p>
            <a:pPr algn="just" defTabSz="685772">
              <a:buClrTx/>
              <a:buSzTx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4" descr="Картинки по запросу картинки о бюджете и бюджетном процессе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24"/>
            <a:ext cx="1296144" cy="7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035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18654"/>
            <a:ext cx="6264696" cy="778098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 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 тыс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руб.)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634341"/>
              </p:ext>
            </p:extLst>
          </p:nvPr>
        </p:nvGraphicFramePr>
        <p:xfrm>
          <a:off x="539552" y="1700808"/>
          <a:ext cx="8136904" cy="496855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805721"/>
                <a:gridCol w="1132020"/>
                <a:gridCol w="1026276"/>
                <a:gridCol w="1172887"/>
              </a:tblGrid>
              <a:tr h="5046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3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муниципальных программ</a:t>
                      </a:r>
                      <a:endParaRPr lang="ru-RU" sz="1300" b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</a:p>
                    <a:p>
                      <a:pPr algn="ctr"/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прогноз</a:t>
                      </a:r>
                      <a:endParaRPr lang="ru-RU" sz="1300" b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</a:t>
                      </a:r>
                    </a:p>
                    <a:p>
                      <a:pPr algn="ctr"/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Прогноз</a:t>
                      </a:r>
                      <a:endParaRPr lang="ru-RU" sz="1300" b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</a:p>
                    <a:p>
                      <a:pPr algn="ctr"/>
                      <a:r>
                        <a:rPr lang="ru-RU" sz="13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прогноз</a:t>
                      </a:r>
                      <a:endParaRPr lang="ru-RU" sz="1300" b="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2254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Итого по муниципальным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 программам 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237874,8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238606,1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239149,8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14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«Управление муниципальными финансами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9071,9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9071,9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9071,9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«Развитие муниципальной системы образования Зеленчукского муниципального района на 2017-2022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112785,9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113517,2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114060,9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 «Молодежная  политика Зеленчукского муниципального района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52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</a:t>
                      </a:r>
                      <a:r>
                        <a:rPr lang="ru-RU" sz="1200" baseline="0" dirty="0" smtClean="0">
                          <a:effectLst/>
                        </a:rPr>
                        <a:t> «Профилактика употребления наркотических средств, психотропных веществ и их прекурсоров подростками и молодежью в Зеленчукском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38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</a:t>
                      </a:r>
                      <a:r>
                        <a:rPr lang="ru-RU" sz="1200" baseline="0" dirty="0" smtClean="0">
                          <a:effectLst/>
                        </a:rPr>
                        <a:t> «Профилактика терроризма и экстремизма в Зеленчукском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«Противодействие коррупции в Зеленчукском</a:t>
                      </a:r>
                      <a:r>
                        <a:rPr lang="ru-RU" sz="1200" baseline="0" dirty="0" smtClean="0">
                          <a:effectLst/>
                        </a:rPr>
                        <a:t>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652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«Профилактика преступлений и иных правонарушений на территории Зеленчукского муниципального района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440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44 0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5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«Содействие занятости несовершеннолетних граждан Зеленчукского муниципального</a:t>
                      </a:r>
                      <a:r>
                        <a:rPr lang="ru-RU" sz="1200" baseline="0" dirty="0" smtClean="0">
                          <a:effectLst/>
                        </a:rPr>
                        <a:t> района на 2017-219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5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«Развитие физической культуры и спорта в Зеленчукском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350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370"/>
            <a:ext cx="1800200" cy="135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825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961372"/>
              </p:ext>
            </p:extLst>
          </p:nvPr>
        </p:nvGraphicFramePr>
        <p:xfrm>
          <a:off x="539552" y="116632"/>
          <a:ext cx="8424936" cy="646532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976664"/>
                <a:gridCol w="720080"/>
                <a:gridCol w="792088"/>
                <a:gridCol w="936104"/>
              </a:tblGrid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200" kern="1200" dirty="0" smtClean="0">
                          <a:effectLst/>
                        </a:rPr>
                        <a:t>Наименование муниципальных программ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2019 </a:t>
                      </a:r>
                    </a:p>
                    <a:p>
                      <a:pPr algn="ctr"/>
                      <a:r>
                        <a:rPr lang="ru-RU" sz="1200" dirty="0" smtClean="0"/>
                        <a:t>прогноз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2020 </a:t>
                      </a:r>
                    </a:p>
                    <a:p>
                      <a:pPr algn="ctr"/>
                      <a:r>
                        <a:rPr lang="ru-RU" sz="1200" dirty="0" smtClean="0"/>
                        <a:t>прогноз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/>
                        <a:t>2021 </a:t>
                      </a:r>
                    </a:p>
                    <a:p>
                      <a:pPr algn="ctr"/>
                      <a:r>
                        <a:rPr lang="ru-RU" sz="1200" dirty="0" smtClean="0"/>
                        <a:t>прогноз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3228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«Доступная среда Зеленчукского муниципального района на 2019-2021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360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360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360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680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«Развитие и становление Зеленчукского районного общества Баталпашинского казачьего отдела Кубанского казачьего войска на 2018-2020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257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«Развитие культуры Зеленчукского муниципального  района на 2019-2021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64451,2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64451,2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64451,2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0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«Устойчивое развитие сельских территорий Зеленчукского муниципального района на 2014-2017 годы и на период до 2020 года»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96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1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«Социальная  поддержка пожилых граждан на 2019-2021 годы в Зеленчукском муниципальном районе»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110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0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«Развитие потребительского рынка Зеленчукского  муниципального  района 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09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«Социальная поддержка населения в Зеленчукском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15491,4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15491,4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15491,4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362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«Аппарат администрации Зеленчукского муниципального района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26128,9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26128,9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26128,9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2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«Развитие многофункционального центра</a:t>
                      </a:r>
                      <a:r>
                        <a:rPr lang="ru-RU" sz="1200" baseline="0" dirty="0" smtClean="0">
                          <a:effectLst/>
                        </a:rPr>
                        <a:t> предоставления государственных и муниципальных услуг в Зеленчукском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6986,0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6986,0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6986,0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0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«Повышение безопасности дорожного движения в Зеленчукском муниципальном районе на 2017-2019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430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МП «Формирование законопослушного поведения участников дорожного движения  на территории   Зеленчукского  муниципального района на 2018-2020 годы»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40,5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06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МП «Профилактика безнадзорности и правонарушений несовершеннолетних  на территории   Зеленчукского  муниципального района на 2018-2020 годы»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  <a:tr h="542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МП «Патриотическое и гражданское воспитание несовершеннолетних и молодежи   Зеленчукского  муниципального района на 2018-2020 годы»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400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2025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3327460967"/>
              </p:ext>
            </p:extLst>
          </p:nvPr>
        </p:nvGraphicFramePr>
        <p:xfrm>
          <a:off x="2328673" y="5301204"/>
          <a:ext cx="1975648" cy="137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1" name="Прямая со стрелкой 40"/>
          <p:cNvCxnSpPr/>
          <p:nvPr/>
        </p:nvCxnSpPr>
        <p:spPr>
          <a:xfrm>
            <a:off x="4605373" y="2867977"/>
            <a:ext cx="2486907" cy="85127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77677" y="44624"/>
            <a:ext cx="7926771" cy="64633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системы образования Зеленчукского муниципального  района 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2017-2020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065" y="692696"/>
            <a:ext cx="614615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и повышение качества предоставления дошкольного, начального общего, основного общего, среднего общего и дополнительного образования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816967"/>
            <a:ext cx="272073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– 112785,9  тыс.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784954904"/>
              </p:ext>
            </p:extLst>
          </p:nvPr>
        </p:nvGraphicFramePr>
        <p:xfrm>
          <a:off x="39683" y="1348699"/>
          <a:ext cx="2951544" cy="2006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70388" y="3403463"/>
            <a:ext cx="248855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D092A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  <a:endParaRPr lang="ru-RU" sz="1400" b="1" dirty="0">
              <a:solidFill>
                <a:srgbClr val="D092A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2" y="1268760"/>
            <a:ext cx="2908546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D092A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</a:t>
            </a:r>
            <a:endParaRPr lang="ru-RU" sz="1400" b="1" dirty="0">
              <a:solidFill>
                <a:srgbClr val="D092A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3619" y="3891650"/>
            <a:ext cx="4543062" cy="86177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(26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школ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с начислениями на нее –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313744,4тыс.рублей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расходы –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8597,4 тыс.рублей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6681" y="1645368"/>
            <a:ext cx="432728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обеспечение государственных гарантий реализации прав на получение общедоступного и бесплатного дошкольного образования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в районе 13 детских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с начислениями на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 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115440,7 тыс. рублей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игры  –   2960 тыс. рублей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78052" y="3431322"/>
            <a:ext cx="1498925" cy="86177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дома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творчества)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5725,4 тыс. рублей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92280" y="3359314"/>
            <a:ext cx="1675171" cy="86177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физической культуры и спорта </a:t>
            </a:r>
            <a:endParaRPr lang="ru-RU" sz="1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детско-юношеские спортивные школы) в  сумме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16425,1  тыс. руб.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63837" y="1886717"/>
            <a:ext cx="186741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субсидий на  финансовое обеспечение выполнения муниципального задания из 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Зеленчукского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6050" y="2748492"/>
            <a:ext cx="290854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D092A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1400" b="1" dirty="0">
              <a:solidFill>
                <a:srgbClr val="D092A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00740" y="3429000"/>
            <a:ext cx="1446889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</a:rPr>
              <a:t>372848,5  </a:t>
            </a: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7547" y="1262082"/>
            <a:ext cx="1629164" cy="2462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42610,9тыс. рублей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cxnSp>
        <p:nvCxnSpPr>
          <p:cNvPr id="37" name="Прямая со стрелкой 36"/>
          <p:cNvCxnSpPr>
            <a:endCxn id="34" idx="0"/>
          </p:cNvCxnSpPr>
          <p:nvPr/>
        </p:nvCxnSpPr>
        <p:spPr>
          <a:xfrm>
            <a:off x="3539015" y="3044279"/>
            <a:ext cx="185170" cy="38472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31" idx="1"/>
          </p:cNvCxnSpPr>
          <p:nvPr/>
        </p:nvCxnSpPr>
        <p:spPr>
          <a:xfrm>
            <a:off x="4428744" y="3056269"/>
            <a:ext cx="849308" cy="80594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3680740" y="1556792"/>
            <a:ext cx="748004" cy="39170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Диаграмма 49"/>
          <p:cNvGraphicFramePr/>
          <p:nvPr>
            <p:extLst>
              <p:ext uri="{D42A27DB-BD31-4B8C-83A1-F6EECF244321}">
                <p14:modId xmlns:p14="http://schemas.microsoft.com/office/powerpoint/2010/main" val="236207873"/>
              </p:ext>
            </p:extLst>
          </p:nvPr>
        </p:nvGraphicFramePr>
        <p:xfrm>
          <a:off x="173620" y="5335928"/>
          <a:ext cx="2106591" cy="137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0" y="4865710"/>
            <a:ext cx="63044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D092A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образовательных организаций</a:t>
            </a:r>
            <a:endParaRPr lang="ru-RU" sz="1500" b="1" dirty="0">
              <a:solidFill>
                <a:srgbClr val="D092A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429318276"/>
              </p:ext>
            </p:extLst>
          </p:nvPr>
        </p:nvGraphicFramePr>
        <p:xfrm>
          <a:off x="4315896" y="5266085"/>
          <a:ext cx="1969157" cy="137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57671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232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200800" cy="887412"/>
          </a:xfrm>
          <a:ln cmpd="sng"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Зеленчукского  </a:t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района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651" y="1326827"/>
            <a:ext cx="46334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Сохранение и развитие самобытного историко-культурного наследия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Зеленчукского муниципального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района, поддержка жизнеспособных форм традиционной культуры, приобщение к духовно-нравственным и культурным традициям всех слоев населения; обеспечение деятельности объектов культуры, содействующих популяризации культурного наследия, создание единого культурного пространства и равных возможностей для всех жителей района в доступе к культурным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благам.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642" y="816967"/>
            <a:ext cx="2881011" cy="307777"/>
          </a:xfrm>
          <a:prstGeom prst="rect">
            <a:avLst/>
          </a:prstGeom>
          <a:solidFill>
            <a:srgbClr val="F1EEF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 - 64451,2 тыс. руб.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23883756"/>
              </p:ext>
            </p:extLst>
          </p:nvPr>
        </p:nvGraphicFramePr>
        <p:xfrm>
          <a:off x="5283711" y="1628800"/>
          <a:ext cx="3709687" cy="2166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53" y="4621437"/>
            <a:ext cx="3124745" cy="211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1840" y="5678951"/>
            <a:ext cx="15121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8589,9 тыс. руб.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096" y="6404672"/>
            <a:ext cx="1747331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22351,5 тыс. руб.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3701" y="3862789"/>
            <a:ext cx="457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C85C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C85C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</a:t>
            </a:r>
            <a:endParaRPr lang="ru-RU" b="1" dirty="0">
              <a:solidFill>
                <a:srgbClr val="9C85C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205870" y="4207826"/>
            <a:ext cx="3761557" cy="8272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9C85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услуг в сфере культуры в </a:t>
            </a:r>
            <a:r>
              <a:rPr lang="ru-RU" sz="1400" b="1" dirty="0" smtClean="0">
                <a:solidFill>
                  <a:srgbClr val="9C85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Зеленчукском </a:t>
            </a:r>
            <a:r>
              <a:rPr lang="ru-RU" sz="1400" b="1" dirty="0">
                <a:solidFill>
                  <a:srgbClr val="9C85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районе</a:t>
            </a:r>
          </a:p>
        </p:txBody>
      </p:sp>
      <p:sp>
        <p:nvSpPr>
          <p:cNvPr id="14" name="Овал 13"/>
          <p:cNvSpPr/>
          <p:nvPr/>
        </p:nvSpPr>
        <p:spPr>
          <a:xfrm>
            <a:off x="26884" y="4207826"/>
            <a:ext cx="3761557" cy="82722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9C85C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библиотечных услуг в Зеленчукском муниципальном районе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26012"/>
            <a:ext cx="27622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6234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5507" y="188640"/>
            <a:ext cx="6166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"Профилактика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преступлений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иных правонарушений на территории Зеленчукского муниципального района 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годы"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558045"/>
            <a:ext cx="28681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300028"/>
            <a:ext cx="29523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32040" y="5406315"/>
            <a:ext cx="352291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создание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эффективной системы профилактики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терроризма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экстремизма на территории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Зеленчукского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891" y="4283804"/>
            <a:ext cx="279613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808" y="2135758"/>
            <a:ext cx="6166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"Профилактика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употребления наркотических средств, психотропных веществ и их прекурсов подростками и молодежью в Зеленчукском муниципальном районе на 2017-2019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годы"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1960" y="4542219"/>
            <a:ext cx="4796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"Профилактика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терроризма и экстремизма в Зеленчукском муниципальном районе на 2017-2019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годы"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809" y="3318083"/>
            <a:ext cx="616693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снижение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уровня потребления наркотических средств, психотропных веществ и их прекурсоров на территории района; формирование у подрастающего поколения представления о тяжких последствиях употребления наркотиков для здоровья; приобщение подростков и молодежи к занятиям спортом и расширение их досуга.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82417" y="1198493"/>
            <a:ext cx="403399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формирование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действенной системы профилактики правонарушений и преступлений на территории района.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00250"/>
            <a:ext cx="2232248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Documents and Settings\Efimenko\Local Settings\Temporary Internet Files\Content.IE5\1QPR522T\anti_terrorism_sticker-p217520014542824526qjcl_4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76" y="3442581"/>
            <a:ext cx="1841793" cy="11689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168"/>
            <a:ext cx="1512168" cy="15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55429"/>
            <a:ext cx="218970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5610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90381"/>
            <a:ext cx="7180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«Социальная поддержка населения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Зеленчукском муниципальном  районе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2017-2019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982" y="825623"/>
            <a:ext cx="87388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Улучшение качества жизни отдельных категорий граждан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2431" y="1488193"/>
            <a:ext cx="223224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15491,4 тыс. рублей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747" y="1509434"/>
            <a:ext cx="615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в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</a:t>
            </a:r>
            <a:endParaRPr lang="ru-RU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2056780"/>
            <a:ext cx="173520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материальной помощи гражданам, оказавшимся в трудной жизненной ситуации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2333198"/>
            <a:ext cx="1716617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тематических и праздничных мероприятий, чествование юбиляров и долгожителей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66401" y="2681625"/>
            <a:ext cx="159351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реализации муниципальной программы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4489375"/>
            <a:ext cx="172819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3808" y="4345359"/>
            <a:ext cx="158996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76256" y="4129335"/>
            <a:ext cx="197380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12029,4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59076" y="2711822"/>
            <a:ext cx="165714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пенсии за выслугу лет муниципальным служащим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1093" y="3913311"/>
            <a:ext cx="171713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3052  тыс. рублей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5013176"/>
            <a:ext cx="2700300" cy="153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60" y="513546"/>
            <a:ext cx="10366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013176"/>
            <a:ext cx="1973801" cy="153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44" y="5013176"/>
            <a:ext cx="1957387" cy="153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8820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371" y="106288"/>
            <a:ext cx="7685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 Повышение безопасности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дорожного движения в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Зеленчукском муниципальном  районе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2017-2019 годы»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241" y="996481"/>
            <a:ext cx="5360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Повышение безопасности дорожного движения в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Зеленчукском муниципальном районе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925782"/>
            <a:ext cx="281944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- 80 тыс. рублей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918" y="2676270"/>
            <a:ext cx="2254171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профилактических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 на  укрепление дисциплины  участников   дорожного движения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316" y="2015804"/>
            <a:ext cx="694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5C27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в </a:t>
            </a:r>
            <a:r>
              <a:rPr lang="ru-RU" sz="2000" b="1" dirty="0" smtClean="0">
                <a:solidFill>
                  <a:srgbClr val="5C27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</a:t>
            </a:r>
            <a:endParaRPr lang="ru-RU" sz="2000" dirty="0">
              <a:solidFill>
                <a:srgbClr val="5C27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2554" y="2799380"/>
            <a:ext cx="1333987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массовых мероприятий с детьми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0721" y="2676270"/>
            <a:ext cx="247408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учебно-методических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наглядных пособий, игр, для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53155" y="2667979"/>
            <a:ext cx="179407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печатной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пропагандистской направленности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30" y="4801347"/>
            <a:ext cx="3028334" cy="205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1" y="4653136"/>
            <a:ext cx="256857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64" y="4846608"/>
            <a:ext cx="2017440" cy="17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637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669249"/>
            <a:ext cx="7401492" cy="623847"/>
          </a:xfrm>
          <a:effectLst/>
        </p:spPr>
        <p:txBody>
          <a:bodyPr>
            <a:noAutofit/>
          </a:bodyPr>
          <a:lstStyle/>
          <a:p>
            <a:pPr lvl="0" algn="ct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в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Зеленчукском муниципальном  районе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964" y="4077072"/>
            <a:ext cx="6284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Обеспечение максимальной вовлеченности населения в систематические занятия физкультурой и спортом, развитие спорта высших достижений. Обеспечение условий для развития на территории муниципального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физической культуры и массового спорта, организация проведения официальных физкультурно-оздоровительных и спортивно-массовых мероприятий на территории муниципального района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6776" y="4369459"/>
            <a:ext cx="2321716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2019 год - 350 тыс.руб.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5157192"/>
            <a:ext cx="643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9C85C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в </a:t>
            </a:r>
            <a:r>
              <a:rPr lang="ru-RU" sz="2000" b="1" dirty="0" smtClean="0">
                <a:solidFill>
                  <a:srgbClr val="9C85C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</a:t>
            </a:r>
            <a:endParaRPr lang="ru-RU" sz="2000" dirty="0">
              <a:solidFill>
                <a:srgbClr val="9C85C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" y="5557302"/>
            <a:ext cx="2368021" cy="125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69989" y="125510"/>
            <a:ext cx="6608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«Молодёжная политика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Зеленчукского муниципального  района на 2017-2019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860" y="746120"/>
            <a:ext cx="4993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успешной социализации и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эффективной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самореализации молодежи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47" y="836712"/>
            <a:ext cx="239153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- 350 тыс.руб.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5353" y="1268760"/>
            <a:ext cx="6312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5C27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в </a:t>
            </a:r>
            <a:r>
              <a:rPr lang="ru-RU" sz="2000" b="1" dirty="0" smtClean="0">
                <a:solidFill>
                  <a:srgbClr val="5C27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</a:t>
            </a:r>
            <a:endParaRPr lang="ru-RU" sz="2000" dirty="0">
              <a:solidFill>
                <a:srgbClr val="5C27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C:\Users\Администратор\Downloads\и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1" y="1759865"/>
            <a:ext cx="2179297" cy="13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68" y="1810340"/>
            <a:ext cx="2357811" cy="137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23049" y="5728139"/>
            <a:ext cx="3777143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физкультурно-спортивных, массовых традиционных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2689079" y="1700808"/>
            <a:ext cx="3727298" cy="1503111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духовно-нравственное и военно-патриотическое воспитание молодежи, трудоустройство и занятость, поддержку талантливой молодежи, пропаганду здорового образа жизни, поддержку молодой семьи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605902"/>
            <a:ext cx="2165039" cy="125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050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16632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«Аппарат администрации Зеленчукского муниципального района  на 2017-2019 годы»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60666" y="958584"/>
            <a:ext cx="618761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ель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программы: 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рганизация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исполнения решений, принятых в установленном порядке населением района , Советом Зеленчукского муниципального района, постановлений  и распоряжений администрации  Зеленчукского муниципального района.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реализации мероприятий, направленных на совершенствование деятельности отделов администрации , в том числе повышение эффективности исполнения ими муниципальных функций и качества предоставления муниципальных услуг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77" y="2323631"/>
            <a:ext cx="310026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 – 23031,8 тыс. рублей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3068960"/>
            <a:ext cx="6017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многофункционального центра предоставления государственных и муниципальных услуг в Зеленчукском муниципальном районе на 2017-2019 годы»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8773" y="4831413"/>
            <a:ext cx="596385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ель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населения Зеленчукского муниципального района комфортными условиями при получении государственных и муниципальных услуг по принципу «одного окна», равного доступа к их получению, повышение качества взаимоотношений органов местного самоуправления и населения путем расширения возможности граждан к информации о деятельности органов местного самоуправления,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повышение оперативности предоставления государственных и муниципальных услуг, внедрение единых стандартов обслуживания населения, повышение качества оказания государственных и муниципальных услуг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1979" y="6093296"/>
            <a:ext cx="273630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– 6986,0 тыс. рублей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95" y="3508799"/>
            <a:ext cx="2592288" cy="25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932781"/>
            <a:ext cx="1800200" cy="125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7784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" y="72552"/>
            <a:ext cx="1697742" cy="126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41" y="365650"/>
            <a:ext cx="3470620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83768" y="1630541"/>
            <a:ext cx="640871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 обеспечение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благоприятных условий для развития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потребительского рынка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Зеленчукском муниципальном районе,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способствующих устойчивому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росту уровня социально-экономического развития Зеленчукского муниципального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-27384"/>
            <a:ext cx="6829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 потребительского рынка  в Зеленчукском муниципальном районе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2017-2019 годы»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181" y="1588085"/>
            <a:ext cx="222669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- 5 тыс.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5776" y="5213804"/>
            <a:ext cx="6436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коррупции в Зеленчукском муниципальном районе 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годы"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1" y="5284099"/>
            <a:ext cx="2163868" cy="102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22944" y="6016170"/>
            <a:ext cx="636922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 программы: создание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условий, затрудняющих возможность коррупционного поведения и обеспечивающих снижение уровня коррупции в Зеленчукском муниципальном районе;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защита прав и законных интересов граждан и организаций от угроз, связанных с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коррупцией.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691" y="6381328"/>
            <a:ext cx="222669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- 50 тыс. руб.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8552" y="2668770"/>
            <a:ext cx="6688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«Устойчивое развитие сельских территорий Зеленчукского муниципального района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2016-2018 годы и на период до 2020 года»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0192" y="4541519"/>
            <a:ext cx="280634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- 96 тыс.рублей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3672607"/>
            <a:ext cx="5760640" cy="6924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Цель программы: повышение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доступности улучшения  жилищных условий граждан, проживающих в сельской местности; комплексное обустройство населенных пунктов  объектами социальной и инженерной инфраструктуры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16" y="2653171"/>
            <a:ext cx="2332139" cy="176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056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7030A0"/>
            </a:gs>
            <a:gs pos="18000">
              <a:srgbClr val="C299CF"/>
            </a:gs>
            <a:gs pos="21000">
              <a:srgbClr val="FEE7F2"/>
            </a:gs>
            <a:gs pos="41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78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836712"/>
            <a:ext cx="8496944" cy="58326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72"/>
            <a:endParaRPr lang="ru-RU" sz="1200" b="1" i="1" dirty="0" smtClean="0">
              <a:solidFill>
                <a:srgbClr val="1D477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685772"/>
            <a:endParaRPr lang="ru-RU" sz="1200" b="1" i="1" dirty="0">
              <a:solidFill>
                <a:srgbClr val="1D477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685772"/>
            <a:endParaRPr lang="ru-RU" sz="1200" b="1" i="1" dirty="0" smtClean="0">
              <a:solidFill>
                <a:srgbClr val="1D477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685772"/>
            <a:endParaRPr lang="ru-RU" sz="1200" b="1" i="1" dirty="0">
              <a:solidFill>
                <a:srgbClr val="1D477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685772"/>
            <a:r>
              <a:rPr lang="ru-RU" sz="1200" b="1" i="1" dirty="0" smtClean="0">
                <a:solidFill>
                  <a:srgbClr val="1D477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 defTabSz="685772"/>
            <a:endParaRPr lang="ru-RU" sz="1200" b="1" i="1" dirty="0">
              <a:solidFill>
                <a:srgbClr val="1D477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defTabSz="685772"/>
            <a:r>
              <a:rPr lang="ru-RU" sz="1200" b="1" i="1" dirty="0" smtClean="0">
                <a:solidFill>
                  <a:srgbClr val="1D477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 defTabSz="685772"/>
            <a:r>
              <a:rPr lang="ru-RU" sz="1200" b="1" i="1" dirty="0" smtClean="0">
                <a:solidFill>
                  <a:srgbClr val="1D477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Бюджетная смета   -  </a:t>
            </a:r>
            <a:r>
              <a:rPr lang="ru-RU" sz="1200" dirty="0" smtClean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документ</a:t>
            </a:r>
            <a:r>
              <a:rPr lang="ru-RU" sz="12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устанавливающий  лимиты  бюджетных </a:t>
            </a:r>
            <a:r>
              <a:rPr lang="ru-RU" sz="12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обязательств казенного учреждения</a:t>
            </a:r>
            <a:r>
              <a:rPr lang="ru-RU" sz="1200" dirty="0" smtClean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    </a:t>
            </a:r>
          </a:p>
          <a:p>
            <a:pPr algn="just" defTabSz="685772"/>
            <a:r>
              <a:rPr lang="ru-RU" sz="12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Бюджетная </a:t>
            </a:r>
            <a:r>
              <a:rPr lang="ru-RU" sz="1200" dirty="0">
                <a:solidFill>
                  <a:srgbClr val="1D4775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смета представлена в разрезе кодов бюджетной классификации расходов. </a:t>
            </a:r>
          </a:p>
          <a:p>
            <a:pPr algn="just" defTabSz="685772">
              <a:buClrTx/>
              <a:buSzTx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Ведомственная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расходов бюджета 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распределение бюджетных ассигнований, предусмотренных законом (решением) о бюджете, по главным распорядителям бюджетных средств, разделам, подразделам, целевым статьям, группам (группам и подгруппам) видов расходов бюджетов либо по главным распорядителям бюджетных средств, разделам, подразделам и (или) целевым статьям (государственным (муниципальным) программам и непрограммным направлениям деятельности), группам </a:t>
            </a:r>
          </a:p>
          <a:p>
            <a:pPr algn="just" defTabSz="685772">
              <a:buClrTx/>
              <a:buSzTx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(группам и подгруппам) видов расходов классификации расходов бюджетов.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Выравнивание бюджетной обеспеченности 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поддержка муниципальных образований путем сокращения различий уровня бюджетной обеспеченности путем увеличения объема финансовой помощи наименее обеспеченных налоговыми доходами территорий.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распорядитель бюджетных средств (ГРБС)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 государственной власти (государственный орган), орган управления государственным внебюджетным фондом, орган местного самоуправления, орган местной администрации, а также наиболее значимое учреждение науки, образования, культуры и здравоохранения, указанное в ведомственной структуре расходов бюджета,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средств, если иное не установлено Бюджетным  кодексом.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Государственная программа 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Государственное (муниципальное) задание 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документ, содержащий требования к составу, качеству, объему, условиям, порядку и результатам оказания государственных (муниципальных) услуг (выполнения работ). 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Государственные (муниципальные) услуги (работы)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услуги (работы), оказываемые (выполняемые) органами государственной власти (органами местного самоуправления), государственными (муниципальными) учреждениями. 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бюджета 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поступающие от населения, организаций, учреждений в бюджет денежные средства в виде:  налогов;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неналоговых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поступлений   (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пошлины,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доходы   от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продажи имущества, штрафы и т.п.);   безвозмездных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772">
              <a:buClrTx/>
              <a:buSzTx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поступлений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доходов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предпринимательской деятельности бюджетных организаций. (Кредиты, доходы от  выпуска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defTabSz="685772">
              <a:buClrTx/>
              <a:buSzTx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ценных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бумаг, полученные государством (органами местного самоуправления), не включаются в состав доходов).</a:t>
            </a:r>
          </a:p>
          <a:p>
            <a:pPr algn="just" defTabSz="685772">
              <a:buClrTx/>
              <a:buSzTx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Дефицит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превышение расходов бюджета над его доходами. 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Лимиты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бюджетных обязательств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объем прав в денежном выражении по принятию и исполнению казенным  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 defTabSz="685772">
              <a:buClrTx/>
              <a:buSzTx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учреждением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бюджетных обязательств в текущем финансовом году и плановом периоде.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/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85772">
              <a:buClrTx/>
              <a:buSzTx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defTabSz="685772">
              <a:buClrTx/>
              <a:buSzTx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1536" y="143658"/>
            <a:ext cx="289857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Picture 14" descr="Картинки по запросу картинки о бюджете и бюджетном процессе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24"/>
            <a:ext cx="1296144" cy="7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844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74616" y="5434338"/>
            <a:ext cx="19304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тыс. рублей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02" y="5280449"/>
            <a:ext cx="650313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системы патриотического воспитания молодежи, возрождение традиционной культуры казачества, развитие физической культуры и спорта, сохранение культурных ценностей;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осуществление мероприятий, влияющих на процесс возрождения и становления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казачества.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741" y="1954836"/>
            <a:ext cx="215998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тыс. рублей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20996" y="260648"/>
            <a:ext cx="6166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несовершеннолетних граждан  Зеленчукского муниципального района на 2017-2019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годы"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4460" y="3723354"/>
            <a:ext cx="6311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становление Зеленчукского районного общества Баталпашинского казачьего отдела  Кубанского казачьего войска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2018-2020 годы"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64086" y="1477233"/>
            <a:ext cx="590569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 программы: проведение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мероприятий по содействию занятости населения в части временного трудоустройства граждан в возрасте от 14 до 18 лет в целях приобщения их к труду,  получения  профессиональных навыков, адаптации подростков на рынке труда Зеленчукского муниципального района, профилактики безнадзорности и правонарушений среди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несовершеннолетних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0" y="200190"/>
            <a:ext cx="2419637" cy="157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32" y="3017486"/>
            <a:ext cx="2887396" cy="223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4178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8"/>
            <a:ext cx="6933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муниципальными финансами на 2017-2019 годы"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336" y="1727808"/>
            <a:ext cx="57160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обеспечение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долгосрочной сбалансированности и устойчивости бюджетной системы Зеленчукского муниципального  района, повышение качества и прозрачности управления муниципальными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финансами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1727808"/>
            <a:ext cx="246206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9071,9 тыс. рублей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833" y="2708920"/>
            <a:ext cx="704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5C27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финансирования в </a:t>
            </a:r>
            <a:r>
              <a:rPr lang="ru-RU" b="1" dirty="0" smtClean="0">
                <a:solidFill>
                  <a:srgbClr val="5C27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</a:t>
            </a:r>
            <a:endParaRPr lang="ru-RU" dirty="0">
              <a:solidFill>
                <a:srgbClr val="5C27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564" y="3698640"/>
            <a:ext cx="317714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и ответственного управления муниципальными финансами, повышения устойчивости бюджетов муниципальных образований муниципального района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844931"/>
            <a:ext cx="2184603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1944,8 тыс.рублей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1509" y="3212976"/>
            <a:ext cx="266457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и прочие мероприятия»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8885" y="4149080"/>
            <a:ext cx="1940659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7127,1 тыс.рублей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53" y="608989"/>
            <a:ext cx="1823701" cy="101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246" y="4606581"/>
            <a:ext cx="2304256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40532"/>
            <a:ext cx="2560465" cy="25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6235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7784" y="18864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 Зеленчукского муниципального района на 2019-2021 годы»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078" y="1595504"/>
            <a:ext cx="5337033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endParaRPr lang="ru-RU" sz="1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формирование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условий развития доступной среды для инвалидов и маломобильных групп населения, обеспечение им равного с другими гражданами беспрепятственного доступа к объектам и услугам.</a:t>
            </a:r>
          </a:p>
          <a:p>
            <a:pPr lvl="0" algn="ctr"/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611" y="2696161"/>
            <a:ext cx="324737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- 360 тыс. рублей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899" y="3801814"/>
            <a:ext cx="55862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пожилых граждан на 2019-2021 годы в Зеленчукском муниципальном районе»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87857" y="4830832"/>
            <a:ext cx="5076631" cy="10464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программы: ф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организационных, правовых, социально-экономических условий для осуществления мер по улучшению положения и качества жизни пожилых граждан, повышение степени их социальной защищенности, активизация участия пожилых граждан в общественной жизни района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7389" y="6084004"/>
            <a:ext cx="3067291" cy="36933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-110 тыс. рублей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8" y="4830832"/>
            <a:ext cx="3176794" cy="195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3096344" cy="27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1" y="74272"/>
            <a:ext cx="2177285" cy="133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0287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40" y="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законопослушного поведения участников дорожного движения  на территории   Зеленчукского  муниципального района на 2018-2020 годы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40" y="198884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безнадзорности и правонарушений несовершеннолетних  на территории   Зеленчукского  муниципального района на 2018-2020 годы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9715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Патриотическое и гражданское воспитание несовершеннолетних и молодежи   Зеленчукского  муниципального района на 2018-2020 годы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003568"/>
            <a:ext cx="533703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Сокращение  дорожно-транспортных происшествий и тяжести их последствий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3429000"/>
            <a:ext cx="533703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Повышение уровня защиты  прав и интересов несовершеннолетних, решение проблем профилактики безнадзорности  и правонарушений несовершеннолетних , их социальной адаптации.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126" y="5826356"/>
            <a:ext cx="533703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 программы: Развитие и модернизация системы патриотического воспитания и сознания ,  формирование у детей и молодежи  района  гражданской идентичности , верности Отечеству, выполнение конституционных обязанностей.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0688"/>
            <a:ext cx="237626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52936"/>
            <a:ext cx="23785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17745"/>
            <a:ext cx="2376264" cy="13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52120" y="6441864"/>
            <a:ext cx="3067291" cy="36933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-400тыс. рублей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8028" y="1542158"/>
            <a:ext cx="3571347" cy="36933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– 40,5тыс. рублей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7286" y="4226990"/>
            <a:ext cx="3067291" cy="36933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- 30 тыс. рублей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35196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353252"/>
              </p:ext>
            </p:extLst>
          </p:nvPr>
        </p:nvGraphicFramePr>
        <p:xfrm>
          <a:off x="323528" y="1916832"/>
          <a:ext cx="7920879" cy="44644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{00A15C55-8517-42AA-B614-E9B94910E393}</a:tableStyleId>
              </a:tblPr>
              <a:tblGrid>
                <a:gridCol w="38164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70203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Категория получателей</a:t>
                      </a:r>
                      <a:endParaRPr lang="ru-RU" sz="10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Численность</a:t>
                      </a:r>
                    </a:p>
                    <a:p>
                      <a:pPr algn="ctr"/>
                      <a:r>
                        <a:rPr lang="ru-RU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получателей (чел)</a:t>
                      </a:r>
                      <a:endParaRPr lang="ru-RU" sz="1000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ru-RU" sz="10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236">
                <a:tc vMerge="1">
                  <a:txBody>
                    <a:bodyPr/>
                    <a:lstStyle/>
                    <a:p>
                      <a:pPr algn="l" fontAlgn="t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</a:t>
                      </a:r>
                      <a:endParaRPr lang="ru-RU" sz="1000" b="1" dirty="0">
                        <a:solidFill>
                          <a:schemeClr val="bg1">
                            <a:lumMod val="8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4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Субвенции на осуществление полномочий  по обеспечению  мер социальной поддержки   ветеранов труда и тружеников тыла</a:t>
                      </a:r>
                      <a:endParaRPr lang="ru-RU" sz="10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2456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24204,8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19903,8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19903,8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19903,8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049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Субвенции на осуществление полномочий  по обеспечению  мер социальной поддержки   ветеранов труда КЧР</a:t>
                      </a:r>
                      <a:endParaRPr lang="ru-RU" sz="10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1467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6820,0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5796,20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5796,2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5796,2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209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Субвенции на осуществление полномочий  по  обеспечению мер социальной поддержки   реабилитированным лицам и лицам , признанным пострадавшими от политических репрессий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2376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38345,3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32651,2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32651,2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49957,4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0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Субвенции на предоставление гражданам  субсидий на оплату жилого помещения и коммунальных услуг </a:t>
                      </a:r>
                      <a:endParaRPr lang="ru-RU" sz="10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134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3500,0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4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Субвенции на осуществление полномочий  по  обеспечению мер социальной поддержки на выплату социального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пособия на погребение</a:t>
                      </a:r>
                      <a:endParaRPr lang="ru-RU" sz="10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400,0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4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Субвенция на предоставление мер социальной поддержки многодетной семьи и семьи, в которой один или оба родителя являются инвалидами</a:t>
                      </a:r>
                      <a:endParaRPr lang="ru-RU" sz="10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405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18192,9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16630,0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16630,0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16630,0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1419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smtClean="0">
                          <a:effectLst/>
                        </a:rPr>
                        <a:t>Субвенция  на компенсация отдельным категориям граждан оплаты взноса на капитальный ремонт общего имущества в многоквартирном доме 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105,3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1,7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23728" y="581779"/>
            <a:ext cx="504056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отдельных категорий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</a:t>
            </a:r>
            <a:endParaRPr lang="ru-RU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1944216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4663"/>
            <a:ext cx="1800200" cy="132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5791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гнутая влево стрелка 3"/>
          <p:cNvSpPr/>
          <p:nvPr/>
        </p:nvSpPr>
        <p:spPr>
          <a:xfrm rot="3173189">
            <a:off x="420452" y="62238"/>
            <a:ext cx="647149" cy="1183101"/>
          </a:xfrm>
          <a:prstGeom prst="curv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Выгнутая вправо стрелка 1"/>
          <p:cNvSpPr/>
          <p:nvPr/>
        </p:nvSpPr>
        <p:spPr>
          <a:xfrm rot="18617970">
            <a:off x="8161937" y="2317"/>
            <a:ext cx="576009" cy="1271313"/>
          </a:xfrm>
          <a:prstGeom prst="curvedLeftArrow">
            <a:avLst>
              <a:gd name="adj1" fmla="val 25000"/>
              <a:gd name="adj2" fmla="val 66265"/>
              <a:gd name="adj3" fmla="val 25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>
            <a:spLocks noChangeArrowheads="1"/>
          </p:cNvSpPr>
          <p:nvPr/>
        </p:nvSpPr>
        <p:spPr bwMode="auto">
          <a:xfrm rot="5400000">
            <a:off x="3995933" y="692693"/>
            <a:ext cx="792094" cy="1368150"/>
          </a:xfrm>
          <a:prstGeom prst="rightArrow">
            <a:avLst>
              <a:gd name="adj1" fmla="val 50000"/>
              <a:gd name="adj2" fmla="val 19796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28184" y="4581128"/>
            <a:ext cx="2808312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Республиканский материнский капитал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10860,0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06228" y="4653136"/>
            <a:ext cx="2980785" cy="13681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Компенсация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части платы, взимаемой с родителей (законных представителей) за присмотр и уход за детьми, посещающими образовательные организации,</a:t>
            </a:r>
          </a:p>
          <a:p>
            <a:pPr algn="ctr"/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реализующие образовательные программы дошкольного образования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3364,5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85855" y="2996952"/>
            <a:ext cx="2950641" cy="14401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Компенсация расходов на оплату жилых помещений,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коммунальных услуг педагогическим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работникам и иным специалистам (за исключением совместителей) образовательных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организаций, проживающим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и работающим в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сельской местности,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 том числе вышедшим на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пенсию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15628,1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7504" y="2924943"/>
            <a:ext cx="2780766" cy="10081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Ежемесячная денежная выплата, назначаемая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в случае рождения третьего ребенка или последующих детей до достижения ребенком возраста трех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лет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3370,0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06227" y="3645025"/>
            <a:ext cx="2964360" cy="8640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Выплаты на  содержание ребенка в семье опекуна и приемной семье, а также вознаграждение, причитающееся приемному родителю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12856,1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3578" y="4077072"/>
            <a:ext cx="2722276" cy="19442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Выплата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государственных пособий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</a:t>
            </a:r>
            <a:r>
              <a:rPr lang="ru-RU" sz="1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(прекращением деятельности, полномочий </a:t>
            </a:r>
            <a:r>
              <a:rPr lang="ru-RU" sz="10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физическими лицами</a:t>
            </a:r>
            <a:r>
              <a:rPr lang="ru-RU" sz="1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)</a:t>
            </a:r>
            <a:endParaRPr lang="ru-RU" sz="1000" b="1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47080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07504" y="2060848"/>
            <a:ext cx="2780764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endParaRPr lang="ru-RU" sz="1050" b="1" dirty="0">
              <a:solidFill>
                <a:schemeClr val="tx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</a:rPr>
              <a:t>19903,8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</a:rPr>
              <a:t>тыс. рублей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06227" y="2564905"/>
            <a:ext cx="2980785" cy="8640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Предоставление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мер социальной поддержки многодетной семьи и семьи, в которой один или оба родителя являются инвалидами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16630,0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31840" y="1756017"/>
            <a:ext cx="2796280" cy="6648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Выплата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государственного пособия гражданам, </a:t>
            </a:r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имеющим детей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15906,9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56176" y="2276872"/>
            <a:ext cx="2880320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На 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оплату жилищно-коммунальных услуг отдельным категориям граждан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25870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3578" y="6165304"/>
            <a:ext cx="2722276" cy="5040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На проведение летних оздоровительных  мероприятий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724,5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3580" y="1213565"/>
            <a:ext cx="2780764" cy="7032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+mj-lt"/>
              </a:rPr>
              <a:t>Субсидии населению на оплату жилищно-коммунальных услуг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3000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45194" y="1196765"/>
            <a:ext cx="2991302" cy="864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</a:rPr>
              <a:t>Обеспечение мер социальной поддержки реабилитированных лиц и лиц, признанных пострадавшими от политических репрессий</a:t>
            </a:r>
            <a:endParaRPr lang="ru-RU" sz="1050" b="1" dirty="0">
              <a:solidFill>
                <a:schemeClr val="tx1"/>
              </a:solidFill>
            </a:endParaRP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</a:rPr>
              <a:t>32651,2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</a:rPr>
              <a:t>. рублей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006228" y="6093295"/>
            <a:ext cx="2964359" cy="648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Обеспечение мер социальной поддержки ветеранов труда КЧР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5796,2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228184" y="5229199"/>
            <a:ext cx="2808312" cy="8640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Компенсация отдельным категориям граждан оплаты взноса на капитальный ремонт общего имущества в многоквартирном доме 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1,7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28184" y="6165304"/>
            <a:ext cx="2808312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Социальное пособие на погребение</a:t>
            </a:r>
          </a:p>
          <a:p>
            <a:pPr algn="ctr"/>
            <a:r>
              <a:rPr lang="ru-RU" sz="105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400 тыс</a:t>
            </a:r>
            <a:r>
              <a:rPr lang="ru-RU" sz="105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рублей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31640" y="37073"/>
            <a:ext cx="662473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поддержки, оказываемые жителям Зеленчукского муниципального района 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</a:t>
            </a:r>
          </a:p>
        </p:txBody>
      </p:sp>
    </p:spTree>
    <p:extLst>
      <p:ext uri="{BB962C8B-B14F-4D97-AF65-F5344CB8AC3E}">
        <p14:creationId xmlns:p14="http://schemas.microsoft.com/office/powerpoint/2010/main" val="11305299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Documents and Settings\Aminat\Local Settings\Temporary Internet Files\Content.Word\123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6850"/>
            <a:ext cx="1868170" cy="5063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78988"/>
            <a:ext cx="623690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</a:p>
        </p:txBody>
      </p:sp>
      <p:graphicFrame>
        <p:nvGraphicFramePr>
          <p:cNvPr id="5" name="Group 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16207"/>
              </p:ext>
            </p:extLst>
          </p:nvPr>
        </p:nvGraphicFramePr>
        <p:xfrm>
          <a:off x="502593" y="1217152"/>
          <a:ext cx="8136904" cy="365200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112567"/>
                <a:gridCol w="1080120"/>
                <a:gridCol w="1008112"/>
                <a:gridCol w="936105"/>
              </a:tblGrid>
              <a:tr h="312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2019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2020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2021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30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 – всего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765828,2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763368,2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782713,6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30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63084,4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63084,4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63084,4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3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субъектов Российской Федерации и муниципальных образований – всего, 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666227,7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663767,7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683113,1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30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30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оплату жилищно-коммунальных услуг отдельным категориям граждан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25870,0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25870,0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25870,0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3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обеспечение мер социальной поддержки реабилитированных лиц и лиц, признанных  пострадавшими от политических репрессий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32651,2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32651,2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49957,4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3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предоставление гражданам субсидий на оплату  жилого помещения и коммунальных услуг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3000,0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3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 бюджетам муниципальных районов на выполнение передаваемых полномочий субъектов Российской Федерации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530889,7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526329,7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526368,9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31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 бюджетам субъектов Российской Федерации (межбюджетные субсидии)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36516,1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36516,1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36516,1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302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 из бюджетов поселений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1760" y="786190"/>
            <a:ext cx="377073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Безвозмездные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поступления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4941168"/>
            <a:ext cx="387700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Межбюджетные трансферты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166317"/>
              </p:ext>
            </p:extLst>
          </p:nvPr>
        </p:nvGraphicFramePr>
        <p:xfrm>
          <a:off x="510714" y="5267120"/>
          <a:ext cx="8165742" cy="1546256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5069398"/>
                <a:gridCol w="1080120"/>
                <a:gridCol w="1008112"/>
                <a:gridCol w="1008112"/>
              </a:tblGrid>
              <a:tr h="28841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8175" marR="8175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2019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2020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2021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0000" marR="90000" marT="46794" marB="4679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бюджетам муниципальных образований, всего: </a:t>
                      </a:r>
                    </a:p>
                  </a:txBody>
                  <a:tcPr marL="8175" marR="8175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35762,4</a:t>
                      </a: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35762,4</a:t>
                      </a: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35762,4</a:t>
                      </a: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2221">
                <a:tc>
                  <a:txBody>
                    <a:bodyPr/>
                    <a:lstStyle/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 том числе:</a:t>
                      </a:r>
                    </a:p>
                  </a:txBody>
                  <a:tcPr marL="8175" marR="8175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6237">
                <a:tc>
                  <a:txBody>
                    <a:bodyPr/>
                    <a:lstStyle/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Дотации на выравнивание бюджетной обеспеченности поселений из районного фонда финансовой поддержки поселений</a:t>
                      </a:r>
                    </a:p>
                  </a:txBody>
                  <a:tcPr marL="8175" marR="8175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35762,4</a:t>
                      </a: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35762,4</a:t>
                      </a: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35762,4</a:t>
                      </a: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00818">
                <a:tc>
                  <a:txBody>
                    <a:bodyPr/>
                    <a:lstStyle/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Иные   дотации бюджетам муниципальных образований поселений  на обеспечение сбалансированности бюджетов</a:t>
                      </a:r>
                    </a:p>
                  </a:txBody>
                  <a:tcPr marL="8175" marR="8175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391">
                <a:tc>
                  <a:txBody>
                    <a:bodyPr/>
                    <a:lstStyle/>
                    <a:p>
                      <a:pPr marL="714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Прочие межбюджетные трансферты  общего характера</a:t>
                      </a:r>
                    </a:p>
                  </a:txBody>
                  <a:tcPr marL="8175" marR="8175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75" marR="73573" marT="81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463"/>
            <a:ext cx="1944216" cy="109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8" y="602208"/>
            <a:ext cx="172819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4460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https://im2-tub-ru.yandex.net/i?id=019c85676d994cdbf47cb29fb8ff4ee2&amp;n=33&amp;h=190&amp;w=190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869160"/>
            <a:ext cx="3168352" cy="19888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992789"/>
              </p:ext>
            </p:extLst>
          </p:nvPr>
        </p:nvGraphicFramePr>
        <p:xfrm>
          <a:off x="1017514" y="2677808"/>
          <a:ext cx="7128792" cy="1924812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314846"/>
                <a:gridCol w="889172"/>
                <a:gridCol w="926743"/>
                <a:gridCol w="998031"/>
              </a:tblGrid>
              <a:tr h="0">
                <a:tc>
                  <a:txBody>
                    <a:bodyPr/>
                    <a:lstStyle/>
                    <a:p>
                      <a:pPr marL="137160" eaLnBrk="0" fontAlgn="base" hangingPunct="0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финансовой помощи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eaLnBrk="0" fontAlgn="base" hangingPunct="0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eaLnBrk="0" fontAlgn="base" hangingPunct="0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eaLnBrk="0" fontAlgn="base" hangingPunct="0">
                        <a:lnSpc>
                          <a:spcPct val="115000"/>
                        </a:lnSpc>
                        <a:spcBef>
                          <a:spcPts val="43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610583"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Дотация бюджетам поселений на выравнивание бюджетной обеспеченности из районного фонда финансовой поддержки – всего,</a:t>
                      </a:r>
                    </a:p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 том числе:</a:t>
                      </a:r>
                    </a:p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 за счет субвенции из республиканского бюджета</a:t>
                      </a:r>
                    </a:p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 за счет средств районного бюджета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C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34357,7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32412,9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1944,8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C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34357,7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32412,9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1944,8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C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34357,7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32412,9</a:t>
                      </a: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1944,8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CDA"/>
                    </a:solidFill>
                  </a:tcPr>
                </a:tc>
              </a:tr>
              <a:tr h="510350">
                <a:tc>
                  <a:txBody>
                    <a:bodyPr/>
                    <a:lstStyle/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Дотация бюджетам сельских поселений</a:t>
                      </a:r>
                    </a:p>
                    <a:p>
                      <a:pPr marL="18034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на выравнивание бюджетной обеспеченности из </a:t>
                      </a: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районного фонда финансовой поддержки (республиканский фонд компенсаций) 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BB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3349,5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BB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3349,5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BB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3349,5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BB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1680" y="218351"/>
            <a:ext cx="559680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Финансовая помощь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бюджетам сельских поселений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8452"/>
            <a:ext cx="3203848" cy="136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036763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2334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7030A0"/>
            </a:gs>
            <a:gs pos="41000">
              <a:srgbClr val="FEE7F2"/>
            </a:gs>
            <a:gs pos="60000">
              <a:schemeClr val="accent2">
                <a:lumMod val="60000"/>
                <a:lumOff val="40000"/>
              </a:schemeClr>
            </a:gs>
            <a:gs pos="77000">
              <a:schemeClr val="accent2">
                <a:lumMod val="40000"/>
                <a:lumOff val="60000"/>
              </a:schemeClr>
            </a:gs>
            <a:gs pos="92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2" descr="финпомощь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2622785" cy="226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79811" y="1196752"/>
            <a:ext cx="5796645" cy="17000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lvl="0" algn="just"/>
            <a:endParaRPr lang="ru-RU" sz="1200" dirty="0" smtClean="0">
              <a:solidFill>
                <a:prstClr val="black"/>
              </a:solidFill>
              <a:latin typeface="Calibri"/>
            </a:endParaRP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      Муниципальный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долг  – обязательства по возврату взятых в долг денежных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средств.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    Предельные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объёмы муниципального долга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и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расходов на его обслуживание регулируются Бюджетным кодексом РФ.</a:t>
            </a:r>
          </a:p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       Муниципальный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долг не должен превышать 50 % собственных доходов бюджета.</a:t>
            </a:r>
          </a:p>
          <a:p>
            <a:pPr lvl="0" algn="just"/>
            <a:r>
              <a:rPr lang="ru-RU" sz="12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Расходы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на обслуживание </a:t>
            </a:r>
            <a:r>
              <a:rPr lang="ru-RU" sz="1200" dirty="0" smtClean="0">
                <a:solidFill>
                  <a:prstClr val="black"/>
                </a:solidFill>
                <a:latin typeface="Calibri"/>
              </a:rPr>
              <a:t>муниципального 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долга не должны превышать 15 % расходов бюджета без учета расходов осуществляемых за счет субвенций.</a:t>
            </a:r>
          </a:p>
          <a:p>
            <a:pPr lvl="0" algn="ctr"/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26841" y="3140968"/>
            <a:ext cx="3937647" cy="956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Способы заимствования:</a:t>
            </a:r>
          </a:p>
          <a:p>
            <a:pPr lvl="0">
              <a:buFontTx/>
              <a:buChar char="-"/>
            </a:pPr>
            <a:r>
              <a:rPr lang="ru-RU" sz="1400" dirty="0">
                <a:solidFill>
                  <a:prstClr val="black"/>
                </a:solidFill>
              </a:rPr>
              <a:t> Привлечение </a:t>
            </a:r>
            <a:r>
              <a:rPr lang="ru-RU" sz="1400" dirty="0" smtClean="0">
                <a:solidFill>
                  <a:prstClr val="black"/>
                </a:solidFill>
              </a:rPr>
              <a:t>кредитов коммерческих </a:t>
            </a:r>
            <a:r>
              <a:rPr lang="ru-RU" sz="1400" dirty="0">
                <a:solidFill>
                  <a:prstClr val="black"/>
                </a:solidFill>
              </a:rPr>
              <a:t>банков;</a:t>
            </a:r>
          </a:p>
          <a:p>
            <a:pPr lvl="0">
              <a:buFontTx/>
              <a:buChar char="-"/>
            </a:pPr>
            <a:r>
              <a:rPr lang="ru-RU" sz="1400" dirty="0">
                <a:solidFill>
                  <a:prstClr val="black"/>
                </a:solidFill>
              </a:rPr>
              <a:t> Кредиты бюджета субъекта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3068960"/>
            <a:ext cx="3744416" cy="956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ru-RU" sz="1400" kern="0" dirty="0">
                <a:solidFill>
                  <a:sysClr val="windowText" lastClr="000000"/>
                </a:solidFill>
              </a:rPr>
              <a:t>Цели заимствования:</a:t>
            </a:r>
          </a:p>
          <a:p>
            <a:pPr lvl="0">
              <a:defRPr/>
            </a:pPr>
            <a:r>
              <a:rPr lang="ru-RU" sz="1400" kern="0" dirty="0">
                <a:solidFill>
                  <a:sysClr val="windowText" lastClr="000000"/>
                </a:solidFill>
              </a:rPr>
              <a:t>- Финансирование дефицита </a:t>
            </a:r>
            <a:r>
              <a:rPr lang="ru-RU" sz="1400" kern="0" dirty="0" smtClean="0">
                <a:solidFill>
                  <a:sysClr val="windowText" lastClr="000000"/>
                </a:solidFill>
              </a:rPr>
              <a:t>бюджета</a:t>
            </a:r>
            <a:r>
              <a:rPr lang="ru-RU" sz="1400" kern="0" dirty="0">
                <a:solidFill>
                  <a:sysClr val="windowText" lastClr="000000"/>
                </a:solidFill>
              </a:rPr>
              <a:t>;</a:t>
            </a:r>
          </a:p>
          <a:p>
            <a:pPr lvl="0">
              <a:defRPr/>
            </a:pPr>
            <a:r>
              <a:rPr lang="ru-RU" sz="1400" kern="0" dirty="0">
                <a:solidFill>
                  <a:sysClr val="windowText" lastClr="000000"/>
                </a:solidFill>
              </a:rPr>
              <a:t> - Погашение долговых обязательств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971600" y="116632"/>
            <a:ext cx="93610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долг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3648" y="4458961"/>
            <a:ext cx="6732748" cy="2066383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r>
              <a:rPr lang="ru-RU" sz="1600" kern="0" dirty="0">
                <a:solidFill>
                  <a:sysClr val="windowText" lastClr="000000"/>
                </a:solidFill>
              </a:rPr>
              <a:t>Одним из направлений долговой </a:t>
            </a:r>
            <a:r>
              <a:rPr lang="ru-RU" sz="1600" kern="0" dirty="0" smtClean="0">
                <a:solidFill>
                  <a:sysClr val="windowText" lastClr="000000"/>
                </a:solidFill>
              </a:rPr>
              <a:t>политики, </a:t>
            </a:r>
            <a:endParaRPr lang="ru-RU" sz="1600" kern="0" dirty="0">
              <a:solidFill>
                <a:sysClr val="windowText" lastClr="000000"/>
              </a:solidFill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sz="1600" kern="0" dirty="0">
                <a:solidFill>
                  <a:sysClr val="windowText" lastClr="000000"/>
                </a:solidFill>
              </a:rPr>
              <a:t>даже в условиях экономической нестабильности</a:t>
            </a:r>
            <a:r>
              <a:rPr lang="ru-RU" sz="1600" kern="0" dirty="0" smtClean="0">
                <a:solidFill>
                  <a:sysClr val="windowText" lastClr="000000"/>
                </a:solidFill>
              </a:rPr>
              <a:t>, является </a:t>
            </a:r>
            <a:r>
              <a:rPr lang="ru-RU" sz="1600" kern="0" dirty="0">
                <a:solidFill>
                  <a:sysClr val="windowText" lastClr="000000"/>
                </a:solidFill>
              </a:rPr>
              <a:t>сбалансированность </a:t>
            </a:r>
            <a:r>
              <a:rPr lang="ru-RU" sz="1600" kern="0" dirty="0" smtClean="0">
                <a:solidFill>
                  <a:sysClr val="windowText" lastClr="000000"/>
                </a:solidFill>
              </a:rPr>
              <a:t>бюджета Зеленчукского муниципального района.</a:t>
            </a:r>
            <a:endParaRPr lang="ru-RU" sz="1600" kern="0" dirty="0">
              <a:solidFill>
                <a:sysClr val="windowText" lastClr="000000"/>
              </a:solidFill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sz="1600" kern="0" dirty="0" smtClean="0">
                <a:solidFill>
                  <a:sysClr val="windowText" lastClr="000000"/>
                </a:solidFill>
              </a:rPr>
              <a:t>На 2019 год </a:t>
            </a:r>
            <a:r>
              <a:rPr lang="ru-RU" sz="1600" kern="0" dirty="0">
                <a:solidFill>
                  <a:sysClr val="windowText" lastClr="000000"/>
                </a:solidFill>
              </a:rPr>
              <a:t>заимствований не планируется,  долговая нагрузка на районный бюджет отсутствует, за исключением централизованных </a:t>
            </a:r>
            <a:r>
              <a:rPr lang="ru-RU" sz="1600" kern="0" dirty="0" smtClean="0">
                <a:solidFill>
                  <a:sysClr val="windowText" lastClr="000000"/>
                </a:solidFill>
              </a:rPr>
              <a:t>кредитов сельхозпроизводителям, выданных </a:t>
            </a:r>
            <a:r>
              <a:rPr lang="ru-RU" sz="1600" kern="0" dirty="0">
                <a:solidFill>
                  <a:sysClr val="windowText" lastClr="000000"/>
                </a:solidFill>
              </a:rPr>
              <a:t>в 90-ые годы</a:t>
            </a:r>
            <a:r>
              <a:rPr lang="ru-RU" sz="1600" kern="0" dirty="0" smtClean="0">
                <a:solidFill>
                  <a:sysClr val="windowText" lastClr="000000"/>
                </a:solidFill>
              </a:rPr>
              <a:t>. 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58900" y="404664"/>
            <a:ext cx="454647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долг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811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7030A0"/>
            </a:gs>
            <a:gs pos="41000">
              <a:srgbClr val="FEE7F2"/>
            </a:gs>
            <a:gs pos="65000">
              <a:schemeClr val="accent2">
                <a:lumMod val="60000"/>
                <a:lumOff val="40000"/>
              </a:schemeClr>
            </a:gs>
            <a:gs pos="70000">
              <a:schemeClr val="accent2">
                <a:lumMod val="40000"/>
                <a:lumOff val="60000"/>
              </a:schemeClr>
            </a:gs>
            <a:gs pos="88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033264" y="188640"/>
            <a:ext cx="7427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Наши контакты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14312" y="2276872"/>
            <a:ext cx="4953188" cy="387282"/>
            <a:chOff x="1023452" y="764843"/>
            <a:chExt cx="4953188" cy="387282"/>
          </a:xfr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Скругленный прямоугольник 6"/>
            <p:cNvSpPr/>
            <p:nvPr/>
          </p:nvSpPr>
          <p:spPr>
            <a:xfrm rot="10800000" flipV="1">
              <a:off x="1023452" y="764843"/>
              <a:ext cx="4953188" cy="387282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1042358" y="783749"/>
              <a:ext cx="4915376" cy="34947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903" tIns="0" rIns="190903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/>
                <a:t>Адрес управления:</a:t>
              </a:r>
              <a:endParaRPr lang="ru-RU" b="1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187624" y="2745311"/>
            <a:ext cx="6996187" cy="1077300"/>
            <a:chOff x="0" y="828968"/>
            <a:chExt cx="7215237" cy="1077300"/>
          </a:xfr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0" y="828968"/>
              <a:ext cx="7215237" cy="1077300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z="1524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0" y="828968"/>
              <a:ext cx="7215237" cy="1077300"/>
            </a:xfrm>
            <a:prstGeom prst="rect">
              <a:avLst/>
            </a:prstGeom>
            <a:grpFill/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983" tIns="395732" rIns="559983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/>
                <a:t>369140 </a:t>
              </a:r>
              <a:r>
                <a:rPr lang="ru-RU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ст. Зеленчукская, ул. Первомайская, 129                                         Карачаево-Черкесская республика</a:t>
              </a:r>
              <a:endParaRPr lang="ru-RU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173187" y="4228999"/>
            <a:ext cx="6999213" cy="856185"/>
            <a:chOff x="0" y="2161478"/>
            <a:chExt cx="7215237" cy="807975"/>
          </a:xfr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3" name="Прямоугольник 12"/>
            <p:cNvSpPr/>
            <p:nvPr/>
          </p:nvSpPr>
          <p:spPr>
            <a:xfrm>
              <a:off x="0" y="2161478"/>
              <a:ext cx="7215237" cy="807975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z="1524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0" y="2161478"/>
              <a:ext cx="7215237" cy="807975"/>
            </a:xfrm>
            <a:prstGeom prst="rect">
              <a:avLst/>
            </a:prstGeom>
            <a:grpFill/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983" tIns="395732" rIns="559983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8(87878) 5-12-39;     </a:t>
              </a:r>
              <a:r>
                <a:rPr lang="en-US" sz="2000" kern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zelfin</a:t>
              </a:r>
              <a:r>
                <a:rPr lang="ru-RU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</a:t>
              </a:r>
              <a:r>
                <a:rPr 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mail</a:t>
              </a:r>
              <a:r>
                <a:rPr lang="ru-RU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en-US" sz="2000" kern="1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ru</a:t>
              </a:r>
              <a:endParaRPr lang="ru-RU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123728" y="3861048"/>
            <a:ext cx="4763738" cy="327834"/>
            <a:chOff x="1068908" y="1917306"/>
            <a:chExt cx="4763738" cy="327834"/>
          </a:xfr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68908" y="1917306"/>
              <a:ext cx="4763738" cy="32783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084912" y="1933310"/>
              <a:ext cx="4731730" cy="29582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903" tIns="0" rIns="190903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  </a:t>
              </a:r>
              <a:r>
                <a:rPr lang="ru-RU" sz="1600" kern="1200" dirty="0" smtClean="0"/>
                <a:t>Тел/факс            Электронная почта:</a:t>
              </a:r>
              <a:endParaRPr lang="ru-RU" sz="1600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273786" y="1007808"/>
            <a:ext cx="6826606" cy="1080120"/>
            <a:chOff x="842440" y="3093763"/>
            <a:chExt cx="5035691" cy="383384"/>
          </a:xfrm>
          <a:solidFill>
            <a:schemeClr val="accent2">
              <a:lumMod val="7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842440" y="3093763"/>
              <a:ext cx="5035691" cy="38338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997420" y="3192439"/>
              <a:ext cx="4615125" cy="24320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903" tIns="0" rIns="190903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ФИНАНСОВОЕ УПРАВЛЕНИЕ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Администрации Зеленчукского муниципального района</a:t>
              </a:r>
              <a:endParaRPr lang="ru-RU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173187" y="5530486"/>
            <a:ext cx="7010623" cy="1210882"/>
            <a:chOff x="-79773" y="3094085"/>
            <a:chExt cx="7586400" cy="1242380"/>
          </a:xfr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2" name="Прямоугольник 21"/>
            <p:cNvSpPr/>
            <p:nvPr/>
          </p:nvSpPr>
          <p:spPr>
            <a:xfrm>
              <a:off x="-64151" y="3094086"/>
              <a:ext cx="7570778" cy="1242379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z="152400"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-79773" y="3094085"/>
              <a:ext cx="7574053" cy="1094617"/>
            </a:xfrm>
            <a:prstGeom prst="rect">
              <a:avLst/>
            </a:prstGeom>
            <a:grpFill/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59983" tIns="395732" rIns="559983" bIns="135128" numCol="1" spcCol="1270" anchor="t" anchorCtr="0">
              <a:noAutofit/>
            </a:bodyPr>
            <a:lstStyle/>
            <a:p>
              <a:pPr marL="171450" lvl="1" indent="-171450" algn="l" defTabSz="844550"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900" kern="1200" baseline="0" dirty="0" smtClean="0"/>
                <a:t> понедельник-пятница:  </a:t>
              </a:r>
              <a:r>
                <a:rPr lang="ru-RU" sz="1600" kern="1200" baseline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 8.00 до 16.20;   с 8.00 до 17.00</a:t>
              </a:r>
            </a:p>
            <a:p>
              <a:pPr marL="0" lvl="1" algn="l" defTabSz="844550">
                <a:spcBef>
                  <a:spcPct val="0"/>
                </a:spcBef>
                <a:spcAft>
                  <a:spcPct val="15000"/>
                </a:spcAft>
              </a:pPr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                   </a:t>
              </a:r>
              <a:r>
                <a:rPr lang="ru-RU" sz="1600" kern="1200" baseline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перерыв с 12.00 до 13.00</a:t>
              </a:r>
            </a:p>
            <a:p>
              <a:pPr marL="0" lvl="1" algn="l" defTabSz="844550">
                <a:spcBef>
                  <a:spcPct val="0"/>
                </a:spcBef>
                <a:spcAft>
                  <a:spcPct val="15000"/>
                </a:spcAft>
              </a:pP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0" lvl="1" algn="l" defTabSz="844550">
                <a:spcBef>
                  <a:spcPct val="0"/>
                </a:spcBef>
                <a:spcAft>
                  <a:spcPct val="15000"/>
                </a:spcAft>
              </a:pPr>
              <a:endParaRPr lang="ru-RU" sz="1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Скругленный прямоугольник 4"/>
          <p:cNvSpPr/>
          <p:nvPr/>
        </p:nvSpPr>
        <p:spPr>
          <a:xfrm>
            <a:off x="2210689" y="5132168"/>
            <a:ext cx="4760433" cy="308500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0903" tIns="0" rIns="190903" bIns="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2150923" y="5136515"/>
            <a:ext cx="4777122" cy="341878"/>
            <a:chOff x="1055524" y="3110452"/>
            <a:chExt cx="4777122" cy="341878"/>
          </a:xfr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055524" y="3110452"/>
              <a:ext cx="4777122" cy="341878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1055524" y="3127141"/>
              <a:ext cx="4760433" cy="30850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903" tIns="0" rIns="190903" bIns="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Часы работы:</a:t>
              </a:r>
              <a:endParaRPr lang="ru-RU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28366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168">
              <a:srgbClr val="9B68B9"/>
            </a:gs>
            <a:gs pos="9000">
              <a:srgbClr val="7030A0"/>
            </a:gs>
            <a:gs pos="26000">
              <a:srgbClr val="FEE7F2"/>
            </a:gs>
            <a:gs pos="42000">
              <a:schemeClr val="accent2">
                <a:lumMod val="60000"/>
                <a:lumOff val="40000"/>
              </a:schemeClr>
            </a:gs>
            <a:gs pos="66000">
              <a:schemeClr val="accent2">
                <a:lumMod val="40000"/>
                <a:lumOff val="60000"/>
              </a:schemeClr>
            </a:gs>
            <a:gs pos="86000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7784" y="169476"/>
            <a:ext cx="295232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Глоссарий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848925"/>
            <a:ext cx="8496944" cy="58204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72">
              <a:buClrTx/>
              <a:buSzTx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 algn="just" defTabSz="685772">
              <a:buClrTx/>
              <a:buSzTx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Межбюджетные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отношения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взаимоотношения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между    публично - правовыми    образованиями    по   </a:t>
            </a:r>
          </a:p>
          <a:p>
            <a:pPr algn="just" defTabSz="685772">
              <a:buClrTx/>
              <a:buSzTx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вопросам осуществления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бюджетного процесса.</a:t>
            </a:r>
          </a:p>
          <a:p>
            <a:pPr algn="just" defTabSz="685772">
              <a:buClrTx/>
              <a:buSzTx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Межбюджетные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трансферты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средства, предоставляемые одним бюджетом бюджетной системы Российской Федерации другому бюджету бюджетной системы Российской Федерации.  Межбюджетные трансферты предоставляются в форме:   дотаций на выравнивание бюджетной обеспеченности;   субсидий;   субвенций;  иных межбюджетных трансфертов.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Неисполненные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назначения -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разница </a:t>
            </a:r>
            <a:r>
              <a:rPr lang="ru-RU" sz="1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объемом средств, запланированных в </a:t>
            </a:r>
            <a:r>
              <a:rPr lang="ru-RU" sz="1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бюджете </a:t>
            </a:r>
            <a:r>
              <a:rPr lang="ru-RU" sz="1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фактическими расходами.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Непрограммные расходы  </a:t>
            </a:r>
            <a:r>
              <a:rPr lang="ru-RU" sz="115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5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расходные обязательства, не включенные в  государственные и муниципальные программы.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Обоснование бюджетных ассигнований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документ, содержащий информацию о бюджетных средствах в очередном финансовом году (очередном финансовом году и  плановом периоде).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Отчетный финансовый год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год, предшествующий текущему финансовому году.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Очередной финансовый год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год, следующий за текущим финансовым годом.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Плановый период 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финансовых года, следующие за очередным финансовым годом.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Получатель бюджетных средств (ПБС) 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 государственной власти (местного самоуправления), орган управления государственным внебюджетным фондом, или находящееся в ведении ГРБС казенное учреждение, имеющий(ее) право на исполнение  своих функций за счет средств соответствующего бюджета.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Профицит бюджета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превышение доходов бюджета над его расходами. 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Распорядитель бюджетных средств (РБС)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 государственной власти (местного самоуправления), орган управления государственным внебюджетным фондом, или казенное учреждение,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наделенный(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ое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правом распределять полученные средства бюджета между подведомственными распорядителями и получателями бюджетных средств.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Расходное обязательство  -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обязанность публично-правового образования предоставить физическому или юридическому лицу, иному уровню бюджета, международной организации средства из соответствующего бюджета.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выплачиваемые из бюджета денежные средства.</a:t>
            </a:r>
          </a:p>
          <a:p>
            <a:pPr algn="just" defTabSz="685772">
              <a:buClrTx/>
              <a:buSzTx/>
            </a:pP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Сводная бюджетная роспись -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документ, который составляется и ведется финансовым органом (органом управления государственным внебюджетным фондом) в целях организации исполнения бюджета по расходам бюджета и источникам  финансирования дефицита бюджета. </a:t>
            </a:r>
          </a:p>
          <a:p>
            <a:pPr algn="just" defTabSz="685772">
              <a:buClrTx/>
              <a:buSzTx/>
            </a:pP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Участники </a:t>
            </a:r>
            <a:r>
              <a:rPr lang="ru-RU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бюджетного процесса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субъекты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осуществляющие  деятельность по составлению  и  рассмотрению </a:t>
            </a:r>
          </a:p>
          <a:p>
            <a:pPr algn="just" defTabSz="685772">
              <a:buClrTx/>
              <a:buSzTx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проектов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бюджетов, утверждению и исполнению бюджетов, контролю за их исполнением, осуществлению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772">
              <a:buClrTx/>
              <a:buSzTx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бюджетного   учета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составлению, внешней проверке, рассмотрению и утверждению бюджетной отчетности.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defTabSz="685772">
              <a:buClrTx/>
              <a:buSzTx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defTabSz="685772">
              <a:buClrTx/>
              <a:buSzTx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4" descr="Картинки по запросу картинки о бюджете и бюджетном процессе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624"/>
            <a:ext cx="1296144" cy="7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2409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000">
              <a:srgbClr val="7030A0"/>
            </a:gs>
            <a:gs pos="17999">
              <a:srgbClr val="FEE7F2"/>
            </a:gs>
            <a:gs pos="36000">
              <a:schemeClr val="accent2">
                <a:lumMod val="60000"/>
                <a:lumOff val="40000"/>
              </a:schemeClr>
            </a:gs>
            <a:gs pos="61000">
              <a:schemeClr val="accent2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677009"/>
            <a:ext cx="7200800" cy="5632311"/>
          </a:xfrm>
          <a:prstGeom prst="rect">
            <a:avLst/>
          </a:prstGeom>
          <a:gradFill>
            <a:gsLst>
              <a:gs pos="72000">
                <a:schemeClr val="lt1">
                  <a:tint val="80000"/>
                  <a:satMod val="300000"/>
                </a:schemeClr>
              </a:gs>
              <a:gs pos="100000">
                <a:schemeClr val="lt1">
                  <a:shade val="30000"/>
                  <a:satMod val="200000"/>
                </a:schemeClr>
              </a:gs>
            </a:gsLst>
          </a:gra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232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7030A0"/>
            </a:gs>
            <a:gs pos="36000">
              <a:srgbClr val="FEE7F2"/>
            </a:gs>
            <a:gs pos="51000">
              <a:schemeClr val="accent2">
                <a:lumMod val="60000"/>
                <a:lumOff val="40000"/>
              </a:schemeClr>
            </a:gs>
            <a:gs pos="64000">
              <a:schemeClr val="accent2">
                <a:lumMod val="40000"/>
                <a:lumOff val="60000"/>
              </a:schemeClr>
            </a:gs>
            <a:gs pos="81000">
              <a:schemeClr val="accent3">
                <a:lumMod val="40000"/>
                <a:lumOff val="60000"/>
              </a:schemeClr>
            </a:gs>
            <a:gs pos="97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0-tub-ru.yandex.net/i?id=a5746790a418d260e443709dc28f1cc8&amp;n=33&amp;h=190&amp;w=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56" y="4509122"/>
            <a:ext cx="2958798" cy="226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Прямоугольник 7"/>
          <p:cNvSpPr>
            <a:spLocks noChangeArrowheads="1"/>
          </p:cNvSpPr>
          <p:nvPr/>
        </p:nvSpPr>
        <p:spPr bwMode="auto">
          <a:xfrm>
            <a:off x="6547007" y="3466474"/>
            <a:ext cx="2232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Площадь  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2930,7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км</a:t>
            </a:r>
            <a:r>
              <a:rPr lang="ru-RU" sz="14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Прямоугольник 9"/>
          <p:cNvSpPr>
            <a:spLocks noChangeArrowheads="1"/>
          </p:cNvSpPr>
          <p:nvPr/>
        </p:nvSpPr>
        <p:spPr bwMode="auto">
          <a:xfrm>
            <a:off x="144523" y="3466475"/>
            <a:ext cx="24112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Протяженность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автомобильных дорог: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федерального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значения - 83,4 км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местного значения </a:t>
            </a: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- 252 км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9465" name="Прямоугольник 10"/>
          <p:cNvSpPr>
            <a:spLocks noChangeArrowheads="1"/>
          </p:cNvSpPr>
          <p:nvPr/>
        </p:nvSpPr>
        <p:spPr bwMode="auto">
          <a:xfrm>
            <a:off x="6547007" y="3764093"/>
            <a:ext cx="221615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населенных пунктов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9244" y="5560784"/>
            <a:ext cx="29009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Численность 48876 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</a:t>
            </a: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Сельское население </a:t>
            </a: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- 100 %</a:t>
            </a: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Плотность 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населения </a:t>
            </a:r>
            <a:endParaRPr lang="ru-RU" sz="13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16,7 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</a:t>
            </a:r>
            <a:r>
              <a:rPr lang="ru-RU" sz="13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./ кв. км</a:t>
            </a:r>
            <a:r>
              <a:rPr lang="ru-RU" sz="1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1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8224" y="4207147"/>
            <a:ext cx="2514856" cy="2600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9 сельских </a:t>
            </a:r>
            <a:r>
              <a:rPr lang="ru-RU" sz="16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поселений: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Архызское</a:t>
            </a:r>
          </a:p>
          <a:p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Даусузское</a:t>
            </a:r>
          </a:p>
          <a:p>
            <a:r>
              <a:rPr lang="ru-RU" sz="1400" b="1" dirty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Зеленчукское</a:t>
            </a:r>
          </a:p>
          <a:p>
            <a:r>
              <a:rPr lang="ru-RU" sz="1400" b="1" dirty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Исправненское</a:t>
            </a:r>
          </a:p>
          <a:p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Кардониксое</a:t>
            </a:r>
          </a:p>
          <a:p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Кызыл-Октябрьское</a:t>
            </a:r>
          </a:p>
          <a:p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Марухское</a:t>
            </a:r>
          </a:p>
          <a:p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Сторожевское</a:t>
            </a:r>
          </a:p>
          <a:p>
            <a:r>
              <a:rPr lang="ru-RU" sz="1400" b="1" dirty="0" smtClean="0">
                <a:solidFill>
                  <a:srgbClr val="F1EEF6"/>
                </a:solidFill>
                <a:latin typeface="Arial" pitchFamily="34" charset="0"/>
                <a:cs typeface="Arial" pitchFamily="34" charset="0"/>
              </a:rPr>
              <a:t>      Хасаут-Греческое</a:t>
            </a:r>
          </a:p>
          <a:p>
            <a:endParaRPr lang="ru-RU" sz="14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10"/>
          <p:cNvSpPr>
            <a:spLocks noChangeArrowheads="1"/>
          </p:cNvSpPr>
          <p:nvPr/>
        </p:nvSpPr>
        <p:spPr bwMode="auto">
          <a:xfrm>
            <a:off x="2846176" y="1520088"/>
            <a:ext cx="36312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Зеленчукский район </a:t>
            </a:r>
            <a:r>
              <a:rPr lang="ru-RU" sz="1500" b="1" dirty="0" smtClean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один из крупных </a:t>
            </a:r>
            <a:r>
              <a:rPr lang="ru-RU" sz="1500" b="1" dirty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500" b="1" dirty="0" smtClean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живописных </a:t>
            </a:r>
            <a:r>
              <a:rPr lang="ru-RU" sz="1500" b="1" dirty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районов </a:t>
            </a:r>
            <a:r>
              <a:rPr lang="ru-RU" sz="1500" b="1" dirty="0" smtClean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Карачаево-Черкесской  Республики.   Занимает </a:t>
            </a:r>
            <a:r>
              <a:rPr lang="ru-RU" sz="1500" b="1" dirty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срединное положение в </a:t>
            </a:r>
            <a:r>
              <a:rPr lang="ru-RU" sz="1500" b="1" dirty="0" smtClean="0">
                <a:solidFill>
                  <a:srgbClr val="0067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республике.  Районный центр – станица Зеленчукская </a:t>
            </a:r>
            <a:endParaRPr lang="ru-RU" sz="1500" b="1" dirty="0">
              <a:solidFill>
                <a:srgbClr val="0067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259632" y="116632"/>
            <a:ext cx="6779096" cy="959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Социально-экономическая характеристика 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Зеленчукского муниципального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Documents and Settings\Aminat\Мои документы\Мои рисунки\Мои рисунки\Природа, море, цветы\сао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11480"/>
            <a:ext cx="2448272" cy="18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06633"/>
            <a:ext cx="2808312" cy="200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2" y="4495044"/>
            <a:ext cx="2771293" cy="215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55" y="1111481"/>
            <a:ext cx="2125215" cy="188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7323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16824" cy="792088"/>
          </a:xfr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показатели социально-экономического развития Зеленчукского муниципального района</a:t>
            </a:r>
            <a:endParaRPr lang="ru-RU" sz="22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75969"/>
              </p:ext>
            </p:extLst>
          </p:nvPr>
        </p:nvGraphicFramePr>
        <p:xfrm>
          <a:off x="395536" y="1196752"/>
          <a:ext cx="8424936" cy="561010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{1FECB4D8-DB02-4DC6-A0A2-4F2EBAE1DC90}</a:tableStyleId>
              </a:tblPr>
              <a:tblGrid>
                <a:gridCol w="4104456"/>
                <a:gridCol w="792088"/>
                <a:gridCol w="720080"/>
                <a:gridCol w="792088"/>
                <a:gridCol w="648072"/>
                <a:gridCol w="648072"/>
                <a:gridCol w="720080"/>
              </a:tblGrid>
              <a:tr h="29528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Отчет 2016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Отчет</a:t>
                      </a:r>
                    </a:p>
                    <a:p>
                      <a:pPr algn="ctr"/>
                      <a:r>
                        <a:rPr lang="ru-RU" sz="1400" dirty="0" smtClean="0"/>
                        <a:t>2017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Оценка</a:t>
                      </a:r>
                      <a:r>
                        <a:rPr lang="ru-RU" sz="1400" dirty="0" smtClean="0"/>
                        <a:t> 2018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Прогноз </a:t>
                      </a:r>
                      <a:r>
                        <a:rPr lang="ru-RU" sz="1050" dirty="0" smtClean="0"/>
                        <a:t>(базовый)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mtClean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5782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Население</a:t>
                      </a:r>
                      <a:endParaRPr lang="ru-RU" sz="10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Численность населения среднегодовая, тыс. чел.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/>
                        <a:t>48,50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48,25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48,10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48,00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47,90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47,80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Общий коэффициент</a:t>
                      </a:r>
                      <a:r>
                        <a:rPr lang="ru-RU" sz="1000" baseline="0" dirty="0" smtClean="0"/>
                        <a:t> рождаемости (на 1 000 чел.)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12,9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12,1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12,2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Общий коэффициент смертности (на 1 000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чел.)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13,2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12,1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12,2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12,3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Производство товаров и услуг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Промышленное</a:t>
                      </a:r>
                      <a:r>
                        <a:rPr lang="ru-RU" sz="1000" baseline="0" dirty="0" smtClean="0"/>
                        <a:t> производство (индекс – в процентах)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80,00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94,70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102,00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102,2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101,9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101,9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Сельское хозяйство  (</a:t>
                      </a:r>
                      <a:r>
                        <a:rPr lang="ru-RU" sz="1000" baseline="0" dirty="0" smtClean="0"/>
                        <a:t>продукция,  млн. руб.)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3545,3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2974,7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3013,44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3174,54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3347,66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3533,94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Строительство (общий объем работ, в млн. руб.)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/>
                        <a:t>482,5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464,16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493,18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526,11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564,0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606,43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1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Торговля и услуги населению: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Оборот розничной торговли  ( в ценах соответствующих лет;  млн. руб.)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Оборот розничной торговли  (% к предыдущему году)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b="0" i="0" dirty="0" smtClean="0"/>
                        <a:t>1640,0</a:t>
                      </a:r>
                    </a:p>
                    <a:p>
                      <a:pPr algn="r"/>
                      <a:endParaRPr lang="ru-RU" sz="1000" b="0" i="0" dirty="0" smtClean="0"/>
                    </a:p>
                    <a:p>
                      <a:pPr algn="r"/>
                      <a:r>
                        <a:rPr lang="ru-RU" sz="1000" b="0" i="0" dirty="0" smtClean="0"/>
                        <a:t>90,4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dirty="0" smtClean="0"/>
                        <a:t>1730,0</a:t>
                      </a:r>
                    </a:p>
                    <a:p>
                      <a:pPr algn="r"/>
                      <a:endParaRPr lang="ru-RU" sz="1000" b="0" i="0" dirty="0" smtClean="0"/>
                    </a:p>
                    <a:p>
                      <a:pPr algn="r"/>
                      <a:r>
                        <a:rPr lang="ru-RU" sz="1000" b="0" i="0" dirty="0" smtClean="0"/>
                        <a:t>100,2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dirty="0" smtClean="0"/>
                        <a:t>1770,0</a:t>
                      </a:r>
                    </a:p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b="0" i="0" dirty="0" smtClean="0"/>
                        <a:t>100,0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dirty="0" smtClean="0"/>
                        <a:t>1850,0</a:t>
                      </a:r>
                    </a:p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b="0" i="0" dirty="0" smtClean="0"/>
                        <a:t>100,0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dirty="0" smtClean="0"/>
                        <a:t>1920,0</a:t>
                      </a:r>
                    </a:p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dirty="0" smtClean="0"/>
                        <a:t>100,0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smtClean="0"/>
                        <a:t>2000,0</a:t>
                      </a:r>
                      <a:endParaRPr lang="ru-RU" sz="1000" dirty="0" smtClean="0"/>
                    </a:p>
                    <a:p>
                      <a:pPr algn="r"/>
                      <a:endParaRPr lang="ru-RU" sz="1000" dirty="0" smtClean="0"/>
                    </a:p>
                    <a:p>
                      <a:pPr algn="r"/>
                      <a:r>
                        <a:rPr lang="ru-RU" sz="1000" dirty="0" smtClean="0"/>
                        <a:t>100,1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Малое и среднее предпринимательство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2746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Число</a:t>
                      </a:r>
                      <a:r>
                        <a:rPr lang="ru-RU" sz="1000" baseline="0" dirty="0" smtClean="0"/>
                        <a:t> малых и средних предпринимателей (единиц)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160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157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153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153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153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154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          Денежные доходы населения,   труд  и занятость</a:t>
                      </a:r>
                      <a:endParaRPr lang="ru-RU" sz="1000" b="0" i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6451,3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6515,8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6581,0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6712,6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6880,4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7086,8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Доходы от предпринимательской деятельности ( млн. руб.)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/>
                        <a:t>2195,7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2217,6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2239,8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2276,1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2308,5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2346,4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Оплата труда ( млн. руб.)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/>
                        <a:t>1471,5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1557,5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1665,0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1749,9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1842,6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1960,6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79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Социальные выплаты ( млн. руб.)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dirty="0" smtClean="0"/>
                        <a:t>2590,3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2616,2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2642,4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2686,6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2729,3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2779,8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Среднедушевые денежные доходы в месяц  (руб.)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11084,7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11253,5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11401,6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11653,8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11970,1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12355,0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62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Среднесписочная  численность</a:t>
                      </a:r>
                      <a:r>
                        <a:rPr lang="ru-RU" sz="1000" baseline="0" dirty="0" smtClean="0"/>
                        <a:t> работников организаций (тыс. чел.)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6,0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5,7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5,6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5,6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5,5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smtClean="0"/>
                        <a:t>5,5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401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Уровень зарегистрированной безработицы (%)</a:t>
                      </a:r>
                      <a:endParaRPr lang="ru-RU" sz="1000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2,00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1,90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i="0" dirty="0" smtClean="0"/>
                        <a:t>1,90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1,90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1,90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/>
                        <a:t>1,90</a:t>
                      </a:r>
                      <a:endParaRPr lang="ru-RU" sz="1000" b="0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2769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000">
              <a:schemeClr val="accent3">
                <a:lumMod val="60000"/>
                <a:lumOff val="40000"/>
              </a:schemeClr>
            </a:gs>
            <a:gs pos="17999">
              <a:srgbClr val="FEE7F2"/>
            </a:gs>
            <a:gs pos="36000">
              <a:schemeClr val="accent2">
                <a:lumMod val="60000"/>
                <a:lumOff val="40000"/>
              </a:schemeClr>
            </a:gs>
            <a:gs pos="86000">
              <a:schemeClr val="accent2">
                <a:lumMod val="40000"/>
                <a:lumOff val="60000"/>
              </a:schemeClr>
            </a:gs>
            <a:gs pos="94000">
              <a:srgbClr val="7030A0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5" y="169898"/>
            <a:ext cx="84613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43" y="1351275"/>
            <a:ext cx="2514734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39" y="1025946"/>
            <a:ext cx="170021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6" y="3789039"/>
            <a:ext cx="24082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238918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515"/>
            <a:ext cx="28225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1" y="3132511"/>
            <a:ext cx="340201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40" y="836712"/>
            <a:ext cx="38227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40" y="2020376"/>
            <a:ext cx="40243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77" y="4877816"/>
            <a:ext cx="2011639" cy="16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89" y="4922998"/>
            <a:ext cx="2081567" cy="165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81396"/>
            <a:ext cx="1979712" cy="161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19" y="4185688"/>
            <a:ext cx="10429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996" y="4231570"/>
            <a:ext cx="3048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73" y="4152064"/>
            <a:ext cx="13477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1648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424936" cy="894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4" y="1484783"/>
            <a:ext cx="21574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8" y="4065632"/>
            <a:ext cx="22494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635302" y="2852936"/>
            <a:ext cx="2184593" cy="863599"/>
            <a:chOff x="0" y="2623517"/>
            <a:chExt cx="2418582" cy="1041837"/>
          </a:xfrm>
          <a:scene3d>
            <a:camera prst="orthographicFront"/>
            <a:lightRig rig="flat" dir="t"/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623517"/>
              <a:ext cx="2418582" cy="1041837"/>
            </a:xfrm>
            <a:prstGeom prst="roundRect">
              <a:avLst/>
            </a:prstGeom>
            <a:gradFill rotWithShape="1">
              <a:gsLst>
                <a:gs pos="0">
                  <a:srgbClr val="DC8300">
                    <a:shade val="51000"/>
                    <a:satMod val="130000"/>
                  </a:srgbClr>
                </a:gs>
                <a:gs pos="80000">
                  <a:srgbClr val="DC8300">
                    <a:shade val="93000"/>
                    <a:satMod val="130000"/>
                  </a:srgbClr>
                </a:gs>
                <a:gs pos="100000">
                  <a:srgbClr val="DC8300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</p:sp>
        <p:sp>
          <p:nvSpPr>
            <p:cNvPr id="28" name="Скругленный прямоугольник 4"/>
            <p:cNvSpPr/>
            <p:nvPr/>
          </p:nvSpPr>
          <p:spPr>
            <a:xfrm>
              <a:off x="50858" y="2674375"/>
              <a:ext cx="2316866" cy="940121"/>
            </a:xfrm>
            <a:prstGeom prst="rect">
              <a:avLst/>
            </a:prstGeom>
            <a:gradFill rotWithShape="1">
              <a:gsLst>
                <a:gs pos="0">
                  <a:srgbClr val="DC8300">
                    <a:shade val="51000"/>
                    <a:satMod val="130000"/>
                  </a:srgbClr>
                </a:gs>
                <a:gs pos="80000">
                  <a:srgbClr val="DC8300">
                    <a:shade val="93000"/>
                    <a:satMod val="130000"/>
                  </a:srgbClr>
                </a:gs>
                <a:gs pos="100000">
                  <a:srgbClr val="DC8300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spcFirstLastPara="0" vert="horz" wrap="square" lIns="231470" tIns="0" rIns="231470" bIns="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rPr>
                <a:t>Рассмотрение проекта бюджета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305568" y="1484783"/>
            <a:ext cx="5442896" cy="83099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Формирование проекта бюджета района регламентируется Постановлением администрации Зеленчукского муниципального района от</a:t>
            </a:r>
            <a:r>
              <a:rPr kumimoji="0" lang="ru-RU" sz="1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ru-RU" sz="1200" dirty="0" smtClean="0">
                <a:ea typeface="Times New Roman"/>
              </a:rPr>
              <a:t>09.08.2018  </a:t>
            </a:r>
            <a:r>
              <a:rPr lang="ru-RU" sz="1200" dirty="0">
                <a:ea typeface="Times New Roman"/>
              </a:rPr>
              <a:t>№ 744  «О разработке проекта бюджета Зеленчукского муниципального района на 2019 год и на плановый период 2020 и 2021 годов»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02220" y="2696628"/>
            <a:ext cx="5472608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/>
              <a:t>Администрацией муниципального района </a:t>
            </a:r>
            <a:r>
              <a:rPr lang="ru-RU" sz="1200" dirty="0" smtClean="0"/>
              <a:t>представляет проект бюджета </a:t>
            </a:r>
            <a:r>
              <a:rPr lang="ru-RU" sz="1200" dirty="0"/>
              <a:t>в Совет Зеленчукского муниципального </a:t>
            </a:r>
            <a:r>
              <a:rPr lang="ru-RU" sz="1200" dirty="0" smtClean="0"/>
              <a:t>района  </a:t>
            </a:r>
            <a:r>
              <a:rPr lang="ru-RU" sz="1200" dirty="0"/>
              <a:t>не позднее 15 ноября </a:t>
            </a:r>
            <a:r>
              <a:rPr lang="ru-RU" sz="1200" dirty="0" smtClean="0"/>
              <a:t>2018 </a:t>
            </a:r>
            <a:r>
              <a:rPr lang="ru-RU" sz="1200" dirty="0"/>
              <a:t>года.</a:t>
            </a:r>
          </a:p>
          <a:p>
            <a:r>
              <a:rPr lang="ru-RU" sz="1200" dirty="0" smtClean="0"/>
              <a:t>Глава Зеленчукского муниципального района направляет проект  решения о бюджете на рассмотрение в постоянные комиссии и в ревизионную комиссию для  подготовки заключения. Совет Зеленчукского муниципального района рассматривает проект решения о бюджете в одном чтении.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75857" y="4138222"/>
            <a:ext cx="5455284" cy="83099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1200" dirty="0" smtClean="0"/>
              <a:t>Проект  бюджета Зеленчукского муниципального района утверждается Советом Зеленчукского муниципального района ,  подлежит обнародованию путем опубликования </a:t>
            </a:r>
            <a:r>
              <a:rPr lang="ru-RU" sz="1200" dirty="0"/>
              <a:t>в районной газете «Пресса 09» и </a:t>
            </a:r>
            <a:r>
              <a:rPr lang="ru-RU" sz="1200" dirty="0" smtClean="0"/>
              <a:t>размещению на официальном сайте администрации Зеленчукского муниципального района..</a:t>
            </a:r>
            <a:endParaRPr lang="ru-RU" sz="12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2" y="4939916"/>
            <a:ext cx="90709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5" y="5424103"/>
            <a:ext cx="84566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Содержимое 2"/>
          <p:cNvSpPr txBox="1">
            <a:spLocks/>
          </p:cNvSpPr>
          <p:nvPr/>
        </p:nvSpPr>
        <p:spPr bwMode="auto">
          <a:xfrm>
            <a:off x="286940" y="5733256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Бюджетный прогноз Зеленчукского муниципального района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272942" y="6021288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Основные направления бюджетной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налоговой  политики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Содержимое 2"/>
          <p:cNvSpPr txBox="1">
            <a:spLocks/>
          </p:cNvSpPr>
          <p:nvPr/>
        </p:nvSpPr>
        <p:spPr bwMode="auto">
          <a:xfrm>
            <a:off x="272941" y="6391275"/>
            <a:ext cx="8458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Char char="ü"/>
              <a:tabLst>
                <a:tab pos="179388" algn="l"/>
              </a:tabLst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Муниципальные программы Зеленчукского муниципального района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24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5417</TotalTime>
  <Words>7785</Words>
  <Application>Microsoft Office PowerPoint</Application>
  <PresentationFormat>Экран (4:3)</PresentationFormat>
  <Paragraphs>1395</Paragraphs>
  <Slides>50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показатели социально-экономического развития Зеленчукского муниципального района</vt:lpstr>
      <vt:lpstr>Презентация PowerPoint</vt:lpstr>
      <vt:lpstr>Презентация PowerPoint</vt:lpstr>
      <vt:lpstr>Презентация PowerPoint</vt:lpstr>
      <vt:lpstr>Участие граждан в бюджетном процессе</vt:lpstr>
      <vt:lpstr>Презентация PowerPoint</vt:lpstr>
      <vt:lpstr>Презентация PowerPoint</vt:lpstr>
      <vt:lpstr>  Основные направления, цели, задачи и приоритеты налоговой и бюджетной политики на 2019 год и плановый период 2020 и 2021 гг  </vt:lpstr>
      <vt:lpstr> Основные характеристики бюджета ЗМР на 2019 год  и плановый период 2020-2021 годы, тыс. руб. </vt:lpstr>
      <vt:lpstr>  ДОХОДЫ БЮДЖЕТА  Зеленчукского муниципального района на 2019 год и плановый период 2020 и 2021 гг  </vt:lpstr>
      <vt:lpstr>Презентация PowerPoint</vt:lpstr>
      <vt:lpstr>Презентация PowerPoint</vt:lpstr>
      <vt:lpstr>Презентация PowerPoint</vt:lpstr>
      <vt:lpstr>Презентация PowerPoint</vt:lpstr>
      <vt:lpstr> Объем и структура доходов бюджета Зеленчукского муниципального района на 2019 год </vt:lpstr>
      <vt:lpstr> Структура  расходов бюджета Зеленчукского муниципального района, на 2019 год и плановый период 2020-2021 годы, (тыс. руб.) </vt:lpstr>
      <vt:lpstr>Презентация PowerPoint</vt:lpstr>
      <vt:lpstr>Презентация PowerPoint</vt:lpstr>
      <vt:lpstr>Общегосударственные расходы</vt:lpstr>
      <vt:lpstr>Презентация PowerPoint</vt:lpstr>
      <vt:lpstr>Презентация PowerPoint</vt:lpstr>
      <vt:lpstr>Презентация PowerPoint</vt:lpstr>
      <vt:lpstr>Презентация PowerPoint</vt:lpstr>
      <vt:lpstr> Распределение бюджетных ассигнований   на муниципальные программы, (в тыс. руб.) </vt:lpstr>
      <vt:lpstr>Презентация PowerPoint</vt:lpstr>
      <vt:lpstr>Презентация PowerPoint</vt:lpstr>
      <vt:lpstr>Муниципальная программа «Развитие культуры Зеленчукского   муниципального  района на 2019-2021 годы» </vt:lpstr>
      <vt:lpstr>Презентация PowerPoint</vt:lpstr>
      <vt:lpstr>Презентация PowerPoint</vt:lpstr>
      <vt:lpstr>Презентация PowerPoint</vt:lpstr>
      <vt:lpstr>Муниципальная программа «Развитие физической культуры и спорта в  Зеленчукском муниципальном  районе на 2017-2019 годы»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контакты: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459</cp:revision>
  <cp:lastPrinted>2018-11-14T12:02:43Z</cp:lastPrinted>
  <dcterms:modified xsi:type="dcterms:W3CDTF">2019-03-18T13:34:19Z</dcterms:modified>
</cp:coreProperties>
</file>