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4"/>
  </p:notesMasterIdLst>
  <p:sldIdLst>
    <p:sldId id="256" r:id="rId3"/>
    <p:sldId id="410" r:id="rId4"/>
    <p:sldId id="411" r:id="rId5"/>
    <p:sldId id="301" r:id="rId6"/>
    <p:sldId id="296" r:id="rId7"/>
    <p:sldId id="297" r:id="rId8"/>
    <p:sldId id="260" r:id="rId9"/>
    <p:sldId id="381" r:id="rId10"/>
    <p:sldId id="382" r:id="rId11"/>
    <p:sldId id="328" r:id="rId12"/>
    <p:sldId id="330" r:id="rId13"/>
    <p:sldId id="383" r:id="rId14"/>
    <p:sldId id="412" r:id="rId15"/>
    <p:sldId id="265" r:id="rId16"/>
    <p:sldId id="388" r:id="rId17"/>
    <p:sldId id="380" r:id="rId18"/>
    <p:sldId id="289" r:id="rId19"/>
    <p:sldId id="342" r:id="rId20"/>
    <p:sldId id="270" r:id="rId21"/>
    <p:sldId id="413" r:id="rId22"/>
    <p:sldId id="278" r:id="rId23"/>
    <p:sldId id="295" r:id="rId24"/>
    <p:sldId id="273" r:id="rId25"/>
    <p:sldId id="294" r:id="rId26"/>
    <p:sldId id="292" r:id="rId27"/>
    <p:sldId id="274" r:id="rId28"/>
    <p:sldId id="389" r:id="rId29"/>
    <p:sldId id="385" r:id="rId30"/>
    <p:sldId id="390" r:id="rId31"/>
    <p:sldId id="391" r:id="rId32"/>
    <p:sldId id="392" r:id="rId33"/>
    <p:sldId id="384" r:id="rId34"/>
    <p:sldId id="393" r:id="rId35"/>
    <p:sldId id="348" r:id="rId36"/>
    <p:sldId id="344" r:id="rId37"/>
    <p:sldId id="394" r:id="rId38"/>
    <p:sldId id="307" r:id="rId39"/>
    <p:sldId id="358" r:id="rId40"/>
    <p:sldId id="409" r:id="rId41"/>
    <p:sldId id="396" r:id="rId42"/>
    <p:sldId id="398" r:id="rId43"/>
    <p:sldId id="400" r:id="rId44"/>
    <p:sldId id="401" r:id="rId45"/>
    <p:sldId id="403" r:id="rId46"/>
    <p:sldId id="402" r:id="rId47"/>
    <p:sldId id="405" r:id="rId48"/>
    <p:sldId id="407" r:id="rId49"/>
    <p:sldId id="414" r:id="rId50"/>
    <p:sldId id="378" r:id="rId51"/>
    <p:sldId id="316" r:id="rId52"/>
    <p:sldId id="351" r:id="rId53"/>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E2F"/>
    <a:srgbClr val="F09720"/>
    <a:srgbClr val="EF9011"/>
    <a:srgbClr val="BEF8D4"/>
    <a:srgbClr val="FF0066"/>
    <a:srgbClr val="F7EAE9"/>
    <a:srgbClr val="EEECE1"/>
    <a:srgbClr val="FEF9F4"/>
    <a:srgbClr val="A2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6" autoAdjust="0"/>
  </p:normalViewPr>
  <p:slideViewPr>
    <p:cSldViewPr>
      <p:cViewPr varScale="1">
        <p:scale>
          <a:sx n="79" d="100"/>
          <a:sy n="79" d="100"/>
        </p:scale>
        <p:origin x="-486" y="-90"/>
      </p:cViewPr>
      <p:guideLst>
        <p:guide orient="horz" pos="2160"/>
        <p:guide pos="2880"/>
      </p:guideLst>
    </p:cSldViewPr>
  </p:slideViewPr>
  <p:outlineViewPr>
    <p:cViewPr>
      <p:scale>
        <a:sx n="33" d="100"/>
        <a:sy n="33" d="100"/>
      </p:scale>
      <p:origin x="0" y="15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доходы</c:v>
                </c:pt>
              </c:strCache>
            </c:strRef>
          </c:tx>
          <c:invertIfNegative val="0"/>
          <c:dLbls>
            <c:dLbl>
              <c:idx val="0"/>
              <c:layout>
                <c:manualLayout>
                  <c:x val="0"/>
                  <c:y val="-2.8060326608944895E-2"/>
                </c:manualLayout>
              </c:layout>
              <c:showLegendKey val="0"/>
              <c:showVal val="1"/>
              <c:showCatName val="0"/>
              <c:showSerName val="0"/>
              <c:showPercent val="0"/>
              <c:showBubbleSize val="0"/>
            </c:dLbl>
            <c:dLbl>
              <c:idx val="1"/>
              <c:layout>
                <c:manualLayout>
                  <c:x val="0"/>
                  <c:y val="-1.6836195965366941E-2"/>
                </c:manualLayout>
              </c:layout>
              <c:showLegendKey val="0"/>
              <c:showVal val="1"/>
              <c:showCatName val="0"/>
              <c:showSerName val="0"/>
              <c:showPercent val="0"/>
              <c:showBubbleSize val="0"/>
            </c:dLbl>
            <c:dLbl>
              <c:idx val="2"/>
              <c:layout>
                <c:manualLayout>
                  <c:x val="-3.0864197530864196E-3"/>
                  <c:y val="-5.61206532178898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Лист1!$B$2:$B$4</c:f>
              <c:numCache>
                <c:formatCode>General</c:formatCode>
                <c:ptCount val="3"/>
                <c:pt idx="0">
                  <c:v>1055580</c:v>
                </c:pt>
                <c:pt idx="1">
                  <c:v>1073952</c:v>
                </c:pt>
                <c:pt idx="2">
                  <c:v>1088943.3</c:v>
                </c:pt>
              </c:numCache>
            </c:numRef>
          </c:val>
        </c:ser>
        <c:ser>
          <c:idx val="1"/>
          <c:order val="1"/>
          <c:tx>
            <c:strRef>
              <c:f>Лист1!$C$1</c:f>
              <c:strCache>
                <c:ptCount val="1"/>
                <c:pt idx="0">
                  <c:v>расходы</c:v>
                </c:pt>
              </c:strCache>
            </c:strRef>
          </c:tx>
          <c:invertIfNegative val="0"/>
          <c:dLbls>
            <c:dLbl>
              <c:idx val="0"/>
              <c:layout>
                <c:manualLayout>
                  <c:x val="7.2530864197530867E-2"/>
                  <c:y val="7.8568914505045662E-2"/>
                </c:manualLayout>
              </c:layout>
              <c:showLegendKey val="0"/>
              <c:showVal val="1"/>
              <c:showCatName val="0"/>
              <c:showSerName val="0"/>
              <c:showPercent val="0"/>
              <c:showBubbleSize val="0"/>
            </c:dLbl>
            <c:dLbl>
              <c:idx val="1"/>
              <c:layout>
                <c:manualLayout>
                  <c:x val="6.4814814814814756E-2"/>
                  <c:y val="0.11224130643577955"/>
                </c:manualLayout>
              </c:layout>
              <c:showLegendKey val="0"/>
              <c:showVal val="1"/>
              <c:showCatName val="0"/>
              <c:showSerName val="0"/>
              <c:showPercent val="0"/>
              <c:showBubbleSize val="0"/>
            </c:dLbl>
            <c:dLbl>
              <c:idx val="2"/>
              <c:layout>
                <c:manualLayout>
                  <c:x val="8.0246913580246909E-2"/>
                  <c:y val="9.540511047041262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Лист1!$C$2:$C$4</c:f>
              <c:numCache>
                <c:formatCode>General</c:formatCode>
                <c:ptCount val="3"/>
                <c:pt idx="0">
                  <c:v>1050442.1000000001</c:v>
                </c:pt>
                <c:pt idx="1">
                  <c:v>1080354</c:v>
                </c:pt>
                <c:pt idx="2">
                  <c:v>1074163.3999999999</c:v>
                </c:pt>
              </c:numCache>
            </c:numRef>
          </c:val>
        </c:ser>
        <c:ser>
          <c:idx val="2"/>
          <c:order val="2"/>
          <c:tx>
            <c:strRef>
              <c:f>Лист1!$D$1</c:f>
              <c:strCache>
                <c:ptCount val="1"/>
                <c:pt idx="0">
                  <c:v>результат</c:v>
                </c:pt>
              </c:strCache>
            </c:strRef>
          </c:tx>
          <c:invertIfNegative val="0"/>
          <c:dLbls>
            <c:dLbl>
              <c:idx val="0"/>
              <c:layout>
                <c:manualLayout>
                  <c:x val="3.8580246913580245E-2"/>
                  <c:y val="-2.2448261287156008E-2"/>
                </c:manualLayout>
              </c:layout>
              <c:showLegendKey val="0"/>
              <c:showVal val="1"/>
              <c:showCatName val="0"/>
              <c:showSerName val="0"/>
              <c:showPercent val="0"/>
              <c:showBubbleSize val="0"/>
            </c:dLbl>
            <c:dLbl>
              <c:idx val="1"/>
              <c:layout>
                <c:manualLayout>
                  <c:x val="4.6296296296296294E-2"/>
                  <c:y val="-1.9642228626261415E-2"/>
                </c:manualLayout>
              </c:layout>
              <c:showLegendKey val="0"/>
              <c:showVal val="1"/>
              <c:showCatName val="0"/>
              <c:showSerName val="0"/>
              <c:showPercent val="0"/>
              <c:showBubbleSize val="0"/>
            </c:dLbl>
            <c:dLbl>
              <c:idx val="2"/>
              <c:layout>
                <c:manualLayout>
                  <c:x val="4.1666666666666664E-2"/>
                  <c:y val="-1.40301633044724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2015 год</c:v>
                </c:pt>
                <c:pt idx="1">
                  <c:v>2016 год</c:v>
                </c:pt>
                <c:pt idx="2">
                  <c:v>2017 год</c:v>
                </c:pt>
              </c:strCache>
            </c:strRef>
          </c:cat>
          <c:val>
            <c:numRef>
              <c:f>Лист1!$D$2:$D$4</c:f>
              <c:numCache>
                <c:formatCode>General</c:formatCode>
                <c:ptCount val="3"/>
                <c:pt idx="0">
                  <c:v>5138.1000000000004</c:v>
                </c:pt>
                <c:pt idx="1">
                  <c:v>6401.4</c:v>
                </c:pt>
                <c:pt idx="2">
                  <c:v>14779.9</c:v>
                </c:pt>
              </c:numCache>
            </c:numRef>
          </c:val>
        </c:ser>
        <c:dLbls>
          <c:showLegendKey val="0"/>
          <c:showVal val="0"/>
          <c:showCatName val="0"/>
          <c:showSerName val="0"/>
          <c:showPercent val="0"/>
          <c:showBubbleSize val="0"/>
        </c:dLbls>
        <c:gapWidth val="150"/>
        <c:shape val="cylinder"/>
        <c:axId val="134157056"/>
        <c:axId val="134593920"/>
        <c:axId val="0"/>
      </c:bar3DChart>
      <c:catAx>
        <c:axId val="134157056"/>
        <c:scaling>
          <c:orientation val="minMax"/>
        </c:scaling>
        <c:delete val="0"/>
        <c:axPos val="b"/>
        <c:majorTickMark val="out"/>
        <c:minorTickMark val="none"/>
        <c:tickLblPos val="nextTo"/>
        <c:crossAx val="134593920"/>
        <c:crosses val="autoZero"/>
        <c:auto val="1"/>
        <c:lblAlgn val="ctr"/>
        <c:lblOffset val="100"/>
        <c:noMultiLvlLbl val="0"/>
      </c:catAx>
      <c:valAx>
        <c:axId val="134593920"/>
        <c:scaling>
          <c:orientation val="minMax"/>
        </c:scaling>
        <c:delete val="0"/>
        <c:axPos val="l"/>
        <c:majorGridlines/>
        <c:numFmt formatCode="General" sourceLinked="1"/>
        <c:majorTickMark val="out"/>
        <c:minorTickMark val="none"/>
        <c:tickLblPos val="nextTo"/>
        <c:crossAx val="134157056"/>
        <c:crosses val="autoZero"/>
        <c:crossBetween val="between"/>
      </c:valAx>
    </c:plotArea>
    <c:legend>
      <c:legendPos val="r"/>
      <c:layout>
        <c:manualLayout>
          <c:xMode val="edge"/>
          <c:yMode val="edge"/>
          <c:x val="0.81986989205557048"/>
          <c:y val="0.31072571162120466"/>
          <c:w val="0.16019079463135297"/>
          <c:h val="0.4222252855985425"/>
        </c:manualLayout>
      </c:layout>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b="0">
                <a:solidFill>
                  <a:schemeClr val="tx1"/>
                </a:solidFill>
                <a:effectLst/>
                <a:latin typeface="Cassandra" pitchFamily="66" charset="0"/>
              </a:defRPr>
            </a:pPr>
            <a:r>
              <a:rPr lang="ru-RU" sz="1400" b="0" dirty="0" smtClean="0">
                <a:solidFill>
                  <a:schemeClr val="tx1"/>
                </a:solidFill>
                <a:effectLst/>
                <a:latin typeface="Cassandra" pitchFamily="66" charset="0"/>
              </a:rPr>
              <a:t>Налоговые и неналоговые доходы </a:t>
            </a:r>
            <a:r>
              <a:rPr lang="ru-RU" sz="1200" b="0" dirty="0" smtClean="0">
                <a:solidFill>
                  <a:schemeClr val="tx1"/>
                </a:solidFill>
                <a:effectLst/>
                <a:latin typeface="Cassandra" pitchFamily="66" charset="0"/>
              </a:rPr>
              <a:t>178182,3 тыс. руб.,</a:t>
            </a:r>
          </a:p>
          <a:p>
            <a:pPr algn="ctr">
              <a:defRPr sz="1400" b="0">
                <a:solidFill>
                  <a:schemeClr val="tx1"/>
                </a:solidFill>
                <a:effectLst/>
                <a:latin typeface="Cassandra" pitchFamily="66" charset="0"/>
              </a:defRPr>
            </a:pPr>
            <a:r>
              <a:rPr lang="ru-RU" sz="1400" b="0" dirty="0" smtClean="0">
                <a:solidFill>
                  <a:schemeClr val="tx1"/>
                </a:solidFill>
                <a:effectLst/>
                <a:latin typeface="Cassandra" pitchFamily="66" charset="0"/>
              </a:rPr>
              <a:t>Безвозмездные поступления </a:t>
            </a:r>
            <a:r>
              <a:rPr lang="ru-RU" sz="1200" b="0" dirty="0" smtClean="0">
                <a:solidFill>
                  <a:schemeClr val="tx1"/>
                </a:solidFill>
                <a:effectLst/>
                <a:latin typeface="Cassandra" pitchFamily="66" charset="0"/>
              </a:rPr>
              <a:t>763176,9 тыс. руб.</a:t>
            </a:r>
            <a:endParaRPr lang="ru-RU" sz="1200" b="0" dirty="0">
              <a:solidFill>
                <a:schemeClr val="tx1"/>
              </a:solidFill>
              <a:effectLst/>
              <a:latin typeface="Cassandra" pitchFamily="66" charset="0"/>
            </a:endParaRP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683146611459405"/>
          <c:y val="0.56892606474524277"/>
          <c:w val="0.81530599164195428"/>
          <c:h val="0.34782328107334481"/>
        </c:manualLayout>
      </c:layout>
      <c:pie3DChart>
        <c:varyColors val="1"/>
        <c:ser>
          <c:idx val="0"/>
          <c:order val="0"/>
          <c:tx>
            <c:strRef>
              <c:f>Лист1!$B$1</c:f>
              <c:strCache>
                <c:ptCount val="1"/>
                <c:pt idx="0">
                  <c:v>сумма</c:v>
                </c:pt>
              </c:strCache>
            </c:strRef>
          </c:tx>
          <c:explosion val="25"/>
          <c:dLbls>
            <c:dLbl>
              <c:idx val="0"/>
              <c:layout>
                <c:manualLayout>
                  <c:x val="-3.8809897172177345E-2"/>
                  <c:y val="-2.7143182921195892E-2"/>
                </c:manualLayout>
              </c:layout>
              <c:showLegendKey val="0"/>
              <c:showVal val="0"/>
              <c:showCatName val="0"/>
              <c:showSerName val="0"/>
              <c:showPercent val="1"/>
              <c:showBubbleSize val="0"/>
            </c:dLbl>
            <c:dLbl>
              <c:idx val="2"/>
              <c:layout>
                <c:manualLayout>
                  <c:x val="-2.9102101064086849E-2"/>
                  <c:y val="-0.24339205975164552"/>
                </c:manualLayout>
              </c:layout>
              <c:showLegendKey val="0"/>
              <c:showVal val="0"/>
              <c:showCatName val="0"/>
              <c:showSerName val="0"/>
              <c:showPercent val="1"/>
              <c:showBubbleSize val="0"/>
            </c:dLbl>
            <c:txPr>
              <a:bodyPr/>
              <a:lstStyle/>
              <a:p>
                <a:pPr>
                  <a:defRPr sz="1400" b="1">
                    <a:solidFill>
                      <a:schemeClr val="accent2">
                        <a:lumMod val="50000"/>
                      </a:schemeClr>
                    </a:solidFill>
                  </a:defRPr>
                </a:pPr>
                <a:endParaRPr lang="ru-RU"/>
              </a:p>
            </c:txPr>
            <c:showLegendKey val="0"/>
            <c:showVal val="0"/>
            <c:showCatName val="0"/>
            <c:showSerName val="0"/>
            <c:showPercent val="1"/>
            <c:showBubbleSize val="0"/>
            <c:showLeaderLines val="1"/>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164630.6</c:v>
                </c:pt>
                <c:pt idx="1">
                  <c:v>13551.7</c:v>
                </c:pt>
                <c:pt idx="2">
                  <c:v>763176.9</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24759592039439193"/>
          <c:y val="0.20986703231804654"/>
          <c:w val="0.51299558467703887"/>
          <c:h val="0.27293239347674819"/>
        </c:manualLayout>
      </c:layout>
      <c:overlay val="0"/>
      <c:spPr>
        <a:ln>
          <a:solidFill>
            <a:schemeClr val="accent2">
              <a:lumMod val="40000"/>
              <a:lumOff val="60000"/>
            </a:schemeClr>
          </a:solidFill>
        </a:ln>
      </c:spPr>
      <c:txPr>
        <a:bodyPr/>
        <a:lstStyle/>
        <a:p>
          <a:pPr>
            <a:defRPr sz="1100" b="1">
              <a:solidFill>
                <a:schemeClr val="accent2">
                  <a:lumMod val="50000"/>
                </a:schemeClr>
              </a:solidFill>
            </a:defRPr>
          </a:pPr>
          <a:endParaRPr lang="ru-RU"/>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sz="1000">
          <a:solidFill>
            <a:schemeClr val="dk1"/>
          </a:solidFill>
          <a:latin typeface="+mn-lt"/>
          <a:ea typeface="+mn-ea"/>
          <a:cs typeface="+mn-cs"/>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сумма</c:v>
                </c:pt>
              </c:strCache>
            </c:strRef>
          </c:tx>
          <c:explosion val="25"/>
          <c:dLbls>
            <c:dLbl>
              <c:idx val="0"/>
              <c:layout>
                <c:manualLayout>
                  <c:x val="-7.798515442728586E-2"/>
                  <c:y val="-0.10227852828042981"/>
                </c:manualLayout>
              </c:layout>
              <c:showLegendKey val="0"/>
              <c:showVal val="1"/>
              <c:showCatName val="0"/>
              <c:showSerName val="0"/>
              <c:showPercent val="0"/>
              <c:showBubbleSize val="0"/>
            </c:dLbl>
            <c:dLbl>
              <c:idx val="1"/>
              <c:layout>
                <c:manualLayout>
                  <c:x val="4.2905163315187199E-2"/>
                  <c:y val="-1.5525542307424254E-2"/>
                </c:manualLayout>
              </c:layout>
              <c:showLegendKey val="0"/>
              <c:showVal val="1"/>
              <c:showCatName val="0"/>
              <c:showSerName val="0"/>
              <c:showPercent val="0"/>
              <c:showBubbleSize val="0"/>
            </c:dLbl>
            <c:dLbl>
              <c:idx val="2"/>
              <c:layout>
                <c:manualLayout>
                  <c:x val="-1.8581129874458393E-2"/>
                  <c:y val="6.4905356427823972E-3"/>
                </c:manualLayout>
              </c:layout>
              <c:showLegendKey val="0"/>
              <c:showVal val="1"/>
              <c:showCatName val="0"/>
              <c:showSerName val="0"/>
              <c:showPercent val="0"/>
              <c:showBubbleSize val="0"/>
            </c:dLbl>
            <c:dLbl>
              <c:idx val="3"/>
              <c:layout>
                <c:manualLayout>
                  <c:x val="2.118639595600489E-2"/>
                  <c:y val="0.12849681529645249"/>
                </c:manualLayout>
              </c:layout>
              <c:showLegendKey val="0"/>
              <c:showVal val="1"/>
              <c:showCatName val="0"/>
              <c:showSerName val="0"/>
              <c:showPercent val="0"/>
              <c:showBubbleSize val="0"/>
            </c:dLbl>
            <c:dLbl>
              <c:idx val="4"/>
              <c:layout>
                <c:manualLayout>
                  <c:x val="-2.5436479280079992E-2"/>
                  <c:y val="3.0623662860418507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Лист1!$A$2:$A$10</c:f>
              <c:strCache>
                <c:ptCount val="9"/>
                <c:pt idx="0">
                  <c:v>НДФЛ</c:v>
                </c:pt>
                <c:pt idx="1">
                  <c:v>Акцизы</c:v>
                </c:pt>
                <c:pt idx="2">
                  <c:v>Налоги на совокупный доход</c:v>
                </c:pt>
                <c:pt idx="3">
                  <c:v>Налоги на имущество организаций</c:v>
                </c:pt>
                <c:pt idx="4">
                  <c:v>Госпошлина</c:v>
                </c:pt>
                <c:pt idx="5">
                  <c:v>Доходы от использования имущества</c:v>
                </c:pt>
                <c:pt idx="6">
                  <c:v>Платежи за пользование природными ресурсами</c:v>
                </c:pt>
                <c:pt idx="7">
                  <c:v>Штрафы, санкции, возмещение ущерба</c:v>
                </c:pt>
                <c:pt idx="8">
                  <c:v>Прочие и другие поступления и сборы</c:v>
                </c:pt>
              </c:strCache>
            </c:strRef>
          </c:cat>
          <c:val>
            <c:numRef>
              <c:f>Лист1!$B$2:$B$10</c:f>
              <c:numCache>
                <c:formatCode>General</c:formatCode>
                <c:ptCount val="9"/>
                <c:pt idx="0">
                  <c:v>79531.100000000006</c:v>
                </c:pt>
                <c:pt idx="1">
                  <c:v>7338.8</c:v>
                </c:pt>
                <c:pt idx="2">
                  <c:v>6439.6</c:v>
                </c:pt>
                <c:pt idx="3">
                  <c:v>66530.5</c:v>
                </c:pt>
                <c:pt idx="4">
                  <c:v>4790.6000000000004</c:v>
                </c:pt>
                <c:pt idx="5">
                  <c:v>10807.7</c:v>
                </c:pt>
                <c:pt idx="6">
                  <c:v>43.7</c:v>
                </c:pt>
                <c:pt idx="7">
                  <c:v>2016.9</c:v>
                </c:pt>
                <c:pt idx="8">
                  <c:v>683.4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223740175658359"/>
          <c:y val="3.3742360435185671E-2"/>
          <c:w val="0.36289660476053121"/>
          <c:h val="0.92413950207762063"/>
        </c:manualLayout>
      </c:layout>
      <c:overlay val="0"/>
      <c:spPr>
        <a:ln>
          <a:solidFill>
            <a:schemeClr val="accent3">
              <a:lumMod val="75000"/>
            </a:schemeClr>
          </a:solidFill>
        </a:ln>
      </c:sp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1141368189999643E-2"/>
          <c:y val="0.12504166203755138"/>
          <c:w val="0.52499906162124743"/>
          <c:h val="0.71815468215949863"/>
        </c:manualLayout>
      </c:layout>
      <c:pie3DChart>
        <c:varyColors val="1"/>
        <c:ser>
          <c:idx val="0"/>
          <c:order val="0"/>
          <c:tx>
            <c:strRef>
              <c:f>Лист1!$B$1</c:f>
              <c:strCache>
                <c:ptCount val="1"/>
                <c:pt idx="0">
                  <c:v>Продажи</c:v>
                </c:pt>
              </c:strCache>
            </c:strRef>
          </c:tx>
          <c:explosion val="25"/>
          <c:dLbls>
            <c:dLbl>
              <c:idx val="0"/>
              <c:layout>
                <c:manualLayout>
                  <c:x val="-1.398852508451442E-2"/>
                  <c:y val="-3.405974017458898E-2"/>
                </c:manualLayout>
              </c:layout>
              <c:showLegendKey val="0"/>
              <c:showVal val="1"/>
              <c:showCatName val="0"/>
              <c:showSerName val="0"/>
              <c:showPercent val="0"/>
              <c:showBubbleSize val="0"/>
            </c:dLbl>
            <c:dLbl>
              <c:idx val="2"/>
              <c:layout>
                <c:manualLayout>
                  <c:x val="5.9857436475312269E-2"/>
                  <c:y val="4.2399888172716692E-2"/>
                </c:manualLayout>
              </c:layout>
              <c:showLegendKey val="0"/>
              <c:showVal val="1"/>
              <c:showCatName val="0"/>
              <c:showSerName val="0"/>
              <c:showPercent val="0"/>
              <c:showBubbleSize val="0"/>
            </c:dLbl>
            <c:dLbl>
              <c:idx val="3"/>
              <c:layout>
                <c:manualLayout>
                  <c:x val="-4.8526340209656127E-2"/>
                  <c:y val="0.10004562350592694"/>
                </c:manualLayout>
              </c:layout>
              <c:showLegendKey val="0"/>
              <c:showVal val="1"/>
              <c:showCatName val="0"/>
              <c:showSerName val="0"/>
              <c:showPercent val="0"/>
              <c:showBubbleSize val="0"/>
            </c:dLbl>
            <c:dLbl>
              <c:idx val="4"/>
              <c:layout>
                <c:manualLayout>
                  <c:x val="0.11153671417461553"/>
                  <c:y val="7.6685240802023824E-2"/>
                </c:manualLayout>
              </c:layout>
              <c:showLegendKey val="0"/>
              <c:showVal val="1"/>
              <c:showCatName val="0"/>
              <c:showSerName val="0"/>
              <c:showPercent val="0"/>
              <c:showBubbleSize val="0"/>
            </c:dLbl>
            <c:dLbl>
              <c:idx val="5"/>
              <c:layout>
                <c:manualLayout>
                  <c:x val="2.0816015482406715E-2"/>
                  <c:y val="0.10430261847044317"/>
                </c:manualLayout>
              </c:layout>
              <c:showLegendKey val="0"/>
              <c:showVal val="1"/>
              <c:showCatName val="0"/>
              <c:showSerName val="0"/>
              <c:showPercent val="0"/>
              <c:showBubbleSize val="0"/>
            </c:dLbl>
            <c:dLbl>
              <c:idx val="6"/>
              <c:layout>
                <c:manualLayout>
                  <c:x val="4.006474479026139E-2"/>
                  <c:y val="-8.2845758485851295E-2"/>
                </c:manualLayout>
              </c:layout>
              <c:showLegendKey val="0"/>
              <c:showVal val="1"/>
              <c:showCatName val="0"/>
              <c:showSerName val="0"/>
              <c:showPercent val="0"/>
              <c:showBubbleSize val="0"/>
            </c:dLbl>
            <c:dLbl>
              <c:idx val="7"/>
              <c:layout>
                <c:manualLayout>
                  <c:x val="-3.0283713515958544E-2"/>
                  <c:y val="-2.3282476810409045E-2"/>
                </c:manualLayout>
              </c:layout>
              <c:showLegendKey val="0"/>
              <c:showVal val="1"/>
              <c:showCatName val="0"/>
              <c:showSerName val="0"/>
              <c:showPercent val="0"/>
              <c:showBubbleSize val="0"/>
            </c:dLbl>
            <c:dLbl>
              <c:idx val="8"/>
              <c:layout>
                <c:manualLayout>
                  <c:x val="9.9947972050724518E-3"/>
                  <c:y val="-3.5349897370237554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Лист1!$A$2:$A$10</c:f>
              <c:strCache>
                <c:ptCount val="9"/>
                <c:pt idx="0">
                  <c:v>Общегосударственные вопросы </c:v>
                </c:pt>
                <c:pt idx="1">
                  <c:v>Национальная безопасность и правоохранительная деятельность</c:v>
                </c:pt>
                <c:pt idx="2">
                  <c:v>Национальная экономика </c:v>
                </c:pt>
                <c:pt idx="3">
                  <c:v>Образование </c:v>
                </c:pt>
                <c:pt idx="4">
                  <c:v>Культура, кинематография </c:v>
                </c:pt>
                <c:pt idx="5">
                  <c:v>Здравоохранение</c:v>
                </c:pt>
                <c:pt idx="6">
                  <c:v>Социальная политика </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 </c:v>
                </c:pt>
              </c:strCache>
            </c:strRef>
          </c:cat>
          <c:val>
            <c:numRef>
              <c:f>Лист1!$B$2:$B$10</c:f>
              <c:numCache>
                <c:formatCode>#,##0.00</c:formatCode>
                <c:ptCount val="9"/>
                <c:pt idx="0">
                  <c:v>38217.5</c:v>
                </c:pt>
                <c:pt idx="1">
                  <c:v>2480</c:v>
                </c:pt>
                <c:pt idx="2">
                  <c:v>6101.1</c:v>
                </c:pt>
                <c:pt idx="3">
                  <c:v>550342</c:v>
                </c:pt>
                <c:pt idx="4">
                  <c:v>29708.1</c:v>
                </c:pt>
                <c:pt idx="5">
                  <c:v>3133.7</c:v>
                </c:pt>
                <c:pt idx="6">
                  <c:v>263614.2</c:v>
                </c:pt>
                <c:pt idx="7">
                  <c:v>1489.4</c:v>
                </c:pt>
                <c:pt idx="8">
                  <c:v>43724.1</c:v>
                </c:pt>
              </c:numCache>
            </c:numRef>
          </c:val>
        </c:ser>
        <c:dLbls>
          <c:showLegendKey val="0"/>
          <c:showVal val="0"/>
          <c:showCatName val="0"/>
          <c:showSerName val="0"/>
          <c:showPercent val="0"/>
          <c:showBubbleSize val="0"/>
          <c:showLeaderLines val="1"/>
        </c:dLbls>
      </c:pie3DChart>
      <c:spPr>
        <a:ln>
          <a:solidFill>
            <a:schemeClr val="accent3">
              <a:lumMod val="60000"/>
              <a:lumOff val="40000"/>
            </a:schemeClr>
          </a:solidFill>
        </a:ln>
      </c:spPr>
    </c:plotArea>
    <c:legend>
      <c:legendPos val="r"/>
      <c:layout>
        <c:manualLayout>
          <c:xMode val="edge"/>
          <c:yMode val="edge"/>
          <c:x val="0.62189936977937499"/>
          <c:y val="3.4643968130525178E-2"/>
          <c:w val="0.34666109200178086"/>
          <c:h val="0.93006580618026569"/>
        </c:manualLayout>
      </c:layout>
      <c:overlay val="0"/>
      <c:spPr>
        <a:ln>
          <a:solidFill>
            <a:schemeClr val="accent3">
              <a:lumMod val="60000"/>
              <a:lumOff val="40000"/>
            </a:schemeClr>
          </a:solidFill>
        </a:ln>
      </c:sp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4029876077420764E-2"/>
          <c:y val="8.6826798938049024E-2"/>
          <c:w val="0.5348187164016952"/>
          <c:h val="0.80810130292036519"/>
        </c:manualLayout>
      </c:layout>
      <c:pie3DChart>
        <c:varyColors val="1"/>
        <c:ser>
          <c:idx val="0"/>
          <c:order val="0"/>
          <c:tx>
            <c:strRef>
              <c:f>Лист1!$B$1</c:f>
              <c:strCache>
                <c:ptCount val="1"/>
                <c:pt idx="0">
                  <c:v>Продажи</c:v>
                </c:pt>
              </c:strCache>
            </c:strRef>
          </c:tx>
          <c:explosion val="6"/>
          <c:dPt>
            <c:idx val="0"/>
            <c:bubble3D val="0"/>
            <c:explosion val="2"/>
          </c:dPt>
          <c:dPt>
            <c:idx val="1"/>
            <c:bubble3D val="0"/>
            <c:explosion val="0"/>
          </c:dPt>
          <c:dPt>
            <c:idx val="3"/>
            <c:bubble3D val="0"/>
            <c:explosion val="8"/>
          </c:dPt>
          <c:dLbls>
            <c:dLbl>
              <c:idx val="0"/>
              <c:layout>
                <c:manualLayout>
                  <c:x val="-9.4189143696484873E-2"/>
                  <c:y val="0.16327711671883199"/>
                </c:manualLayout>
              </c:layout>
              <c:showLegendKey val="0"/>
              <c:showVal val="1"/>
              <c:showCatName val="0"/>
              <c:showSerName val="0"/>
              <c:showPercent val="0"/>
              <c:showBubbleSize val="0"/>
            </c:dLbl>
            <c:dLbl>
              <c:idx val="2"/>
              <c:layout>
                <c:manualLayout>
                  <c:x val="-7.4698567830821703E-4"/>
                  <c:y val="4.3490617900693029E-2"/>
                </c:manualLayout>
              </c:layout>
              <c:showLegendKey val="0"/>
              <c:showVal val="1"/>
              <c:showCatName val="0"/>
              <c:showSerName val="0"/>
              <c:showPercent val="0"/>
              <c:showBubbleSize val="0"/>
            </c:dLbl>
            <c:dLbl>
              <c:idx val="3"/>
              <c:layout>
                <c:manualLayout>
                  <c:x val="-1.2647115144660085E-2"/>
                  <c:y val="-3.9109399721869983E-2"/>
                </c:manualLayout>
              </c:layout>
              <c:showLegendKey val="0"/>
              <c:showVal val="1"/>
              <c:showCatName val="0"/>
              <c:showSerName val="0"/>
              <c:showPercent val="0"/>
              <c:showBubbleSize val="0"/>
            </c:dLbl>
            <c:dLbl>
              <c:idx val="4"/>
              <c:layout>
                <c:manualLayout>
                  <c:x val="6.0709524338565558E-2"/>
                  <c:y val="-0.10930641745273453"/>
                </c:manualLayout>
              </c:layout>
              <c:showLegendKey val="0"/>
              <c:showVal val="1"/>
              <c:showCatName val="0"/>
              <c:showSerName val="0"/>
              <c:showPercent val="0"/>
              <c:showBubbleSize val="0"/>
            </c:dLbl>
            <c:dLbl>
              <c:idx val="5"/>
              <c:layout>
                <c:manualLayout>
                  <c:x val="2.0451525794186166E-2"/>
                  <c:y val="-3.9073039503547222E-2"/>
                </c:manualLayout>
              </c:layout>
              <c:showLegendKey val="0"/>
              <c:showVal val="1"/>
              <c:showCatName val="0"/>
              <c:showSerName val="0"/>
              <c:showPercent val="0"/>
              <c:showBubbleSize val="0"/>
            </c:dLbl>
            <c:dLbl>
              <c:idx val="6"/>
              <c:layout>
                <c:manualLayout>
                  <c:x val="4.387689475038787E-2"/>
                  <c:y val="-2.7464141915266121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Лист1!$A$2:$A$8</c:f>
              <c:strCache>
                <c:ptCount val="7"/>
                <c:pt idx="0">
                  <c:v>оплата труда с начислениями</c:v>
                </c:pt>
                <c:pt idx="1">
                  <c:v>Пенсии и пособия из местного бюджета</c:v>
                </c:pt>
                <c:pt idx="2">
                  <c:v>льготные коммунальные услуги специалистам на селе </c:v>
                </c:pt>
                <c:pt idx="3">
                  <c:v>питание детей в ДОУ</c:v>
                </c:pt>
                <c:pt idx="4">
                  <c:v>меры соцподдержки отдельных категорий граждан</c:v>
                </c:pt>
                <c:pt idx="5">
                  <c:v>коммунальные услуги</c:v>
                </c:pt>
                <c:pt idx="6">
                  <c:v>приобретение топлива для нужд учреждений</c:v>
                </c:pt>
              </c:strCache>
            </c:strRef>
          </c:cat>
          <c:val>
            <c:numRef>
              <c:f>Лист1!$B$2:$B$8</c:f>
              <c:numCache>
                <c:formatCode>General</c:formatCode>
                <c:ptCount val="7"/>
                <c:pt idx="0">
                  <c:v>497055.7</c:v>
                </c:pt>
                <c:pt idx="1">
                  <c:v>2577.9</c:v>
                </c:pt>
                <c:pt idx="2">
                  <c:v>13505.3</c:v>
                </c:pt>
                <c:pt idx="3">
                  <c:v>16559.599999999999</c:v>
                </c:pt>
                <c:pt idx="4">
                  <c:v>248988.9</c:v>
                </c:pt>
                <c:pt idx="5">
                  <c:v>39705.199999999997</c:v>
                </c:pt>
                <c:pt idx="6">
                  <c:v>8306.4</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prst="convex"/>
        </a:sp3d>
      </c:spPr>
    </c:plotArea>
    <c:legend>
      <c:legendPos val="r"/>
      <c:layout>
        <c:manualLayout>
          <c:xMode val="edge"/>
          <c:yMode val="edge"/>
          <c:x val="0.6299065597959802"/>
          <c:y val="0.10206816100893003"/>
          <c:w val="0.36001097243490698"/>
          <c:h val="0.79847866002876555"/>
        </c:manualLayout>
      </c:layout>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3608824446856332"/>
          <c:y val="0.24266128492546354"/>
          <c:w val="0.71226407535914815"/>
          <c:h val="0.42738365521432409"/>
        </c:manualLayout>
      </c:layout>
      <c:pie3DChart>
        <c:varyColors val="1"/>
        <c:ser>
          <c:idx val="0"/>
          <c:order val="0"/>
          <c:tx>
            <c:strRef>
              <c:f>Sheet1!$A$2</c:f>
              <c:strCache>
                <c:ptCount val="1"/>
                <c:pt idx="0">
                  <c:v>Восток</c:v>
                </c:pt>
              </c:strCache>
            </c:strRef>
          </c:tx>
          <c:dPt>
            <c:idx val="0"/>
            <c:bubble3D val="0"/>
          </c:dPt>
          <c:dPt>
            <c:idx val="1"/>
            <c:bubble3D val="0"/>
            <c:explosion val="14"/>
          </c:dPt>
          <c:dPt>
            <c:idx val="2"/>
            <c:bubble3D val="0"/>
          </c:dPt>
          <c:dPt>
            <c:idx val="3"/>
            <c:bubble3D val="0"/>
          </c:dPt>
          <c:cat>
            <c:strRef>
              <c:f>Sheet1!$B$1:$E$1</c:f>
              <c:strCache>
                <c:ptCount val="2"/>
                <c:pt idx="0">
                  <c:v>1 кв</c:v>
                </c:pt>
                <c:pt idx="1">
                  <c:v>2 кв</c:v>
                </c:pt>
              </c:strCache>
            </c:strRef>
          </c:cat>
          <c:val>
            <c:numRef>
              <c:f>Sheet1!$B$2:$E$2</c:f>
              <c:numCache>
                <c:formatCode>General</c:formatCode>
                <c:ptCount val="4"/>
                <c:pt idx="0">
                  <c:v>91.8</c:v>
                </c:pt>
                <c:pt idx="1">
                  <c:v>9.4</c:v>
                </c:pt>
              </c:numCache>
            </c:numRef>
          </c:val>
        </c:ser>
        <c:dLbls>
          <c:showLegendKey val="0"/>
          <c:showVal val="0"/>
          <c:showCatName val="0"/>
          <c:showSerName val="0"/>
          <c:showPercent val="0"/>
          <c:showBubbleSize val="0"/>
          <c:showLeaderLines val="1"/>
        </c:dLbls>
      </c:pie3DChart>
    </c:plotArea>
    <c:plotVisOnly val="1"/>
    <c:dispBlanksAs val="zero"/>
    <c:showDLblsOverMax val="0"/>
  </c:chart>
  <c:spPr>
    <a:solidFill>
      <a:schemeClr val="accent6">
        <a:lumMod val="20000"/>
        <a:lumOff val="80000"/>
      </a:schemeClr>
    </a:solidFill>
    <a:ln>
      <a:solidFill>
        <a:schemeClr val="tx2">
          <a:lumMod val="40000"/>
          <a:lumOff val="60000"/>
        </a:schemeClr>
      </a:solidFill>
    </a:ln>
    <a:effectLst>
      <a:innerShdw blurRad="114300">
        <a:prstClr val="black"/>
      </a:innerShdw>
    </a:effectLst>
  </c:spPr>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C8E1D-8B37-496F-B0FF-44E39439B339}"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081DC7E3-ECCA-42E4-B796-2D756967335D}">
      <dgm:prSet phldrT="[Текст]" custT="1">
        <dgm:style>
          <a:lnRef idx="1">
            <a:schemeClr val="accent3"/>
          </a:lnRef>
          <a:fillRef idx="2">
            <a:schemeClr val="accent3"/>
          </a:fillRef>
          <a:effectRef idx="1">
            <a:schemeClr val="accent3"/>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Внешняя проверка годового отчета об исполнении бюджета и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подготовка заключения на него</a:t>
          </a:r>
          <a:endParaRPr lang="ru-RU" sz="1400" b="0" dirty="0">
            <a:effectLst>
              <a:outerShdw blurRad="38100" dist="38100" dir="2700000" algn="tl">
                <a:srgbClr val="000000">
                  <a:alpha val="43137"/>
                </a:srgbClr>
              </a:outerShdw>
            </a:effectLst>
            <a:latin typeface="Cassandra" pitchFamily="66" charset="0"/>
          </a:endParaRPr>
        </a:p>
      </dgm:t>
    </dgm:pt>
    <dgm:pt modelId="{D754BE86-E83D-4EAE-BBD5-E77798F29B76}" type="parTrans" cxnId="{1646EBB2-41D5-4C16-A8FD-2EE49FA720D7}">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63714123-5753-4E0D-92C9-20A5576B0FF0}" type="sibTrans" cxnId="{1646EBB2-41D5-4C16-A8FD-2EE49FA720D7}">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C600CB97-41F9-4D93-952C-E2D0C42C41A4}">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3">
            <a:lumMod val="20000"/>
            <a:lumOff val="80000"/>
          </a:schemeClr>
        </a:solidFill>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Контрольно-счетный                                  орган муниципального района </a:t>
          </a:r>
          <a:endParaRPr lang="ru-RU" sz="1600" b="0" dirty="0">
            <a:effectLst>
              <a:outerShdw blurRad="38100" dist="38100" dir="2700000" algn="tl">
                <a:srgbClr val="000000">
                  <a:alpha val="43137"/>
                </a:srgbClr>
              </a:outerShdw>
            </a:effectLst>
            <a:latin typeface="Cassandra" pitchFamily="66" charset="0"/>
          </a:endParaRPr>
        </a:p>
      </dgm:t>
    </dgm:pt>
    <dgm:pt modelId="{D2B7C267-36AF-433C-8843-A9A8333A8470}" type="parTrans" cxnId="{5170597C-20F8-4EED-A434-EB6371A777FF}">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D2A55BA4-0B81-4A09-8F04-77EB4E1E468E}" type="sibTrans" cxnId="{5170597C-20F8-4EED-A434-EB6371A777FF}">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3DE2487C-547F-4FD2-B099-8572246F07ED}">
      <dgm:prSet phldrT="[Текст]" custT="1">
        <dgm:style>
          <a:lnRef idx="1">
            <a:schemeClr val="accent6"/>
          </a:lnRef>
          <a:fillRef idx="2">
            <a:schemeClr val="accent6"/>
          </a:fillRef>
          <a:effectRef idx="1">
            <a:schemeClr val="accent6"/>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Рассмотрение и утверждение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годового отчета об исполнении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бюджета муниципального  района</a:t>
          </a:r>
          <a:endParaRPr lang="ru-RU" sz="1400" b="0" dirty="0">
            <a:effectLst>
              <a:outerShdw blurRad="38100" dist="38100" dir="2700000" algn="tl">
                <a:srgbClr val="000000">
                  <a:alpha val="43137"/>
                </a:srgbClr>
              </a:outerShdw>
            </a:effectLst>
            <a:latin typeface="Cassandra" pitchFamily="66" charset="0"/>
          </a:endParaRPr>
        </a:p>
      </dgm:t>
    </dgm:pt>
    <dgm:pt modelId="{550A45B1-AF85-4137-948A-CB89C9DD6EF6}" type="parTrans" cxnId="{E9512101-8A6B-4A06-B8A8-4AF0BDAD30F2}">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0A20F751-A644-4E42-8124-580EF24EF125}" type="sibTrans" cxnId="{E9512101-8A6B-4A06-B8A8-4AF0BDAD30F2}">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8519A7EF-9B1C-42E1-A83C-7DFC9639F34E}">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Совет Зеленчукского муниципального района – </a:t>
          </a:r>
        </a:p>
        <a:p>
          <a:r>
            <a:rPr lang="ru-RU" sz="1600" b="0" dirty="0" smtClean="0">
              <a:effectLst>
                <a:outerShdw blurRad="38100" dist="38100" dir="2700000" algn="tl">
                  <a:srgbClr val="000000">
                    <a:alpha val="43137"/>
                  </a:srgbClr>
                </a:outerShdw>
              </a:effectLst>
              <a:latin typeface="Cassandra" pitchFamily="66" charset="0"/>
            </a:rPr>
            <a:t>в  соответствии с установленным порядком</a:t>
          </a:r>
          <a:endParaRPr lang="ru-RU" sz="1600" b="0" dirty="0">
            <a:effectLst>
              <a:outerShdw blurRad="38100" dist="38100" dir="2700000" algn="tl">
                <a:srgbClr val="000000">
                  <a:alpha val="43137"/>
                </a:srgbClr>
              </a:outerShdw>
            </a:effectLst>
            <a:latin typeface="Cassandra" pitchFamily="66" charset="0"/>
          </a:endParaRPr>
        </a:p>
      </dgm:t>
    </dgm:pt>
    <dgm:pt modelId="{729B6E33-8746-4EAF-98F4-B29BC66365E7}" type="parTrans" cxnId="{972A58A4-15BF-47FD-B352-33C42813E3AA}">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068EA98D-82BF-4493-AB71-97952ACA05C4}" type="sibTrans" cxnId="{972A58A4-15BF-47FD-B352-33C42813E3AA}">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E9DB5DA9-7DAF-4407-9C78-FE468DB48D4C}" type="pres">
      <dgm:prSet presAssocID="{854C8E1D-8B37-496F-B0FF-44E39439B339}" presName="Name0" presStyleCnt="0">
        <dgm:presLayoutVars>
          <dgm:chPref val="3"/>
          <dgm:dir/>
          <dgm:animLvl val="lvl"/>
          <dgm:resizeHandles/>
        </dgm:presLayoutVars>
      </dgm:prSet>
      <dgm:spPr/>
      <dgm:t>
        <a:bodyPr/>
        <a:lstStyle/>
        <a:p>
          <a:endParaRPr lang="ru-RU"/>
        </a:p>
      </dgm:t>
    </dgm:pt>
    <dgm:pt modelId="{C82A48DB-57C7-4BB1-A69B-5B3F03758B3E}" type="pres">
      <dgm:prSet presAssocID="{081DC7E3-ECCA-42E4-B796-2D756967335D}" presName="horFlow" presStyleCnt="0"/>
      <dgm:spPr/>
      <dgm:t>
        <a:bodyPr/>
        <a:lstStyle/>
        <a:p>
          <a:endParaRPr lang="ru-RU"/>
        </a:p>
      </dgm:t>
    </dgm:pt>
    <dgm:pt modelId="{C680525D-D52D-4D70-A27E-9CD23C6E03DA}" type="pres">
      <dgm:prSet presAssocID="{081DC7E3-ECCA-42E4-B796-2D756967335D}" presName="bigChev" presStyleLbl="node1" presStyleIdx="0" presStyleCnt="2" custScaleX="190859" custScaleY="129821" custLinFactNeighborX="-69" custLinFactNeighborY="6884"/>
      <dgm:spPr/>
      <dgm:t>
        <a:bodyPr/>
        <a:lstStyle/>
        <a:p>
          <a:endParaRPr lang="ru-RU"/>
        </a:p>
      </dgm:t>
    </dgm:pt>
    <dgm:pt modelId="{BC75FAFD-3FE5-44B1-BB82-1B13F92608DF}" type="pres">
      <dgm:prSet presAssocID="{D2B7C267-36AF-433C-8843-A9A8333A8470}" presName="parTrans" presStyleCnt="0"/>
      <dgm:spPr/>
      <dgm:t>
        <a:bodyPr/>
        <a:lstStyle/>
        <a:p>
          <a:endParaRPr lang="ru-RU"/>
        </a:p>
      </dgm:t>
    </dgm:pt>
    <dgm:pt modelId="{50970D35-F258-4FC3-AE98-367242FACD8C}" type="pres">
      <dgm:prSet presAssocID="{C600CB97-41F9-4D93-952C-E2D0C42C41A4}" presName="node" presStyleLbl="alignAccFollowNode1" presStyleIdx="0" presStyleCnt="2" custScaleX="316329" custScaleY="141469" custLinFactNeighborX="5267" custLinFactNeighborY="822">
        <dgm:presLayoutVars>
          <dgm:bulletEnabled val="1"/>
        </dgm:presLayoutVars>
      </dgm:prSet>
      <dgm:spPr/>
      <dgm:t>
        <a:bodyPr/>
        <a:lstStyle/>
        <a:p>
          <a:endParaRPr lang="ru-RU"/>
        </a:p>
      </dgm:t>
    </dgm:pt>
    <dgm:pt modelId="{1A1BD7CC-F765-4136-A7D9-F400909459AF}" type="pres">
      <dgm:prSet presAssocID="{081DC7E3-ECCA-42E4-B796-2D756967335D}" presName="vSp" presStyleCnt="0"/>
      <dgm:spPr/>
      <dgm:t>
        <a:bodyPr/>
        <a:lstStyle/>
        <a:p>
          <a:endParaRPr lang="ru-RU"/>
        </a:p>
      </dgm:t>
    </dgm:pt>
    <dgm:pt modelId="{11968338-6E8F-4BAC-89C8-FBF1D1AE6DF5}" type="pres">
      <dgm:prSet presAssocID="{3DE2487C-547F-4FD2-B099-8572246F07ED}" presName="horFlow" presStyleCnt="0"/>
      <dgm:spPr/>
      <dgm:t>
        <a:bodyPr/>
        <a:lstStyle/>
        <a:p>
          <a:endParaRPr lang="ru-RU"/>
        </a:p>
      </dgm:t>
    </dgm:pt>
    <dgm:pt modelId="{758F41D4-F343-4212-9C44-225CE1BB866A}" type="pres">
      <dgm:prSet presAssocID="{3DE2487C-547F-4FD2-B099-8572246F07ED}" presName="bigChev" presStyleLbl="node1" presStyleIdx="1" presStyleCnt="2" custScaleX="185744" custScaleY="105175" custLinFactNeighborX="-69" custLinFactNeighborY="516"/>
      <dgm:spPr/>
      <dgm:t>
        <a:bodyPr/>
        <a:lstStyle/>
        <a:p>
          <a:endParaRPr lang="ru-RU"/>
        </a:p>
      </dgm:t>
    </dgm:pt>
    <dgm:pt modelId="{3C8D6CE6-E7CF-4248-A7ED-B1EF97684B30}" type="pres">
      <dgm:prSet presAssocID="{729B6E33-8746-4EAF-98F4-B29BC66365E7}" presName="parTrans" presStyleCnt="0"/>
      <dgm:spPr/>
      <dgm:t>
        <a:bodyPr/>
        <a:lstStyle/>
        <a:p>
          <a:endParaRPr lang="ru-RU"/>
        </a:p>
      </dgm:t>
    </dgm:pt>
    <dgm:pt modelId="{18D8DB58-128E-42D8-96E3-5E1A52BBF58B}" type="pres">
      <dgm:prSet presAssocID="{8519A7EF-9B1C-42E1-A83C-7DFC9639F34E}" presName="node" presStyleLbl="alignAccFollowNode1" presStyleIdx="1" presStyleCnt="2" custScaleX="319021" custScaleY="130140" custLinFactNeighborX="14092" custLinFactNeighborY="2334">
        <dgm:presLayoutVars>
          <dgm:bulletEnabled val="1"/>
        </dgm:presLayoutVars>
      </dgm:prSet>
      <dgm:spPr/>
      <dgm:t>
        <a:bodyPr/>
        <a:lstStyle/>
        <a:p>
          <a:endParaRPr lang="ru-RU"/>
        </a:p>
      </dgm:t>
    </dgm:pt>
  </dgm:ptLst>
  <dgm:cxnLst>
    <dgm:cxn modelId="{5170597C-20F8-4EED-A434-EB6371A777FF}" srcId="{081DC7E3-ECCA-42E4-B796-2D756967335D}" destId="{C600CB97-41F9-4D93-952C-E2D0C42C41A4}" srcOrd="0" destOrd="0" parTransId="{D2B7C267-36AF-433C-8843-A9A8333A8470}" sibTransId="{D2A55BA4-0B81-4A09-8F04-77EB4E1E468E}"/>
    <dgm:cxn modelId="{B2A84A66-964F-4F0B-834E-CCA1FC2E5182}" type="presOf" srcId="{854C8E1D-8B37-496F-B0FF-44E39439B339}" destId="{E9DB5DA9-7DAF-4407-9C78-FE468DB48D4C}" srcOrd="0" destOrd="0" presId="urn:microsoft.com/office/officeart/2005/8/layout/lProcess3"/>
    <dgm:cxn modelId="{DEFFF3BE-7CEA-406E-BD91-9E68AE302CD6}" type="presOf" srcId="{3DE2487C-547F-4FD2-B099-8572246F07ED}" destId="{758F41D4-F343-4212-9C44-225CE1BB866A}" srcOrd="0" destOrd="0" presId="urn:microsoft.com/office/officeart/2005/8/layout/lProcess3"/>
    <dgm:cxn modelId="{972A58A4-15BF-47FD-B352-33C42813E3AA}" srcId="{3DE2487C-547F-4FD2-B099-8572246F07ED}" destId="{8519A7EF-9B1C-42E1-A83C-7DFC9639F34E}" srcOrd="0" destOrd="0" parTransId="{729B6E33-8746-4EAF-98F4-B29BC66365E7}" sibTransId="{068EA98D-82BF-4493-AB71-97952ACA05C4}"/>
    <dgm:cxn modelId="{3A3823A1-E56B-44AE-AE02-1EE5DD59DFCC}" type="presOf" srcId="{C600CB97-41F9-4D93-952C-E2D0C42C41A4}" destId="{50970D35-F258-4FC3-AE98-367242FACD8C}" srcOrd="0" destOrd="0" presId="urn:microsoft.com/office/officeart/2005/8/layout/lProcess3"/>
    <dgm:cxn modelId="{1646EBB2-41D5-4C16-A8FD-2EE49FA720D7}" srcId="{854C8E1D-8B37-496F-B0FF-44E39439B339}" destId="{081DC7E3-ECCA-42E4-B796-2D756967335D}" srcOrd="0" destOrd="0" parTransId="{D754BE86-E83D-4EAE-BBD5-E77798F29B76}" sibTransId="{63714123-5753-4E0D-92C9-20A5576B0FF0}"/>
    <dgm:cxn modelId="{E9512101-8A6B-4A06-B8A8-4AF0BDAD30F2}" srcId="{854C8E1D-8B37-496F-B0FF-44E39439B339}" destId="{3DE2487C-547F-4FD2-B099-8572246F07ED}" srcOrd="1" destOrd="0" parTransId="{550A45B1-AF85-4137-948A-CB89C9DD6EF6}" sibTransId="{0A20F751-A644-4E42-8124-580EF24EF125}"/>
    <dgm:cxn modelId="{FB180DD8-5405-43EA-B411-78AC8240755B}" type="presOf" srcId="{081DC7E3-ECCA-42E4-B796-2D756967335D}" destId="{C680525D-D52D-4D70-A27E-9CD23C6E03DA}" srcOrd="0" destOrd="0" presId="urn:microsoft.com/office/officeart/2005/8/layout/lProcess3"/>
    <dgm:cxn modelId="{9D387AC8-9115-475C-BAEA-0CCB1CB1F72E}" type="presOf" srcId="{8519A7EF-9B1C-42E1-A83C-7DFC9639F34E}" destId="{18D8DB58-128E-42D8-96E3-5E1A52BBF58B}" srcOrd="0" destOrd="0" presId="urn:microsoft.com/office/officeart/2005/8/layout/lProcess3"/>
    <dgm:cxn modelId="{14F739E9-0606-4E21-B4AC-E3FC2BF80533}" type="presParOf" srcId="{E9DB5DA9-7DAF-4407-9C78-FE468DB48D4C}" destId="{C82A48DB-57C7-4BB1-A69B-5B3F03758B3E}" srcOrd="0" destOrd="0" presId="urn:microsoft.com/office/officeart/2005/8/layout/lProcess3"/>
    <dgm:cxn modelId="{BDDD8A42-5A07-48BF-AE08-4C16C49ED4EC}" type="presParOf" srcId="{C82A48DB-57C7-4BB1-A69B-5B3F03758B3E}" destId="{C680525D-D52D-4D70-A27E-9CD23C6E03DA}" srcOrd="0" destOrd="0" presId="urn:microsoft.com/office/officeart/2005/8/layout/lProcess3"/>
    <dgm:cxn modelId="{8CEAF91C-2D98-4E8D-85CE-35C6EEC7CA79}" type="presParOf" srcId="{C82A48DB-57C7-4BB1-A69B-5B3F03758B3E}" destId="{BC75FAFD-3FE5-44B1-BB82-1B13F92608DF}" srcOrd="1" destOrd="0" presId="urn:microsoft.com/office/officeart/2005/8/layout/lProcess3"/>
    <dgm:cxn modelId="{B774221F-34A3-459C-B479-0E12626E9A55}" type="presParOf" srcId="{C82A48DB-57C7-4BB1-A69B-5B3F03758B3E}" destId="{50970D35-F258-4FC3-AE98-367242FACD8C}" srcOrd="2" destOrd="0" presId="urn:microsoft.com/office/officeart/2005/8/layout/lProcess3"/>
    <dgm:cxn modelId="{E45A62E5-A147-4665-9D2D-122C37D1F460}" type="presParOf" srcId="{E9DB5DA9-7DAF-4407-9C78-FE468DB48D4C}" destId="{1A1BD7CC-F765-4136-A7D9-F400909459AF}" srcOrd="1" destOrd="0" presId="urn:microsoft.com/office/officeart/2005/8/layout/lProcess3"/>
    <dgm:cxn modelId="{D7400A2B-86F8-464F-9D3E-1A5D3F208831}" type="presParOf" srcId="{E9DB5DA9-7DAF-4407-9C78-FE468DB48D4C}" destId="{11968338-6E8F-4BAC-89C8-FBF1D1AE6DF5}" srcOrd="2" destOrd="0" presId="urn:microsoft.com/office/officeart/2005/8/layout/lProcess3"/>
    <dgm:cxn modelId="{9DBD66E1-7736-41CE-875C-37FE90379816}" type="presParOf" srcId="{11968338-6E8F-4BAC-89C8-FBF1D1AE6DF5}" destId="{758F41D4-F343-4212-9C44-225CE1BB866A}" srcOrd="0" destOrd="0" presId="urn:microsoft.com/office/officeart/2005/8/layout/lProcess3"/>
    <dgm:cxn modelId="{7AF597F9-FB01-4F87-803D-8B5564DA97F0}" type="presParOf" srcId="{11968338-6E8F-4BAC-89C8-FBF1D1AE6DF5}" destId="{3C8D6CE6-E7CF-4248-A7ED-B1EF97684B30}" srcOrd="1" destOrd="0" presId="urn:microsoft.com/office/officeart/2005/8/layout/lProcess3"/>
    <dgm:cxn modelId="{E47C4F12-72E6-4744-A1C6-F91A1F7E8AA0}" type="presParOf" srcId="{11968338-6E8F-4BAC-89C8-FBF1D1AE6DF5}" destId="{18D8DB58-128E-42D8-96E3-5E1A52BBF58B}" srcOrd="2" destOrd="0" presId="urn:microsoft.com/office/officeart/2005/8/layout/lProcess3"/>
  </dgm:cxnLst>
  <dgm:bg>
    <a:solidFill>
      <a:schemeClr val="accent2">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11172-05AA-44A4-9FDC-261B58F2F4CF}"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27F8651E-C4A8-49E5-9E7C-3CEFCF59EA05}">
      <dgm:prSet phldrT="[Текст]" custT="1">
        <dgm:style>
          <a:lnRef idx="1">
            <a:schemeClr val="accent4"/>
          </a:lnRef>
          <a:fillRef idx="2">
            <a:schemeClr val="accent4"/>
          </a:fillRef>
          <a:effectRef idx="1">
            <a:schemeClr val="accent4"/>
          </a:effectRef>
          <a:fontRef idx="minor">
            <a:schemeClr val="dk1"/>
          </a:fontRef>
        </dgm:style>
      </dgm:prSet>
      <dgm:spPr>
        <a:ln/>
        <a:effectLst>
          <a:innerShdw blurRad="114300">
            <a:prstClr val="black"/>
          </a:innerShdw>
        </a:effectLst>
      </dgm:spPr>
      <dgm:t>
        <a:bodyPr/>
        <a:lstStyle/>
        <a:p>
          <a:r>
            <a:rPr lang="ru-RU" sz="1600" b="0" dirty="0" smtClean="0">
              <a:effectLst>
                <a:outerShdw blurRad="38100" dist="38100" dir="2700000" algn="tl">
                  <a:srgbClr val="000000">
                    <a:alpha val="43137"/>
                  </a:srgbClr>
                </a:outerShdw>
              </a:effectLst>
              <a:latin typeface="Cassandra" pitchFamily="66" charset="0"/>
            </a:rPr>
            <a:t>Составление </a:t>
          </a:r>
          <a:br>
            <a:rPr lang="ru-RU" sz="1600" b="0" dirty="0" smtClean="0">
              <a:effectLst>
                <a:outerShdw blurRad="38100" dist="38100" dir="2700000" algn="tl">
                  <a:srgbClr val="000000">
                    <a:alpha val="43137"/>
                  </a:srgbClr>
                </a:outerShdw>
              </a:effectLst>
              <a:latin typeface="Cassandra" pitchFamily="66" charset="0"/>
            </a:rPr>
          </a:br>
          <a:r>
            <a:rPr lang="ru-RU" sz="1600" b="0" dirty="0" smtClean="0">
              <a:effectLst>
                <a:outerShdw blurRad="38100" dist="38100" dir="2700000" algn="tl">
                  <a:srgbClr val="000000">
                    <a:alpha val="43137"/>
                  </a:srgbClr>
                </a:outerShdw>
              </a:effectLst>
              <a:latin typeface="Cassandra" pitchFamily="66" charset="0"/>
            </a:rPr>
            <a:t>бюджетной отчетности  </a:t>
          </a:r>
          <a:endParaRPr lang="ru-RU" sz="1600" b="0" dirty="0">
            <a:effectLst>
              <a:outerShdw blurRad="38100" dist="38100" dir="2700000" algn="tl">
                <a:srgbClr val="000000">
                  <a:alpha val="43137"/>
                </a:srgbClr>
              </a:outerShdw>
            </a:effectLst>
            <a:latin typeface="Cassandra" pitchFamily="66" charset="0"/>
          </a:endParaRPr>
        </a:p>
      </dgm:t>
    </dgm:pt>
    <dgm:pt modelId="{AAA469A6-1E9E-4DF8-84DB-CFDA0C677865}" type="parTrans" cxnId="{4F111E4C-2C88-457B-88A3-D0E4FED76A8A}">
      <dgm:prSet/>
      <dgm:spPr/>
      <dgm:t>
        <a:bodyPr/>
        <a:lstStyle/>
        <a:p>
          <a:endParaRPr lang="ru-RU" b="0">
            <a:effectLst>
              <a:outerShdw blurRad="38100" dist="38100" dir="2700000" algn="tl">
                <a:srgbClr val="000000">
                  <a:alpha val="43137"/>
                </a:srgbClr>
              </a:outerShdw>
            </a:effectLst>
          </a:endParaRPr>
        </a:p>
      </dgm:t>
    </dgm:pt>
    <dgm:pt modelId="{2C49258C-926B-42CB-9A6B-DFB5FE061E2A}" type="sibTrans" cxnId="{4F111E4C-2C88-457B-88A3-D0E4FED76A8A}">
      <dgm:prSet/>
      <dgm:spPr/>
      <dgm:t>
        <a:bodyPr/>
        <a:lstStyle/>
        <a:p>
          <a:endParaRPr lang="ru-RU" b="0">
            <a:effectLst>
              <a:outerShdw blurRad="38100" dist="38100" dir="2700000" algn="tl">
                <a:srgbClr val="000000">
                  <a:alpha val="43137"/>
                </a:srgbClr>
              </a:outerShdw>
            </a:effectLst>
          </a:endParaRPr>
        </a:p>
      </dgm:t>
    </dgm:pt>
    <dgm:pt modelId="{44DE12AC-C488-42A4-B122-DA82210F6323}">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4">
            <a:lumMod val="20000"/>
            <a:lumOff val="80000"/>
          </a:schemeClr>
        </a:solidFill>
        <a:effectLst>
          <a:innerShdw blurRad="114300">
            <a:prstClr val="black"/>
          </a:innerShdw>
        </a:effectLst>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Главные распорядители бюджетных </a:t>
          </a:r>
          <a:br>
            <a:rPr lang="ru-RU" sz="1600" b="0" dirty="0" smtClean="0">
              <a:effectLst>
                <a:outerShdw blurRad="38100" dist="38100" dir="2700000" algn="tl">
                  <a:srgbClr val="000000">
                    <a:alpha val="43137"/>
                  </a:srgbClr>
                </a:outerShdw>
              </a:effectLst>
              <a:latin typeface="Cassandra" pitchFamily="66" charset="0"/>
            </a:rPr>
          </a:br>
          <a:r>
            <a:rPr lang="ru-RU" sz="1600" b="0" dirty="0" smtClean="0">
              <a:effectLst>
                <a:outerShdw blurRad="38100" dist="38100" dir="2700000" algn="tl">
                  <a:srgbClr val="000000">
                    <a:alpha val="43137"/>
                  </a:srgbClr>
                </a:outerShdw>
              </a:effectLst>
              <a:latin typeface="Cassandra" pitchFamily="66" charset="0"/>
            </a:rPr>
            <a:t>средств, главные администраторы доходов</a:t>
          </a:r>
          <a:endParaRPr lang="ru-RU" sz="1600" b="0" dirty="0">
            <a:effectLst>
              <a:outerShdw blurRad="38100" dist="38100" dir="2700000" algn="tl">
                <a:srgbClr val="000000">
                  <a:alpha val="43137"/>
                </a:srgbClr>
              </a:outerShdw>
            </a:effectLst>
            <a:latin typeface="Cassandra" pitchFamily="66" charset="0"/>
          </a:endParaRPr>
        </a:p>
      </dgm:t>
    </dgm:pt>
    <dgm:pt modelId="{DD2B7B8E-DB5D-4DBF-808D-794F1CAA01C2}" type="parTrans" cxnId="{4CC3E3C6-C7E9-4D6F-87B0-A6300E4680DC}">
      <dgm:prSet/>
      <dgm:spPr/>
      <dgm:t>
        <a:bodyPr/>
        <a:lstStyle/>
        <a:p>
          <a:endParaRPr lang="ru-RU" b="0">
            <a:effectLst>
              <a:outerShdw blurRad="38100" dist="38100" dir="2700000" algn="tl">
                <a:srgbClr val="000000">
                  <a:alpha val="43137"/>
                </a:srgbClr>
              </a:outerShdw>
            </a:effectLst>
          </a:endParaRPr>
        </a:p>
      </dgm:t>
    </dgm:pt>
    <dgm:pt modelId="{BC91D86D-0BE3-4738-9899-D12633F37BA5}" type="sibTrans" cxnId="{4CC3E3C6-C7E9-4D6F-87B0-A6300E4680DC}">
      <dgm:prSet/>
      <dgm:spPr/>
      <dgm:t>
        <a:bodyPr/>
        <a:lstStyle/>
        <a:p>
          <a:endParaRPr lang="ru-RU" b="0">
            <a:effectLst>
              <a:outerShdw blurRad="38100" dist="38100" dir="2700000" algn="tl">
                <a:srgbClr val="000000">
                  <a:alpha val="43137"/>
                </a:srgbClr>
              </a:outerShdw>
            </a:effectLst>
          </a:endParaRPr>
        </a:p>
      </dgm:t>
    </dgm:pt>
    <dgm:pt modelId="{B54E6629-758A-471B-8DD7-F4D2365BCA31}">
      <dgm:prSet phldrT="[Текст]" custT="1">
        <dgm:style>
          <a:lnRef idx="1">
            <a:schemeClr val="accent5"/>
          </a:lnRef>
          <a:fillRef idx="2">
            <a:schemeClr val="accent5"/>
          </a:fillRef>
          <a:effectRef idx="1">
            <a:schemeClr val="accent5"/>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Составление сводной бюджетной отчетности по  району – Годовой отчет об исполнении бюджета  муниципального района</a:t>
          </a:r>
          <a:endParaRPr lang="ru-RU" sz="1300" b="0" dirty="0">
            <a:effectLst>
              <a:outerShdw blurRad="38100" dist="38100" dir="2700000" algn="tl">
                <a:srgbClr val="000000">
                  <a:alpha val="43137"/>
                </a:srgbClr>
              </a:outerShdw>
            </a:effectLst>
            <a:latin typeface="Cassandra" pitchFamily="66" charset="0"/>
          </a:endParaRPr>
        </a:p>
      </dgm:t>
    </dgm:pt>
    <dgm:pt modelId="{DA64E440-D209-4EF1-8754-06E1DB532CBF}" type="parTrans" cxnId="{742E781A-DB00-491D-AEE7-E8366AC63915}">
      <dgm:prSet/>
      <dgm:spPr/>
      <dgm:t>
        <a:bodyPr/>
        <a:lstStyle/>
        <a:p>
          <a:endParaRPr lang="ru-RU" b="0">
            <a:effectLst>
              <a:outerShdw blurRad="38100" dist="38100" dir="2700000" algn="tl">
                <a:srgbClr val="000000">
                  <a:alpha val="43137"/>
                </a:srgbClr>
              </a:outerShdw>
            </a:effectLst>
          </a:endParaRPr>
        </a:p>
      </dgm:t>
    </dgm:pt>
    <dgm:pt modelId="{A372DD14-9A3F-4FD0-A742-BBA17E1FDD10}" type="sibTrans" cxnId="{742E781A-DB00-491D-AEE7-E8366AC63915}">
      <dgm:prSet/>
      <dgm:spPr/>
      <dgm:t>
        <a:bodyPr/>
        <a:lstStyle/>
        <a:p>
          <a:endParaRPr lang="ru-RU" b="0">
            <a:effectLst>
              <a:outerShdw blurRad="38100" dist="38100" dir="2700000" algn="tl">
                <a:srgbClr val="000000">
                  <a:alpha val="43137"/>
                </a:srgbClr>
              </a:outerShdw>
            </a:effectLst>
          </a:endParaRPr>
        </a:p>
      </dgm:t>
    </dgm:pt>
    <dgm:pt modelId="{A9F4B4C7-F207-44A7-8C7E-C2B39EC45132}">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5">
            <a:lumMod val="20000"/>
            <a:lumOff val="80000"/>
          </a:schemeClr>
        </a:solidFill>
        <a:effectLst>
          <a:innerShdw blurRad="114300">
            <a:prstClr val="black"/>
          </a:innerShdw>
        </a:effectLst>
        <a:scene3d>
          <a:camera prst="orthographicFront"/>
          <a:lightRig rig="flat" dir="t"/>
        </a:scene3d>
        <a:sp3d extrusionH="12700">
          <a:bevelT w="152400" h="50800" prst="softRound"/>
        </a:sp3d>
      </dgm:spPr>
      <dgm:t>
        <a:bodyPr/>
        <a:lstStyle/>
        <a:p>
          <a:r>
            <a:rPr lang="ru-RU" sz="1600" b="0" dirty="0" smtClean="0">
              <a:effectLst>
                <a:outerShdw blurRad="38100" dist="38100" dir="2700000" algn="tl">
                  <a:srgbClr val="000000">
                    <a:alpha val="43137"/>
                  </a:srgbClr>
                </a:outerShdw>
              </a:effectLst>
              <a:latin typeface="Cassandra" pitchFamily="66" charset="0"/>
            </a:rPr>
            <a:t>Финансовое управление муниципального района</a:t>
          </a:r>
          <a:endParaRPr lang="ru-RU" sz="1600" b="0" dirty="0">
            <a:effectLst>
              <a:outerShdw blurRad="38100" dist="38100" dir="2700000" algn="tl">
                <a:srgbClr val="000000">
                  <a:alpha val="43137"/>
                </a:srgbClr>
              </a:outerShdw>
            </a:effectLst>
            <a:latin typeface="Cassandra" pitchFamily="66" charset="0"/>
          </a:endParaRPr>
        </a:p>
      </dgm:t>
    </dgm:pt>
    <dgm:pt modelId="{AA52A90E-0719-4ED0-A6D6-C5C8192C607A}" type="parTrans" cxnId="{64073A24-5793-4E95-82F5-66CB30BCD19C}">
      <dgm:prSet/>
      <dgm:spPr/>
      <dgm:t>
        <a:bodyPr/>
        <a:lstStyle/>
        <a:p>
          <a:endParaRPr lang="ru-RU" b="0">
            <a:effectLst>
              <a:outerShdw blurRad="38100" dist="38100" dir="2700000" algn="tl">
                <a:srgbClr val="000000">
                  <a:alpha val="43137"/>
                </a:srgbClr>
              </a:outerShdw>
            </a:effectLst>
          </a:endParaRPr>
        </a:p>
      </dgm:t>
    </dgm:pt>
    <dgm:pt modelId="{68C7F460-2474-4A19-BFC6-23FF64382BEA}" type="sibTrans" cxnId="{64073A24-5793-4E95-82F5-66CB30BCD19C}">
      <dgm:prSet/>
      <dgm:spPr/>
      <dgm:t>
        <a:bodyPr/>
        <a:lstStyle/>
        <a:p>
          <a:endParaRPr lang="ru-RU" b="0">
            <a:effectLst>
              <a:outerShdw blurRad="38100" dist="38100" dir="2700000" algn="tl">
                <a:srgbClr val="000000">
                  <a:alpha val="43137"/>
                </a:srgbClr>
              </a:outerShdw>
            </a:effectLst>
          </a:endParaRPr>
        </a:p>
      </dgm:t>
    </dgm:pt>
    <dgm:pt modelId="{8116E340-D1EC-423E-A086-42FD7DE60275}">
      <dgm:prSet phldrT="[Текст]" custT="1">
        <dgm:style>
          <a:lnRef idx="1">
            <a:schemeClr val="accent2"/>
          </a:lnRef>
          <a:fillRef idx="2">
            <a:schemeClr val="accent2"/>
          </a:fillRef>
          <a:effectRef idx="1">
            <a:schemeClr val="accent2"/>
          </a:effectRef>
          <a:fontRef idx="minor">
            <a:schemeClr val="dk1"/>
          </a:fontRef>
        </dgm:style>
      </dgm:prSet>
      <dgm:spPr>
        <a:effectLst>
          <a:innerShdw blurRad="114300">
            <a:prstClr val="black"/>
          </a:innerShdw>
        </a:effectLst>
      </dgm:spPr>
      <dgm:t>
        <a:bodyPr/>
        <a:lstStyle/>
        <a:p>
          <a:r>
            <a:rPr lang="ru-RU" sz="1350" b="0" dirty="0" smtClean="0">
              <a:effectLst>
                <a:outerShdw blurRad="38100" dist="38100" dir="2700000" algn="tl">
                  <a:srgbClr val="000000">
                    <a:alpha val="43137"/>
                  </a:srgbClr>
                </a:outerShdw>
              </a:effectLst>
              <a:latin typeface="Cassandra" pitchFamily="66" charset="0"/>
            </a:rPr>
            <a:t>Представление годового отчета об исполнении бюджета </a:t>
          </a:r>
          <a:r>
            <a:rPr lang="ru-RU" sz="1300" b="0" dirty="0" smtClean="0">
              <a:effectLst>
                <a:outerShdw blurRad="38100" dist="38100" dir="2700000" algn="tl">
                  <a:srgbClr val="000000">
                    <a:alpha val="43137"/>
                  </a:srgbClr>
                </a:outerShdw>
              </a:effectLst>
              <a:latin typeface="Cassandra" pitchFamily="66" charset="0"/>
            </a:rPr>
            <a:t>ЗМР</a:t>
          </a:r>
          <a:r>
            <a:rPr lang="ru-RU" sz="1350" b="0" dirty="0" smtClean="0">
              <a:effectLst>
                <a:outerShdw blurRad="38100" dist="38100" dir="2700000" algn="tl">
                  <a:srgbClr val="000000">
                    <a:alpha val="43137"/>
                  </a:srgbClr>
                </a:outerShdw>
              </a:effectLst>
              <a:latin typeface="Cassandra" pitchFamily="66" charset="0"/>
            </a:rPr>
            <a:t> для внешней проверки и подготовки заключения на него</a:t>
          </a:r>
          <a:endParaRPr lang="ru-RU" sz="1350" b="0" dirty="0">
            <a:effectLst>
              <a:outerShdw blurRad="38100" dist="38100" dir="2700000" algn="tl">
                <a:srgbClr val="000000">
                  <a:alpha val="43137"/>
                </a:srgbClr>
              </a:outerShdw>
            </a:effectLst>
            <a:latin typeface="Cassandra" pitchFamily="66" charset="0"/>
          </a:endParaRPr>
        </a:p>
      </dgm:t>
    </dgm:pt>
    <dgm:pt modelId="{6E1E320B-4DC4-410C-8C13-0DD0D69441AF}" type="parTrans" cxnId="{68D13A89-261F-4A80-B5E9-BF87AFA9DB9A}">
      <dgm:prSet/>
      <dgm:spPr/>
      <dgm:t>
        <a:bodyPr/>
        <a:lstStyle/>
        <a:p>
          <a:endParaRPr lang="ru-RU" b="0">
            <a:effectLst>
              <a:outerShdw blurRad="38100" dist="38100" dir="2700000" algn="tl">
                <a:srgbClr val="000000">
                  <a:alpha val="43137"/>
                </a:srgbClr>
              </a:outerShdw>
            </a:effectLst>
          </a:endParaRPr>
        </a:p>
      </dgm:t>
    </dgm:pt>
    <dgm:pt modelId="{876F30EA-A34B-468C-B0A1-0BAB0623FD63}" type="sibTrans" cxnId="{68D13A89-261F-4A80-B5E9-BF87AFA9DB9A}">
      <dgm:prSet/>
      <dgm:spPr/>
      <dgm:t>
        <a:bodyPr/>
        <a:lstStyle/>
        <a:p>
          <a:endParaRPr lang="ru-RU" b="0">
            <a:effectLst>
              <a:outerShdw blurRad="38100" dist="38100" dir="2700000" algn="tl">
                <a:srgbClr val="000000">
                  <a:alpha val="43137"/>
                </a:srgbClr>
              </a:outerShdw>
            </a:effectLst>
          </a:endParaRPr>
        </a:p>
      </dgm:t>
    </dgm:pt>
    <dgm:pt modelId="{92DA8EC1-A8CD-4E04-8017-07405469A709}">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effectLst>
          <a:outerShdw blurRad="50800" dist="38100" dir="16200000" rotWithShape="0">
            <a:prstClr val="black">
              <a:alpha val="40000"/>
            </a:prstClr>
          </a:outerShdw>
        </a:effectLst>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Администрация муниципального района (уполномочен - финансовое управление)</a:t>
          </a:r>
          <a:endParaRPr lang="ru-RU" sz="1600" b="0" dirty="0">
            <a:effectLst>
              <a:outerShdw blurRad="38100" dist="38100" dir="2700000" algn="tl">
                <a:srgbClr val="000000">
                  <a:alpha val="43137"/>
                </a:srgbClr>
              </a:outerShdw>
            </a:effectLst>
            <a:latin typeface="Cassandra" pitchFamily="66" charset="0"/>
          </a:endParaRPr>
        </a:p>
      </dgm:t>
    </dgm:pt>
    <dgm:pt modelId="{2FCABE06-3F76-4870-9D88-26A41B58C70C}" type="parTrans" cxnId="{EF01CEA2-7AF5-4781-A913-B8353E3A4C49}">
      <dgm:prSet/>
      <dgm:spPr/>
      <dgm:t>
        <a:bodyPr/>
        <a:lstStyle/>
        <a:p>
          <a:endParaRPr lang="ru-RU" b="0">
            <a:effectLst>
              <a:outerShdw blurRad="38100" dist="38100" dir="2700000" algn="tl">
                <a:srgbClr val="000000">
                  <a:alpha val="43137"/>
                </a:srgbClr>
              </a:outerShdw>
            </a:effectLst>
          </a:endParaRPr>
        </a:p>
      </dgm:t>
    </dgm:pt>
    <dgm:pt modelId="{FA2FBB13-C5AC-40F6-B31D-D01E2AFDCC55}" type="sibTrans" cxnId="{EF01CEA2-7AF5-4781-A913-B8353E3A4C49}">
      <dgm:prSet/>
      <dgm:spPr/>
      <dgm:t>
        <a:bodyPr/>
        <a:lstStyle/>
        <a:p>
          <a:endParaRPr lang="ru-RU" b="0">
            <a:effectLst>
              <a:outerShdw blurRad="38100" dist="38100" dir="2700000" algn="tl">
                <a:srgbClr val="000000">
                  <a:alpha val="43137"/>
                </a:srgbClr>
              </a:outerShdw>
            </a:effectLst>
          </a:endParaRPr>
        </a:p>
      </dgm:t>
    </dgm:pt>
    <dgm:pt modelId="{5487D2C6-FE25-4553-A2FB-456B83DFA005}" type="pres">
      <dgm:prSet presAssocID="{41511172-05AA-44A4-9FDC-261B58F2F4CF}" presName="Name0" presStyleCnt="0">
        <dgm:presLayoutVars>
          <dgm:chPref val="3"/>
          <dgm:dir/>
          <dgm:animLvl val="lvl"/>
          <dgm:resizeHandles/>
        </dgm:presLayoutVars>
      </dgm:prSet>
      <dgm:spPr/>
      <dgm:t>
        <a:bodyPr/>
        <a:lstStyle/>
        <a:p>
          <a:endParaRPr lang="ru-RU"/>
        </a:p>
      </dgm:t>
    </dgm:pt>
    <dgm:pt modelId="{859375C5-F60A-4127-A2F5-B7C55FF25B86}" type="pres">
      <dgm:prSet presAssocID="{27F8651E-C4A8-49E5-9E7C-3CEFCF59EA05}" presName="horFlow" presStyleCnt="0"/>
      <dgm:spPr/>
      <dgm:t>
        <a:bodyPr/>
        <a:lstStyle/>
        <a:p>
          <a:endParaRPr lang="ru-RU"/>
        </a:p>
      </dgm:t>
    </dgm:pt>
    <dgm:pt modelId="{7AB7F3B0-C1F6-4683-B28A-3186022A09EB}" type="pres">
      <dgm:prSet presAssocID="{27F8651E-C4A8-49E5-9E7C-3CEFCF59EA05}" presName="bigChev" presStyleLbl="node1" presStyleIdx="0" presStyleCnt="3" custScaleX="159665" custScaleY="75515" custLinFactNeighborX="-252" custLinFactNeighborY="7664"/>
      <dgm:spPr/>
      <dgm:t>
        <a:bodyPr/>
        <a:lstStyle/>
        <a:p>
          <a:endParaRPr lang="ru-RU"/>
        </a:p>
      </dgm:t>
    </dgm:pt>
    <dgm:pt modelId="{1A61690B-9A20-42AB-9E39-4B0142599577}" type="pres">
      <dgm:prSet presAssocID="{DD2B7B8E-DB5D-4DBF-808D-794F1CAA01C2}" presName="parTrans" presStyleCnt="0"/>
      <dgm:spPr/>
      <dgm:t>
        <a:bodyPr/>
        <a:lstStyle/>
        <a:p>
          <a:endParaRPr lang="ru-RU"/>
        </a:p>
      </dgm:t>
    </dgm:pt>
    <dgm:pt modelId="{12AD25C9-9B32-4EE3-B845-0F789264969A}" type="pres">
      <dgm:prSet presAssocID="{44DE12AC-C488-42A4-B122-DA82210F6323}" presName="node" presStyleLbl="alignAccFollowNode1" presStyleIdx="0" presStyleCnt="3" custScaleX="263940" custScaleY="93583" custLinFactNeighborX="8069" custLinFactNeighborY="7933">
        <dgm:presLayoutVars>
          <dgm:bulletEnabled val="1"/>
        </dgm:presLayoutVars>
      </dgm:prSet>
      <dgm:spPr/>
      <dgm:t>
        <a:bodyPr/>
        <a:lstStyle/>
        <a:p>
          <a:endParaRPr lang="ru-RU"/>
        </a:p>
      </dgm:t>
    </dgm:pt>
    <dgm:pt modelId="{88671CB5-CACD-43AB-A3A2-1E4EAAA0FFD7}" type="pres">
      <dgm:prSet presAssocID="{27F8651E-C4A8-49E5-9E7C-3CEFCF59EA05}" presName="vSp" presStyleCnt="0"/>
      <dgm:spPr/>
      <dgm:t>
        <a:bodyPr/>
        <a:lstStyle/>
        <a:p>
          <a:endParaRPr lang="ru-RU"/>
        </a:p>
      </dgm:t>
    </dgm:pt>
    <dgm:pt modelId="{73580085-0ACE-44DF-95DD-A0FC1214AFDE}" type="pres">
      <dgm:prSet presAssocID="{B54E6629-758A-471B-8DD7-F4D2365BCA31}" presName="horFlow" presStyleCnt="0"/>
      <dgm:spPr/>
      <dgm:t>
        <a:bodyPr/>
        <a:lstStyle/>
        <a:p>
          <a:endParaRPr lang="ru-RU"/>
        </a:p>
      </dgm:t>
    </dgm:pt>
    <dgm:pt modelId="{DF080006-CBF2-4060-9065-063124F674DE}" type="pres">
      <dgm:prSet presAssocID="{B54E6629-758A-471B-8DD7-F4D2365BCA31}" presName="bigChev" presStyleLbl="node1" presStyleIdx="1" presStyleCnt="3" custScaleX="159386" custScaleY="111331" custLinFactNeighborX="-252" custLinFactNeighborY="9117"/>
      <dgm:spPr/>
      <dgm:t>
        <a:bodyPr/>
        <a:lstStyle/>
        <a:p>
          <a:endParaRPr lang="ru-RU"/>
        </a:p>
      </dgm:t>
    </dgm:pt>
    <dgm:pt modelId="{6720987C-60E7-4907-B514-36FB315E491E}" type="pres">
      <dgm:prSet presAssocID="{AA52A90E-0719-4ED0-A6D6-C5C8192C607A}" presName="parTrans" presStyleCnt="0"/>
      <dgm:spPr/>
      <dgm:t>
        <a:bodyPr/>
        <a:lstStyle/>
        <a:p>
          <a:endParaRPr lang="ru-RU"/>
        </a:p>
      </dgm:t>
    </dgm:pt>
    <dgm:pt modelId="{D704AC16-CD65-4143-BDAE-09978379ECA6}" type="pres">
      <dgm:prSet presAssocID="{A9F4B4C7-F207-44A7-8C7E-C2B39EC45132}" presName="node" presStyleLbl="alignAccFollowNode1" presStyleIdx="1" presStyleCnt="3" custScaleX="263149" custScaleY="89603" custLinFactNeighborX="15266" custLinFactNeighborY="8638">
        <dgm:presLayoutVars>
          <dgm:bulletEnabled val="1"/>
        </dgm:presLayoutVars>
      </dgm:prSet>
      <dgm:spPr/>
      <dgm:t>
        <a:bodyPr/>
        <a:lstStyle/>
        <a:p>
          <a:endParaRPr lang="ru-RU"/>
        </a:p>
      </dgm:t>
    </dgm:pt>
    <dgm:pt modelId="{E9CC07CF-538D-4590-9987-62F7672C4ACF}" type="pres">
      <dgm:prSet presAssocID="{B54E6629-758A-471B-8DD7-F4D2365BCA31}" presName="vSp" presStyleCnt="0"/>
      <dgm:spPr/>
      <dgm:t>
        <a:bodyPr/>
        <a:lstStyle/>
        <a:p>
          <a:endParaRPr lang="ru-RU"/>
        </a:p>
      </dgm:t>
    </dgm:pt>
    <dgm:pt modelId="{6BB7090E-4A17-442B-939C-1D70A399C444}" type="pres">
      <dgm:prSet presAssocID="{8116E340-D1EC-423E-A086-42FD7DE60275}" presName="horFlow" presStyleCnt="0"/>
      <dgm:spPr/>
      <dgm:t>
        <a:bodyPr/>
        <a:lstStyle/>
        <a:p>
          <a:endParaRPr lang="ru-RU"/>
        </a:p>
      </dgm:t>
    </dgm:pt>
    <dgm:pt modelId="{2A0D1D7A-C5CC-4DB7-8EE5-0B9AC63C366B}" type="pres">
      <dgm:prSet presAssocID="{8116E340-D1EC-423E-A086-42FD7DE60275}" presName="bigChev" presStyleLbl="node1" presStyleIdx="2" presStyleCnt="3" custScaleX="158379" custScaleY="108572" custLinFactNeighborX="-15132" custLinFactNeighborY="8631"/>
      <dgm:spPr/>
      <dgm:t>
        <a:bodyPr/>
        <a:lstStyle/>
        <a:p>
          <a:endParaRPr lang="ru-RU"/>
        </a:p>
      </dgm:t>
    </dgm:pt>
    <dgm:pt modelId="{40230C87-0C78-40E1-94C3-908D8D27C29C}" type="pres">
      <dgm:prSet presAssocID="{2FCABE06-3F76-4870-9D88-26A41B58C70C}" presName="parTrans" presStyleCnt="0"/>
      <dgm:spPr/>
      <dgm:t>
        <a:bodyPr/>
        <a:lstStyle/>
        <a:p>
          <a:endParaRPr lang="ru-RU"/>
        </a:p>
      </dgm:t>
    </dgm:pt>
    <dgm:pt modelId="{E8C1506D-363F-4EEF-8028-E603290EFA79}" type="pres">
      <dgm:prSet presAssocID="{92DA8EC1-A8CD-4E04-8017-07405469A709}" presName="node" presStyleLbl="alignAccFollowNode1" presStyleIdx="2" presStyleCnt="3" custScaleX="266463" custScaleY="111202" custLinFactNeighborX="-3673" custLinFactNeighborY="9212">
        <dgm:presLayoutVars>
          <dgm:bulletEnabled val="1"/>
        </dgm:presLayoutVars>
      </dgm:prSet>
      <dgm:spPr/>
      <dgm:t>
        <a:bodyPr/>
        <a:lstStyle/>
        <a:p>
          <a:endParaRPr lang="ru-RU"/>
        </a:p>
      </dgm:t>
    </dgm:pt>
  </dgm:ptLst>
  <dgm:cxnLst>
    <dgm:cxn modelId="{4CC3E3C6-C7E9-4D6F-87B0-A6300E4680DC}" srcId="{27F8651E-C4A8-49E5-9E7C-3CEFCF59EA05}" destId="{44DE12AC-C488-42A4-B122-DA82210F6323}" srcOrd="0" destOrd="0" parTransId="{DD2B7B8E-DB5D-4DBF-808D-794F1CAA01C2}" sibTransId="{BC91D86D-0BE3-4738-9899-D12633F37BA5}"/>
    <dgm:cxn modelId="{64073A24-5793-4E95-82F5-66CB30BCD19C}" srcId="{B54E6629-758A-471B-8DD7-F4D2365BCA31}" destId="{A9F4B4C7-F207-44A7-8C7E-C2B39EC45132}" srcOrd="0" destOrd="0" parTransId="{AA52A90E-0719-4ED0-A6D6-C5C8192C607A}" sibTransId="{68C7F460-2474-4A19-BFC6-23FF64382BEA}"/>
    <dgm:cxn modelId="{A31184DA-1D8F-427A-85A8-B9CC8795837B}" type="presOf" srcId="{41511172-05AA-44A4-9FDC-261B58F2F4CF}" destId="{5487D2C6-FE25-4553-A2FB-456B83DFA005}" srcOrd="0" destOrd="0" presId="urn:microsoft.com/office/officeart/2005/8/layout/lProcess3"/>
    <dgm:cxn modelId="{E0A75187-B5AC-43D1-9C58-F50C2CCE823A}" type="presOf" srcId="{44DE12AC-C488-42A4-B122-DA82210F6323}" destId="{12AD25C9-9B32-4EE3-B845-0F789264969A}" srcOrd="0" destOrd="0" presId="urn:microsoft.com/office/officeart/2005/8/layout/lProcess3"/>
    <dgm:cxn modelId="{4F111E4C-2C88-457B-88A3-D0E4FED76A8A}" srcId="{41511172-05AA-44A4-9FDC-261B58F2F4CF}" destId="{27F8651E-C4A8-49E5-9E7C-3CEFCF59EA05}" srcOrd="0" destOrd="0" parTransId="{AAA469A6-1E9E-4DF8-84DB-CFDA0C677865}" sibTransId="{2C49258C-926B-42CB-9A6B-DFB5FE061E2A}"/>
    <dgm:cxn modelId="{002BA3D4-2278-46E6-93E0-7E9EE46AD3C0}" type="presOf" srcId="{B54E6629-758A-471B-8DD7-F4D2365BCA31}" destId="{DF080006-CBF2-4060-9065-063124F674DE}" srcOrd="0" destOrd="0" presId="urn:microsoft.com/office/officeart/2005/8/layout/lProcess3"/>
    <dgm:cxn modelId="{59CAA122-73BF-45F8-8515-6E922CBB7EE2}" type="presOf" srcId="{A9F4B4C7-F207-44A7-8C7E-C2B39EC45132}" destId="{D704AC16-CD65-4143-BDAE-09978379ECA6}" srcOrd="0" destOrd="0" presId="urn:microsoft.com/office/officeart/2005/8/layout/lProcess3"/>
    <dgm:cxn modelId="{5B3BC3AF-C29E-4DFD-BB21-08EC6608CD78}" type="presOf" srcId="{8116E340-D1EC-423E-A086-42FD7DE60275}" destId="{2A0D1D7A-C5CC-4DB7-8EE5-0B9AC63C366B}" srcOrd="0" destOrd="0" presId="urn:microsoft.com/office/officeart/2005/8/layout/lProcess3"/>
    <dgm:cxn modelId="{68D13A89-261F-4A80-B5E9-BF87AFA9DB9A}" srcId="{41511172-05AA-44A4-9FDC-261B58F2F4CF}" destId="{8116E340-D1EC-423E-A086-42FD7DE60275}" srcOrd="2" destOrd="0" parTransId="{6E1E320B-4DC4-410C-8C13-0DD0D69441AF}" sibTransId="{876F30EA-A34B-468C-B0A1-0BAB0623FD63}"/>
    <dgm:cxn modelId="{95296811-91BD-457E-B9CF-4C342CFF9ED1}" type="presOf" srcId="{27F8651E-C4A8-49E5-9E7C-3CEFCF59EA05}" destId="{7AB7F3B0-C1F6-4683-B28A-3186022A09EB}" srcOrd="0" destOrd="0" presId="urn:microsoft.com/office/officeart/2005/8/layout/lProcess3"/>
    <dgm:cxn modelId="{742E781A-DB00-491D-AEE7-E8366AC63915}" srcId="{41511172-05AA-44A4-9FDC-261B58F2F4CF}" destId="{B54E6629-758A-471B-8DD7-F4D2365BCA31}" srcOrd="1" destOrd="0" parTransId="{DA64E440-D209-4EF1-8754-06E1DB532CBF}" sibTransId="{A372DD14-9A3F-4FD0-A742-BBA17E1FDD10}"/>
    <dgm:cxn modelId="{EF01CEA2-7AF5-4781-A913-B8353E3A4C49}" srcId="{8116E340-D1EC-423E-A086-42FD7DE60275}" destId="{92DA8EC1-A8CD-4E04-8017-07405469A709}" srcOrd="0" destOrd="0" parTransId="{2FCABE06-3F76-4870-9D88-26A41B58C70C}" sibTransId="{FA2FBB13-C5AC-40F6-B31D-D01E2AFDCC55}"/>
    <dgm:cxn modelId="{EC88904D-1584-4EB8-BDC6-93FF13C2F962}" type="presOf" srcId="{92DA8EC1-A8CD-4E04-8017-07405469A709}" destId="{E8C1506D-363F-4EEF-8028-E603290EFA79}" srcOrd="0" destOrd="0" presId="urn:microsoft.com/office/officeart/2005/8/layout/lProcess3"/>
    <dgm:cxn modelId="{B5469D1F-5D1F-47F8-AD9E-45400086A36E}" type="presParOf" srcId="{5487D2C6-FE25-4553-A2FB-456B83DFA005}" destId="{859375C5-F60A-4127-A2F5-B7C55FF25B86}" srcOrd="0" destOrd="0" presId="urn:microsoft.com/office/officeart/2005/8/layout/lProcess3"/>
    <dgm:cxn modelId="{F6B774F3-4E4C-4BE7-A8E1-4A93FB3C5ED3}" type="presParOf" srcId="{859375C5-F60A-4127-A2F5-B7C55FF25B86}" destId="{7AB7F3B0-C1F6-4683-B28A-3186022A09EB}" srcOrd="0" destOrd="0" presId="urn:microsoft.com/office/officeart/2005/8/layout/lProcess3"/>
    <dgm:cxn modelId="{CCB0F186-D237-4C7C-A06E-6CADF7CAA5B9}" type="presParOf" srcId="{859375C5-F60A-4127-A2F5-B7C55FF25B86}" destId="{1A61690B-9A20-42AB-9E39-4B0142599577}" srcOrd="1" destOrd="0" presId="urn:microsoft.com/office/officeart/2005/8/layout/lProcess3"/>
    <dgm:cxn modelId="{6C0CCEC1-B9BE-448B-A49F-64DCE6DCDEB8}" type="presParOf" srcId="{859375C5-F60A-4127-A2F5-B7C55FF25B86}" destId="{12AD25C9-9B32-4EE3-B845-0F789264969A}" srcOrd="2" destOrd="0" presId="urn:microsoft.com/office/officeart/2005/8/layout/lProcess3"/>
    <dgm:cxn modelId="{5E72F258-C8FD-49E1-ADAC-8B06BA2727B2}" type="presParOf" srcId="{5487D2C6-FE25-4553-A2FB-456B83DFA005}" destId="{88671CB5-CACD-43AB-A3A2-1E4EAAA0FFD7}" srcOrd="1" destOrd="0" presId="urn:microsoft.com/office/officeart/2005/8/layout/lProcess3"/>
    <dgm:cxn modelId="{E4DD603F-21F2-432E-B6AC-BBC4657EB4AE}" type="presParOf" srcId="{5487D2C6-FE25-4553-A2FB-456B83DFA005}" destId="{73580085-0ACE-44DF-95DD-A0FC1214AFDE}" srcOrd="2" destOrd="0" presId="urn:microsoft.com/office/officeart/2005/8/layout/lProcess3"/>
    <dgm:cxn modelId="{8CDBFAE2-D52D-4BF7-8B01-06FB775965E3}" type="presParOf" srcId="{73580085-0ACE-44DF-95DD-A0FC1214AFDE}" destId="{DF080006-CBF2-4060-9065-063124F674DE}" srcOrd="0" destOrd="0" presId="urn:microsoft.com/office/officeart/2005/8/layout/lProcess3"/>
    <dgm:cxn modelId="{B62F271D-98A9-4259-8060-819B0E7F4523}" type="presParOf" srcId="{73580085-0ACE-44DF-95DD-A0FC1214AFDE}" destId="{6720987C-60E7-4907-B514-36FB315E491E}" srcOrd="1" destOrd="0" presId="urn:microsoft.com/office/officeart/2005/8/layout/lProcess3"/>
    <dgm:cxn modelId="{72A70555-FD53-4E19-BB40-CF1DF7FCEDC7}" type="presParOf" srcId="{73580085-0ACE-44DF-95DD-A0FC1214AFDE}" destId="{D704AC16-CD65-4143-BDAE-09978379ECA6}" srcOrd="2" destOrd="0" presId="urn:microsoft.com/office/officeart/2005/8/layout/lProcess3"/>
    <dgm:cxn modelId="{9079B153-8C07-4B2A-B59A-5BF7D779DDE7}" type="presParOf" srcId="{5487D2C6-FE25-4553-A2FB-456B83DFA005}" destId="{E9CC07CF-538D-4590-9987-62F7672C4ACF}" srcOrd="3" destOrd="0" presId="urn:microsoft.com/office/officeart/2005/8/layout/lProcess3"/>
    <dgm:cxn modelId="{F28578EF-A026-4E7E-9D6B-B162E0298839}" type="presParOf" srcId="{5487D2C6-FE25-4553-A2FB-456B83DFA005}" destId="{6BB7090E-4A17-442B-939C-1D70A399C444}" srcOrd="4" destOrd="0" presId="urn:microsoft.com/office/officeart/2005/8/layout/lProcess3"/>
    <dgm:cxn modelId="{74D92271-7712-45DD-BD2D-468611CD9644}" type="presParOf" srcId="{6BB7090E-4A17-442B-939C-1D70A399C444}" destId="{2A0D1D7A-C5CC-4DB7-8EE5-0B9AC63C366B}" srcOrd="0" destOrd="0" presId="urn:microsoft.com/office/officeart/2005/8/layout/lProcess3"/>
    <dgm:cxn modelId="{1434EBCF-57CC-4BC0-8915-6A8F42F22E8C}" type="presParOf" srcId="{6BB7090E-4A17-442B-939C-1D70A399C444}" destId="{40230C87-0C78-40E1-94C3-908D8D27C29C}" srcOrd="1" destOrd="0" presId="urn:microsoft.com/office/officeart/2005/8/layout/lProcess3"/>
    <dgm:cxn modelId="{C1D0D846-E89C-4FDC-841C-86ED481D90F6}" type="presParOf" srcId="{6BB7090E-4A17-442B-939C-1D70A399C444}" destId="{E8C1506D-363F-4EEF-8028-E603290EFA79}" srcOrd="2" destOrd="0" presId="urn:microsoft.com/office/officeart/2005/8/layout/lProcess3"/>
  </dgm:cxnLst>
  <dgm:bg>
    <a:solidFill>
      <a:schemeClr val="accent4">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525D-D52D-4D70-A27E-9CD23C6E03DA}">
      <dsp:nvSpPr>
        <dsp:cNvPr id="0" name=""/>
        <dsp:cNvSpPr/>
      </dsp:nvSpPr>
      <dsp:spPr>
        <a:xfrm>
          <a:off x="0" y="144020"/>
          <a:ext cx="3463692" cy="942392"/>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Внешняя проверка годового отчета об исполнении бюджета и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подготовка заключения на него</a:t>
          </a:r>
          <a:endParaRPr lang="ru-RU" sz="1400" b="0" kern="1200" dirty="0">
            <a:effectLst>
              <a:outerShdw blurRad="38100" dist="38100" dir="2700000" algn="tl">
                <a:srgbClr val="000000">
                  <a:alpha val="43137"/>
                </a:srgbClr>
              </a:outerShdw>
            </a:effectLst>
            <a:latin typeface="Cassandra" pitchFamily="66" charset="0"/>
          </a:endParaRPr>
        </a:p>
      </dsp:txBody>
      <dsp:txXfrm>
        <a:off x="471196" y="144020"/>
        <a:ext cx="2521300" cy="942392"/>
      </dsp:txXfrm>
    </dsp:sp>
    <dsp:sp modelId="{50970D35-F258-4FC3-AE98-367242FACD8C}">
      <dsp:nvSpPr>
        <dsp:cNvPr id="0" name=""/>
        <dsp:cNvSpPr/>
      </dsp:nvSpPr>
      <dsp:spPr>
        <a:xfrm>
          <a:off x="3228097" y="144013"/>
          <a:ext cx="4764790" cy="852365"/>
        </a:xfrm>
        <a:prstGeom prst="chevron">
          <a:avLst/>
        </a:prstGeom>
        <a:solidFill>
          <a:schemeClr val="accent3">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Контрольно-счетный                                  орган муниципального района </a:t>
          </a:r>
          <a:endParaRPr lang="ru-RU" sz="1600" b="0" kern="1200" dirty="0">
            <a:effectLst>
              <a:outerShdw blurRad="38100" dist="38100" dir="2700000" algn="tl">
                <a:srgbClr val="000000">
                  <a:alpha val="43137"/>
                </a:srgbClr>
              </a:outerShdw>
            </a:effectLst>
            <a:latin typeface="Cassandra" pitchFamily="66" charset="0"/>
          </a:endParaRPr>
        </a:p>
      </dsp:txBody>
      <dsp:txXfrm>
        <a:off x="3654280" y="144013"/>
        <a:ext cx="3912425" cy="852365"/>
      </dsp:txXfrm>
    </dsp:sp>
    <dsp:sp modelId="{758F41D4-F343-4212-9C44-225CE1BB866A}">
      <dsp:nvSpPr>
        <dsp:cNvPr id="0" name=""/>
        <dsp:cNvSpPr/>
      </dsp:nvSpPr>
      <dsp:spPr>
        <a:xfrm>
          <a:off x="0" y="1152126"/>
          <a:ext cx="3370866" cy="763482"/>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Рассмотрение и утверждение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годового отчета об исполнении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бюджета муниципального  района</a:t>
          </a:r>
          <a:endParaRPr lang="ru-RU" sz="1400" b="0" kern="1200" dirty="0">
            <a:effectLst>
              <a:outerShdw blurRad="38100" dist="38100" dir="2700000" algn="tl">
                <a:srgbClr val="000000">
                  <a:alpha val="43137"/>
                </a:srgbClr>
              </a:outerShdw>
            </a:effectLst>
            <a:latin typeface="Cassandra" pitchFamily="66" charset="0"/>
          </a:endParaRPr>
        </a:p>
      </dsp:txBody>
      <dsp:txXfrm>
        <a:off x="381741" y="1152126"/>
        <a:ext cx="2607384" cy="763482"/>
      </dsp:txXfrm>
    </dsp:sp>
    <dsp:sp modelId="{18D8DB58-128E-42D8-96E3-5E1A52BBF58B}">
      <dsp:nvSpPr>
        <dsp:cNvPr id="0" name=""/>
        <dsp:cNvSpPr/>
      </dsp:nvSpPr>
      <dsp:spPr>
        <a:xfrm>
          <a:off x="3168353" y="1152131"/>
          <a:ext cx="4805339" cy="784107"/>
        </a:xfrm>
        <a:prstGeom prst="chevron">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Совет Зеленчукского муниципального района – </a:t>
          </a:r>
        </a:p>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в  соответствии с установленным порядком</a:t>
          </a:r>
          <a:endParaRPr lang="ru-RU" sz="1600" b="0" kern="1200" dirty="0">
            <a:effectLst>
              <a:outerShdw blurRad="38100" dist="38100" dir="2700000" algn="tl">
                <a:srgbClr val="000000">
                  <a:alpha val="43137"/>
                </a:srgbClr>
              </a:outerShdw>
            </a:effectLst>
            <a:latin typeface="Cassandra" pitchFamily="66" charset="0"/>
          </a:endParaRPr>
        </a:p>
      </dsp:txBody>
      <dsp:txXfrm>
        <a:off x="3560407" y="1152131"/>
        <a:ext cx="4021232" cy="784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7F3B0-C1F6-4683-B28A-3186022A09EB}">
      <dsp:nvSpPr>
        <dsp:cNvPr id="0" name=""/>
        <dsp:cNvSpPr/>
      </dsp:nvSpPr>
      <dsp:spPr>
        <a:xfrm>
          <a:off x="4532" y="206286"/>
          <a:ext cx="3477104" cy="65781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Составление </a:t>
          </a:r>
          <a:br>
            <a:rPr lang="ru-RU" sz="1600" b="0" kern="1200" dirty="0" smtClean="0">
              <a:effectLst>
                <a:outerShdw blurRad="38100" dist="38100" dir="2700000" algn="tl">
                  <a:srgbClr val="000000">
                    <a:alpha val="43137"/>
                  </a:srgbClr>
                </a:outerShdw>
              </a:effectLst>
              <a:latin typeface="Cassandra" pitchFamily="66" charset="0"/>
            </a:rPr>
          </a:br>
          <a:r>
            <a:rPr lang="ru-RU" sz="1600" b="0" kern="1200" dirty="0" smtClean="0">
              <a:effectLst>
                <a:outerShdw blurRad="38100" dist="38100" dir="2700000" algn="tl">
                  <a:srgbClr val="000000">
                    <a:alpha val="43137"/>
                  </a:srgbClr>
                </a:outerShdw>
              </a:effectLst>
              <a:latin typeface="Cassandra" pitchFamily="66" charset="0"/>
            </a:rPr>
            <a:t>бюджетной отчетности  </a:t>
          </a:r>
          <a:endParaRPr lang="ru-RU" sz="1600" b="0" kern="1200" dirty="0">
            <a:effectLst>
              <a:outerShdw blurRad="38100" dist="38100" dir="2700000" algn="tl">
                <a:srgbClr val="000000">
                  <a:alpha val="43137"/>
                </a:srgbClr>
              </a:outerShdw>
            </a:effectLst>
            <a:latin typeface="Cassandra" pitchFamily="66" charset="0"/>
          </a:endParaRPr>
        </a:p>
      </dsp:txBody>
      <dsp:txXfrm>
        <a:off x="333438" y="206286"/>
        <a:ext cx="2819293" cy="657811"/>
      </dsp:txXfrm>
    </dsp:sp>
    <dsp:sp modelId="{12AD25C9-9B32-4EE3-B845-0F789264969A}">
      <dsp:nvSpPr>
        <dsp:cNvPr id="0" name=""/>
        <dsp:cNvSpPr/>
      </dsp:nvSpPr>
      <dsp:spPr>
        <a:xfrm>
          <a:off x="3222086" y="187478"/>
          <a:ext cx="4770800" cy="676617"/>
        </a:xfrm>
        <a:prstGeom prst="chevron">
          <a:avLst/>
        </a:prstGeom>
        <a:solidFill>
          <a:schemeClr val="accent4">
            <a:lumMod val="20000"/>
            <a:lumOff val="80000"/>
          </a:schemeClr>
        </a:solidFill>
        <a:ln w="9525" cap="flat" cmpd="sng" algn="ctr">
          <a:solidFill>
            <a:schemeClr val="accent6">
              <a:shade val="95000"/>
              <a:satMod val="105000"/>
            </a:schemeClr>
          </a:solidFill>
          <a:prstDash val="solid"/>
        </a:ln>
        <a:effectLst>
          <a:innerShdw blurRad="114300">
            <a:prstClr val="black"/>
          </a:innerShdw>
        </a:effectLst>
        <a:scene3d>
          <a:camera prst="orthographicFront"/>
          <a:lightRig rig="flat" dir="t"/>
        </a:scene3d>
        <a:sp3d extrusionH="12700">
          <a:bevelT prst="relaxedInset"/>
        </a:sp3d>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Главные распорядители бюджетных </a:t>
          </a:r>
          <a:br>
            <a:rPr lang="ru-RU" sz="1600" b="0" kern="1200" dirty="0" smtClean="0">
              <a:effectLst>
                <a:outerShdw blurRad="38100" dist="38100" dir="2700000" algn="tl">
                  <a:srgbClr val="000000">
                    <a:alpha val="43137"/>
                  </a:srgbClr>
                </a:outerShdw>
              </a:effectLst>
              <a:latin typeface="Cassandra" pitchFamily="66" charset="0"/>
            </a:rPr>
          </a:br>
          <a:r>
            <a:rPr lang="ru-RU" sz="1600" b="0" kern="1200" dirty="0" smtClean="0">
              <a:effectLst>
                <a:outerShdw blurRad="38100" dist="38100" dir="2700000" algn="tl">
                  <a:srgbClr val="000000">
                    <a:alpha val="43137"/>
                  </a:srgbClr>
                </a:outerShdw>
              </a:effectLst>
              <a:latin typeface="Cassandra" pitchFamily="66" charset="0"/>
            </a:rPr>
            <a:t>средств, главные администраторы доходов</a:t>
          </a:r>
          <a:endParaRPr lang="ru-RU" sz="1600" b="0" kern="1200" dirty="0">
            <a:effectLst>
              <a:outerShdw blurRad="38100" dist="38100" dir="2700000" algn="tl">
                <a:srgbClr val="000000">
                  <a:alpha val="43137"/>
                </a:srgbClr>
              </a:outerShdw>
            </a:effectLst>
            <a:latin typeface="Cassandra" pitchFamily="66" charset="0"/>
          </a:endParaRPr>
        </a:p>
      </dsp:txBody>
      <dsp:txXfrm>
        <a:off x="3560395" y="187478"/>
        <a:ext cx="4094183" cy="676617"/>
      </dsp:txXfrm>
    </dsp:sp>
    <dsp:sp modelId="{DF080006-CBF2-4060-9065-063124F674DE}">
      <dsp:nvSpPr>
        <dsp:cNvPr id="0" name=""/>
        <dsp:cNvSpPr/>
      </dsp:nvSpPr>
      <dsp:spPr>
        <a:xfrm>
          <a:off x="4532" y="1008111"/>
          <a:ext cx="3471028" cy="969804"/>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Составление сводной бюджетной отчетности по  району – Годовой отчет об исполнении бюджета  муниципального района</a:t>
          </a:r>
          <a:endParaRPr lang="ru-RU" sz="1300" b="0" kern="1200" dirty="0">
            <a:effectLst>
              <a:outerShdw blurRad="38100" dist="38100" dir="2700000" algn="tl">
                <a:srgbClr val="000000">
                  <a:alpha val="43137"/>
                </a:srgbClr>
              </a:outerShdw>
            </a:effectLst>
            <a:latin typeface="Cassandra" pitchFamily="66" charset="0"/>
          </a:endParaRPr>
        </a:p>
      </dsp:txBody>
      <dsp:txXfrm>
        <a:off x="489434" y="1008111"/>
        <a:ext cx="2501224" cy="969804"/>
      </dsp:txXfrm>
    </dsp:sp>
    <dsp:sp modelId="{D704AC16-CD65-4143-BDAE-09978379ECA6}">
      <dsp:nvSpPr>
        <dsp:cNvPr id="0" name=""/>
        <dsp:cNvSpPr/>
      </dsp:nvSpPr>
      <dsp:spPr>
        <a:xfrm>
          <a:off x="3236384" y="1152128"/>
          <a:ext cx="4756503" cy="647841"/>
        </a:xfrm>
        <a:prstGeom prst="chevron">
          <a:avLst/>
        </a:prstGeom>
        <a:solidFill>
          <a:schemeClr val="accent5">
            <a:lumMod val="20000"/>
            <a:lumOff val="80000"/>
          </a:schemeClr>
        </a:solidFill>
        <a:ln w="9525" cap="flat" cmpd="sng" algn="ctr">
          <a:solidFill>
            <a:schemeClr val="accent2">
              <a:shade val="95000"/>
              <a:satMod val="105000"/>
            </a:schemeClr>
          </a:solidFill>
          <a:prstDash val="solid"/>
        </a:ln>
        <a:effectLst>
          <a:innerShdw blurRad="114300">
            <a:prstClr val="black"/>
          </a:innerShdw>
        </a:effectLst>
        <a:scene3d>
          <a:camera prst="orthographicFront"/>
          <a:lightRig rig="flat" dir="t"/>
        </a:scene3d>
        <a:sp3d extrusionH="12700">
          <a:bevelT w="152400" h="50800" prst="softRound"/>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Финансовое управление муниципального района</a:t>
          </a:r>
          <a:endParaRPr lang="ru-RU" sz="1600" b="0" kern="1200" dirty="0">
            <a:effectLst>
              <a:outerShdw blurRad="38100" dist="38100" dir="2700000" algn="tl">
                <a:srgbClr val="000000">
                  <a:alpha val="43137"/>
                </a:srgbClr>
              </a:outerShdw>
            </a:effectLst>
            <a:latin typeface="Cassandra" pitchFamily="66" charset="0"/>
          </a:endParaRPr>
        </a:p>
      </dsp:txBody>
      <dsp:txXfrm>
        <a:off x="3560305" y="1152128"/>
        <a:ext cx="4108662" cy="647841"/>
      </dsp:txXfrm>
    </dsp:sp>
    <dsp:sp modelId="{2A0D1D7A-C5CC-4DB7-8EE5-0B9AC63C366B}">
      <dsp:nvSpPr>
        <dsp:cNvPr id="0" name=""/>
        <dsp:cNvSpPr/>
      </dsp:nvSpPr>
      <dsp:spPr>
        <a:xfrm>
          <a:off x="0" y="2095636"/>
          <a:ext cx="3449098" cy="945770"/>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lvl="0" algn="ctr" defTabSz="600075">
            <a:lnSpc>
              <a:spcPct val="90000"/>
            </a:lnSpc>
            <a:spcBef>
              <a:spcPct val="0"/>
            </a:spcBef>
            <a:spcAft>
              <a:spcPct val="35000"/>
            </a:spcAft>
          </a:pPr>
          <a:r>
            <a:rPr lang="ru-RU" sz="1350" b="0" kern="1200" dirty="0" smtClean="0">
              <a:effectLst>
                <a:outerShdw blurRad="38100" dist="38100" dir="2700000" algn="tl">
                  <a:srgbClr val="000000">
                    <a:alpha val="43137"/>
                  </a:srgbClr>
                </a:outerShdw>
              </a:effectLst>
              <a:latin typeface="Cassandra" pitchFamily="66" charset="0"/>
            </a:rPr>
            <a:t>Представление годового отчета об исполнении бюджета </a:t>
          </a:r>
          <a:r>
            <a:rPr lang="ru-RU" sz="1300" b="0" kern="1200" dirty="0" smtClean="0">
              <a:effectLst>
                <a:outerShdw blurRad="38100" dist="38100" dir="2700000" algn="tl">
                  <a:srgbClr val="000000">
                    <a:alpha val="43137"/>
                  </a:srgbClr>
                </a:outerShdw>
              </a:effectLst>
              <a:latin typeface="Cassandra" pitchFamily="66" charset="0"/>
            </a:rPr>
            <a:t>ЗМР</a:t>
          </a:r>
          <a:r>
            <a:rPr lang="ru-RU" sz="1350" b="0" kern="1200" dirty="0" smtClean="0">
              <a:effectLst>
                <a:outerShdw blurRad="38100" dist="38100" dir="2700000" algn="tl">
                  <a:srgbClr val="000000">
                    <a:alpha val="43137"/>
                  </a:srgbClr>
                </a:outerShdw>
              </a:effectLst>
              <a:latin typeface="Cassandra" pitchFamily="66" charset="0"/>
            </a:rPr>
            <a:t> для внешней проверки и подготовки заключения на него</a:t>
          </a:r>
          <a:endParaRPr lang="ru-RU" sz="1350" b="0" kern="1200" dirty="0">
            <a:effectLst>
              <a:outerShdw blurRad="38100" dist="38100" dir="2700000" algn="tl">
                <a:srgbClr val="000000">
                  <a:alpha val="43137"/>
                </a:srgbClr>
              </a:outerShdw>
            </a:effectLst>
            <a:latin typeface="Cassandra" pitchFamily="66" charset="0"/>
          </a:endParaRPr>
        </a:p>
      </dsp:txBody>
      <dsp:txXfrm>
        <a:off x="472885" y="2095636"/>
        <a:ext cx="2503328" cy="945770"/>
      </dsp:txXfrm>
    </dsp:sp>
    <dsp:sp modelId="{E8C1506D-363F-4EEF-8028-E603290EFA79}">
      <dsp:nvSpPr>
        <dsp:cNvPr id="0" name=""/>
        <dsp:cNvSpPr/>
      </dsp:nvSpPr>
      <dsp:spPr>
        <a:xfrm>
          <a:off x="3160838" y="2157938"/>
          <a:ext cx="4816404" cy="804004"/>
        </a:xfrm>
        <a:prstGeom prst="chevron">
          <a:avLst/>
        </a:prstGeom>
        <a:solidFill>
          <a:schemeClr val="accent6">
            <a:lumMod val="20000"/>
            <a:lumOff val="80000"/>
          </a:schemeClr>
        </a:solidFill>
        <a:ln w="9525" cap="flat" cmpd="sng" algn="ctr">
          <a:solidFill>
            <a:schemeClr val="accent6">
              <a:shade val="95000"/>
              <a:satMod val="105000"/>
            </a:schemeClr>
          </a:solidFill>
          <a:prstDash val="solid"/>
        </a:ln>
        <a:effectLst>
          <a:outerShdw blurRad="50800" dist="38100" dir="16200000" rotWithShape="0">
            <a:prstClr val="black">
              <a:alpha val="40000"/>
            </a:prstClr>
          </a:outerShdw>
        </a:effectLst>
        <a:scene3d>
          <a:camera prst="orthographicFront"/>
          <a:lightRig rig="flat" dir="t"/>
        </a:scene3d>
        <a:sp3d extrusionH="12700">
          <a:bevelT prst="relaxedInset"/>
        </a:sp3d>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Администрация муниципального района (уполномочен - финансовое управление)</a:t>
          </a:r>
          <a:endParaRPr lang="ru-RU" sz="1600" b="0" kern="1200" dirty="0">
            <a:effectLst>
              <a:outerShdw blurRad="38100" dist="38100" dir="2700000" algn="tl">
                <a:srgbClr val="000000">
                  <a:alpha val="43137"/>
                </a:srgbClr>
              </a:outerShdw>
            </a:effectLst>
            <a:latin typeface="Cassandra" pitchFamily="66" charset="0"/>
          </a:endParaRPr>
        </a:p>
      </dsp:txBody>
      <dsp:txXfrm>
        <a:off x="3562840" y="2157938"/>
        <a:ext cx="4012400" cy="8040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0.52625</cdr:x>
      <cdr:y>0.49725</cdr:y>
    </cdr:from>
    <cdr:to>
      <cdr:x>0.53575</cdr:x>
      <cdr:y>0.5885</cdr:y>
    </cdr:to>
    <cdr:sp macro="" textlink="">
      <cdr:nvSpPr>
        <cdr:cNvPr id="1025" name="Text Box 1"/>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0.52625</cdr:x>
      <cdr:y>0.49725</cdr:y>
    </cdr:from>
    <cdr:to>
      <cdr:x>0.53575</cdr:x>
      <cdr:y>0.5885</cdr:y>
    </cdr:to>
    <cdr:sp macro="" textlink="">
      <cdr:nvSpPr>
        <cdr:cNvPr id="1026" name="Text Box 2"/>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0.48077</cdr:x>
      <cdr:y>0.60541</cdr:y>
    </cdr:from>
    <cdr:to>
      <cdr:x>0.64426</cdr:x>
      <cdr:y>0.67942</cdr:y>
    </cdr:to>
    <cdr:cxnSp macro="">
      <cdr:nvCxnSpPr>
        <cdr:cNvPr id="4" name="Прямая соединительная линия 3"/>
        <cdr:cNvCxnSpPr/>
      </cdr:nvCxnSpPr>
      <cdr:spPr>
        <a:xfrm xmlns:a="http://schemas.openxmlformats.org/drawingml/2006/main">
          <a:off x="1800200" y="1800200"/>
          <a:ext cx="612174" cy="220070"/>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0.23615</cdr:x>
      <cdr:y>0.24158</cdr:y>
    </cdr:from>
    <cdr:to>
      <cdr:x>0.34033</cdr:x>
      <cdr:y>0.30673</cdr:y>
    </cdr:to>
    <cdr:cxnSp macro="">
      <cdr:nvCxnSpPr>
        <cdr:cNvPr id="5" name="Прямая соединительная линия 4"/>
        <cdr:cNvCxnSpPr/>
      </cdr:nvCxnSpPr>
      <cdr:spPr>
        <a:xfrm xmlns:a="http://schemas.openxmlformats.org/drawingml/2006/main">
          <a:off x="936104" y="718339"/>
          <a:ext cx="412963" cy="193736"/>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D8D8DA91-F7B6-4065-9891-80FE2F786EB4}" type="datetimeFigureOut">
              <a:rPr lang="ru-RU" smtClean="0"/>
              <a:t>22.06.2018</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7F24978-486F-4094-A42C-F6ED6E949853}" type="slidenum">
              <a:rPr lang="ru-RU" smtClean="0"/>
              <a:t>‹#›</a:t>
            </a:fld>
            <a:endParaRPr lang="ru-RU" dirty="0"/>
          </a:p>
        </p:txBody>
      </p:sp>
    </p:spTree>
    <p:extLst>
      <p:ext uri="{BB962C8B-B14F-4D97-AF65-F5344CB8AC3E}">
        <p14:creationId xmlns:p14="http://schemas.microsoft.com/office/powerpoint/2010/main" val="14928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F24978-486F-4094-A42C-F6ED6E949853}" type="slidenum">
              <a:rPr lang="ru-RU" smtClean="0"/>
              <a:t>23</a:t>
            </a:fld>
            <a:endParaRPr lang="ru-RU" dirty="0"/>
          </a:p>
        </p:txBody>
      </p:sp>
    </p:spTree>
    <p:extLst>
      <p:ext uri="{BB962C8B-B14F-4D97-AF65-F5344CB8AC3E}">
        <p14:creationId xmlns:p14="http://schemas.microsoft.com/office/powerpoint/2010/main" val="23375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DD1C-655D-4B94-80ED-D8AFE0F0830F}" type="slidenum">
              <a:rPr lang="ru-RU" smtClean="0"/>
              <a:t>37</a:t>
            </a:fld>
            <a:endParaRPr lang="ru-RU" dirty="0"/>
          </a:p>
        </p:txBody>
      </p:sp>
    </p:spTree>
    <p:extLst>
      <p:ext uri="{BB962C8B-B14F-4D97-AF65-F5344CB8AC3E}">
        <p14:creationId xmlns:p14="http://schemas.microsoft.com/office/powerpoint/2010/main" val="362921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pPr>
                <a:defRPr/>
              </a:pPr>
              <a:t>22.06.2018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pPr>
                <a:defRPr/>
              </a:pPr>
              <a:t>‹#›</a:t>
            </a:fld>
            <a:endParaRPr lang="ru-RU" dirty="0"/>
          </a:p>
        </p:txBody>
      </p:sp>
    </p:spTree>
    <p:extLst>
      <p:ext uri="{BB962C8B-B14F-4D97-AF65-F5344CB8AC3E}">
        <p14:creationId xmlns:p14="http://schemas.microsoft.com/office/powerpoint/2010/main" val="2468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313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055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796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781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284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036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9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833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6832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562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525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solidFill>
                  <a:prstClr val="black">
                    <a:tint val="75000"/>
                  </a:prstClr>
                </a:solidFill>
              </a:rPr>
              <a:pPr>
                <a:defRPr/>
              </a:pPr>
              <a:t>22.06.2018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362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93000"/>
                <a:alpha val="70000"/>
              </a:schemeClr>
            </a:gs>
            <a:gs pos="38000">
              <a:schemeClr val="accent1">
                <a:lumMod val="20000"/>
                <a:lumOff val="80000"/>
              </a:schemeClr>
            </a:gs>
            <a:gs pos="64000">
              <a:schemeClr val="accent1">
                <a:tint val="44500"/>
                <a:satMod val="160000"/>
              </a:schemeClr>
            </a:gs>
            <a:gs pos="89000">
              <a:srgbClr val="92D050"/>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22.06.2018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93000"/>
                <a:alpha val="70000"/>
              </a:schemeClr>
            </a:gs>
            <a:gs pos="38000">
              <a:schemeClr val="accent1">
                <a:lumMod val="20000"/>
                <a:lumOff val="80000"/>
              </a:schemeClr>
            </a:gs>
            <a:gs pos="64000">
              <a:schemeClr val="accent1">
                <a:tint val="44500"/>
                <a:satMod val="160000"/>
              </a:schemeClr>
            </a:gs>
            <a:gs pos="89000">
              <a:srgbClr val="92D050"/>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22.06.2018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3067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yandex.ru/images/search?text=%D0%BE%D1%82%D1%87%D0%B5%D1%82%D0%BD%D0%BE%D1%81%D1%82%D1%8C&amp;source-serpid=7pJbKbwEd-O3s4SoSppBxw&amp;source=related-4&amp;nomisspell=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andex.ru/images/search?source=wiz&amp;img_url=http://balancedbudgetforever.com/wp-content/uploads/2014/12/shutterstock_127693778.jpg&amp;p=3&amp;text=%D1%84%D0%BE%D1%82%D0%BE%20%D0%B2%D1%81%D0%B5%20%D0%BE%20%D1%84%D0%B8%D0%BD%D0%B0%D0%BD%D1%81%D0%B0%D1%85&amp;noreask=1&amp;pos=102&amp;rpt=simage&amp;lr=100645"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yandex.ru/images/search?p=1&amp;text=%D1%8D%D0%BC%D0%B1%D0%BB%D0%B5%D0%BC%D1%8B%20%D0%BE%20%D0%B1%D1%8E%D0%B4%D0%B6%D0%B5%D1%82%D0%B5,%20%D0%B4%D0%B5%D0%BD%D1%8C%D0%B3%D0%B0%D1%85%20%D0%B8%20%D0%B1%D1%83%D1%85%D1%83%D1%87%D0%B5%D1%82%D0%B5&amp;img_url=http://assistantstudent.ru/articles/wp-content/uploads/2016/03/19897726-obzor-programm-arhivatorov-referaty.jpg&amp;pos=55&amp;rpt=sim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yandex.ru/images/search?source=wiz&amp;img_url=http://admold.fedpress.ru/sites/fedpress/files/albalaev/news/investments.jpg&amp;p=1&amp;text=%D1%84%D0%BE%D1%82%D0%BE%20%D0%B2%D1%81%D0%B5%20%D0%BE%20%D1%84%D0%B8%D0%BD%D0%B0%D0%BD%D1%81%D0%B0%D1%85&amp;noreask=1&amp;pos=34&amp;rpt=simage&amp;lr=100645" TargetMode="External"/><Relationship Id="rId7"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s://yandex.ru/images/search?source=wiz&amp;img_url=http://www.capital.com.pa/wp-content/uploads/2014/05/Foto-Monedas.jpg&amp;p=1&amp;text=%D1%84%D0%BE%D1%82%D0%BE%20%D0%B2%D1%81%D0%B5%20%D0%BE%20%D1%84%D0%B8%D0%BD%D0%B0%D0%BD%D1%81%D0%B0%D1%85&amp;noreask=1&amp;pos=57&amp;rpt=simage&amp;lr=100645"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andex.ru/images/search?source=wiz&amp;img_url=http://foxyforex.ru/wp-content/uploads/2016/02/shutterstock_74025742.jpg&amp;p=3&amp;text=%D1%84%D0%BE%D1%82%D0%BE%20%D0%B2%D1%81%D0%B5%20%D0%BE%20%D1%84%D0%B8%D0%BD%D0%B0%D0%BD%D1%81%D0%B0%D1%85&amp;noreask=1&amp;pos=106&amp;rpt=simage&amp;lr=100645"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andex.ru/images/search?source=wiz&amp;img_url=http://newsru.co.il/pict/id/large/608526_20130813112238.jpg&amp;text=%D1%84%D0%BE%D1%82%D0%BE%20%D0%B2%D1%81%D0%B5%20%D0%BE%20%D1%84%D0%B8%D0%BD%D0%B0%D0%BD%D1%81%D0%B0%D1%85&amp;noreask=1&amp;pos=11&amp;lr=100645&amp;rpt=simage"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9.jpeg"/><Relationship Id="rId4" Type="http://schemas.openxmlformats.org/officeDocument/2006/relationships/hyperlink" Target="https://yandex.ru/images/search?source=wiz&amp;img_url=http://www.fundshub.ru/upload/iblock/a2d/a2d2010956b3f13d4f8cb648b886f5cd.jpg&amp;p=2&amp;text=%D1%84%D0%BE%D1%82%D0%BE%20%D0%B2%D1%81%D0%B5%20%D0%BE%20%D1%84%D0%B8%D0%BD%D0%B0%D0%BD%D1%81%D0%B0%D1%85&amp;noreask=1&amp;pos=72&amp;rpt=simage&amp;lr=1006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 Id="rId2" Type="http://schemas.openxmlformats.org/officeDocument/2006/relationships/chart" Target="../charts/chart4.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pn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hyperlink" Target="https://yandex.ru/images/search?source=wiz&amp;img_url=http://rmr.gov.ua/data/photomanager/139064424_big.jpg&amp;p=1&amp;text=%D0%BE%20%D0%B1%D1%8E%D0%B4%D0%B6%D0%B5%D1%82%D0%B5%20%D1%8D%D0%BC%D0%B1%D0%BB%D0%B5%D0%BC%D1%8B&amp;noreask=1&amp;pos=38&amp;rpt=simage&amp;lr=10064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hyperlink" Target="https://yandex.ru/images/search?p=4&amp;text=%D1%8D%D0%BC%D0%B1%D0%BB%D0%B5%D0%BC%D1%8B%20%D0%BE%20%D0%B1%D1%8E%D0%B4%D0%B6%D0%B5%D1%82%D0%B5,%20%D0%B4%D0%B5%D0%BD%D1%8C%D0%B3%D0%B0%D1%85%20%D0%B8%20%D0%B1%D1%83%D1%85%D1%83%D1%87%D0%B5%D1%82%D0%B5&amp;img_url=http://hotspotsocialmedia.com/wp-content/uploads/2014/02/bigstock-Finance-and-accounting-concept-42441316.jpg&amp;pos=122&amp;rpt=simage" TargetMode="External"/><Relationship Id="rId12" Type="http://schemas.openxmlformats.org/officeDocument/2006/relationships/image" Target="../media/image34.jpeg"/><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hyperlink" Target="https://yandex.ru/images/search?p=2&amp;text=%D0%BA%D0%B0%D1%80%D1%82%D0%B8%D0%BD%D0%BA%D0%B8%20%D0%B8%20%D1%8D%D0%BC%D0%B1%D0%BB%D0%B5%D0%BC%D1%8B%20%D0%BF%D0%BE%20%D1%84%D0%B8%D0%B7%D0%B8%D1%87%D0%B5%D1%81%D0%BA%D0%BE%D0%B9%20%D0%BA%D1%83%D0%BB%D1%8C%D1%82%D1%83%D1%80%D0%B5%20%D0%B8%20%D1%81%D0%BF%D0%BE%D1%80%D1%82%D1%83&amp;img_url=http://www.woodlandsprimary.school.nz/uploads/2/1/1/4/21142586/7582777.png?934&amp;pos=75&amp;rpt=simage" TargetMode="External"/><Relationship Id="rId5" Type="http://schemas.openxmlformats.org/officeDocument/2006/relationships/image" Target="../media/image30.pn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s://yandex.ru/images/search?source=wiz&amp;img_url=http://pfinancial.com.au/wp-content/uploads/2013/12/bigstock-Protecting-A-Good-Investment-A-4835107.jpg&amp;p=2&amp;text=%D1%84%D0%BE%D1%82%D0%BE%20%D0%B2%D1%81%D0%B5%20%D0%BE%20%D1%84%D0%B8%D0%BD%D0%B0%D0%BD%D1%81%D0%B0%D1%85&amp;noreask=1&amp;pos=80&amp;rpt=simage&amp;lr=10064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yandex.ru/images/search?source=wiz&amp;img_url=https://kostromama.ru/image/630/2086/1/image.jpg&amp;p=1&amp;text=%D0%BA%D0%B0%D1%80%D1%82%D0%B8%D0%BD%D0%BA%D0%B8%20%D0%BF%D0%BE%20%D1%83%D1%87%D1%80%D0%B5%D0%B6%D0%B4%D0%B5%D0%BD%D0%B8%D1%8F%D0%BC%20%D0%BE%D0%B1%D1%80%D0%B0%D0%B7%D0%BE%D0%B2%D0%B0%D0%BD%D0%B8%D1%8F%20%D0%B7%D0%B5%D0%BB%D0%B5%D0%BD%D1%87%D1%83%D0%BA%D1%81%D0%BA%D0%BE%D0%B3%D0%BE%20%D1%80%D0%B0%D0%B9%D0%BE%D0%BD%D0%B0&amp;noreask=1&amp;pos=59&amp;rpt=simage&amp;lr=1104" TargetMode="External"/><Relationship Id="rId13" Type="http://schemas.openxmlformats.org/officeDocument/2006/relationships/image" Target="../media/image41.jpeg"/><Relationship Id="rId3" Type="http://schemas.openxmlformats.org/officeDocument/2006/relationships/hyperlink" Target="https://yandex.ru/images/search?source=wiz&amp;img_url=http://zelenchukadmin.ru/sites/default/files/fnovosti/bbol2014/f10.jpg&amp;p=1&amp;text=%D0%BA%D0%B0%D1%80%D1%82%D0%B8%D0%BD%D0%BA%D0%B8%20%D1%88%D0%BA%D0%BE%D0%BB%20%D0%B7%D0%B5%D0%BB%D0%B5%D0%BD%D1%87%D1%83%D0%BA%D1%81%D0%BA%D0%BE%D0%B3%D0%BE%20%D1%80%D0%B0%D0%B9%D0%BE%D0%BD%D0%B0&amp;noreask=1&amp;pos=54&amp;rpt=simage&amp;lr=1104" TargetMode="External"/><Relationship Id="rId7" Type="http://schemas.openxmlformats.org/officeDocument/2006/relationships/image" Target="../media/image37.jpeg"/><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yandex.ru/images/search?source=wiz&amp;img_url=http://zelkolobok.ucoz.com/_si/0/36506897.jpg&amp;text=%D0%BA%D0%B0%D1%80%D1%82%D0%B8%D0%BD%D0%BA%D0%B8%20%D0%B4%D0%B5%D1%82%D1%81%D0%BA%D0%BE%D0%B3%D0%BE%20%D1%81%D0%B0%D0%B4%D0%B0%20%D0%BA%D0%BE%D0%BB%D0%BE%D0%B1%D0%BE%D0%BA%20%D1%81%D1%82.%20%D0%B7%D0%B5%D0%BB%D0%B5%D0%BD%D1%87%D1%83%D0%BA%D1%81%D0%BA%D0%BE%D0%B9&amp;noreask=1&amp;pos=0&amp;lr=1104&amp;rpt=simage" TargetMode="External"/><Relationship Id="rId11" Type="http://schemas.openxmlformats.org/officeDocument/2006/relationships/image" Target="../media/image39.jpeg"/><Relationship Id="rId5" Type="http://schemas.openxmlformats.org/officeDocument/2006/relationships/image" Target="../media/image36.jpeg"/><Relationship Id="rId10" Type="http://schemas.openxmlformats.org/officeDocument/2006/relationships/hyperlink" Target="https://yandex.ru/images/search?p=4&amp;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www.riakchr.ru/assets/images/products/33536/1y4a8536.jpg&amp;pos=133&amp;rpt=simage" TargetMode="External"/><Relationship Id="rId4" Type="http://schemas.openxmlformats.org/officeDocument/2006/relationships/image" Target="../media/image35.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yandex.ru/images/search?text=%D1%8D%D0%BC%D0%B1%D0%BB%D0%B5%D0%BC%D1%8B%20%D0%BE%20%D0%B1%D1%8E%D0%B4%D0%B6%D0%B5%D1%82%D0%B5,%20%D0%B4%D0%B5%D0%BD%D1%8C%D0%B3%D0%B0%D1%85%20%D0%B8%20%D0%B1%D1%83%D1%85%D1%83%D1%87%D0%B5%D1%82%D0%B5&amp;img_url=http://capstoneeducationcenter.com/wp-content/uploads/2013/09/Abacus.gif&amp;pos=4&amp;rpt=simag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obrazovanie09.ru/" TargetMode="Externa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s://yandex.ru/images/search?p=1&amp;text=%D0%BE%20%D0%B1%D1%8E%D0%B4%D0%B6%D0%B5%D1%82%D0%B5%20%D1%8D%D0%BC%D0%B1%D0%BB%D0%B5%D0%BC%D1%8B%20%D0%B8%20%D0%BA%D0%B0%D1%80%D1%82%D0%B8%D0%BD%D0%BA%D0%B8&amp;img_url=http://school19krsrm.ru/docs/simvolika/sosh_19_gerb-1.jpg&amp;pos=34&amp;rpt=simage" TargetMode="Externa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andex.ru/images/search?source=wiz&amp;img_url=http://easyen.ru/_bl/60/06195823.jpg&amp;text=%D0%BA%D0%B0%D1%80%D1%82%D0%B8%D0%BD%D0%BA%D0%B8%20%D0%B2%20%D1%81%D1%84%D0%B5%D1%80%D0%B5%20%D0%BA%D1%83%D0%BB%D1%8C%D1%82%D1%83%D1%80%D1%8B&amp;noreask=1&amp;pos=11&amp;lr=100645&amp;rpt=simage"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yandex.ru/images/search?source=wiz&amp;img_url=http://www.vsisumy.com/sites/default/files/imagecache/460x342/photo/note/47943/1.jpg&amp;text=%D0%BA%D0%B0%D1%80%D1%82%D0%B8%D0%BD%D0%BA%D0%B8%20%D0%B2%20%D1%81%D1%84%D0%B5%D1%80%D0%B5%20%D0%BA%D1%83%D0%BB%D1%8C%D1%82%D1%83%D1%80%D1%8B&amp;noreask=1&amp;pos=6&amp;lr=100645&amp;rpt=sim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andex.ru/images/search?source=wiz&amp;img_url=http://rmr.gov.ua/data/photomanager/139064424_big.jpg&amp;p=1&amp;text=%D0%BE%20%D0%B1%D1%8E%D0%B4%D0%B6%D0%B5%D1%82%D0%B5%20%D1%8D%D0%BC%D0%B1%D0%BB%D0%B5%D0%BC%D1%8B&amp;noreask=1&amp;pos=38&amp;rpt=simage&amp;lr=10064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yandex.ru/images/search?text=%D0%BA%D0%B0%D1%80%D1%82%D0%B8%D0%BD%D0%BA%D0%B8%20%D0%B8%20%D1%8D%D0%BC%D0%B1%D0%BB%D0%B5%D0%BC%D1%8B%20%D0%BF%D0%BE%20%D1%84%D0%B8%D0%B7%D0%B8%D1%87%D0%B5%D1%81%D0%BA%D0%BE%D0%B9%20%D0%BA%D1%83%D0%BB%D1%8C%D1%82%D1%83%D1%80%D0%B5%20%D0%B8%20%D1%81%D0%BF%D0%BE%D1%80%D1%82%D1%83&amp;img_url=http://licey9.ucoz.ru/photofornews/sport.jpg&amp;pos=16&amp;rpt=simage" TargetMode="Externa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s://yandex.ru/images/search?text=%D0%BA%D0%B0%D1%80%D1%82%D0%B8%D0%BD%D0%BA%D0%B8%20%D0%B2%20%D1%81%D1%84%D0%B5%D1%80%D0%B5%20%D1%84%D0%B8%D0%B7%D0%B8%D1%87%D0%B5%D1%81%D0%BA%D0%BE%D0%B9%20%D0%BA%D1%83%D0%BB%D1%8C%D1%82%D1%83%D1%80%D1%8B%20%D0%B8%20%D1%81%D0%BF%D0%BE%D1%80%D1%82%D0%B0&amp;img_url=http://www.sport-on-line.ru/_nw/0/06014058.jpg&amp;pos=7&amp;rpt=sim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petricov24.by/images/catalog/10f8f2c77bc2bb01a8aee161986694e2.jpg&amp;pos=3&amp;rpt=simage"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1084;&#1080;&#1085;&#1086;&#1073;&#1088;&#1085;&#1072;&#1091;&#1082;&#1080;.&#1088;&#109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s://yandex.ru/images/search?source=wiz&amp;img_url=https://kostromama.ru/image/630/2086/1/image.jpg&amp;p=1&amp;text=%D0%BA%D0%B0%D1%80%D1%82%D0%B8%D0%BD%D0%BA%D0%B8%20%D0%BF%D0%BE%20%D1%83%D1%87%D1%80%D0%B5%D0%B6%D0%B4%D0%B5%D0%BD%D0%B8%D1%8F%D0%BC%20%D0%BE%D0%B1%D1%80%D0%B0%D0%B7%D0%BE%D0%B2%D0%B0%D0%BD%D0%B8%D1%8F%20%D0%B7%D0%B5%D0%BB%D0%B5%D0%BD%D1%87%D1%83%D0%BA%D1%81%D0%BA%D0%BE%D0%B3%D0%BE%20%D1%80%D0%B0%D0%B9%D0%BE%D0%BD%D0%B0&amp;noreask=1&amp;pos=59&amp;rpt=simage&amp;lr=1104" TargetMode="Externa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g"/></Relationships>
</file>

<file path=ppt/slides/_rels/slide39.xml.rels><?xml version="1.0" encoding="UTF-8" standalone="yes"?>
<Relationships xmlns="http://schemas.openxmlformats.org/package/2006/relationships"><Relationship Id="rId3"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www.yuzhnouralsk.ru/wp-content/uploads/2016/06/tsso.jpg&amp;pos=19&amp;rpt=simage" TargetMode="External"/><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https://yandex.ru/images/search?source=wiz&amp;img_url=http://kolpinonews.ru/u/news/upload/5f93cd5d9cd2a4fa.jpg&amp;text=%D1%81%D0%B5%D0%BB%D1%8C%D1%85%D0%BE%D0%B7%20%D0%BA%D0%B0%D1%80%D1%82%D0%B8%D0%BD%D0%BA%D0%B8&amp;noreask=1&amp;pos=3&amp;lr=1104&amp;rpt=simage"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kuzinfo.ru/images/News2016/201607110001.jpg&amp;pos=2&amp;rpt=simage" TargetMode="External"/><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yandex.ru/images/search?source=wiz&amp;img_url=http://189131.selcdn.com/kultura/assets/uploads/posters/u-123_ba422-1527310368_image_14291882517995.jpg_big.jpeg&amp;text=%D0%BA%D0%B0%D1%80%D1%82%D0%B8%D0%BD%D0%BA%D0%B8%20%D0%B8%20%D1%8D%D0%BC%D0%B1%D0%BB%D0%B5%D0%BC%D1%8B%20%D0%BF%D0%BE%20%D0%BA%D1%83%D0%BB%D1%8C%D1%82%D1%83%D1%80%D0%B5&amp;noreask=1&amp;pos=22&amp;lr=100645&amp;rpt=simage" TargetMode="External"/><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jpeg"/></Relationships>
</file>

<file path=ppt/slides/_rels/slide43.xml.rels><?xml version="1.0" encoding="UTF-8" standalone="yes"?>
<Relationships xmlns="http://schemas.openxmlformats.org/package/2006/relationships"><Relationship Id="rId3" Type="http://schemas.openxmlformats.org/officeDocument/2006/relationships/hyperlink" Target="https://yandex.ru/images/search?source=wiz&amp;img_url=http://www.funlib.ru/cimg/2014/101421/1233205&amp;p=3&amp;text=%D0%BA%D0%B0%D1%80%D1%82%D0%B8%D0%BD%D0%BA%D0%B8%20%D0%B2%20%D1%81%D1%84%D0%B5%D1%80%D0%B5%20%D0%BA%D1%83%D0%BB%D1%8C%D1%82%D1%83%D1%80%D1%8B&amp;noreask=1&amp;pos=103&amp;rpt=simage&amp;lr=100645" TargetMode="External"/><Relationship Id="rId7" Type="http://schemas.openxmlformats.org/officeDocument/2006/relationships/image" Target="../media/image50.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hyperlink" Target="https://yandex.ru/images/search?text=%D0%BA%D0%B0%D1%80%D1%82%D0%B8%D0%BD%D0%BA%D0%B8%20%D0%B2%20%D1%81%D1%84%D0%B5%D1%80%D0%B5%20%D1%84%D0%B8%D0%B7%D0%B8%D1%87%D0%B5%D1%81%D0%BA%D0%BE%D0%B9%20%D0%BA%D1%83%D0%BB%D1%8C%D1%82%D1%83%D1%80%D1%8B%20%D0%B8%20%D1%81%D0%BF%D0%BE%D1%80%D1%82%D0%B0&amp;img_url=http://www.sport-on-line.ru/_nw/0/06014058.jpg&amp;pos=7&amp;rpt=simage" TargetMode="External"/><Relationship Id="rId5" Type="http://schemas.openxmlformats.org/officeDocument/2006/relationships/image" Target="../media/image80.jpeg"/><Relationship Id="rId4" Type="http://schemas.openxmlformats.org/officeDocument/2006/relationships/image" Target="../media/image79.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25.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 Id="rId5" Type="http://schemas.openxmlformats.org/officeDocument/2006/relationships/image" Target="../media/image83.jpeg"/><Relationship Id="rId4" Type="http://schemas.openxmlformats.org/officeDocument/2006/relationships/hyperlink" Target="https://yandex.ru/images/search?source=wiz&amp;img_url=http://lib.exdat.com/tw_files2/urls_20/75/d-74672/74672_html_56a5629.jpg&amp;p=4&amp;text=%D0%BA%D0%B0%D1%80%D1%82%D0%B8%D0%BD%D0%BA%D0%B8%20%D0%B4%D0%B5%D1%82%D1%81%D0%BA%D0%BE%D0%B3%D0%BE%20%D1%81%D0%B0%D0%B4%D0%B0%20%D0%BA%D0%BE%D0%BB%D0%BE%D0%B1%D0%BE%D0%BA%20%D1%81%D1%82.%20%D0%B7%D0%B5%D0%BB%D0%B5%D0%BD%D1%87%D1%83%D0%BA%D1%81%D0%BA%D0%BE%D0%B9&amp;noreask=1&amp;pos=130&amp;rpt=simage&amp;lr=110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hyperlink" Target="https://yandex.ru/images/search?p=1&amp;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www.zelpravda.ru/images/remote/https--pp.vk.me-c631119-v631119540-f702-i_PLO7_cHjE.jpg&amp;pos=59&amp;rpt=simage" TargetMode="Externa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hyperlink" Target="https://yandex.ru/images/search?source=wiz&amp;img_url=http://pfinancial.com.au/wp-content/uploads/2013/12/bigstock-Protecting-A-Good-Investment-A-4835107.jpg&amp;p=2&amp;text=%D1%84%D0%BE%D1%82%D0%BE%20%D0%B2%D1%81%D0%B5%20%D0%BE%20%D1%84%D0%B8%D0%BD%D0%B0%D0%BD%D1%81%D0%B0%D1%85&amp;noreask=1&amp;pos=80&amp;rpt=simage&amp;lr=100645" TargetMode="External"/><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3.jpe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hyperlink" Target="https://yandex.ru/images/search?source=wiz&amp;img_url=http://kakotvet.com/images/kak_opredelit_maloe_predpriyatie.jpg&amp;p=2&amp;text=%D0%BA%D0%B0%D1%80%D1%82%D0%B8%D0%BD%D0%BA%D0%B8%20%D0%B2%20%D1%81%D1%84%D0%B5%D1%80%D0%B5%20%D0%BA%D1%83%D0%BB%D1%8C%D1%82%D1%83%D1%80%D1%8B&amp;noreask=1&amp;pos=73&amp;rpt=simage&amp;lr=100645" TargetMode="External"/><Relationship Id="rId5" Type="http://schemas.openxmlformats.org/officeDocument/2006/relationships/image" Target="../media/image25.jpeg"/><Relationship Id="rId4"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hyperlink" Target="https://yandex.ru/images/search?source=wiz&amp;img_url=http://www.creativesurfaces.com/wp-content/uploads/2010/10/Contact_Us_Icon.jpg&amp;text=%D0%BA%D0%BE%D0%BD%D1%82%D0%B0%D0%BA%D1%82%D0%BD%D0%B0%D1%8F%20%D0%B8%D0%BD%D1%84%D0%BE%D1%80%D0%BC%D0%B0%D1%86%D0%B8%D1%8F%20-%20%D1%84%D0%BE%D1%82%D0%BE&amp;noreask=1&amp;pos=4&amp;lr=100645&amp;rpt=simage" TargetMode="External"/><Relationship Id="rId4" Type="http://schemas.openxmlformats.org/officeDocument/2006/relationships/image" Target="../media/image9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s://yandex.ru/images/search?source=wiz&amp;img_url=http://zrenienasto.narod.ru/index_files/kontakt.jpg&amp;text=%D0%BA%D0%BE%D0%BD%D1%82%D0%B0%D0%BA%D1%82%D0%BD%D0%B0%D1%8F%20%D0%B8%D0%BD%D1%84%D0%BE%D1%80%D0%BC%D0%B0%D1%86%D0%B8%D1%8F%20-%20%D1%84%D0%BE%D1%82%D0%BE&amp;noreask=1&amp;pos=6&amp;lr=100645&amp;rpt=simage" TargetMode="External"/><Relationship Id="rId1" Type="http://schemas.openxmlformats.org/officeDocument/2006/relationships/slideLayout" Target="../slideLayouts/slideLayout2.xml"/><Relationship Id="rId4" Type="http://schemas.openxmlformats.org/officeDocument/2006/relationships/hyperlink" Target="mailto:zelfin@mail.r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 y="-27384"/>
            <a:ext cx="919826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403648" y="3068960"/>
            <a:ext cx="6552728" cy="3384376"/>
          </a:xfrm>
          <a:effectLst>
            <a:outerShdw blurRad="50800" dist="38100" dir="13500000" algn="br" rotWithShape="0">
              <a:prstClr val="black">
                <a:alpha val="40000"/>
              </a:prstClr>
            </a:outerShdw>
          </a:effectLst>
        </p:spPr>
        <p:txBody>
          <a:bodyPr>
            <a:prstTxWarp prst="textInflate">
              <a:avLst/>
            </a:prstTxWarp>
            <a:noAutofit/>
          </a:bodyPr>
          <a:lstStyle/>
          <a:p>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По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материалам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отчета об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исполнении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бюджета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 муниципального района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Карачаево-Черкесской Республики</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за 2017 год, </a:t>
            </a:r>
            <a:b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утвержденного Решением Совета </a:t>
            </a: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 муниципального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района от 27</a:t>
            </a:r>
            <a:r>
              <a:rPr lang="ru-RU" sz="2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.04.2018 №225</a:t>
            </a:r>
            <a:endPar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endParaRPr>
          </a:p>
        </p:txBody>
      </p:sp>
      <p:sp>
        <p:nvSpPr>
          <p:cNvPr id="5" name="Заголовок 1"/>
          <p:cNvSpPr txBox="1">
            <a:spLocks/>
          </p:cNvSpPr>
          <p:nvPr/>
        </p:nvSpPr>
        <p:spPr>
          <a:xfrm>
            <a:off x="323528" y="-27384"/>
            <a:ext cx="8568952" cy="1944216"/>
          </a:xfrm>
          <a:prstGeom prst="rect">
            <a:avLst/>
          </a:prstGeom>
          <a:effectLst>
            <a:outerShdw blurRad="50800" dist="38100" dir="13500000" algn="br" rotWithShape="0">
              <a:prstClr val="black">
                <a:alpha val="40000"/>
              </a:prstClr>
            </a:outerShdw>
          </a:effectLst>
        </p:spPr>
        <p:txBody>
          <a:bodyPr vert="horz" lIns="91440" tIns="45720" rIns="91440" bIns="45720" numCol="1" rtlCol="0" anchor="ctr">
            <a:prstTxWarp prst="textInflate">
              <a:avLst>
                <a:gd name="adj" fmla="val 20000"/>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Victoriana" pitchFamily="2" charset="0"/>
              </a:rPr>
              <a:t>Бюджет для граждан</a:t>
            </a:r>
            <a:endParaRPr lang="ru-RU" sz="26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Victoriana" pitchFamily="2" charset="0"/>
            </a:endParaRPr>
          </a:p>
        </p:txBody>
      </p:sp>
    </p:spTree>
    <p:extLst>
      <p:ext uri="{BB962C8B-B14F-4D97-AF65-F5344CB8AC3E}">
        <p14:creationId xmlns:p14="http://schemas.microsoft.com/office/powerpoint/2010/main" val="301437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077415510"/>
              </p:ext>
            </p:extLst>
          </p:nvPr>
        </p:nvGraphicFramePr>
        <p:xfrm>
          <a:off x="611560" y="4725144"/>
          <a:ext cx="799288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507552167"/>
              </p:ext>
            </p:extLst>
          </p:nvPr>
        </p:nvGraphicFramePr>
        <p:xfrm>
          <a:off x="611560" y="1556792"/>
          <a:ext cx="7992888"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Прямоугольник 6"/>
          <p:cNvSpPr/>
          <p:nvPr/>
        </p:nvSpPr>
        <p:spPr>
          <a:xfrm>
            <a:off x="2736305" y="304200"/>
            <a:ext cx="6228183" cy="892552"/>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600" b="1" dirty="0">
                <a:solidFill>
                  <a:srgbClr val="C00000"/>
                </a:solidFill>
                <a:effectLst>
                  <a:outerShdw blurRad="38100" dist="38100" dir="2700000" algn="tl">
                    <a:srgbClr val="000000">
                      <a:alpha val="43137"/>
                    </a:srgbClr>
                  </a:outerShdw>
                </a:effectLst>
                <a:latin typeface="Victoriana" pitchFamily="2" charset="0"/>
              </a:rPr>
              <a:t>ЭТАПЫ </a:t>
            </a:r>
            <a:r>
              <a:rPr lang="ru-RU" sz="2600" b="1" dirty="0" smtClean="0">
                <a:solidFill>
                  <a:srgbClr val="C00000"/>
                </a:solidFill>
                <a:effectLst>
                  <a:outerShdw blurRad="38100" dist="38100" dir="2700000" algn="tl">
                    <a:srgbClr val="000000">
                      <a:alpha val="43137"/>
                    </a:srgbClr>
                  </a:outerShdw>
                </a:effectLst>
                <a:latin typeface="Victoriana" pitchFamily="2" charset="0"/>
              </a:rPr>
              <a:t> РАБОТЫ  НАД  ГОДОВЫМ  ОТЧЕТОМ </a:t>
            </a:r>
            <a:r>
              <a:rPr lang="ru-RU" sz="2600" b="1" dirty="0">
                <a:solidFill>
                  <a:srgbClr val="C00000"/>
                </a:solidFill>
                <a:effectLst>
                  <a:outerShdw blurRad="38100" dist="38100" dir="2700000" algn="tl">
                    <a:srgbClr val="000000">
                      <a:alpha val="43137"/>
                    </a:srgbClr>
                  </a:outerShdw>
                </a:effectLst>
                <a:latin typeface="Victoriana" pitchFamily="2" charset="0"/>
              </a:rPr>
              <a:t/>
            </a:r>
            <a:br>
              <a:rPr lang="ru-RU" sz="2600" b="1" dirty="0">
                <a:solidFill>
                  <a:srgbClr val="C00000"/>
                </a:solidFill>
                <a:effectLst>
                  <a:outerShdw blurRad="38100" dist="38100" dir="2700000" algn="tl">
                    <a:srgbClr val="000000">
                      <a:alpha val="43137"/>
                    </a:srgbClr>
                  </a:outerShdw>
                </a:effectLst>
                <a:latin typeface="Victoriana" pitchFamily="2" charset="0"/>
              </a:rPr>
            </a:br>
            <a:r>
              <a:rPr lang="ru-RU" sz="2600" b="1" dirty="0">
                <a:solidFill>
                  <a:srgbClr val="C00000"/>
                </a:solidFill>
                <a:effectLst>
                  <a:outerShdw blurRad="38100" dist="38100" dir="2700000" algn="tl">
                    <a:srgbClr val="000000">
                      <a:alpha val="43137"/>
                    </a:srgbClr>
                  </a:outerShdw>
                </a:effectLst>
                <a:latin typeface="Victoriana" pitchFamily="2" charset="0"/>
              </a:rPr>
              <a:t>ОБ ИСПОЛНЕНИИ БЮДЖЕТА МУНИЦИПАЛЬНОГО РАЙОНА</a:t>
            </a:r>
          </a:p>
        </p:txBody>
      </p:sp>
      <p:pic>
        <p:nvPicPr>
          <p:cNvPr id="6" name="Рисунок 5" descr="https://im0-tub-ru.yandex.net/i?id=a4abb97f596dd92ddd46e7fcd5f2f174&amp;n=11">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70991" y="44624"/>
            <a:ext cx="2556793" cy="1412776"/>
          </a:xfrm>
          <a:prstGeom prst="rect">
            <a:avLst/>
          </a:prstGeom>
          <a:noFill/>
          <a:ln>
            <a:noFill/>
          </a:ln>
        </p:spPr>
      </p:pic>
    </p:spTree>
    <p:extLst>
      <p:ext uri="{BB962C8B-B14F-4D97-AF65-F5344CB8AC3E}">
        <p14:creationId xmlns:p14="http://schemas.microsoft.com/office/powerpoint/2010/main" val="269940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575556" y="1556792"/>
            <a:ext cx="2124236" cy="11110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b="1" dirty="0" smtClean="0">
                <a:solidFill>
                  <a:schemeClr val="bg1"/>
                </a:solidFill>
                <a:effectLst>
                  <a:outerShdw blurRad="38100" dist="38100" dir="2700000" algn="tl">
                    <a:srgbClr val="000000">
                      <a:alpha val="43137"/>
                    </a:srgbClr>
                  </a:outerShdw>
                </a:effectLst>
                <a:latin typeface="Victoriana" pitchFamily="2" charset="0"/>
              </a:rPr>
              <a:t>Цель</a:t>
            </a:r>
            <a:endParaRPr lang="ru-RU" sz="2800" b="1" dirty="0">
              <a:solidFill>
                <a:schemeClr val="bg1"/>
              </a:solidFill>
              <a:effectLst>
                <a:outerShdw blurRad="38100" dist="38100" dir="2700000" algn="tl">
                  <a:srgbClr val="000000">
                    <a:alpha val="43137"/>
                  </a:srgbClr>
                </a:outerShdw>
              </a:effectLst>
              <a:latin typeface="Victoriana" pitchFamily="2" charset="0"/>
            </a:endParaRPr>
          </a:p>
        </p:txBody>
      </p:sp>
      <p:sp>
        <p:nvSpPr>
          <p:cNvPr id="8" name="Стрелка вправо 7"/>
          <p:cNvSpPr/>
          <p:nvPr/>
        </p:nvSpPr>
        <p:spPr>
          <a:xfrm>
            <a:off x="467544" y="3767336"/>
            <a:ext cx="2232248" cy="2181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a:solidFill>
                  <a:schemeClr val="bg1"/>
                </a:solidFill>
                <a:effectLst>
                  <a:outerShdw blurRad="38100" dist="38100" dir="2700000" algn="tl">
                    <a:srgbClr val="000000">
                      <a:alpha val="43137"/>
                    </a:srgbClr>
                  </a:outerShdw>
                </a:effectLst>
                <a:latin typeface="Victoriana" pitchFamily="2" charset="0"/>
              </a:rPr>
              <a:t>Условия и особенности исполнения бюджета </a:t>
            </a:r>
          </a:p>
        </p:txBody>
      </p:sp>
      <p:sp>
        <p:nvSpPr>
          <p:cNvPr id="10" name="Прямоугольник 9"/>
          <p:cNvSpPr/>
          <p:nvPr/>
        </p:nvSpPr>
        <p:spPr>
          <a:xfrm>
            <a:off x="1187624" y="170637"/>
            <a:ext cx="6840760" cy="954107"/>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pPr algn="ctr"/>
            <a:r>
              <a:rPr lang="ru-RU" sz="2800" b="1" dirty="0">
                <a:solidFill>
                  <a:srgbClr val="C00000"/>
                </a:solidFill>
                <a:effectLst>
                  <a:outerShdw blurRad="38100" dist="38100" dir="2700000" algn="tl">
                    <a:srgbClr val="000000">
                      <a:alpha val="43137"/>
                    </a:srgbClr>
                  </a:outerShdw>
                </a:effectLst>
                <a:latin typeface="Victoriana" pitchFamily="2" charset="0"/>
              </a:rPr>
              <a:t>ОСНОВНЫЕ ЦЕЛИ, УСЛОВИЯ И ОСОБЕННОСТИ ИСПОЛНЕНИЯ БЮДЖЕТА </a:t>
            </a:r>
            <a:r>
              <a:rPr lang="ru-RU" sz="2800" b="1" dirty="0" smtClean="0">
                <a:solidFill>
                  <a:srgbClr val="C00000"/>
                </a:solidFill>
                <a:effectLst>
                  <a:outerShdw blurRad="38100" dist="38100" dir="2700000" algn="tl">
                    <a:srgbClr val="000000">
                      <a:alpha val="43137"/>
                    </a:srgbClr>
                  </a:outerShdw>
                </a:effectLst>
                <a:latin typeface="Victoriana" pitchFamily="2" charset="0"/>
              </a:rPr>
              <a:t> МУНИЦИПАЛЬНОГО  РАЙОНА  в 2017 году</a:t>
            </a:r>
            <a:endParaRPr lang="ru-RU" sz="2800" b="1" dirty="0">
              <a:solidFill>
                <a:srgbClr val="C00000"/>
              </a:solidFill>
              <a:effectLst>
                <a:outerShdw blurRad="38100" dist="38100" dir="2700000" algn="tl">
                  <a:srgbClr val="000000">
                    <a:alpha val="43137"/>
                  </a:srgbClr>
                </a:outerShdw>
              </a:effectLst>
              <a:latin typeface="Victoriana" pitchFamily="2" charset="0"/>
            </a:endParaRPr>
          </a:p>
        </p:txBody>
      </p:sp>
      <p:sp>
        <p:nvSpPr>
          <p:cNvPr id="2" name="Облако 1"/>
          <p:cNvSpPr/>
          <p:nvPr/>
        </p:nvSpPr>
        <p:spPr>
          <a:xfrm rot="21419499">
            <a:off x="2837628" y="1252225"/>
            <a:ext cx="4903116" cy="161689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2">
                    <a:lumMod val="50000"/>
                  </a:schemeClr>
                </a:solidFill>
                <a:latin typeface="Victoriana" pitchFamily="2" charset="0"/>
              </a:rPr>
              <a:t>Обеспечение устойчивости </a:t>
            </a:r>
            <a:r>
              <a:rPr lang="ru-RU" b="1" dirty="0" smtClean="0">
                <a:solidFill>
                  <a:schemeClr val="tx2">
                    <a:lumMod val="50000"/>
                  </a:schemeClr>
                </a:solidFill>
                <a:latin typeface="Victoriana" pitchFamily="2" charset="0"/>
              </a:rPr>
              <a:t>бюджетной </a:t>
            </a:r>
            <a:r>
              <a:rPr lang="ru-RU" b="1" dirty="0">
                <a:solidFill>
                  <a:schemeClr val="tx2">
                    <a:lumMod val="50000"/>
                  </a:schemeClr>
                </a:solidFill>
                <a:latin typeface="Victoriana" pitchFamily="2" charset="0"/>
              </a:rPr>
              <a:t>системы района и безусловное  исполнение принятых обязательств наиболее эффективным способом </a:t>
            </a:r>
          </a:p>
        </p:txBody>
      </p:sp>
      <p:sp>
        <p:nvSpPr>
          <p:cNvPr id="4" name="Облако 3"/>
          <p:cNvSpPr/>
          <p:nvPr/>
        </p:nvSpPr>
        <p:spPr>
          <a:xfrm rot="21327177">
            <a:off x="2768100" y="2952170"/>
            <a:ext cx="6279578" cy="36004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ru-RU" sz="1400" b="1" dirty="0">
              <a:solidFill>
                <a:schemeClr val="tx2">
                  <a:lumMod val="50000"/>
                </a:schemeClr>
              </a:solidFill>
              <a:effectLst>
                <a:outerShdw blurRad="38100" dist="38100" dir="2700000" algn="tl">
                  <a:srgbClr val="000000">
                    <a:alpha val="43137"/>
                  </a:srgbClr>
                </a:outerShdw>
              </a:effectLst>
            </a:endParaRPr>
          </a:p>
          <a:p>
            <a:pPr algn="just"/>
            <a:endParaRPr lang="ru-RU" sz="1400" b="1" dirty="0">
              <a:solidFill>
                <a:schemeClr val="tx2">
                  <a:lumMod val="50000"/>
                </a:schemeClr>
              </a:solidFill>
              <a:effectLst>
                <a:outerShdw blurRad="38100" dist="38100" dir="2700000" algn="tl">
                  <a:srgbClr val="000000">
                    <a:alpha val="43137"/>
                  </a:srgbClr>
                </a:outerShdw>
              </a:effectLst>
            </a:endParaRPr>
          </a:p>
          <a:p>
            <a:pPr algn="ctr"/>
            <a:r>
              <a:rPr lang="ru-RU" sz="1400" b="1" dirty="0">
                <a:solidFill>
                  <a:schemeClr val="tx2">
                    <a:lumMod val="50000"/>
                  </a:schemeClr>
                </a:solidFill>
                <a:effectLst>
                  <a:outerShdw blurRad="38100" dist="38100" dir="2700000" algn="tl">
                    <a:srgbClr val="000000">
                      <a:alpha val="43137"/>
                    </a:srgbClr>
                  </a:outerShdw>
                </a:effectLst>
              </a:rPr>
              <a:t>     </a:t>
            </a:r>
          </a:p>
        </p:txBody>
      </p:sp>
      <p:sp>
        <p:nvSpPr>
          <p:cNvPr id="5" name="Прямоугольник 4"/>
          <p:cNvSpPr/>
          <p:nvPr/>
        </p:nvSpPr>
        <p:spPr>
          <a:xfrm rot="21019043">
            <a:off x="2975444" y="3504058"/>
            <a:ext cx="5924952" cy="2446824"/>
          </a:xfrm>
          <a:prstGeom prst="rect">
            <a:avLst/>
          </a:prstGeom>
        </p:spPr>
        <p:txBody>
          <a:bodyPr wrap="square">
            <a:spAutoFit/>
          </a:bodyPr>
          <a:lstStyle/>
          <a:p>
            <a:pPr marL="228600" indent="-228600" algn="ctr">
              <a:buAutoNum type="arabicPeriod"/>
            </a:pPr>
            <a:r>
              <a:rPr lang="ru-RU" sz="1700" b="1" dirty="0" smtClean="0">
                <a:solidFill>
                  <a:schemeClr val="tx2">
                    <a:lumMod val="50000"/>
                  </a:schemeClr>
                </a:solidFill>
                <a:latin typeface="Victoriana" pitchFamily="2" charset="0"/>
              </a:rPr>
              <a:t>Исполнение </a:t>
            </a:r>
            <a:r>
              <a:rPr lang="ru-RU" sz="1700" b="1" dirty="0">
                <a:solidFill>
                  <a:schemeClr val="tx2">
                    <a:lumMod val="50000"/>
                  </a:schemeClr>
                </a:solidFill>
                <a:latin typeface="Victoriana" pitchFamily="2" charset="0"/>
              </a:rPr>
              <a:t>районного бюджета </a:t>
            </a:r>
            <a:r>
              <a:rPr lang="ru-RU" sz="1700" b="1" dirty="0" smtClean="0">
                <a:solidFill>
                  <a:schemeClr val="tx2">
                    <a:lumMod val="50000"/>
                  </a:schemeClr>
                </a:solidFill>
                <a:latin typeface="Victoriana" pitchFamily="2" charset="0"/>
              </a:rPr>
              <a:t>в </a:t>
            </a:r>
            <a:r>
              <a:rPr lang="ru-RU" sz="1700" b="1" dirty="0">
                <a:solidFill>
                  <a:schemeClr val="tx2">
                    <a:lumMod val="50000"/>
                  </a:schemeClr>
                </a:solidFill>
                <a:latin typeface="Victoriana" pitchFamily="2" charset="0"/>
              </a:rPr>
              <a:t>«программном» формате, </a:t>
            </a:r>
            <a:endParaRPr lang="ru-RU" sz="1700" b="1" dirty="0" smtClean="0">
              <a:solidFill>
                <a:schemeClr val="tx2">
                  <a:lumMod val="50000"/>
                </a:schemeClr>
              </a:solidFill>
              <a:latin typeface="Victoriana" pitchFamily="2" charset="0"/>
            </a:endParaRPr>
          </a:p>
          <a:p>
            <a:pPr algn="ctr"/>
            <a:r>
              <a:rPr lang="ru-RU" sz="1700" b="1" dirty="0" smtClean="0">
                <a:solidFill>
                  <a:schemeClr val="tx2">
                    <a:lumMod val="50000"/>
                  </a:schemeClr>
                </a:solidFill>
                <a:latin typeface="Victoriana" pitchFamily="2" charset="0"/>
              </a:rPr>
              <a:t>что обеспечивает увязку </a:t>
            </a:r>
            <a:r>
              <a:rPr lang="ru-RU" sz="1700" b="1" dirty="0">
                <a:solidFill>
                  <a:schemeClr val="tx2">
                    <a:lumMod val="50000"/>
                  </a:schemeClr>
                </a:solidFill>
                <a:latin typeface="Victoriana" pitchFamily="2" charset="0"/>
              </a:rPr>
              <a:t>бюджетных ассигнований и конкретных </a:t>
            </a:r>
            <a:r>
              <a:rPr lang="ru-RU" sz="1700" b="1" dirty="0" smtClean="0">
                <a:solidFill>
                  <a:schemeClr val="tx2">
                    <a:lumMod val="50000"/>
                  </a:schemeClr>
                </a:solidFill>
                <a:latin typeface="Victoriana" pitchFamily="2" charset="0"/>
              </a:rPr>
              <a:t>мероприятий,</a:t>
            </a:r>
          </a:p>
          <a:p>
            <a:pPr algn="ctr"/>
            <a:r>
              <a:rPr lang="ru-RU" sz="1700" b="1" dirty="0" smtClean="0">
                <a:solidFill>
                  <a:schemeClr val="tx2">
                    <a:lumMod val="50000"/>
                  </a:schemeClr>
                </a:solidFill>
                <a:latin typeface="Victoriana" pitchFamily="2" charset="0"/>
              </a:rPr>
              <a:t>направленных на достижение </a:t>
            </a:r>
            <a:r>
              <a:rPr lang="ru-RU" sz="1700" b="1" dirty="0">
                <a:solidFill>
                  <a:schemeClr val="tx2">
                    <a:lumMod val="50000"/>
                  </a:schemeClr>
                </a:solidFill>
                <a:latin typeface="Victoriana" pitchFamily="2" charset="0"/>
              </a:rPr>
              <a:t>приоритетных целей </a:t>
            </a:r>
            <a:r>
              <a:rPr lang="ru-RU" sz="1700" b="1" dirty="0" smtClean="0">
                <a:solidFill>
                  <a:schemeClr val="tx2">
                    <a:lumMod val="50000"/>
                  </a:schemeClr>
                </a:solidFill>
                <a:latin typeface="Victoriana" pitchFamily="2" charset="0"/>
              </a:rPr>
              <a:t>социально-экономического развития </a:t>
            </a:r>
            <a:r>
              <a:rPr lang="ru-RU" sz="1400" b="1" dirty="0" smtClean="0">
                <a:solidFill>
                  <a:schemeClr val="tx2">
                    <a:lumMod val="50000"/>
                  </a:schemeClr>
                </a:solidFill>
                <a:latin typeface="Victoriana" pitchFamily="2" charset="0"/>
              </a:rPr>
              <a:t>МР</a:t>
            </a:r>
            <a:r>
              <a:rPr lang="ru-RU" sz="1700" b="1" dirty="0" smtClean="0">
                <a:solidFill>
                  <a:schemeClr val="tx2">
                    <a:lumMod val="50000"/>
                  </a:schemeClr>
                </a:solidFill>
                <a:latin typeface="Victoriana" pitchFamily="2" charset="0"/>
              </a:rPr>
              <a:t>;</a:t>
            </a:r>
            <a:endParaRPr lang="ru-RU" sz="1700" b="1" dirty="0">
              <a:solidFill>
                <a:schemeClr val="tx2">
                  <a:lumMod val="50000"/>
                </a:schemeClr>
              </a:solidFill>
              <a:latin typeface="Victoriana" pitchFamily="2" charset="0"/>
            </a:endParaRPr>
          </a:p>
          <a:p>
            <a:pPr algn="ctr"/>
            <a:r>
              <a:rPr lang="ru-RU" sz="1700" b="1" dirty="0">
                <a:solidFill>
                  <a:schemeClr val="tx2">
                    <a:lumMod val="50000"/>
                  </a:schemeClr>
                </a:solidFill>
                <a:latin typeface="Victoriana" pitchFamily="2" charset="0"/>
              </a:rPr>
              <a:t>2. Соблюдение принципа безусловного исполнения действующих </a:t>
            </a:r>
            <a:r>
              <a:rPr lang="ru-RU" sz="1700" b="1" dirty="0" smtClean="0">
                <a:solidFill>
                  <a:schemeClr val="tx2">
                    <a:lumMod val="50000"/>
                  </a:schemeClr>
                </a:solidFill>
                <a:latin typeface="Victoriana" pitchFamily="2" charset="0"/>
              </a:rPr>
              <a:t>расходных обязательств</a:t>
            </a:r>
            <a:r>
              <a:rPr lang="ru-RU" sz="1700" b="1" dirty="0">
                <a:solidFill>
                  <a:schemeClr val="tx2">
                    <a:lumMod val="50000"/>
                  </a:schemeClr>
                </a:solidFill>
                <a:latin typeface="Victoriana" pitchFamily="2" charset="0"/>
              </a:rPr>
              <a:t>; </a:t>
            </a:r>
          </a:p>
          <a:p>
            <a:pPr algn="ctr"/>
            <a:r>
              <a:rPr lang="ru-RU" sz="1700" b="1" dirty="0">
                <a:solidFill>
                  <a:schemeClr val="tx2">
                    <a:lumMod val="50000"/>
                  </a:schemeClr>
                </a:solidFill>
                <a:latin typeface="Victoriana" pitchFamily="2" charset="0"/>
              </a:rPr>
              <a:t>3. Доведение заработной платы работников бюджетной сферы с учетом достижения целевых значений «дорожных карт» по Указам Президента </a:t>
            </a:r>
            <a:r>
              <a:rPr lang="ru-RU" sz="1700" b="1" dirty="0" smtClean="0">
                <a:solidFill>
                  <a:schemeClr val="tx2">
                    <a:lumMod val="50000"/>
                  </a:schemeClr>
                </a:solidFill>
                <a:latin typeface="Victoriana" pitchFamily="2" charset="0"/>
              </a:rPr>
              <a:t>РФ </a:t>
            </a:r>
            <a:r>
              <a:rPr lang="ru-RU" sz="1700" b="1" dirty="0">
                <a:solidFill>
                  <a:schemeClr val="tx2">
                    <a:lumMod val="50000"/>
                  </a:schemeClr>
                </a:solidFill>
                <a:latin typeface="Victoriana" pitchFamily="2" charset="0"/>
              </a:rPr>
              <a:t>от 2012 года; </a:t>
            </a:r>
          </a:p>
          <a:p>
            <a:pPr algn="ctr"/>
            <a:r>
              <a:rPr lang="ru-RU" sz="1700" b="1" dirty="0">
                <a:solidFill>
                  <a:schemeClr val="tx2">
                    <a:lumMod val="50000"/>
                  </a:schemeClr>
                </a:solidFill>
                <a:latin typeface="Victoriana" pitchFamily="2" charset="0"/>
              </a:rPr>
              <a:t>4. Оптимизация и повышение эффективности </a:t>
            </a:r>
            <a:r>
              <a:rPr lang="ru-RU" sz="1700" b="1" dirty="0" smtClean="0">
                <a:solidFill>
                  <a:schemeClr val="tx2">
                    <a:lumMod val="50000"/>
                  </a:schemeClr>
                </a:solidFill>
                <a:latin typeface="Victoriana" pitchFamily="2" charset="0"/>
              </a:rPr>
              <a:t>использования бюджетных </a:t>
            </a:r>
            <a:r>
              <a:rPr lang="ru-RU" sz="1700" b="1" dirty="0">
                <a:solidFill>
                  <a:schemeClr val="tx2">
                    <a:lumMod val="50000"/>
                  </a:schemeClr>
                </a:solidFill>
                <a:latin typeface="Victoriana" pitchFamily="2" charset="0"/>
              </a:rPr>
              <a:t>средств, при </a:t>
            </a:r>
            <a:r>
              <a:rPr lang="ru-RU" sz="1700" b="1" dirty="0" smtClean="0">
                <a:solidFill>
                  <a:schemeClr val="tx2">
                    <a:lumMod val="50000"/>
                  </a:schemeClr>
                </a:solidFill>
                <a:latin typeface="Victoriana" pitchFamily="2" charset="0"/>
              </a:rPr>
              <a:t> соблюдении </a:t>
            </a:r>
            <a:r>
              <a:rPr lang="ru-RU" sz="1700" b="1" dirty="0">
                <a:solidFill>
                  <a:schemeClr val="tx2">
                    <a:lumMod val="50000"/>
                  </a:schemeClr>
                </a:solidFill>
                <a:latin typeface="Victoriana" pitchFamily="2" charset="0"/>
              </a:rPr>
              <a:t>и повышении уровня эффективности </a:t>
            </a:r>
            <a:r>
              <a:rPr lang="ru-RU" sz="1700" b="1" dirty="0" smtClean="0">
                <a:solidFill>
                  <a:schemeClr val="tx2">
                    <a:lumMod val="50000"/>
                  </a:schemeClr>
                </a:solidFill>
                <a:latin typeface="Victoriana" pitchFamily="2" charset="0"/>
              </a:rPr>
              <a:t>оказания муниципальных </a:t>
            </a:r>
            <a:r>
              <a:rPr lang="ru-RU" sz="1700" b="1" dirty="0">
                <a:solidFill>
                  <a:schemeClr val="tx2">
                    <a:lumMod val="50000"/>
                  </a:schemeClr>
                </a:solidFill>
                <a:latin typeface="Victoriana" pitchFamily="2" charset="0"/>
              </a:rPr>
              <a:t>услуг</a:t>
            </a:r>
          </a:p>
          <a:p>
            <a:pPr algn="ctr"/>
            <a:r>
              <a:rPr lang="ru-RU" sz="1700" b="1" dirty="0">
                <a:solidFill>
                  <a:schemeClr val="tx2">
                    <a:lumMod val="50000"/>
                  </a:schemeClr>
                </a:solidFill>
                <a:latin typeface="Victoriana" pitchFamily="2" charset="0"/>
              </a:rPr>
              <a:t>5. Обеспечение сбалансированности </a:t>
            </a:r>
            <a:r>
              <a:rPr lang="ru-RU" sz="1700" b="1" dirty="0" smtClean="0">
                <a:solidFill>
                  <a:schemeClr val="tx2">
                    <a:lumMod val="50000"/>
                  </a:schemeClr>
                </a:solidFill>
                <a:latin typeface="Victoriana" pitchFamily="2" charset="0"/>
              </a:rPr>
              <a:t> районного </a:t>
            </a:r>
            <a:r>
              <a:rPr lang="ru-RU" sz="1700" b="1" dirty="0">
                <a:solidFill>
                  <a:schemeClr val="tx2">
                    <a:lumMod val="50000"/>
                  </a:schemeClr>
                </a:solidFill>
                <a:latin typeface="Victoriana" pitchFamily="2" charset="0"/>
              </a:rPr>
              <a:t>бюджета  </a:t>
            </a:r>
          </a:p>
        </p:txBody>
      </p:sp>
      <p:sp>
        <p:nvSpPr>
          <p:cNvPr id="13" name="4-конечная звезда 12"/>
          <p:cNvSpPr/>
          <p:nvPr/>
        </p:nvSpPr>
        <p:spPr>
          <a:xfrm>
            <a:off x="334380" y="170637"/>
            <a:ext cx="637220" cy="1242139"/>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4-конечная звезда 13"/>
          <p:cNvSpPr/>
          <p:nvPr/>
        </p:nvSpPr>
        <p:spPr>
          <a:xfrm>
            <a:off x="8255260" y="170637"/>
            <a:ext cx="637220" cy="1242139"/>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627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801634819"/>
              </p:ext>
            </p:extLst>
          </p:nvPr>
        </p:nvGraphicFramePr>
        <p:xfrm>
          <a:off x="2411760" y="4077072"/>
          <a:ext cx="6552728" cy="263383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rot="10800000" flipV="1">
            <a:off x="107504" y="1224621"/>
            <a:ext cx="5740756" cy="270843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ru-RU" sz="1400" b="1" i="1" dirty="0" smtClean="0">
                <a:solidFill>
                  <a:srgbClr val="A20000"/>
                </a:solidFill>
                <a:effectLst>
                  <a:outerShdw blurRad="38100" dist="38100" dir="2700000" algn="tl">
                    <a:srgbClr val="000000">
                      <a:alpha val="43137"/>
                    </a:srgbClr>
                  </a:outerShdw>
                </a:effectLst>
              </a:rPr>
              <a:t>Бюджет </a:t>
            </a:r>
            <a:r>
              <a:rPr lang="ru-RU" sz="1400" b="1" i="1" dirty="0">
                <a:solidFill>
                  <a:srgbClr val="A20000"/>
                </a:solidFill>
                <a:effectLst>
                  <a:outerShdw blurRad="38100" dist="38100" dir="2700000" algn="tl">
                    <a:srgbClr val="000000">
                      <a:alpha val="43137"/>
                    </a:srgbClr>
                  </a:outerShdw>
                </a:effectLst>
              </a:rPr>
              <a:t>муниципального района </a:t>
            </a:r>
            <a:r>
              <a:rPr lang="ru-RU" sz="1200" b="1" i="1" dirty="0">
                <a:solidFill>
                  <a:srgbClr val="A20000"/>
                </a:solidFill>
                <a:effectLst>
                  <a:outerShdw blurRad="38100" dist="38100" dir="2700000" algn="tl">
                    <a:srgbClr val="000000">
                      <a:alpha val="43137"/>
                    </a:srgbClr>
                  </a:outerShdw>
                </a:effectLst>
              </a:rPr>
              <a:t>(районный бюджет</a:t>
            </a:r>
            <a:r>
              <a:rPr lang="ru-RU" sz="1200" b="1" i="1" dirty="0" smtClean="0">
                <a:solidFill>
                  <a:srgbClr val="A20000"/>
                </a:solidFill>
                <a:effectLst>
                  <a:outerShdw blurRad="38100" dist="38100" dir="2700000" algn="tl">
                    <a:srgbClr val="000000">
                      <a:alpha val="43137"/>
                    </a:srgbClr>
                  </a:outerShdw>
                </a:effectLst>
              </a:rPr>
              <a:t>)</a:t>
            </a:r>
          </a:p>
          <a:p>
            <a:pPr algn="ctr">
              <a:lnSpc>
                <a:spcPct val="150000"/>
              </a:lnSpc>
            </a:pPr>
            <a:r>
              <a:rPr lang="ru-RU" sz="1400" b="1" i="1" dirty="0" smtClean="0">
                <a:solidFill>
                  <a:schemeClr val="tx2">
                    <a:lumMod val="50000"/>
                  </a:schemeClr>
                </a:solidFill>
                <a:effectLst>
                  <a:outerShdw blurRad="38100" dist="38100" dir="2700000" algn="tl">
                    <a:srgbClr val="000000">
                      <a:alpha val="43137"/>
                    </a:srgbClr>
                  </a:outerShdw>
                </a:effectLst>
              </a:rPr>
              <a:t>     </a:t>
            </a:r>
            <a:r>
              <a:rPr lang="ru-RU" sz="1400" i="1" dirty="0" smtClean="0">
                <a:solidFill>
                  <a:schemeClr val="tx2">
                    <a:lumMod val="50000"/>
                  </a:schemeClr>
                </a:solidFill>
                <a:effectLst>
                  <a:outerShdw blurRad="38100" dist="38100" dir="2700000" algn="tl">
                    <a:srgbClr val="000000">
                      <a:alpha val="43137"/>
                    </a:srgbClr>
                  </a:outerShdw>
                </a:effectLst>
              </a:rPr>
              <a:t>И</a:t>
            </a:r>
            <a:r>
              <a:rPr lang="ru-RU" sz="1400" b="1" i="1" dirty="0" smtClean="0">
                <a:solidFill>
                  <a:schemeClr val="tx2">
                    <a:lumMod val="50000"/>
                  </a:schemeClr>
                </a:solidFill>
                <a:effectLst>
                  <a:outerShdw blurRad="38100" dist="38100" dir="2700000" algn="tl">
                    <a:srgbClr val="000000">
                      <a:alpha val="43137"/>
                    </a:srgbClr>
                  </a:outerShdw>
                </a:effectLst>
              </a:rPr>
              <a:t>сполнение районного </a:t>
            </a:r>
            <a:r>
              <a:rPr lang="ru-RU" sz="1400" b="1" i="1" dirty="0">
                <a:solidFill>
                  <a:schemeClr val="tx2">
                    <a:lumMod val="50000"/>
                  </a:schemeClr>
                </a:solidFill>
                <a:effectLst>
                  <a:outerShdw blurRad="38100" dist="38100" dir="2700000" algn="tl">
                    <a:srgbClr val="000000">
                      <a:alpha val="43137"/>
                    </a:srgbClr>
                  </a:outerShdw>
                </a:effectLst>
              </a:rPr>
              <a:t>бюджета </a:t>
            </a:r>
            <a:r>
              <a:rPr lang="ru-RU" sz="1400" b="1" i="1" dirty="0" smtClean="0">
                <a:solidFill>
                  <a:schemeClr val="tx2">
                    <a:lumMod val="50000"/>
                  </a:schemeClr>
                </a:solidFill>
                <a:effectLst>
                  <a:outerShdw blurRad="38100" dist="38100" dir="2700000" algn="tl">
                    <a:srgbClr val="000000">
                      <a:alpha val="43137"/>
                    </a:srgbClr>
                  </a:outerShdw>
                </a:effectLst>
              </a:rPr>
              <a:t>в 2017 году составило:</a:t>
            </a:r>
          </a:p>
          <a:p>
            <a:pPr algn="just"/>
            <a:r>
              <a:rPr lang="ru-RU" sz="1250" b="1" i="1" dirty="0" smtClean="0">
                <a:solidFill>
                  <a:schemeClr val="tx2">
                    <a:lumMod val="50000"/>
                  </a:schemeClr>
                </a:solidFill>
              </a:rPr>
              <a:t>   по доходам:   на 98,5 %, при уточненном годовом </a:t>
            </a:r>
            <a:r>
              <a:rPr lang="ru-RU" sz="1250" b="1" i="1" dirty="0">
                <a:solidFill>
                  <a:schemeClr val="tx2">
                    <a:lumMod val="50000"/>
                  </a:schemeClr>
                </a:solidFill>
              </a:rPr>
              <a:t>плане  955568,2 </a:t>
            </a:r>
            <a:r>
              <a:rPr lang="ru-RU" sz="1250" b="1" i="1" dirty="0" smtClean="0">
                <a:solidFill>
                  <a:schemeClr val="tx2">
                    <a:lumMod val="50000"/>
                  </a:schemeClr>
                </a:solidFill>
              </a:rPr>
              <a:t> тыс.</a:t>
            </a:r>
          </a:p>
          <a:p>
            <a:pPr algn="just"/>
            <a:r>
              <a:rPr lang="ru-RU" sz="1250" b="1" i="1" dirty="0" smtClean="0">
                <a:solidFill>
                  <a:schemeClr val="tx2">
                    <a:lumMod val="50000"/>
                  </a:schemeClr>
                </a:solidFill>
              </a:rPr>
              <a:t>                             руб., исполнено в сумме 941359,2 тыс. руб.;  </a:t>
            </a:r>
          </a:p>
          <a:p>
            <a:pPr algn="just"/>
            <a:r>
              <a:rPr lang="ru-RU" sz="1250" b="1" i="1" dirty="0" smtClean="0">
                <a:solidFill>
                  <a:schemeClr val="tx2">
                    <a:lumMod val="50000"/>
                  </a:schemeClr>
                </a:solidFill>
              </a:rPr>
              <a:t>   по расходам: на 99 %, при  уточненном </a:t>
            </a:r>
            <a:r>
              <a:rPr lang="ru-RU" sz="1250" b="1" i="1" dirty="0">
                <a:solidFill>
                  <a:schemeClr val="tx2">
                    <a:lumMod val="50000"/>
                  </a:schemeClr>
                </a:solidFill>
              </a:rPr>
              <a:t>плане 957587,1 тыс</a:t>
            </a:r>
            <a:r>
              <a:rPr lang="ru-RU" sz="1250" b="1" i="1" dirty="0" smtClean="0">
                <a:solidFill>
                  <a:schemeClr val="tx2">
                    <a:lumMod val="50000"/>
                  </a:schemeClr>
                </a:solidFill>
              </a:rPr>
              <a:t>. руб.,                  </a:t>
            </a:r>
          </a:p>
          <a:p>
            <a:pPr algn="just"/>
            <a:r>
              <a:rPr lang="ru-RU" sz="1250" b="1" i="1" dirty="0">
                <a:solidFill>
                  <a:schemeClr val="tx2">
                    <a:lumMod val="50000"/>
                  </a:schemeClr>
                </a:solidFill>
              </a:rPr>
              <a:t> </a:t>
            </a:r>
            <a:r>
              <a:rPr lang="ru-RU" sz="1250" b="1" i="1" dirty="0" smtClean="0">
                <a:solidFill>
                  <a:schemeClr val="tx2">
                    <a:lumMod val="50000"/>
                  </a:schemeClr>
                </a:solidFill>
              </a:rPr>
              <a:t>                            исполнено на </a:t>
            </a:r>
            <a:r>
              <a:rPr lang="ru-RU" sz="1250" b="1" i="1" dirty="0">
                <a:solidFill>
                  <a:schemeClr val="tx2">
                    <a:lumMod val="50000"/>
                  </a:schemeClr>
                </a:solidFill>
              </a:rPr>
              <a:t>сумму </a:t>
            </a:r>
            <a:r>
              <a:rPr lang="ru-RU" sz="1250" b="1" i="1" dirty="0" smtClean="0">
                <a:solidFill>
                  <a:schemeClr val="tx2">
                    <a:lumMod val="50000"/>
                  </a:schemeClr>
                </a:solidFill>
              </a:rPr>
              <a:t>938810,1 тыс. руб. </a:t>
            </a:r>
          </a:p>
          <a:p>
            <a:pPr algn="ctr"/>
            <a:r>
              <a:rPr lang="ru-RU" sz="1400" b="1" i="1" dirty="0" smtClean="0">
                <a:solidFill>
                  <a:srgbClr val="A20000"/>
                </a:solidFill>
                <a:effectLst>
                  <a:outerShdw blurRad="38100" dist="38100" dir="2700000" algn="tl">
                    <a:srgbClr val="000000">
                      <a:alpha val="43137"/>
                    </a:srgbClr>
                  </a:outerShdw>
                </a:effectLst>
              </a:rPr>
              <a:t>Консолидированный </a:t>
            </a:r>
            <a:r>
              <a:rPr lang="ru-RU" sz="1400" b="1" i="1" dirty="0">
                <a:solidFill>
                  <a:srgbClr val="A20000"/>
                </a:solidFill>
                <a:effectLst>
                  <a:outerShdw blurRad="38100" dist="38100" dir="2700000" algn="tl">
                    <a:srgbClr val="000000">
                      <a:alpha val="43137"/>
                    </a:srgbClr>
                  </a:outerShdw>
                </a:effectLst>
              </a:rPr>
              <a:t>бюджет района </a:t>
            </a:r>
            <a:r>
              <a:rPr lang="ru-RU" sz="1400" b="1" i="1" dirty="0" smtClean="0">
                <a:solidFill>
                  <a:srgbClr val="A20000"/>
                </a:solidFill>
                <a:effectLst>
                  <a:outerShdw blurRad="38100" dist="38100" dir="2700000" algn="tl">
                    <a:srgbClr val="000000">
                      <a:alpha val="43137"/>
                    </a:srgbClr>
                  </a:outerShdw>
                </a:effectLst>
              </a:rPr>
              <a:t> </a:t>
            </a:r>
          </a:p>
          <a:p>
            <a:pPr algn="ctr"/>
            <a:r>
              <a:rPr lang="ru-RU" sz="1200" b="1" i="1" dirty="0" smtClean="0">
                <a:solidFill>
                  <a:srgbClr val="A20000"/>
                </a:solidFill>
                <a:effectLst>
                  <a:outerShdw blurRad="38100" dist="38100" dir="2700000" algn="tl">
                    <a:srgbClr val="000000">
                      <a:alpha val="43137"/>
                    </a:srgbClr>
                  </a:outerShdw>
                </a:effectLst>
              </a:rPr>
              <a:t>(</a:t>
            </a:r>
            <a:r>
              <a:rPr lang="ru-RU" sz="1200" b="1" i="1" dirty="0">
                <a:solidFill>
                  <a:srgbClr val="A20000"/>
                </a:solidFill>
                <a:effectLst>
                  <a:outerShdw blurRad="38100" dist="38100" dir="2700000" algn="tl">
                    <a:srgbClr val="000000">
                      <a:alpha val="43137"/>
                    </a:srgbClr>
                  </a:outerShdw>
                </a:effectLst>
              </a:rPr>
              <a:t>муниципальный район + сельские </a:t>
            </a:r>
            <a:r>
              <a:rPr lang="ru-RU" sz="1200" b="1" i="1" dirty="0" smtClean="0">
                <a:solidFill>
                  <a:srgbClr val="A20000"/>
                </a:solidFill>
                <a:effectLst>
                  <a:outerShdw blurRad="38100" dist="38100" dir="2700000" algn="tl">
                    <a:srgbClr val="000000">
                      <a:alpha val="43137"/>
                    </a:srgbClr>
                  </a:outerShdw>
                </a:effectLst>
              </a:rPr>
              <a:t>поселения)</a:t>
            </a:r>
            <a:r>
              <a:rPr lang="ru-RU" sz="1200" b="1" i="1" dirty="0" smtClean="0">
                <a:solidFill>
                  <a:srgbClr val="A20000"/>
                </a:solidFill>
              </a:rPr>
              <a:t>  </a:t>
            </a:r>
            <a:r>
              <a:rPr lang="ru-RU" sz="1200" b="1" i="1" dirty="0" smtClean="0">
                <a:solidFill>
                  <a:schemeClr val="tx2">
                    <a:lumMod val="50000"/>
                  </a:schemeClr>
                </a:solidFill>
              </a:rPr>
              <a:t> </a:t>
            </a:r>
            <a:r>
              <a:rPr lang="ru-RU" sz="1400" b="1" i="1" dirty="0" smtClean="0">
                <a:solidFill>
                  <a:schemeClr val="tx2">
                    <a:lumMod val="50000"/>
                  </a:schemeClr>
                </a:solidFill>
              </a:rPr>
              <a:t>          </a:t>
            </a:r>
            <a:r>
              <a:rPr lang="ru-RU" sz="1300" b="1" i="1" dirty="0" smtClean="0">
                <a:solidFill>
                  <a:schemeClr val="tx2">
                    <a:lumMod val="50000"/>
                  </a:schemeClr>
                </a:solidFill>
              </a:rPr>
              <a:t>                                  </a:t>
            </a:r>
          </a:p>
          <a:p>
            <a:pPr algn="just"/>
            <a:r>
              <a:rPr lang="ru-RU" sz="1250" b="1" i="1" dirty="0" smtClean="0">
                <a:solidFill>
                  <a:schemeClr val="tx2">
                    <a:lumMod val="50000"/>
                  </a:schemeClr>
                </a:solidFill>
              </a:rPr>
              <a:t> по доходам:   исполнено на 98,2%, </a:t>
            </a:r>
            <a:r>
              <a:rPr lang="ru-RU" sz="1250" b="1" i="1" dirty="0">
                <a:solidFill>
                  <a:schemeClr val="tx2">
                    <a:lumMod val="50000"/>
                  </a:schemeClr>
                </a:solidFill>
              </a:rPr>
              <a:t>при </a:t>
            </a:r>
            <a:r>
              <a:rPr lang="ru-RU" sz="1250" b="1" i="1" dirty="0" smtClean="0">
                <a:solidFill>
                  <a:schemeClr val="tx2">
                    <a:lumMod val="50000"/>
                  </a:schemeClr>
                </a:solidFill>
              </a:rPr>
              <a:t>уточненном </a:t>
            </a:r>
            <a:r>
              <a:rPr lang="ru-RU" sz="1250" b="1" i="1" dirty="0">
                <a:solidFill>
                  <a:schemeClr val="tx2">
                    <a:lumMod val="50000"/>
                  </a:schemeClr>
                </a:solidFill>
              </a:rPr>
              <a:t>плане </a:t>
            </a:r>
            <a:r>
              <a:rPr lang="ru-RU" sz="1250" b="1" i="1" dirty="0" smtClean="0">
                <a:solidFill>
                  <a:schemeClr val="tx2">
                    <a:lumMod val="50000"/>
                  </a:schemeClr>
                </a:solidFill>
              </a:rPr>
              <a:t>в сумме 1 109 365,8          </a:t>
            </a:r>
          </a:p>
          <a:p>
            <a:pPr algn="just"/>
            <a:r>
              <a:rPr lang="ru-RU" sz="1250" b="1" i="1" dirty="0">
                <a:solidFill>
                  <a:schemeClr val="tx2">
                    <a:lumMod val="50000"/>
                  </a:schemeClr>
                </a:solidFill>
              </a:rPr>
              <a:t> </a:t>
            </a:r>
            <a:r>
              <a:rPr lang="ru-RU" sz="1250" b="1" i="1" dirty="0" smtClean="0">
                <a:solidFill>
                  <a:schemeClr val="tx2">
                    <a:lumMod val="50000"/>
                  </a:schemeClr>
                </a:solidFill>
              </a:rPr>
              <a:t>                          тыс</a:t>
            </a:r>
            <a:r>
              <a:rPr lang="ru-RU" sz="1250" b="1" i="1" dirty="0">
                <a:solidFill>
                  <a:schemeClr val="tx2">
                    <a:lumMod val="50000"/>
                  </a:schemeClr>
                </a:solidFill>
              </a:rPr>
              <a:t>. руб</a:t>
            </a:r>
            <a:r>
              <a:rPr lang="ru-RU" sz="1250" b="1" i="1" dirty="0" smtClean="0">
                <a:solidFill>
                  <a:schemeClr val="tx2">
                    <a:lumMod val="50000"/>
                  </a:schemeClr>
                </a:solidFill>
              </a:rPr>
              <a:t>., исполнено на </a:t>
            </a:r>
            <a:r>
              <a:rPr lang="ru-RU" sz="1250" b="1" i="1" dirty="0">
                <a:solidFill>
                  <a:schemeClr val="tx2">
                    <a:lumMod val="50000"/>
                  </a:schemeClr>
                </a:solidFill>
              </a:rPr>
              <a:t>сумму 1 088 949,3 тыс</a:t>
            </a:r>
            <a:r>
              <a:rPr lang="ru-RU" sz="1250" b="1" i="1" dirty="0" smtClean="0">
                <a:solidFill>
                  <a:schemeClr val="tx2">
                    <a:lumMod val="50000"/>
                  </a:schemeClr>
                </a:solidFill>
              </a:rPr>
              <a:t>. руб.;  </a:t>
            </a:r>
          </a:p>
          <a:p>
            <a:pPr algn="just"/>
            <a:r>
              <a:rPr lang="ru-RU" sz="1250" b="1" i="1" dirty="0">
                <a:solidFill>
                  <a:schemeClr val="tx2">
                    <a:lumMod val="50000"/>
                  </a:schemeClr>
                </a:solidFill>
              </a:rPr>
              <a:t> </a:t>
            </a:r>
            <a:r>
              <a:rPr lang="ru-RU" sz="1250" b="1" i="1" dirty="0" smtClean="0">
                <a:solidFill>
                  <a:schemeClr val="tx2">
                    <a:lumMod val="50000"/>
                  </a:schemeClr>
                </a:solidFill>
              </a:rPr>
              <a:t>по расходам:  исполнено </a:t>
            </a:r>
            <a:r>
              <a:rPr lang="ru-RU" sz="1250" b="1" i="1" dirty="0">
                <a:solidFill>
                  <a:schemeClr val="tx2">
                    <a:lumMod val="50000"/>
                  </a:schemeClr>
                </a:solidFill>
              </a:rPr>
              <a:t>на </a:t>
            </a:r>
            <a:r>
              <a:rPr lang="ru-RU" sz="1250" b="1" i="1" dirty="0" smtClean="0">
                <a:solidFill>
                  <a:schemeClr val="tx2">
                    <a:lumMod val="50000"/>
                  </a:schemeClr>
                </a:solidFill>
              </a:rPr>
              <a:t>95,9 %, при </a:t>
            </a:r>
            <a:r>
              <a:rPr lang="ru-RU" sz="1250" b="1" i="1" dirty="0">
                <a:solidFill>
                  <a:schemeClr val="tx2">
                    <a:lumMod val="50000"/>
                  </a:schemeClr>
                </a:solidFill>
              </a:rPr>
              <a:t>уточненном плане </a:t>
            </a:r>
            <a:r>
              <a:rPr lang="ru-RU" sz="1250" b="1" i="1" dirty="0" smtClean="0">
                <a:solidFill>
                  <a:schemeClr val="tx2">
                    <a:lumMod val="50000"/>
                  </a:schemeClr>
                </a:solidFill>
              </a:rPr>
              <a:t>в сумме 1 120 188,9   </a:t>
            </a:r>
          </a:p>
          <a:p>
            <a:pPr algn="just"/>
            <a:r>
              <a:rPr lang="ru-RU" sz="1250" b="1" i="1" dirty="0">
                <a:solidFill>
                  <a:schemeClr val="tx2">
                    <a:lumMod val="50000"/>
                  </a:schemeClr>
                </a:solidFill>
              </a:rPr>
              <a:t> </a:t>
            </a:r>
            <a:r>
              <a:rPr lang="ru-RU" sz="1250" b="1" i="1" dirty="0" smtClean="0">
                <a:solidFill>
                  <a:schemeClr val="tx2">
                    <a:lumMod val="50000"/>
                  </a:schemeClr>
                </a:solidFill>
              </a:rPr>
              <a:t>                           тыс. руб., исполнено на сумму 1 074 163,4 тыс. руб.</a:t>
            </a:r>
            <a:endParaRPr lang="ru-RU" sz="1250" b="1" dirty="0">
              <a:solidFill>
                <a:schemeClr val="tx2">
                  <a:lumMod val="50000"/>
                </a:schemeClr>
              </a:solidFill>
            </a:endParaRPr>
          </a:p>
        </p:txBody>
      </p:sp>
      <p:sp>
        <p:nvSpPr>
          <p:cNvPr id="8" name="Прямоугольник 7"/>
          <p:cNvSpPr/>
          <p:nvPr/>
        </p:nvSpPr>
        <p:spPr>
          <a:xfrm>
            <a:off x="1331640" y="47526"/>
            <a:ext cx="6552728" cy="1077218"/>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200" b="1" dirty="0">
                <a:solidFill>
                  <a:srgbClr val="C00000"/>
                </a:solidFill>
                <a:effectLst>
                  <a:outerShdw blurRad="38100" dist="38100" dir="2700000" algn="tl">
                    <a:srgbClr val="000000">
                      <a:alpha val="43137"/>
                    </a:srgbClr>
                  </a:outerShdw>
                </a:effectLst>
                <a:latin typeface="Victoriana" pitchFamily="2" charset="0"/>
              </a:rPr>
              <a:t>Общая характеристика исполнения бюджета </a:t>
            </a:r>
          </a:p>
          <a:p>
            <a:pPr algn="ctr"/>
            <a:r>
              <a:rPr lang="ru-RU" sz="3200" b="1" dirty="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  </a:t>
            </a:r>
            <a:r>
              <a:rPr lang="ru-RU" sz="3200" b="1" dirty="0">
                <a:solidFill>
                  <a:srgbClr val="FF0000"/>
                </a:solidFill>
                <a:effectLst>
                  <a:outerShdw blurRad="38100" dist="38100" dir="2700000" algn="tl">
                    <a:srgbClr val="000000">
                      <a:alpha val="43137"/>
                    </a:srgbClr>
                  </a:outerShdw>
                </a:effectLst>
                <a:latin typeface="Tahoma" pitchFamily="34" charset="0"/>
                <a:cs typeface="Tahoma" pitchFamily="34" charset="0"/>
              </a:rPr>
              <a:t> </a:t>
            </a:r>
          </a:p>
        </p:txBody>
      </p:sp>
      <p:sp>
        <p:nvSpPr>
          <p:cNvPr id="9" name="Стрелка вниз 8"/>
          <p:cNvSpPr/>
          <p:nvPr/>
        </p:nvSpPr>
        <p:spPr>
          <a:xfrm rot="16200000">
            <a:off x="-157009" y="4244606"/>
            <a:ext cx="2833282" cy="2304257"/>
          </a:xfrm>
          <a:prstGeom prst="downArrow">
            <a:avLst/>
          </a:prstGeom>
          <a:ln>
            <a:prstDash val="sysDot"/>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Прямоугольник 9"/>
          <p:cNvSpPr/>
          <p:nvPr/>
        </p:nvSpPr>
        <p:spPr>
          <a:xfrm>
            <a:off x="35496" y="4797152"/>
            <a:ext cx="2088231" cy="1231106"/>
          </a:xfrm>
          <a:prstGeom prst="rect">
            <a:avLst/>
          </a:prstGeom>
          <a:effectLst>
            <a:innerShdw blurRad="114300">
              <a:prstClr val="black"/>
            </a:innerShdw>
          </a:effectLst>
        </p:spPr>
        <p:txBody>
          <a:bodyPr wrap="square">
            <a:spAutoFit/>
          </a:bodyPr>
          <a:lstStyle/>
          <a:p>
            <a:pPr algn="ctr"/>
            <a:r>
              <a:rPr lang="ru-RU" sz="1400" b="1" dirty="0" smtClean="0">
                <a:solidFill>
                  <a:srgbClr val="C00000"/>
                </a:solidFill>
                <a:effectLst>
                  <a:outerShdw blurRad="38100" dist="38100" dir="2700000" algn="tl">
                    <a:srgbClr val="000000">
                      <a:alpha val="43137"/>
                    </a:srgbClr>
                  </a:outerShdw>
                </a:effectLst>
                <a:cs typeface="Arial" pitchFamily="34" charset="0"/>
              </a:rPr>
              <a:t> </a:t>
            </a:r>
            <a:r>
              <a:rPr lang="ru-RU" sz="2000" b="1" dirty="0" smtClean="0">
                <a:solidFill>
                  <a:srgbClr val="C00000"/>
                </a:solidFill>
                <a:latin typeface="Victoriana" pitchFamily="2" charset="0"/>
                <a:cs typeface="Arial" pitchFamily="34" charset="0"/>
              </a:rPr>
              <a:t>Динамика исполнения </a:t>
            </a:r>
          </a:p>
          <a:p>
            <a:pPr algn="ctr"/>
            <a:r>
              <a:rPr lang="ru-RU" sz="2000" b="1" dirty="0" smtClean="0">
                <a:solidFill>
                  <a:srgbClr val="C00000"/>
                </a:solidFill>
                <a:latin typeface="Victoriana" pitchFamily="2" charset="0"/>
                <a:cs typeface="Arial" pitchFamily="34" charset="0"/>
              </a:rPr>
              <a:t>консолидированного </a:t>
            </a:r>
          </a:p>
          <a:p>
            <a:pPr algn="ctr"/>
            <a:r>
              <a:rPr lang="ru-RU" sz="2000" b="1" dirty="0" smtClean="0">
                <a:solidFill>
                  <a:srgbClr val="C00000"/>
                </a:solidFill>
                <a:latin typeface="Victoriana" pitchFamily="2" charset="0"/>
                <a:cs typeface="Arial" pitchFamily="34" charset="0"/>
              </a:rPr>
              <a:t>бюджета района</a:t>
            </a:r>
          </a:p>
          <a:p>
            <a:pPr algn="ctr"/>
            <a:r>
              <a:rPr lang="ru-RU" sz="1400" b="1" dirty="0" smtClean="0">
                <a:solidFill>
                  <a:srgbClr val="C00000"/>
                </a:solidFill>
                <a:effectLst>
                  <a:outerShdw blurRad="38100" dist="38100" dir="2700000" algn="tl">
                    <a:srgbClr val="000000">
                      <a:alpha val="43137"/>
                    </a:srgbClr>
                  </a:outerShdw>
                </a:effectLst>
                <a:cs typeface="Arial" pitchFamily="34" charset="0"/>
              </a:rPr>
              <a:t>(в тыс. руб.)  </a:t>
            </a:r>
            <a:endParaRPr lang="ru-RU" sz="1400" dirty="0">
              <a:solidFill>
                <a:srgbClr val="C00000"/>
              </a:solidFill>
              <a:effectLst>
                <a:outerShdw blurRad="38100" dist="38100" dir="2700000" algn="tl">
                  <a:srgbClr val="000000">
                    <a:alpha val="43137"/>
                  </a:srgbClr>
                </a:outerShdw>
              </a:effectLst>
            </a:endParaRPr>
          </a:p>
        </p:txBody>
      </p:sp>
      <p:pic>
        <p:nvPicPr>
          <p:cNvPr id="12" name="Picture 4" descr="Похожее изображение"/>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82600"/>
            <a:ext cx="2771800" cy="1990416"/>
          </a:xfrm>
          <a:prstGeom prst="rect">
            <a:avLst/>
          </a:prstGeom>
          <a:noFill/>
          <a:extLst/>
        </p:spPr>
      </p:pic>
    </p:spTree>
    <p:extLst>
      <p:ext uri="{BB962C8B-B14F-4D97-AF65-F5344CB8AC3E}">
        <p14:creationId xmlns:p14="http://schemas.microsoft.com/office/powerpoint/2010/main" val="246825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7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03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02" name="Group 70"/>
          <p:cNvGraphicFramePr>
            <a:graphicFrameLocks noGrp="1"/>
          </p:cNvGraphicFramePr>
          <p:nvPr>
            <p:extLst>
              <p:ext uri="{D42A27DB-BD31-4B8C-83A1-F6EECF244321}">
                <p14:modId xmlns:p14="http://schemas.microsoft.com/office/powerpoint/2010/main" val="805820189"/>
              </p:ext>
            </p:extLst>
          </p:nvPr>
        </p:nvGraphicFramePr>
        <p:xfrm>
          <a:off x="107504" y="1916832"/>
          <a:ext cx="6591181" cy="2064387"/>
        </p:xfrm>
        <a:graphic>
          <a:graphicData uri="http://schemas.openxmlformats.org/drawingml/2006/table">
            <a:tbl>
              <a:tblPr>
                <a:effectLst>
                  <a:innerShdw blurRad="114300">
                    <a:prstClr val="black"/>
                  </a:innerShdw>
                </a:effectLst>
                <a:tableStyleId>{284E427A-3D55-4303-BF80-6455036E1DE7}</a:tableStyleId>
              </a:tblPr>
              <a:tblGrid>
                <a:gridCol w="3381512"/>
                <a:gridCol w="1124454"/>
                <a:gridCol w="1170574"/>
                <a:gridCol w="914641"/>
              </a:tblGrid>
              <a:tr h="570361">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Наименование показателей</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2016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2017году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u="none" strike="noStrike" cap="none" normalizeH="0" baseline="0" dirty="0" smtClean="0">
                          <a:ln>
                            <a:noFill/>
                          </a:ln>
                          <a:solidFill>
                            <a:srgbClr val="002060"/>
                          </a:solidFill>
                          <a:effectLst/>
                        </a:rPr>
                        <a:t>к предыдущему году , </a:t>
                      </a:r>
                      <a:r>
                        <a:rPr kumimoji="0" lang="ru-RU" sz="1400" b="1" u="none" strike="noStrike" cap="none" normalizeH="0" baseline="0" dirty="0" smtClean="0">
                          <a:ln>
                            <a:noFill/>
                          </a:ln>
                          <a:solidFill>
                            <a:srgbClr val="002060"/>
                          </a:solidFill>
                          <a:effectLst/>
                        </a:rPr>
                        <a:t>%</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r>
              <a:tr h="22375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Налоговые и неналоговые доходы </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193244,4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178182,3</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92,2</a:t>
                      </a:r>
                    </a:p>
                  </a:txBody>
                  <a:tcPr marL="68582" marR="68582" marT="0" marB="0" anchor="b" horzOverflow="overflow"/>
                </a:tc>
              </a:tr>
              <a:tr h="22375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               из них:   без акцизов</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173905,0</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170843,5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98,2</a:t>
                      </a:r>
                    </a:p>
                  </a:txBody>
                  <a:tcPr marL="68582" marR="68582" marT="0" marB="0" anchor="b" horzOverflow="overflow"/>
                </a:tc>
              </a:tr>
              <a:tr h="27441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Безвозмездные поступления всего,</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733647,4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763176,9</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104,0</a:t>
                      </a:r>
                    </a:p>
                  </a:txBody>
                  <a:tcPr marL="68582" marR="68582" marT="0" marB="0" anchor="b" horzOverflow="overflow"/>
                </a:tc>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Итого доходы </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926891,8</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941359,2</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101,6</a:t>
                      </a:r>
                    </a:p>
                  </a:txBody>
                  <a:tcPr marL="68582" marR="68582" marT="0" marB="0" anchor="b" horzOverflow="overflow"/>
                </a:tc>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Итого расходы</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925437,4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938810,1</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101,4</a:t>
                      </a:r>
                    </a:p>
                  </a:txBody>
                  <a:tcPr marL="68582" marR="68582" marT="0" marB="0" anchor="b" horzOverflow="overflow"/>
                </a:tc>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Дефицит (-) ;  Профицит (+)</a:t>
                      </a:r>
                      <a:endParaRPr kumimoji="0" lang="ru-RU" sz="1200" b="0"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+1454,4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+2549,1</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a:t>
                      </a:r>
                    </a:p>
                  </a:txBody>
                  <a:tcPr marL="68582" marR="68582" marT="0" marB="0" anchor="b" horzOverflow="overflow"/>
                </a:tc>
              </a:tr>
            </a:tbl>
          </a:graphicData>
        </a:graphic>
      </p:graphicFrame>
      <p:sp>
        <p:nvSpPr>
          <p:cNvPr id="2" name="Прямоугольник 1"/>
          <p:cNvSpPr/>
          <p:nvPr/>
        </p:nvSpPr>
        <p:spPr>
          <a:xfrm>
            <a:off x="1331640" y="1412776"/>
            <a:ext cx="4320480" cy="461665"/>
          </a:xfrm>
          <a:prstGeom prst="rect">
            <a:avLst/>
          </a:prstGeom>
          <a:effectLst>
            <a:innerShdw blurRad="114300">
              <a:prstClr val="black"/>
            </a:innerShdw>
          </a:effectLst>
        </p:spPr>
        <p:txBody>
          <a:bodyPr wrap="square">
            <a:spAutoFit/>
          </a:bodyPr>
          <a:lstStyle/>
          <a:p>
            <a:pPr algn="ctr">
              <a:defRPr/>
            </a:pPr>
            <a:r>
              <a:rPr lang="ru-RU" sz="2400" b="1" u="sng" dirty="0" smtClean="0">
                <a:solidFill>
                  <a:srgbClr val="E60000"/>
                </a:solidFill>
                <a:effectLst>
                  <a:outerShdw blurRad="38100" dist="38100" dir="2700000" algn="tl">
                    <a:srgbClr val="C0C0C0"/>
                  </a:outerShdw>
                </a:effectLst>
                <a:latin typeface="Victoriana" pitchFamily="2" charset="0"/>
              </a:rPr>
              <a:t>бюджет муниципального района</a:t>
            </a:r>
            <a:r>
              <a:rPr lang="ru-RU" sz="2400" b="1" dirty="0" smtClean="0">
                <a:solidFill>
                  <a:srgbClr val="E60000"/>
                </a:solidFill>
                <a:effectLst>
                  <a:outerShdw blurRad="38100" dist="38100" dir="2700000" algn="tl">
                    <a:srgbClr val="C0C0C0"/>
                  </a:outerShdw>
                </a:effectLst>
                <a:latin typeface="Victoriana" pitchFamily="2" charset="0"/>
              </a:rPr>
              <a:t>:</a:t>
            </a:r>
            <a:endParaRPr lang="ru-RU" sz="2400" b="1" dirty="0">
              <a:solidFill>
                <a:srgbClr val="E60000"/>
              </a:solidFill>
              <a:effectLst>
                <a:outerShdw blurRad="38100" dist="38100" dir="2700000" algn="tl">
                  <a:srgbClr val="C0C0C0"/>
                </a:outerShdw>
              </a:effectLst>
              <a:latin typeface="Victoriana" pitchFamily="2" charset="0"/>
            </a:endParaRPr>
          </a:p>
        </p:txBody>
      </p:sp>
      <p:graphicFrame>
        <p:nvGraphicFramePr>
          <p:cNvPr id="11" name="Group 70"/>
          <p:cNvGraphicFramePr>
            <a:graphicFrameLocks noGrp="1"/>
          </p:cNvGraphicFramePr>
          <p:nvPr>
            <p:extLst>
              <p:ext uri="{D42A27DB-BD31-4B8C-83A1-F6EECF244321}">
                <p14:modId xmlns:p14="http://schemas.microsoft.com/office/powerpoint/2010/main" val="2071816139"/>
              </p:ext>
            </p:extLst>
          </p:nvPr>
        </p:nvGraphicFramePr>
        <p:xfrm>
          <a:off x="2123729" y="4796946"/>
          <a:ext cx="6840759" cy="1872504"/>
        </p:xfrm>
        <a:graphic>
          <a:graphicData uri="http://schemas.openxmlformats.org/drawingml/2006/table">
            <a:tbl>
              <a:tblPr>
                <a:effectLst>
                  <a:innerShdw blurRad="114300">
                    <a:prstClr val="black"/>
                  </a:innerShdw>
                </a:effectLst>
                <a:tableStyleId>{69C7853C-536D-4A76-A0AE-DD22124D55A5}</a:tableStyleId>
              </a:tblPr>
              <a:tblGrid>
                <a:gridCol w="3530533"/>
                <a:gridCol w="1191203"/>
                <a:gridCol w="1170174"/>
                <a:gridCol w="948849"/>
              </a:tblGrid>
              <a:tr h="558646">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Наименование показателей</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2016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2017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u="none" strike="noStrike" cap="none" normalizeH="0" baseline="0" dirty="0" smtClean="0">
                          <a:ln>
                            <a:noFill/>
                          </a:ln>
                          <a:solidFill>
                            <a:srgbClr val="002060"/>
                          </a:solidFill>
                          <a:effectLst/>
                        </a:rPr>
                        <a:t>к предыдущему году, </a:t>
                      </a:r>
                      <a:r>
                        <a:rPr kumimoji="0" lang="ru-RU" sz="1400" b="1" u="none" strike="noStrike" cap="none" normalizeH="0" baseline="0" dirty="0" smtClean="0">
                          <a:ln>
                            <a:noFill/>
                          </a:ln>
                          <a:solidFill>
                            <a:srgbClr val="002060"/>
                          </a:solidFill>
                          <a:effectLst/>
                        </a:rPr>
                        <a:t>%</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Налоговые и неналоговые доходы </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252783,4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241798,5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95,7</a:t>
                      </a:r>
                    </a:p>
                  </a:txBody>
                  <a:tcPr marL="68582" marR="68582" marT="0" marB="0" anchor="b" horzOverflow="overflow"/>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Безвозмездные поступления всего,</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821169,0</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847150,8</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103,2</a:t>
                      </a:r>
                    </a:p>
                  </a:txBody>
                  <a:tcPr marL="68582" marR="68582" marT="0" marB="0" anchor="b" horzOverflow="overflow"/>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Итого доходы </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1073952,4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1088949,3</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101,4</a:t>
                      </a:r>
                    </a:p>
                  </a:txBody>
                  <a:tcPr marL="68582" marR="68582" marT="0" marB="0" anchor="b" horzOverflow="overflow"/>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Итого расходы</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1080353,9</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1074163,4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99,4</a:t>
                      </a:r>
                    </a:p>
                  </a:txBody>
                  <a:tcPr marL="68582" marR="68582" marT="0" marB="0" anchor="b" horzOverflow="overflow"/>
                </a:tc>
              </a:tr>
              <a:tr h="163784">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Дефицит (-) ;  Профицит (+)</a:t>
                      </a:r>
                      <a:endParaRPr kumimoji="0" lang="ru-RU" sz="12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- 6401,5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+ 14785,9</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endParaRPr kumimoji="0" lang="ru-RU" sz="12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tc>
              </a:tr>
            </a:tbl>
          </a:graphicData>
        </a:graphic>
      </p:graphicFrame>
      <p:sp>
        <p:nvSpPr>
          <p:cNvPr id="9" name="Прямоугольник 8"/>
          <p:cNvSpPr/>
          <p:nvPr/>
        </p:nvSpPr>
        <p:spPr>
          <a:xfrm>
            <a:off x="1259632" y="188640"/>
            <a:ext cx="6696744" cy="1077218"/>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3200" b="1" dirty="0">
                <a:solidFill>
                  <a:srgbClr val="C00000"/>
                </a:solidFill>
                <a:effectLst>
                  <a:outerShdw blurRad="38100" dist="38100" dir="2700000" algn="tl">
                    <a:srgbClr val="000000">
                      <a:alpha val="43137"/>
                    </a:srgbClr>
                  </a:outerShdw>
                </a:effectLst>
                <a:latin typeface="Victoriana" pitchFamily="2" charset="0"/>
              </a:rPr>
              <a:t>Основные показатели </a:t>
            </a:r>
            <a:r>
              <a:rPr lang="ru-RU" sz="3200" b="1" dirty="0" smtClean="0">
                <a:solidFill>
                  <a:srgbClr val="C00000"/>
                </a:solidFill>
                <a:effectLst>
                  <a:outerShdw blurRad="38100" dist="38100" dir="2700000" algn="tl">
                    <a:srgbClr val="000000">
                      <a:alpha val="43137"/>
                    </a:srgbClr>
                  </a:outerShdw>
                </a:effectLst>
                <a:latin typeface="Victoriana" pitchFamily="2" charset="0"/>
              </a:rPr>
              <a:t>исполнения бюджета </a:t>
            </a:r>
          </a:p>
          <a:p>
            <a:pPr algn="ctr"/>
            <a:r>
              <a:rPr lang="ru-RU" sz="3200" b="1" dirty="0" smtClean="0">
                <a:solidFill>
                  <a:srgbClr val="C00000"/>
                </a:solidFill>
                <a:effectLst>
                  <a:outerShdw blurRad="38100" dist="38100" dir="2700000" algn="tl">
                    <a:srgbClr val="000000">
                      <a:alpha val="43137"/>
                    </a:srgbClr>
                  </a:outerShdw>
                </a:effectLst>
                <a:latin typeface="Victoriana" pitchFamily="2" charset="0"/>
              </a:rPr>
              <a:t>Зеленчукского </a:t>
            </a:r>
            <a:r>
              <a:rPr lang="ru-RU" sz="3200" b="1" dirty="0">
                <a:solidFill>
                  <a:srgbClr val="C00000"/>
                </a:solidFill>
                <a:effectLst>
                  <a:outerShdw blurRad="38100" dist="38100" dir="2700000" algn="tl">
                    <a:srgbClr val="000000">
                      <a:alpha val="43137"/>
                    </a:srgbClr>
                  </a:outerShdw>
                </a:effectLst>
                <a:latin typeface="Victoriana" pitchFamily="2" charset="0"/>
              </a:rPr>
              <a:t>муниципального района за </a:t>
            </a:r>
            <a:r>
              <a:rPr lang="ru-RU" sz="3200" b="1" dirty="0" smtClean="0">
                <a:solidFill>
                  <a:srgbClr val="C00000"/>
                </a:solidFill>
                <a:effectLst>
                  <a:outerShdw blurRad="38100" dist="38100" dir="2700000" algn="tl">
                    <a:srgbClr val="000000">
                      <a:alpha val="43137"/>
                    </a:srgbClr>
                  </a:outerShdw>
                </a:effectLst>
                <a:latin typeface="Victoriana" pitchFamily="2" charset="0"/>
              </a:rPr>
              <a:t>2017 </a:t>
            </a:r>
            <a:r>
              <a:rPr lang="ru-RU" sz="3200" b="1" dirty="0">
                <a:solidFill>
                  <a:srgbClr val="C00000"/>
                </a:solidFill>
                <a:effectLst>
                  <a:outerShdw blurRad="38100" dist="38100" dir="2700000" algn="tl">
                    <a:srgbClr val="000000">
                      <a:alpha val="43137"/>
                    </a:srgbClr>
                  </a:outerShdw>
                </a:effectLst>
                <a:latin typeface="Victoriana" pitchFamily="2" charset="0"/>
              </a:rPr>
              <a:t>год</a:t>
            </a:r>
          </a:p>
        </p:txBody>
      </p:sp>
      <p:pic>
        <p:nvPicPr>
          <p:cNvPr id="7" name="Рисунок 6" descr="https://im0-tub-ru.yandex.net/i?id=a1008b15c98309ebbfa5e714406c1489&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76182"/>
            <a:ext cx="2267744" cy="1984866"/>
          </a:xfrm>
          <a:prstGeom prst="rect">
            <a:avLst/>
          </a:prstGeom>
          <a:noFill/>
          <a:ln>
            <a:noFill/>
          </a:ln>
        </p:spPr>
      </p:pic>
      <p:pic>
        <p:nvPicPr>
          <p:cNvPr id="10" name="Рисунок 9" descr="https://im3-tub-ru.yandex.net/i?id=bccd608f5f713f545ed0349b07425117&amp;n=33&amp;h=190&amp;w=338">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4797152"/>
            <a:ext cx="1872208" cy="1512168"/>
          </a:xfrm>
          <a:prstGeom prst="rect">
            <a:avLst/>
          </a:prstGeom>
          <a:noFill/>
          <a:ln>
            <a:noFill/>
          </a:ln>
        </p:spPr>
      </p:pic>
      <p:sp>
        <p:nvSpPr>
          <p:cNvPr id="13" name="Прямоугольник 12"/>
          <p:cNvSpPr/>
          <p:nvPr/>
        </p:nvSpPr>
        <p:spPr>
          <a:xfrm>
            <a:off x="2483768" y="4077072"/>
            <a:ext cx="6192688" cy="738664"/>
          </a:xfrm>
          <a:prstGeom prst="rect">
            <a:avLst/>
          </a:prstGeom>
          <a:effectLst>
            <a:innerShdw blurRad="114300">
              <a:prstClr val="black"/>
            </a:innerShdw>
          </a:effectLst>
        </p:spPr>
        <p:txBody>
          <a:bodyPr wrap="square">
            <a:spAutoFit/>
          </a:bodyPr>
          <a:lstStyle/>
          <a:p>
            <a:pPr algn="ctr">
              <a:defRPr/>
            </a:pPr>
            <a:r>
              <a:rPr lang="ru-RU" sz="2400" b="1" u="sng" dirty="0">
                <a:solidFill>
                  <a:srgbClr val="E60000"/>
                </a:solidFill>
                <a:effectLst>
                  <a:outerShdw blurRad="38100" dist="38100" dir="2700000" algn="tl">
                    <a:srgbClr val="000000">
                      <a:alpha val="43137"/>
                    </a:srgbClr>
                  </a:outerShdw>
                </a:effectLst>
                <a:latin typeface="Victoriana" pitchFamily="2" charset="0"/>
              </a:rPr>
              <a:t>к</a:t>
            </a:r>
            <a:r>
              <a:rPr lang="ru-RU" sz="2400" b="1" u="sng" dirty="0" smtClean="0">
                <a:solidFill>
                  <a:srgbClr val="E60000"/>
                </a:solidFill>
                <a:effectLst>
                  <a:outerShdw blurRad="38100" dist="38100" dir="2700000" algn="tl">
                    <a:srgbClr val="000000">
                      <a:alpha val="43137"/>
                    </a:srgbClr>
                  </a:outerShdw>
                </a:effectLst>
                <a:latin typeface="Victoriana" pitchFamily="2" charset="0"/>
              </a:rPr>
              <a:t>онсолидированный бюджет муниципального района</a:t>
            </a:r>
            <a:r>
              <a:rPr lang="ru-RU" sz="2400" b="1" dirty="0" smtClean="0">
                <a:solidFill>
                  <a:srgbClr val="E60000"/>
                </a:solidFill>
                <a:effectLst>
                  <a:outerShdw blurRad="38100" dist="38100" dir="2700000" algn="tl">
                    <a:srgbClr val="000000">
                      <a:alpha val="43137"/>
                    </a:srgbClr>
                  </a:outerShdw>
                </a:effectLst>
                <a:latin typeface="Victoriana" pitchFamily="2" charset="0"/>
              </a:rPr>
              <a:t>:</a:t>
            </a:r>
          </a:p>
          <a:p>
            <a:pPr algn="ctr">
              <a:defRPr/>
            </a:pPr>
            <a:r>
              <a:rPr lang="ru-RU" b="1" u="sng" dirty="0" smtClean="0">
                <a:solidFill>
                  <a:srgbClr val="E60000"/>
                </a:solidFill>
                <a:effectLst>
                  <a:outerShdw blurRad="38100" dist="38100" dir="2700000" algn="tl">
                    <a:srgbClr val="000000">
                      <a:alpha val="43137"/>
                    </a:srgbClr>
                  </a:outerShdw>
                </a:effectLst>
              </a:rPr>
              <a:t> </a:t>
            </a:r>
            <a:r>
              <a:rPr lang="ru-RU" sz="1400" b="1" u="sng" dirty="0" smtClean="0">
                <a:solidFill>
                  <a:srgbClr val="E60000"/>
                </a:solidFill>
                <a:effectLst>
                  <a:outerShdw blurRad="38100" dist="38100" dir="2700000" algn="tl">
                    <a:srgbClr val="000000">
                      <a:alpha val="43137"/>
                    </a:srgbClr>
                  </a:outerShdw>
                </a:effectLst>
              </a:rPr>
              <a:t>(бюджет муниципального района + бюджеты сельских </a:t>
            </a:r>
            <a:r>
              <a:rPr lang="ru-RU" sz="1400" b="1" u="sng" dirty="0" err="1" smtClean="0">
                <a:solidFill>
                  <a:srgbClr val="E60000"/>
                </a:solidFill>
                <a:effectLst>
                  <a:outerShdw blurRad="38100" dist="38100" dir="2700000" algn="tl">
                    <a:srgbClr val="000000">
                      <a:alpha val="43137"/>
                    </a:srgbClr>
                  </a:outerShdw>
                </a:effectLst>
              </a:rPr>
              <a:t>поелений</a:t>
            </a:r>
            <a:r>
              <a:rPr lang="ru-RU" sz="1400" b="1" u="sng" dirty="0" smtClean="0">
                <a:solidFill>
                  <a:srgbClr val="E60000"/>
                </a:solidFill>
                <a:effectLst>
                  <a:outerShdw blurRad="38100" dist="38100" dir="2700000" algn="tl">
                    <a:srgbClr val="000000">
                      <a:alpha val="43137"/>
                    </a:srgbClr>
                  </a:outerShdw>
                </a:effectLst>
              </a:rPr>
              <a:t>)</a:t>
            </a:r>
            <a:endParaRPr lang="ru-RU" sz="1400" b="1" dirty="0">
              <a:solidFill>
                <a:srgbClr val="E60000"/>
              </a:solidFill>
              <a:effectLst>
                <a:outerShdw blurRad="38100" dist="38100" dir="2700000" algn="tl">
                  <a:srgbClr val="000000">
                    <a:alpha val="43137"/>
                  </a:srgbClr>
                </a:outerShdw>
              </a:effectLst>
            </a:endParaRPr>
          </a:p>
        </p:txBody>
      </p:sp>
      <p:sp>
        <p:nvSpPr>
          <p:cNvPr id="3" name="Солнце 2"/>
          <p:cNvSpPr/>
          <p:nvPr/>
        </p:nvSpPr>
        <p:spPr>
          <a:xfrm>
            <a:off x="201216" y="270049"/>
            <a:ext cx="914400" cy="91440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Солнце 11"/>
          <p:cNvSpPr/>
          <p:nvPr/>
        </p:nvSpPr>
        <p:spPr>
          <a:xfrm>
            <a:off x="8100392" y="280612"/>
            <a:ext cx="914400" cy="91440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22911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1889623720"/>
              </p:ext>
            </p:extLst>
          </p:nvPr>
        </p:nvGraphicFramePr>
        <p:xfrm>
          <a:off x="4499992" y="2161775"/>
          <a:ext cx="434532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55576" y="476672"/>
            <a:ext cx="7560840" cy="954107"/>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dirty="0" smtClean="0">
                <a:solidFill>
                  <a:srgbClr val="C00000"/>
                </a:solidFill>
                <a:latin typeface="Victoriana" pitchFamily="2" charset="0"/>
              </a:rPr>
              <a:t>Структура  поступления  доходов  в  бюджет </a:t>
            </a:r>
          </a:p>
          <a:p>
            <a:pPr algn="ctr"/>
            <a:r>
              <a:rPr lang="ru-RU" sz="2800" b="1" dirty="0" smtClean="0">
                <a:solidFill>
                  <a:srgbClr val="C00000"/>
                </a:solidFill>
                <a:latin typeface="Victoriana" pitchFamily="2" charset="0"/>
              </a:rPr>
              <a:t>Зеленчукского </a:t>
            </a:r>
            <a:r>
              <a:rPr lang="ru-RU" sz="2800" b="1" dirty="0">
                <a:solidFill>
                  <a:srgbClr val="C00000"/>
                </a:solidFill>
                <a:latin typeface="Victoriana" pitchFamily="2" charset="0"/>
              </a:rPr>
              <a:t>муниципального </a:t>
            </a:r>
            <a:r>
              <a:rPr lang="ru-RU" sz="2800" b="1" dirty="0" smtClean="0">
                <a:solidFill>
                  <a:srgbClr val="C00000"/>
                </a:solidFill>
                <a:latin typeface="Victoriana" pitchFamily="2" charset="0"/>
              </a:rPr>
              <a:t>района  за 2017 год</a:t>
            </a:r>
            <a:endParaRPr lang="ru-RU" sz="2000" b="1" dirty="0">
              <a:solidFill>
                <a:srgbClr val="C00000"/>
              </a:solidFill>
              <a:latin typeface="Victoriana" pitchFamily="2"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92896"/>
            <a:ext cx="383480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15616" y="4581128"/>
            <a:ext cx="1656184" cy="369332"/>
          </a:xfrm>
          <a:prstGeom prst="rect">
            <a:avLst/>
          </a:prstGeom>
        </p:spPr>
        <p:txBody>
          <a:bodyPr wrap="square">
            <a:spAutoFit/>
          </a:bodyPr>
          <a:lstStyle/>
          <a:p>
            <a:r>
              <a:rPr lang="ru-RU" b="1" dirty="0" smtClean="0"/>
              <a:t> бюджета ЗМР</a:t>
            </a:r>
            <a:endParaRPr lang="ru-RU" dirty="0"/>
          </a:p>
        </p:txBody>
      </p:sp>
    </p:spTree>
    <p:extLst>
      <p:ext uri="{BB962C8B-B14F-4D97-AF65-F5344CB8AC3E}">
        <p14:creationId xmlns:p14="http://schemas.microsoft.com/office/powerpoint/2010/main" val="197210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3830595649"/>
              </p:ext>
            </p:extLst>
          </p:nvPr>
        </p:nvGraphicFramePr>
        <p:xfrm>
          <a:off x="1007604" y="1700808"/>
          <a:ext cx="72008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115616" y="260648"/>
            <a:ext cx="6984776" cy="1261884"/>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dirty="0">
                <a:solidFill>
                  <a:srgbClr val="C00000"/>
                </a:solidFill>
                <a:latin typeface="Victoriana" pitchFamily="2" charset="0"/>
              </a:rPr>
              <a:t>Структура </a:t>
            </a:r>
            <a:r>
              <a:rPr lang="ru-RU" sz="2800" b="1" dirty="0">
                <a:solidFill>
                  <a:srgbClr val="C00000"/>
                </a:solidFill>
                <a:effectLst>
                  <a:outerShdw blurRad="38100" dist="38100" dir="2700000" algn="tl">
                    <a:srgbClr val="000000">
                      <a:alpha val="43137"/>
                    </a:srgbClr>
                  </a:outerShdw>
                </a:effectLst>
                <a:latin typeface="Victoriana" pitchFamily="2" charset="0"/>
              </a:rPr>
              <a:t>налоговых и неналоговых </a:t>
            </a:r>
            <a:r>
              <a:rPr lang="ru-RU" sz="2800" b="1" dirty="0" smtClean="0">
                <a:solidFill>
                  <a:srgbClr val="C00000"/>
                </a:solidFill>
                <a:latin typeface="Victoriana" pitchFamily="2" charset="0"/>
              </a:rPr>
              <a:t>доходов </a:t>
            </a:r>
            <a:r>
              <a:rPr lang="ru-RU" sz="2800" b="1" dirty="0">
                <a:solidFill>
                  <a:srgbClr val="C00000"/>
                </a:solidFill>
                <a:latin typeface="Victoriana" pitchFamily="2" charset="0"/>
              </a:rPr>
              <a:t>бюджета </a:t>
            </a:r>
          </a:p>
          <a:p>
            <a:pPr algn="ctr"/>
            <a:r>
              <a:rPr lang="ru-RU" sz="2800" b="1" dirty="0">
                <a:solidFill>
                  <a:srgbClr val="C00000"/>
                </a:solidFill>
                <a:latin typeface="Victoriana" pitchFamily="2" charset="0"/>
              </a:rPr>
              <a:t>  Зеленчукского муниципального района за </a:t>
            </a:r>
            <a:r>
              <a:rPr lang="ru-RU" sz="2800" b="1" dirty="0" smtClean="0">
                <a:solidFill>
                  <a:srgbClr val="C00000"/>
                </a:solidFill>
                <a:latin typeface="Victoriana" pitchFamily="2" charset="0"/>
              </a:rPr>
              <a:t>2017 год</a:t>
            </a:r>
            <a:endParaRPr lang="ru-RU" sz="2800" b="1" dirty="0">
              <a:solidFill>
                <a:srgbClr val="C00000"/>
              </a:solidFill>
              <a:latin typeface="Victoriana" pitchFamily="2" charset="0"/>
            </a:endParaRPr>
          </a:p>
          <a:p>
            <a:pPr algn="ctr"/>
            <a:r>
              <a:rPr lang="ru-RU" sz="2000" b="1" dirty="0">
                <a:solidFill>
                  <a:srgbClr val="C00000"/>
                </a:solidFill>
                <a:latin typeface="Victoriana" pitchFamily="2" charset="0"/>
              </a:rPr>
              <a:t>(</a:t>
            </a:r>
            <a:r>
              <a:rPr lang="ru-RU" sz="2000" b="1" dirty="0" smtClean="0">
                <a:solidFill>
                  <a:srgbClr val="C00000"/>
                </a:solidFill>
                <a:latin typeface="Victoriana" pitchFamily="2" charset="0"/>
              </a:rPr>
              <a:t>исполнено  на  сумму  </a:t>
            </a:r>
            <a:r>
              <a:rPr lang="ru-RU" sz="2000" b="1" dirty="0" smtClean="0">
                <a:solidFill>
                  <a:srgbClr val="A20000"/>
                </a:solidFill>
                <a:latin typeface="Victoriana" pitchFamily="2" charset="0"/>
              </a:rPr>
              <a:t>178182,3</a:t>
            </a:r>
            <a:r>
              <a:rPr lang="ru-RU" sz="2000" b="1" dirty="0" smtClean="0">
                <a:solidFill>
                  <a:srgbClr val="C00000"/>
                </a:solidFill>
                <a:latin typeface="Victoriana" pitchFamily="2" charset="0"/>
              </a:rPr>
              <a:t>  тыс</a:t>
            </a:r>
            <a:r>
              <a:rPr lang="ru-RU" sz="2000" b="1" dirty="0">
                <a:solidFill>
                  <a:srgbClr val="C00000"/>
                </a:solidFill>
                <a:latin typeface="Victoriana" pitchFamily="2" charset="0"/>
              </a:rPr>
              <a:t>. руб.)</a:t>
            </a:r>
          </a:p>
        </p:txBody>
      </p:sp>
      <p:pic>
        <p:nvPicPr>
          <p:cNvPr id="6" name="Рисунок 5" descr="https://im1-tub-ru.yandex.net/i?id=6612c8b996c4d8ff4ccc75df68be7444&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504" y="5661248"/>
            <a:ext cx="2088232" cy="1058787"/>
          </a:xfrm>
          <a:prstGeom prst="rect">
            <a:avLst/>
          </a:prstGeom>
          <a:noFill/>
          <a:ln>
            <a:noFill/>
          </a:ln>
        </p:spPr>
      </p:pic>
      <p:pic>
        <p:nvPicPr>
          <p:cNvPr id="7" name="Рисунок 6" descr="https://im1-tub-ru.yandex.net/i?id=ca1a1dcb0e47c4ef09267514814db96f&amp;n=33&amp;h=190&amp;w=32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04248" y="5661248"/>
            <a:ext cx="2160240" cy="1084629"/>
          </a:xfrm>
          <a:prstGeom prst="rect">
            <a:avLst/>
          </a:prstGeom>
          <a:noFill/>
          <a:ln>
            <a:noFill/>
          </a:ln>
        </p:spPr>
      </p:pic>
      <p:pic>
        <p:nvPicPr>
          <p:cNvPr id="9" name="Рисунок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5517232"/>
            <a:ext cx="2088232" cy="1296144"/>
          </a:xfrm>
          <a:prstGeom prst="rect">
            <a:avLst/>
          </a:prstGeom>
          <a:noFill/>
        </p:spPr>
      </p:pic>
    </p:spTree>
    <p:extLst>
      <p:ext uri="{BB962C8B-B14F-4D97-AF65-F5344CB8AC3E}">
        <p14:creationId xmlns:p14="http://schemas.microsoft.com/office/powerpoint/2010/main" val="277882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https://im0-tub-ru.yandex.net/i?id=009290cb762889cc917cf29d535f5fc0&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823" y="1656876"/>
            <a:ext cx="8078631" cy="5012484"/>
          </a:xfrm>
          <a:prstGeom prst="rect">
            <a:avLst/>
          </a:prstGeom>
          <a:noFill/>
          <a:ln>
            <a:noFill/>
          </a:ln>
        </p:spPr>
      </p:pic>
      <p:sp>
        <p:nvSpPr>
          <p:cNvPr id="32" name="Скругленный прямоугольник 31"/>
          <p:cNvSpPr/>
          <p:nvPr/>
        </p:nvSpPr>
        <p:spPr>
          <a:xfrm>
            <a:off x="539552" y="1663736"/>
            <a:ext cx="3024336" cy="54112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050" b="1" dirty="0">
                <a:solidFill>
                  <a:schemeClr val="accent2">
                    <a:lumMod val="50000"/>
                  </a:schemeClr>
                </a:solidFill>
                <a:effectLst>
                  <a:outerShdw blurRad="38100" dist="38100" dir="2700000" algn="tl">
                    <a:srgbClr val="000000">
                      <a:alpha val="43137"/>
                    </a:srgbClr>
                  </a:outerShdw>
                </a:effectLst>
              </a:rPr>
              <a:t>Налог на доходы </a:t>
            </a:r>
            <a:endParaRPr lang="ru-RU" sz="1050" b="1" dirty="0" smtClean="0">
              <a:solidFill>
                <a:schemeClr val="accent2">
                  <a:lumMod val="50000"/>
                </a:schemeClr>
              </a:solidFill>
              <a:effectLst>
                <a:outerShdw blurRad="38100" dist="38100" dir="2700000" algn="tl">
                  <a:srgbClr val="000000">
                    <a:alpha val="43137"/>
                  </a:srgbClr>
                </a:outerShdw>
              </a:effectLst>
            </a:endParaRPr>
          </a:p>
          <a:p>
            <a:pPr algn="ctr"/>
            <a:r>
              <a:rPr lang="ru-RU" sz="1050" b="1" dirty="0" smtClean="0">
                <a:solidFill>
                  <a:schemeClr val="accent2">
                    <a:lumMod val="50000"/>
                  </a:schemeClr>
                </a:solidFill>
              </a:rPr>
              <a:t>физических лиц (НДФЛ)</a:t>
            </a:r>
          </a:p>
          <a:p>
            <a:pPr algn="ctr"/>
            <a:r>
              <a:rPr lang="ru-RU" sz="1050" b="1" dirty="0" smtClean="0">
                <a:solidFill>
                  <a:schemeClr val="accent2">
                    <a:lumMod val="50000"/>
                  </a:schemeClr>
                </a:solidFill>
              </a:rPr>
              <a:t>(ч.2 гл</a:t>
            </a:r>
            <a:r>
              <a:rPr lang="ru-RU" sz="1050" b="1" dirty="0">
                <a:solidFill>
                  <a:schemeClr val="accent2">
                    <a:lumMod val="50000"/>
                  </a:schemeClr>
                </a:solidFill>
              </a:rPr>
              <a:t>. 23 Налогового Кодекса РФ) </a:t>
            </a:r>
          </a:p>
        </p:txBody>
      </p:sp>
      <p:sp>
        <p:nvSpPr>
          <p:cNvPr id="34" name="Скругленный прямоугольник 33"/>
          <p:cNvSpPr/>
          <p:nvPr/>
        </p:nvSpPr>
        <p:spPr>
          <a:xfrm>
            <a:off x="5292080" y="1484784"/>
            <a:ext cx="3312368" cy="53159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НДФЛ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19,5%</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a:t>
            </a:r>
            <a:r>
              <a:rPr lang="ru-RU" sz="1050" b="1" dirty="0" smtClean="0">
                <a:solidFill>
                  <a:srgbClr val="A20000"/>
                </a:solidFill>
              </a:rPr>
              <a:t>79531,1</a:t>
            </a:r>
            <a:r>
              <a:rPr lang="ru-RU" sz="1050" b="1" dirty="0" smtClean="0">
                <a:solidFill>
                  <a:srgbClr val="FF0000"/>
                </a:solidFill>
              </a:rPr>
              <a:t>  </a:t>
            </a:r>
            <a:r>
              <a:rPr lang="ru-RU" sz="1050" b="1" dirty="0" smtClean="0">
                <a:solidFill>
                  <a:schemeClr val="tx2">
                    <a:lumMod val="50000"/>
                  </a:schemeClr>
                </a:solidFill>
              </a:rPr>
              <a:t>тыс. руб.   </a:t>
            </a:r>
            <a:endParaRPr lang="ru-RU" sz="1050" b="1" dirty="0">
              <a:solidFill>
                <a:schemeClr val="tx2">
                  <a:lumMod val="50000"/>
                </a:schemeClr>
              </a:solidFill>
            </a:endParaRPr>
          </a:p>
        </p:txBody>
      </p:sp>
      <p:sp>
        <p:nvSpPr>
          <p:cNvPr id="35" name="Скругленный прямоугольник 34"/>
          <p:cNvSpPr/>
          <p:nvPr/>
        </p:nvSpPr>
        <p:spPr>
          <a:xfrm>
            <a:off x="5292080" y="2132856"/>
            <a:ext cx="3312368" cy="54230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a:solidFill>
                  <a:schemeClr val="tx2">
                    <a:lumMod val="50000"/>
                  </a:schemeClr>
                </a:solidFill>
              </a:rPr>
              <a:t>д</a:t>
            </a:r>
            <a:r>
              <a:rPr lang="ru-RU" sz="1050" b="1" dirty="0" smtClean="0">
                <a:solidFill>
                  <a:schemeClr val="tx2">
                    <a:lumMod val="50000"/>
                  </a:schemeClr>
                </a:solidFill>
              </a:rPr>
              <a:t>ля информации: Зачисление  НДФЛ в бюджеты СП по законодательству  - 10,5%</a:t>
            </a:r>
          </a:p>
          <a:p>
            <a:pPr algn="ctr"/>
            <a:r>
              <a:rPr lang="ru-RU" sz="1050" b="1" dirty="0" smtClean="0">
                <a:solidFill>
                  <a:schemeClr val="tx2">
                    <a:lumMod val="50000"/>
                  </a:schemeClr>
                </a:solidFill>
              </a:rPr>
              <a:t>Поступило </a:t>
            </a:r>
            <a:r>
              <a:rPr lang="ru-RU" sz="1050" b="1" dirty="0" smtClean="0">
                <a:solidFill>
                  <a:srgbClr val="A20000"/>
                </a:solidFill>
              </a:rPr>
              <a:t>42815,7</a:t>
            </a:r>
            <a:r>
              <a:rPr lang="ru-RU" sz="1050" b="1" dirty="0" smtClean="0">
                <a:solidFill>
                  <a:srgbClr val="FF0000"/>
                </a:solidFill>
              </a:rPr>
              <a:t>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39" name="Скругленный прямоугольник 38"/>
          <p:cNvSpPr/>
          <p:nvPr/>
        </p:nvSpPr>
        <p:spPr>
          <a:xfrm>
            <a:off x="566755" y="2368003"/>
            <a:ext cx="2997133" cy="91698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100" b="1" dirty="0" smtClean="0">
                <a:solidFill>
                  <a:schemeClr val="bg1"/>
                </a:solidFill>
                <a:effectLst>
                  <a:outerShdw blurRad="38100" dist="38100" dir="2700000" algn="tl">
                    <a:srgbClr val="000000">
                      <a:alpha val="43137"/>
                    </a:srgbClr>
                  </a:outerShdw>
                </a:effectLst>
              </a:rPr>
              <a:t>Налоги на совокупный доход</a:t>
            </a:r>
            <a:r>
              <a:rPr lang="ru-RU" sz="1050" b="1" dirty="0" smtClean="0">
                <a:solidFill>
                  <a:schemeClr val="bg1"/>
                </a:solidFill>
                <a:effectLst>
                  <a:outerShdw blurRad="38100" dist="38100" dir="2700000" algn="tl">
                    <a:srgbClr val="000000">
                      <a:alpha val="43137"/>
                    </a:srgbClr>
                  </a:outerShdw>
                </a:effectLst>
              </a:rPr>
              <a:t>:</a:t>
            </a:r>
          </a:p>
          <a:p>
            <a:pPr algn="ctr"/>
            <a:r>
              <a:rPr lang="ru-RU" sz="1050" b="1" dirty="0" smtClean="0">
                <a:solidFill>
                  <a:schemeClr val="bg1"/>
                </a:solidFill>
              </a:rPr>
              <a:t>Единый </a:t>
            </a:r>
            <a:r>
              <a:rPr lang="ru-RU" sz="1050" b="1" dirty="0">
                <a:solidFill>
                  <a:schemeClr val="bg1"/>
                </a:solidFill>
              </a:rPr>
              <a:t>налог на вмененный доход </a:t>
            </a:r>
            <a:r>
              <a:rPr lang="ru-RU" sz="1000" b="1" dirty="0" smtClean="0">
                <a:solidFill>
                  <a:schemeClr val="bg1"/>
                </a:solidFill>
              </a:rPr>
              <a:t>(ЕНДВ)</a:t>
            </a:r>
          </a:p>
          <a:p>
            <a:pPr algn="ctr"/>
            <a:r>
              <a:rPr lang="ru-RU" sz="1050" b="1" dirty="0" smtClean="0">
                <a:solidFill>
                  <a:schemeClr val="bg1"/>
                </a:solidFill>
              </a:rPr>
              <a:t>(ч.2 гл.26.3 </a:t>
            </a:r>
            <a:r>
              <a:rPr lang="ru-RU" sz="1050" b="1" dirty="0">
                <a:solidFill>
                  <a:schemeClr val="bg1"/>
                </a:solidFill>
              </a:rPr>
              <a:t>Налогового Кодекса РФ) </a:t>
            </a:r>
            <a:endParaRPr lang="ru-RU" sz="1050" b="1" dirty="0" smtClean="0">
              <a:solidFill>
                <a:schemeClr val="bg1"/>
              </a:solidFill>
            </a:endParaRPr>
          </a:p>
          <a:p>
            <a:pPr algn="just"/>
            <a:r>
              <a:rPr lang="ru-RU" sz="1050" b="1" dirty="0" smtClean="0">
                <a:solidFill>
                  <a:schemeClr val="bg1"/>
                </a:solidFill>
              </a:rPr>
              <a:t>   Единый </a:t>
            </a:r>
            <a:r>
              <a:rPr lang="ru-RU" sz="1050" b="1" dirty="0">
                <a:solidFill>
                  <a:schemeClr val="bg1"/>
                </a:solidFill>
              </a:rPr>
              <a:t>сельхоз. </a:t>
            </a:r>
            <a:r>
              <a:rPr lang="ru-RU" sz="1050" b="1" dirty="0" smtClean="0">
                <a:solidFill>
                  <a:schemeClr val="bg1"/>
                </a:solidFill>
              </a:rPr>
              <a:t>налог </a:t>
            </a:r>
            <a:r>
              <a:rPr lang="ru-RU" sz="1000" b="1" dirty="0" smtClean="0">
                <a:solidFill>
                  <a:schemeClr val="bg1"/>
                </a:solidFill>
              </a:rPr>
              <a:t>(ЕСХН)      </a:t>
            </a:r>
          </a:p>
          <a:p>
            <a:pPr algn="ctr"/>
            <a:r>
              <a:rPr lang="ru-RU" sz="1050" b="1" dirty="0" smtClean="0">
                <a:solidFill>
                  <a:schemeClr val="bg1"/>
                </a:solidFill>
              </a:rPr>
              <a:t>( ч.2 гл.26.1 Налогового </a:t>
            </a:r>
            <a:r>
              <a:rPr lang="ru-RU" sz="1050" b="1" dirty="0">
                <a:solidFill>
                  <a:schemeClr val="bg1"/>
                </a:solidFill>
              </a:rPr>
              <a:t>Кодекса </a:t>
            </a:r>
            <a:r>
              <a:rPr lang="ru-RU" sz="1050" b="1" dirty="0" smtClean="0">
                <a:solidFill>
                  <a:schemeClr val="bg1"/>
                </a:solidFill>
              </a:rPr>
              <a:t>РФ)</a:t>
            </a:r>
          </a:p>
        </p:txBody>
      </p:sp>
      <p:sp>
        <p:nvSpPr>
          <p:cNvPr id="40" name="Скругленный прямоугольник 39"/>
          <p:cNvSpPr/>
          <p:nvPr/>
        </p:nvSpPr>
        <p:spPr>
          <a:xfrm>
            <a:off x="539552" y="3429000"/>
            <a:ext cx="2975620" cy="72008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1050" b="1" dirty="0" smtClean="0">
                <a:solidFill>
                  <a:schemeClr val="accent2">
                    <a:lumMod val="50000"/>
                  </a:schemeClr>
                </a:solidFill>
                <a:effectLst>
                  <a:outerShdw blurRad="38100" dist="38100" dir="2700000" algn="tl">
                    <a:srgbClr val="000000">
                      <a:alpha val="43137"/>
                    </a:srgbClr>
                  </a:outerShdw>
                </a:effectLst>
              </a:rPr>
              <a:t>Налоги на товары, реализуемые</a:t>
            </a:r>
          </a:p>
          <a:p>
            <a:pPr algn="ctr"/>
            <a:r>
              <a:rPr lang="ru-RU" sz="1050" b="1" dirty="0" smtClean="0">
                <a:solidFill>
                  <a:schemeClr val="accent2">
                    <a:lumMod val="50000"/>
                  </a:schemeClr>
                </a:solidFill>
                <a:effectLst>
                  <a:outerShdw blurRad="38100" dist="38100" dir="2700000" algn="tl">
                    <a:srgbClr val="000000">
                      <a:alpha val="43137"/>
                    </a:srgbClr>
                  </a:outerShdw>
                </a:effectLst>
              </a:rPr>
              <a:t> на территории РФ - Акцизы на нефтепродукты </a:t>
            </a:r>
          </a:p>
          <a:p>
            <a:pPr algn="ctr"/>
            <a:r>
              <a:rPr lang="ru-RU" sz="1050" b="1" dirty="0" smtClean="0">
                <a:solidFill>
                  <a:schemeClr val="accent2">
                    <a:lumMod val="50000"/>
                  </a:schemeClr>
                </a:solidFill>
              </a:rPr>
              <a:t>(</a:t>
            </a:r>
            <a:r>
              <a:rPr lang="ru-RU" sz="1050" b="1" dirty="0">
                <a:solidFill>
                  <a:schemeClr val="accent2">
                    <a:lumMod val="50000"/>
                  </a:schemeClr>
                </a:solidFill>
              </a:rPr>
              <a:t>ч. </a:t>
            </a:r>
            <a:r>
              <a:rPr lang="ru-RU" sz="1050" b="1" dirty="0" smtClean="0">
                <a:solidFill>
                  <a:schemeClr val="accent2">
                    <a:lumMod val="50000"/>
                  </a:schemeClr>
                </a:solidFill>
              </a:rPr>
              <a:t>2, гл.22 </a:t>
            </a:r>
            <a:r>
              <a:rPr lang="ru-RU" sz="1050" b="1" dirty="0">
                <a:solidFill>
                  <a:schemeClr val="accent2">
                    <a:lumMod val="50000"/>
                  </a:schemeClr>
                </a:solidFill>
              </a:rPr>
              <a:t>Налогового кодекса РФ</a:t>
            </a:r>
            <a:r>
              <a:rPr lang="ru-RU" sz="1050" b="1" dirty="0" smtClean="0">
                <a:solidFill>
                  <a:schemeClr val="accent2">
                    <a:lumMod val="50000"/>
                  </a:schemeClr>
                </a:solidFill>
              </a:rPr>
              <a:t> )</a:t>
            </a:r>
            <a:endParaRPr lang="ru-RU" sz="1050" b="1" dirty="0">
              <a:solidFill>
                <a:schemeClr val="accent2">
                  <a:lumMod val="50000"/>
                </a:schemeClr>
              </a:solidFill>
            </a:endParaRPr>
          </a:p>
        </p:txBody>
      </p:sp>
      <p:sp>
        <p:nvSpPr>
          <p:cNvPr id="47" name="Скругленный прямоугольник 46"/>
          <p:cNvSpPr/>
          <p:nvPr/>
        </p:nvSpPr>
        <p:spPr>
          <a:xfrm>
            <a:off x="5319454" y="2797809"/>
            <a:ext cx="3312368" cy="48717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50" b="1" dirty="0" smtClean="0">
                <a:solidFill>
                  <a:schemeClr val="tx2">
                    <a:lumMod val="50000"/>
                  </a:schemeClr>
                </a:solidFill>
              </a:rPr>
              <a:t>Зачисление ЕНДВ в районный бюджет по законодательству  - 100,0% ,  ЕСХН-50%</a:t>
            </a:r>
          </a:p>
          <a:p>
            <a:pPr algn="ctr"/>
            <a:r>
              <a:rPr lang="ru-RU" sz="1050" b="1" dirty="0" smtClean="0">
                <a:solidFill>
                  <a:schemeClr val="tx2">
                    <a:lumMod val="50000"/>
                  </a:schemeClr>
                </a:solidFill>
              </a:rPr>
              <a:t>Поступило </a:t>
            </a:r>
            <a:r>
              <a:rPr lang="ru-RU" sz="1050" b="1" dirty="0" smtClean="0">
                <a:solidFill>
                  <a:srgbClr val="A20000"/>
                </a:solidFill>
              </a:rPr>
              <a:t>6439,6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0" name="Скругленный прямоугольник 49"/>
          <p:cNvSpPr/>
          <p:nvPr/>
        </p:nvSpPr>
        <p:spPr>
          <a:xfrm>
            <a:off x="5292080" y="3429000"/>
            <a:ext cx="3312368" cy="4320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50" b="1" dirty="0" smtClean="0">
                <a:solidFill>
                  <a:schemeClr val="tx2">
                    <a:lumMod val="50000"/>
                  </a:schemeClr>
                </a:solidFill>
              </a:rPr>
              <a:t>Зачисление акцизов  в бюджет МР  (с 2016 г. – 100%)</a:t>
            </a:r>
          </a:p>
          <a:p>
            <a:pPr algn="ctr"/>
            <a:r>
              <a:rPr lang="ru-RU" sz="1050" b="1" dirty="0" smtClean="0">
                <a:solidFill>
                  <a:schemeClr val="tx2">
                    <a:lumMod val="50000"/>
                  </a:schemeClr>
                </a:solidFill>
              </a:rPr>
              <a:t>Поступило –  </a:t>
            </a:r>
            <a:r>
              <a:rPr lang="ru-RU" sz="1050" b="1" dirty="0" smtClean="0">
                <a:solidFill>
                  <a:srgbClr val="A20000"/>
                </a:solidFill>
              </a:rPr>
              <a:t>7338,8</a:t>
            </a:r>
            <a:r>
              <a:rPr lang="ru-RU" sz="1050" b="1" dirty="0" smtClean="0">
                <a:solidFill>
                  <a:schemeClr val="tx2">
                    <a:lumMod val="50000"/>
                  </a:schemeClr>
                </a:solidFill>
              </a:rPr>
              <a:t>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1" name="Скругленный прямоугольник 50"/>
          <p:cNvSpPr/>
          <p:nvPr/>
        </p:nvSpPr>
        <p:spPr>
          <a:xfrm>
            <a:off x="539552" y="4369699"/>
            <a:ext cx="3022064" cy="85950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050" b="1" dirty="0" smtClean="0">
              <a:solidFill>
                <a:schemeClr val="accent2">
                  <a:lumMod val="50000"/>
                </a:schemeClr>
              </a:solidFill>
            </a:endParaRPr>
          </a:p>
          <a:p>
            <a:pPr algn="ctr"/>
            <a:r>
              <a:rPr lang="ru-RU" sz="1050" b="1" dirty="0" smtClean="0">
                <a:solidFill>
                  <a:schemeClr val="bg1"/>
                </a:solidFill>
                <a:effectLst>
                  <a:outerShdw blurRad="38100" dist="38100" dir="2700000" algn="tl">
                    <a:srgbClr val="000000">
                      <a:alpha val="43137"/>
                    </a:srgbClr>
                  </a:outerShdw>
                </a:effectLst>
              </a:rPr>
              <a:t>Налоги на имущество:</a:t>
            </a:r>
          </a:p>
          <a:p>
            <a:pPr algn="ctr"/>
            <a:r>
              <a:rPr lang="ru-RU" sz="1050" b="1" dirty="0" smtClean="0">
                <a:solidFill>
                  <a:schemeClr val="bg1"/>
                </a:solidFill>
              </a:rPr>
              <a:t>С организаций – юридических лиц;  </a:t>
            </a:r>
          </a:p>
          <a:p>
            <a:pPr algn="ctr"/>
            <a:r>
              <a:rPr lang="ru-RU" sz="1050" b="1" dirty="0" smtClean="0">
                <a:solidFill>
                  <a:schemeClr val="bg1"/>
                </a:solidFill>
              </a:rPr>
              <a:t>(ч.2 гл.30 Налогового кодекса РФ)</a:t>
            </a:r>
          </a:p>
          <a:p>
            <a:pPr algn="ctr"/>
            <a:r>
              <a:rPr lang="ru-RU" sz="1050" b="1" dirty="0" smtClean="0">
                <a:solidFill>
                  <a:schemeClr val="bg1"/>
                </a:solidFill>
              </a:rPr>
              <a:t> С физических лиц и земельный налог  </a:t>
            </a:r>
          </a:p>
          <a:p>
            <a:pPr algn="ctr"/>
            <a:r>
              <a:rPr lang="ru-RU" sz="1050" b="1" dirty="0" smtClean="0">
                <a:solidFill>
                  <a:schemeClr val="bg1"/>
                </a:solidFill>
              </a:rPr>
              <a:t>- с населения   ( ч.2 гл. 32 НК РФ)  </a:t>
            </a:r>
            <a:endParaRPr lang="ru-RU" sz="1050" b="1" dirty="0">
              <a:solidFill>
                <a:schemeClr val="bg1"/>
              </a:solidFill>
            </a:endParaRPr>
          </a:p>
          <a:p>
            <a:pPr algn="ctr"/>
            <a:endParaRPr lang="ru-RU" sz="1050" b="1" dirty="0">
              <a:solidFill>
                <a:schemeClr val="accent2">
                  <a:lumMod val="50000"/>
                </a:schemeClr>
              </a:solidFill>
            </a:endParaRPr>
          </a:p>
        </p:txBody>
      </p:sp>
      <p:sp>
        <p:nvSpPr>
          <p:cNvPr id="54" name="Скругленный прямоугольник 53"/>
          <p:cNvSpPr/>
          <p:nvPr/>
        </p:nvSpPr>
        <p:spPr>
          <a:xfrm>
            <a:off x="5292080" y="4016118"/>
            <a:ext cx="3312368" cy="4930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solidFill>
                  <a:schemeClr val="tx2">
                    <a:lumMod val="50000"/>
                  </a:schemeClr>
                </a:solidFill>
              </a:rPr>
              <a:t>Зачисление налога на имущество организаций в районный бюджет -  50  %</a:t>
            </a:r>
          </a:p>
          <a:p>
            <a:pPr algn="ctr"/>
            <a:r>
              <a:rPr lang="ru-RU" sz="1050" b="1" dirty="0" smtClean="0">
                <a:solidFill>
                  <a:schemeClr val="tx2">
                    <a:lumMod val="50000"/>
                  </a:schemeClr>
                </a:solidFill>
              </a:rPr>
              <a:t>Поступило  </a:t>
            </a:r>
            <a:r>
              <a:rPr lang="ru-RU" sz="1050" b="1" dirty="0" smtClean="0">
                <a:solidFill>
                  <a:srgbClr val="A20000"/>
                </a:solidFill>
              </a:rPr>
              <a:t>66530,5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5" name="Скругленный прямоугольник 54"/>
          <p:cNvSpPr/>
          <p:nvPr/>
        </p:nvSpPr>
        <p:spPr>
          <a:xfrm>
            <a:off x="5294352" y="4607944"/>
            <a:ext cx="3312368" cy="6932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для информации:  Зачисление </a:t>
            </a:r>
            <a:r>
              <a:rPr lang="ru-RU" sz="1050" b="1" dirty="0">
                <a:solidFill>
                  <a:schemeClr val="tx2">
                    <a:lumMod val="50000"/>
                  </a:schemeClr>
                </a:solidFill>
              </a:rPr>
              <a:t>налога на имущество </a:t>
            </a:r>
            <a:r>
              <a:rPr lang="ru-RU" sz="1050" b="1" dirty="0" smtClean="0">
                <a:solidFill>
                  <a:schemeClr val="tx2">
                    <a:lumMod val="50000"/>
                  </a:schemeClr>
                </a:solidFill>
              </a:rPr>
              <a:t>граждан в бюджеты СП - 100 %,  поступило  </a:t>
            </a:r>
            <a:r>
              <a:rPr lang="ru-RU" sz="1050" b="1" dirty="0" smtClean="0">
                <a:solidFill>
                  <a:srgbClr val="A20000"/>
                </a:solidFill>
              </a:rPr>
              <a:t>4060,9</a:t>
            </a:r>
            <a:r>
              <a:rPr lang="ru-RU" sz="1050" b="1" dirty="0" smtClean="0">
                <a:solidFill>
                  <a:srgbClr val="FF0000"/>
                </a:solidFill>
              </a:rPr>
              <a:t> </a:t>
            </a:r>
            <a:r>
              <a:rPr lang="ru-RU" sz="1050" b="1" dirty="0" smtClean="0">
                <a:solidFill>
                  <a:schemeClr val="tx2">
                    <a:lumMod val="50000"/>
                  </a:schemeClr>
                </a:solidFill>
              </a:rPr>
              <a:t>тыс. руб.;  Зачисление </a:t>
            </a:r>
            <a:r>
              <a:rPr lang="ru-RU" sz="1050" b="1" dirty="0">
                <a:solidFill>
                  <a:schemeClr val="tx2">
                    <a:lumMod val="50000"/>
                  </a:schemeClr>
                </a:solidFill>
              </a:rPr>
              <a:t>налога на </a:t>
            </a:r>
            <a:r>
              <a:rPr lang="ru-RU" sz="1050" b="1" dirty="0" smtClean="0">
                <a:solidFill>
                  <a:schemeClr val="tx2">
                    <a:lumMod val="50000"/>
                  </a:schemeClr>
                </a:solidFill>
              </a:rPr>
              <a:t>землю  с </a:t>
            </a:r>
            <a:r>
              <a:rPr lang="ru-RU" sz="1050" b="1" dirty="0">
                <a:solidFill>
                  <a:schemeClr val="tx2">
                    <a:lumMod val="50000"/>
                  </a:schemeClr>
                </a:solidFill>
              </a:rPr>
              <a:t>граждан </a:t>
            </a:r>
            <a:r>
              <a:rPr lang="ru-RU" sz="1050" b="1" dirty="0" smtClean="0">
                <a:solidFill>
                  <a:schemeClr val="tx2">
                    <a:lumMod val="50000"/>
                  </a:schemeClr>
                </a:solidFill>
              </a:rPr>
              <a:t>в бюджеты </a:t>
            </a:r>
            <a:r>
              <a:rPr lang="ru-RU" sz="1050" b="1" dirty="0">
                <a:solidFill>
                  <a:schemeClr val="tx2">
                    <a:lumMod val="50000"/>
                  </a:schemeClr>
                </a:solidFill>
              </a:rPr>
              <a:t>СП  -  100 </a:t>
            </a:r>
            <a:r>
              <a:rPr lang="ru-RU" sz="1050" b="1" dirty="0" smtClean="0">
                <a:solidFill>
                  <a:schemeClr val="tx2">
                    <a:lumMod val="50000"/>
                  </a:schemeClr>
                </a:solidFill>
              </a:rPr>
              <a:t>%,  поступило  -</a:t>
            </a:r>
            <a:r>
              <a:rPr lang="ru-RU" sz="1050" b="1" dirty="0" smtClean="0">
                <a:solidFill>
                  <a:srgbClr val="FF0000"/>
                </a:solidFill>
              </a:rPr>
              <a:t> </a:t>
            </a:r>
            <a:r>
              <a:rPr lang="ru-RU" sz="1050" b="1" dirty="0" smtClean="0">
                <a:solidFill>
                  <a:srgbClr val="A20000"/>
                </a:solidFill>
              </a:rPr>
              <a:t>15363,5</a:t>
            </a:r>
            <a:r>
              <a:rPr lang="ru-RU" sz="1050" b="1" dirty="0" smtClean="0">
                <a:solidFill>
                  <a:srgbClr val="FF0000"/>
                </a:solidFill>
              </a:rPr>
              <a:t> </a:t>
            </a:r>
            <a:r>
              <a:rPr lang="ru-RU" sz="1050" b="1" dirty="0" smtClean="0">
                <a:solidFill>
                  <a:schemeClr val="tx2">
                    <a:lumMod val="50000"/>
                  </a:schemeClr>
                </a:solidFill>
              </a:rPr>
              <a:t>тыс. руб</a:t>
            </a:r>
            <a:r>
              <a:rPr lang="ru-RU" sz="1050" b="1" dirty="0">
                <a:solidFill>
                  <a:schemeClr val="tx2">
                    <a:lumMod val="50000"/>
                  </a:schemeClr>
                </a:solidFill>
              </a:rPr>
              <a:t>. </a:t>
            </a:r>
          </a:p>
          <a:p>
            <a:pPr algn="ctr"/>
            <a:endParaRPr lang="ru-RU" sz="1050" b="1" dirty="0" smtClean="0">
              <a:solidFill>
                <a:schemeClr val="tx2">
                  <a:lumMod val="50000"/>
                </a:schemeClr>
              </a:solidFill>
            </a:endParaRPr>
          </a:p>
        </p:txBody>
      </p:sp>
      <p:sp>
        <p:nvSpPr>
          <p:cNvPr id="58" name="Скругленный прямоугольник 57"/>
          <p:cNvSpPr/>
          <p:nvPr/>
        </p:nvSpPr>
        <p:spPr>
          <a:xfrm>
            <a:off x="539552" y="6165304"/>
            <a:ext cx="2982496" cy="36004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sz="1050" b="1" dirty="0" smtClean="0">
              <a:solidFill>
                <a:schemeClr val="bg1"/>
              </a:solidFill>
            </a:endParaRPr>
          </a:p>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Доходы от использования имущество </a:t>
            </a:r>
          </a:p>
          <a:p>
            <a:pPr algn="ctr"/>
            <a:r>
              <a:rPr lang="ru-RU" sz="1050" b="1" dirty="0" smtClean="0">
                <a:solidFill>
                  <a:schemeClr val="bg1"/>
                </a:solidFill>
              </a:rPr>
              <a:t>( ст.62  Бюджетного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59" name="Скругленный прямоугольник 58"/>
          <p:cNvSpPr/>
          <p:nvPr/>
        </p:nvSpPr>
        <p:spPr>
          <a:xfrm>
            <a:off x="539552" y="5481228"/>
            <a:ext cx="3004200" cy="46805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Госпошлина</a:t>
            </a:r>
          </a:p>
          <a:p>
            <a:pPr algn="ctr"/>
            <a:r>
              <a:rPr lang="ru-RU" sz="1050" b="1" dirty="0" smtClean="0">
                <a:solidFill>
                  <a:schemeClr val="bg1"/>
                </a:solidFill>
              </a:rPr>
              <a:t>(ч..2 гл.25.3 Налогового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65" name="Скругленный прямоугольник 64"/>
          <p:cNvSpPr/>
          <p:nvPr/>
        </p:nvSpPr>
        <p:spPr>
          <a:xfrm>
            <a:off x="5335290" y="6093296"/>
            <a:ext cx="3310096" cy="5040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a:t>
            </a:r>
            <a:r>
              <a:rPr lang="ru-RU" sz="1050" b="1" dirty="0" smtClean="0">
                <a:solidFill>
                  <a:srgbClr val="A20000"/>
                </a:solidFill>
              </a:rPr>
              <a:t>10807,7</a:t>
            </a:r>
            <a:r>
              <a:rPr lang="ru-RU" sz="1050" b="1" dirty="0" smtClean="0">
                <a:solidFill>
                  <a:srgbClr val="FF0000"/>
                </a:solidFill>
              </a:rPr>
              <a:t> </a:t>
            </a:r>
            <a:r>
              <a:rPr lang="ru-RU" sz="1050" b="1" dirty="0" smtClean="0">
                <a:solidFill>
                  <a:schemeClr val="tx2">
                    <a:lumMod val="50000"/>
                  </a:schemeClr>
                </a:solidFill>
              </a:rPr>
              <a:t> тыс. руб.   </a:t>
            </a:r>
            <a:endParaRPr lang="ru-RU" sz="1050" b="1" dirty="0">
              <a:solidFill>
                <a:schemeClr val="tx2">
                  <a:lumMod val="50000"/>
                </a:schemeClr>
              </a:solidFill>
            </a:endParaRPr>
          </a:p>
        </p:txBody>
      </p:sp>
      <p:sp>
        <p:nvSpPr>
          <p:cNvPr id="67" name="Скругленный прямоугольник 66"/>
          <p:cNvSpPr/>
          <p:nvPr/>
        </p:nvSpPr>
        <p:spPr>
          <a:xfrm>
            <a:off x="5319454" y="5452020"/>
            <a:ext cx="3310096" cy="4972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a:t>
            </a:r>
            <a:r>
              <a:rPr lang="ru-RU" sz="1050" b="1" dirty="0" smtClean="0">
                <a:solidFill>
                  <a:srgbClr val="A20000"/>
                </a:solidFill>
              </a:rPr>
              <a:t>4790,6 </a:t>
            </a:r>
            <a:r>
              <a:rPr lang="ru-RU" sz="1050" b="1" dirty="0" smtClean="0">
                <a:solidFill>
                  <a:schemeClr val="tx2">
                    <a:lumMod val="50000"/>
                  </a:schemeClr>
                </a:solidFill>
              </a:rPr>
              <a:t>тыс. руб.   </a:t>
            </a:r>
            <a:endParaRPr lang="ru-RU" sz="1050" b="1" dirty="0">
              <a:solidFill>
                <a:schemeClr val="tx2">
                  <a:lumMod val="50000"/>
                </a:schemeClr>
              </a:solidFill>
            </a:endParaRPr>
          </a:p>
        </p:txBody>
      </p:sp>
      <p:sp>
        <p:nvSpPr>
          <p:cNvPr id="82" name="Стрелка вправо 81"/>
          <p:cNvSpPr/>
          <p:nvPr/>
        </p:nvSpPr>
        <p:spPr>
          <a:xfrm rot="21127849" flipV="1">
            <a:off x="3581752" y="1780422"/>
            <a:ext cx="1711485" cy="10081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86" name="Стрелка вправо 85"/>
          <p:cNvSpPr/>
          <p:nvPr/>
        </p:nvSpPr>
        <p:spPr>
          <a:xfrm flipV="1">
            <a:off x="3561617" y="5661248"/>
            <a:ext cx="1730464" cy="106733"/>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2">
                  <a:lumMod val="50000"/>
                </a:schemeClr>
              </a:solidFill>
            </a:endParaRPr>
          </a:p>
        </p:txBody>
      </p:sp>
      <p:sp>
        <p:nvSpPr>
          <p:cNvPr id="87" name="Стрелка вправо 86"/>
          <p:cNvSpPr/>
          <p:nvPr/>
        </p:nvSpPr>
        <p:spPr>
          <a:xfrm rot="21069494" flipV="1">
            <a:off x="3544052" y="3777409"/>
            <a:ext cx="1746502" cy="103308"/>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2">
                  <a:lumMod val="50000"/>
                </a:schemeClr>
              </a:solidFill>
            </a:endParaRPr>
          </a:p>
        </p:txBody>
      </p:sp>
      <p:sp>
        <p:nvSpPr>
          <p:cNvPr id="88" name="Стрелка вправо 87"/>
          <p:cNvSpPr/>
          <p:nvPr/>
        </p:nvSpPr>
        <p:spPr>
          <a:xfrm rot="668350" flipV="1">
            <a:off x="3558766" y="4965217"/>
            <a:ext cx="1739857" cy="96831"/>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89" name="Стрелка вправо 88"/>
          <p:cNvSpPr/>
          <p:nvPr/>
        </p:nvSpPr>
        <p:spPr>
          <a:xfrm flipV="1">
            <a:off x="3563888" y="6309320"/>
            <a:ext cx="1689567" cy="106733"/>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2">
                  <a:lumMod val="50000"/>
                </a:schemeClr>
              </a:solidFill>
            </a:endParaRPr>
          </a:p>
        </p:txBody>
      </p:sp>
      <p:sp>
        <p:nvSpPr>
          <p:cNvPr id="91" name="Стрелка вправо 90"/>
          <p:cNvSpPr/>
          <p:nvPr/>
        </p:nvSpPr>
        <p:spPr>
          <a:xfrm rot="20664469" flipV="1">
            <a:off x="3542604" y="4473457"/>
            <a:ext cx="1772665" cy="87061"/>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30" name="Прямоугольник 29"/>
          <p:cNvSpPr/>
          <p:nvPr/>
        </p:nvSpPr>
        <p:spPr>
          <a:xfrm>
            <a:off x="1025308" y="191542"/>
            <a:ext cx="7075084" cy="1077218"/>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b="1" dirty="0" smtClean="0">
                <a:solidFill>
                  <a:srgbClr val="C00000"/>
                </a:solidFill>
                <a:latin typeface="Victoriana" pitchFamily="2" charset="0"/>
              </a:rPr>
              <a:t>Поступление </a:t>
            </a:r>
            <a:r>
              <a:rPr lang="ru-RU" sz="3200" b="1" dirty="0" smtClean="0">
                <a:solidFill>
                  <a:srgbClr val="C00000"/>
                </a:solidFill>
                <a:effectLst>
                  <a:outerShdw blurRad="38100" dist="38100" dir="2700000" algn="tl">
                    <a:srgbClr val="000000">
                      <a:alpha val="43137"/>
                    </a:srgbClr>
                  </a:outerShdw>
                </a:effectLst>
                <a:latin typeface="Victoriana" pitchFamily="2" charset="0"/>
              </a:rPr>
              <a:t>налоговых </a:t>
            </a:r>
            <a:r>
              <a:rPr lang="ru-RU" sz="3200" b="1" dirty="0" smtClean="0">
                <a:solidFill>
                  <a:srgbClr val="C00000"/>
                </a:solidFill>
                <a:latin typeface="Victoriana" pitchFamily="2" charset="0"/>
              </a:rPr>
              <a:t>доходов в бюджет </a:t>
            </a:r>
          </a:p>
          <a:p>
            <a:pPr algn="ctr"/>
            <a:r>
              <a:rPr lang="ru-RU" sz="3200" b="1" dirty="0" smtClean="0">
                <a:solidFill>
                  <a:srgbClr val="C00000"/>
                </a:solidFill>
                <a:latin typeface="Victoriana" pitchFamily="2" charset="0"/>
              </a:rPr>
              <a:t>Зеленчукского муниципального района в 2017 году</a:t>
            </a:r>
            <a:endParaRPr lang="ru-RU" sz="3200" b="1" dirty="0">
              <a:solidFill>
                <a:srgbClr val="C00000"/>
              </a:solidFill>
              <a:latin typeface="Victoriana" pitchFamily="2" charset="0"/>
            </a:endParaRPr>
          </a:p>
        </p:txBody>
      </p:sp>
      <p:sp>
        <p:nvSpPr>
          <p:cNvPr id="33" name="Стрелка вправо 32"/>
          <p:cNvSpPr/>
          <p:nvPr/>
        </p:nvSpPr>
        <p:spPr>
          <a:xfrm rot="481476" flipV="1">
            <a:off x="3562549" y="2893644"/>
            <a:ext cx="1746502" cy="103308"/>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2">
                  <a:lumMod val="50000"/>
                </a:schemeClr>
              </a:solidFill>
            </a:endParaRPr>
          </a:p>
        </p:txBody>
      </p:sp>
      <p:sp>
        <p:nvSpPr>
          <p:cNvPr id="36" name="Стрелка вправо 35"/>
          <p:cNvSpPr/>
          <p:nvPr/>
        </p:nvSpPr>
        <p:spPr>
          <a:xfrm rot="776782" flipV="1">
            <a:off x="3556203" y="2207288"/>
            <a:ext cx="1746502" cy="103308"/>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Tree>
    <p:extLst>
      <p:ext uri="{BB962C8B-B14F-4D97-AF65-F5344CB8AC3E}">
        <p14:creationId xmlns:p14="http://schemas.microsoft.com/office/powerpoint/2010/main" val="384682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97" y="720462"/>
            <a:ext cx="8356375" cy="6092914"/>
          </a:xfrm>
          <a:prstGeom prst="rect">
            <a:avLst/>
          </a:prstGeom>
          <a:noFill/>
          <a:ln>
            <a:noFill/>
          </a:ln>
          <a:effectLst>
            <a:outerShdw dist="35921" dir="2700000" algn="ctr" rotWithShape="0">
              <a:schemeClr val="bg2"/>
            </a:outerShdw>
            <a:softEdge rad="317500"/>
          </a:effectLst>
          <a:extLst/>
        </p:spPr>
      </p:pic>
      <p:sp>
        <p:nvSpPr>
          <p:cNvPr id="25" name="Стрелка вниз 24"/>
          <p:cNvSpPr/>
          <p:nvPr/>
        </p:nvSpPr>
        <p:spPr>
          <a:xfrm>
            <a:off x="5585065" y="1296235"/>
            <a:ext cx="45719" cy="1631611"/>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22" name="Стрелка влево 21"/>
          <p:cNvSpPr/>
          <p:nvPr/>
        </p:nvSpPr>
        <p:spPr>
          <a:xfrm rot="19013399">
            <a:off x="907202" y="1754723"/>
            <a:ext cx="1374067" cy="8173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4" name="Стрелка влево 23"/>
          <p:cNvSpPr/>
          <p:nvPr/>
        </p:nvSpPr>
        <p:spPr>
          <a:xfrm rot="13802393">
            <a:off x="7097444" y="1748016"/>
            <a:ext cx="1281183" cy="4777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6" name="Скругленный прямоугольник 15"/>
          <p:cNvSpPr/>
          <p:nvPr/>
        </p:nvSpPr>
        <p:spPr>
          <a:xfrm>
            <a:off x="273175" y="2308724"/>
            <a:ext cx="2123727" cy="166898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solidFill>
                  <a:schemeClr val="tx2">
                    <a:lumMod val="50000"/>
                  </a:schemeClr>
                </a:solidFill>
              </a:rPr>
              <a:t>Доходы от сдачи в аренду </a:t>
            </a:r>
            <a:r>
              <a:rPr lang="ru-RU" sz="1100" dirty="0" smtClean="0">
                <a:solidFill>
                  <a:schemeClr val="tx2">
                    <a:lumMod val="50000"/>
                  </a:schemeClr>
                </a:solidFill>
              </a:rPr>
              <a:t>имущества </a:t>
            </a:r>
          </a:p>
          <a:p>
            <a:pPr algn="ctr"/>
            <a:r>
              <a:rPr lang="ru-RU" sz="900" dirty="0" smtClean="0">
                <a:solidFill>
                  <a:schemeClr val="tx2">
                    <a:lumMod val="50000"/>
                  </a:schemeClr>
                </a:solidFill>
              </a:rPr>
              <a:t>находящегося </a:t>
            </a:r>
            <a:r>
              <a:rPr lang="ru-RU" sz="900" dirty="0">
                <a:solidFill>
                  <a:schemeClr val="tx2">
                    <a:lumMod val="50000"/>
                  </a:schemeClr>
                </a:solidFill>
              </a:rPr>
              <a:t>в оперативном управлении органов управления муниципальных районов и  созданных ими учреждений (за исключением имущества муниципальных бюджетных и автономных учреждений</a:t>
            </a:r>
            <a:r>
              <a:rPr lang="ru-RU" sz="900" dirty="0" smtClean="0">
                <a:solidFill>
                  <a:schemeClr val="tx2">
                    <a:lumMod val="50000"/>
                  </a:schemeClr>
                </a:solidFill>
              </a:rPr>
              <a:t>) </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303,2</a:t>
            </a:r>
            <a:r>
              <a:rPr lang="ru-RU" sz="1100" dirty="0" smtClean="0">
                <a:solidFill>
                  <a:srgbClr val="C00000"/>
                </a:solidFill>
              </a:rPr>
              <a:t> </a:t>
            </a:r>
            <a:r>
              <a:rPr lang="ru-RU" sz="1100" dirty="0" smtClean="0">
                <a:solidFill>
                  <a:schemeClr val="tx2">
                    <a:lumMod val="50000"/>
                  </a:schemeClr>
                </a:solidFill>
              </a:rPr>
              <a:t> тыс. руб.</a:t>
            </a:r>
            <a:endParaRPr lang="ru-RU" sz="1100" dirty="0">
              <a:solidFill>
                <a:schemeClr val="tx2">
                  <a:lumMod val="50000"/>
                </a:schemeClr>
              </a:solidFill>
            </a:endParaRPr>
          </a:p>
        </p:txBody>
      </p:sp>
      <p:sp>
        <p:nvSpPr>
          <p:cNvPr id="17" name="Скругленный прямоугольник 16"/>
          <p:cNvSpPr/>
          <p:nvPr/>
        </p:nvSpPr>
        <p:spPr>
          <a:xfrm>
            <a:off x="6804248" y="2276872"/>
            <a:ext cx="2160240" cy="1800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solidFill>
                  <a:schemeClr val="tx2">
                    <a:lumMod val="50000"/>
                  </a:schemeClr>
                </a:solidFill>
              </a:rPr>
              <a:t>Доходы, получаемые в виде арендной платы за земельные участки, </a:t>
            </a:r>
            <a:r>
              <a:rPr lang="ru-RU" sz="900" dirty="0">
                <a:solidFill>
                  <a:schemeClr val="tx2">
                    <a:lumMod val="50000"/>
                  </a:schemeClr>
                </a:solidFill>
              </a:rPr>
              <a:t>государственная собственность на которые не разграничена и которые расположены в границах поселений, а также средства от продажи  права на заключение договоров аренды указанных земельных </a:t>
            </a:r>
            <a:r>
              <a:rPr lang="ru-RU" sz="900" dirty="0" smtClean="0">
                <a:solidFill>
                  <a:schemeClr val="tx2">
                    <a:lumMod val="50000"/>
                  </a:schemeClr>
                </a:solidFill>
              </a:rPr>
              <a:t>участков,</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10504,5</a:t>
            </a:r>
            <a:r>
              <a:rPr lang="ru-RU" sz="1100" dirty="0" smtClean="0">
                <a:solidFill>
                  <a:schemeClr val="tx2">
                    <a:lumMod val="50000"/>
                  </a:schemeClr>
                </a:solidFill>
              </a:rPr>
              <a:t> тыс. руб.</a:t>
            </a:r>
            <a:endParaRPr lang="ru-RU" sz="1100" dirty="0">
              <a:solidFill>
                <a:schemeClr val="tx2">
                  <a:lumMod val="50000"/>
                </a:schemeClr>
              </a:solidFill>
            </a:endParaRPr>
          </a:p>
        </p:txBody>
      </p:sp>
      <p:sp>
        <p:nvSpPr>
          <p:cNvPr id="18" name="Скругленный прямоугольник 17"/>
          <p:cNvSpPr/>
          <p:nvPr/>
        </p:nvSpPr>
        <p:spPr>
          <a:xfrm>
            <a:off x="1335038" y="5089747"/>
            <a:ext cx="2012826" cy="78752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100" dirty="0" smtClean="0">
              <a:solidFill>
                <a:schemeClr val="tx2">
                  <a:lumMod val="50000"/>
                </a:schemeClr>
              </a:solidFill>
            </a:endParaRPr>
          </a:p>
          <a:p>
            <a:pPr algn="ctr"/>
            <a:r>
              <a:rPr lang="ru-RU" sz="1100" dirty="0" smtClean="0">
                <a:solidFill>
                  <a:schemeClr val="tx2">
                    <a:lumMod val="50000"/>
                  </a:schemeClr>
                </a:solidFill>
              </a:rPr>
              <a:t>Плата </a:t>
            </a:r>
            <a:r>
              <a:rPr lang="ru-RU" sz="1100" dirty="0">
                <a:solidFill>
                  <a:schemeClr val="tx2">
                    <a:lumMod val="50000"/>
                  </a:schemeClr>
                </a:solidFill>
              </a:rPr>
              <a:t>за негативное </a:t>
            </a:r>
            <a:r>
              <a:rPr lang="ru-RU" sz="1100" dirty="0" smtClean="0">
                <a:solidFill>
                  <a:schemeClr val="tx2">
                    <a:lumMod val="50000"/>
                  </a:schemeClr>
                </a:solidFill>
              </a:rPr>
              <a:t>воздействие </a:t>
            </a:r>
            <a:r>
              <a:rPr lang="ru-RU" sz="1100" dirty="0">
                <a:solidFill>
                  <a:schemeClr val="tx2">
                    <a:lumMod val="50000"/>
                  </a:schemeClr>
                </a:solidFill>
              </a:rPr>
              <a:t>на </a:t>
            </a:r>
            <a:r>
              <a:rPr lang="ru-RU" sz="1100" dirty="0" smtClean="0">
                <a:solidFill>
                  <a:schemeClr val="tx2">
                    <a:lumMod val="50000"/>
                  </a:schemeClr>
                </a:solidFill>
              </a:rPr>
              <a:t>окружающую среду,</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43,7</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dirty="0">
              <a:solidFill>
                <a:schemeClr val="tx2">
                  <a:lumMod val="50000"/>
                </a:schemeClr>
              </a:solidFill>
            </a:endParaRPr>
          </a:p>
        </p:txBody>
      </p:sp>
      <p:sp>
        <p:nvSpPr>
          <p:cNvPr id="20" name="Скругленный прямоугольник 19"/>
          <p:cNvSpPr/>
          <p:nvPr/>
        </p:nvSpPr>
        <p:spPr>
          <a:xfrm>
            <a:off x="2711981" y="2996952"/>
            <a:ext cx="1612664" cy="1272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t>Доходы от оказания платных услуг (работ) и компенсации затрат </a:t>
            </a:r>
            <a:r>
              <a:rPr lang="ru-RU" sz="1100" dirty="0" smtClean="0"/>
              <a:t>государства, </a:t>
            </a:r>
          </a:p>
          <a:p>
            <a:pPr algn="ctr"/>
            <a:r>
              <a:rPr lang="ru-RU" sz="1100" dirty="0" smtClean="0"/>
              <a:t>поступило -</a:t>
            </a:r>
          </a:p>
          <a:p>
            <a:pPr algn="ctr"/>
            <a:r>
              <a:rPr lang="ru-RU" sz="1100" dirty="0" smtClean="0">
                <a:solidFill>
                  <a:schemeClr val="accent2">
                    <a:lumMod val="50000"/>
                  </a:schemeClr>
                </a:solidFill>
              </a:rPr>
              <a:t>147,4 </a:t>
            </a:r>
            <a:r>
              <a:rPr lang="ru-RU" sz="1100" dirty="0" smtClean="0"/>
              <a:t>тыс. руб.</a:t>
            </a:r>
            <a:endParaRPr lang="ru-RU" sz="1100" b="1" dirty="0">
              <a:solidFill>
                <a:schemeClr val="tx2">
                  <a:lumMod val="50000"/>
                </a:schemeClr>
              </a:solidFill>
            </a:endParaRPr>
          </a:p>
        </p:txBody>
      </p:sp>
      <p:sp>
        <p:nvSpPr>
          <p:cNvPr id="21" name="Скругленный прямоугольник 20"/>
          <p:cNvSpPr/>
          <p:nvPr/>
        </p:nvSpPr>
        <p:spPr>
          <a:xfrm>
            <a:off x="4872581" y="2996952"/>
            <a:ext cx="1499619" cy="1272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t>Доходы от продажи материальных и нематериальных </a:t>
            </a:r>
            <a:r>
              <a:rPr lang="ru-RU" sz="1100" dirty="0" smtClean="0"/>
              <a:t>активов,</a:t>
            </a:r>
          </a:p>
          <a:p>
            <a:pPr algn="ctr"/>
            <a:r>
              <a:rPr lang="ru-RU" sz="1100" dirty="0" smtClean="0"/>
              <a:t>поступило – </a:t>
            </a:r>
          </a:p>
          <a:p>
            <a:pPr algn="ctr"/>
            <a:r>
              <a:rPr lang="ru-RU" sz="1100" dirty="0" smtClean="0">
                <a:solidFill>
                  <a:schemeClr val="accent2">
                    <a:lumMod val="50000"/>
                  </a:schemeClr>
                </a:solidFill>
              </a:rPr>
              <a:t>327,6</a:t>
            </a:r>
            <a:r>
              <a:rPr lang="ru-RU" sz="1100" dirty="0" smtClean="0">
                <a:solidFill>
                  <a:srgbClr val="C00000"/>
                </a:solidFill>
              </a:rPr>
              <a:t> </a:t>
            </a:r>
            <a:r>
              <a:rPr lang="ru-RU" sz="1100" dirty="0" smtClean="0"/>
              <a:t> тыс. руб.</a:t>
            </a:r>
            <a:endParaRPr lang="ru-RU" sz="1100" b="1" dirty="0">
              <a:solidFill>
                <a:schemeClr val="tx2">
                  <a:lumMod val="50000"/>
                </a:schemeClr>
              </a:solidFill>
            </a:endParaRPr>
          </a:p>
        </p:txBody>
      </p:sp>
      <p:sp>
        <p:nvSpPr>
          <p:cNvPr id="23" name="Скругленный прямоугольник 22"/>
          <p:cNvSpPr/>
          <p:nvPr/>
        </p:nvSpPr>
        <p:spPr>
          <a:xfrm>
            <a:off x="3808700" y="5013176"/>
            <a:ext cx="1555388"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smtClean="0">
                <a:solidFill>
                  <a:schemeClr val="tx2">
                    <a:lumMod val="50000"/>
                  </a:schemeClr>
                </a:solidFill>
              </a:rPr>
              <a:t>Штрафы, санкции, денежные взыскания, </a:t>
            </a:r>
          </a:p>
          <a:p>
            <a:pPr algn="ctr"/>
            <a:r>
              <a:rPr lang="ru-RU" sz="1100" dirty="0" smtClean="0">
                <a:solidFill>
                  <a:schemeClr val="tx2">
                    <a:lumMod val="50000"/>
                  </a:schemeClr>
                </a:solidFill>
              </a:rPr>
              <a:t>Поступило -</a:t>
            </a:r>
          </a:p>
          <a:p>
            <a:pPr algn="ctr"/>
            <a:r>
              <a:rPr lang="ru-RU" sz="1100" dirty="0" smtClean="0">
                <a:solidFill>
                  <a:schemeClr val="accent2">
                    <a:lumMod val="50000"/>
                  </a:schemeClr>
                </a:solidFill>
              </a:rPr>
              <a:t> 2016,9</a:t>
            </a:r>
            <a:r>
              <a:rPr lang="ru-RU" sz="1100" dirty="0" smtClean="0">
                <a:solidFill>
                  <a:srgbClr val="C00000"/>
                </a:solidFill>
              </a:rPr>
              <a:t> </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28" name="Скругленный прямоугольник 27"/>
          <p:cNvSpPr/>
          <p:nvPr/>
        </p:nvSpPr>
        <p:spPr>
          <a:xfrm>
            <a:off x="6084168" y="4977710"/>
            <a:ext cx="1872208" cy="97157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a:solidFill>
                  <a:schemeClr val="tx2">
                    <a:lumMod val="50000"/>
                  </a:schemeClr>
                </a:solidFill>
              </a:rPr>
              <a:t>Прочие неналоговые доходы бюджетов муниципальных </a:t>
            </a:r>
            <a:r>
              <a:rPr lang="ru-RU" sz="1100" dirty="0" smtClean="0">
                <a:solidFill>
                  <a:schemeClr val="tx2">
                    <a:lumMod val="50000"/>
                  </a:schemeClr>
                </a:solidFill>
              </a:rPr>
              <a:t>районов,</a:t>
            </a:r>
          </a:p>
          <a:p>
            <a:pPr algn="ctr"/>
            <a:r>
              <a:rPr lang="ru-RU" sz="1100" dirty="0" smtClean="0">
                <a:solidFill>
                  <a:schemeClr val="tx2">
                    <a:lumMod val="50000"/>
                  </a:schemeClr>
                </a:solidFill>
              </a:rPr>
              <a:t>поступило – </a:t>
            </a:r>
          </a:p>
          <a:p>
            <a:pPr algn="ctr"/>
            <a:r>
              <a:rPr lang="ru-RU" sz="1100" dirty="0" smtClean="0">
                <a:solidFill>
                  <a:schemeClr val="accent2">
                    <a:lumMod val="50000"/>
                  </a:schemeClr>
                </a:solidFill>
              </a:rPr>
              <a:t>208,4</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30" name="Стрелка вниз 29"/>
          <p:cNvSpPr/>
          <p:nvPr/>
        </p:nvSpPr>
        <p:spPr>
          <a:xfrm flipH="1">
            <a:off x="4540207" y="1296235"/>
            <a:ext cx="45719" cy="3637490"/>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19" name="Стрелка вниз 18"/>
          <p:cNvSpPr/>
          <p:nvPr/>
        </p:nvSpPr>
        <p:spPr>
          <a:xfrm>
            <a:off x="6587297" y="1296236"/>
            <a:ext cx="71081" cy="3622448"/>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31" name="Стрелка вниз 30"/>
          <p:cNvSpPr/>
          <p:nvPr/>
        </p:nvSpPr>
        <p:spPr>
          <a:xfrm>
            <a:off x="2550044" y="1296235"/>
            <a:ext cx="70154" cy="36814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32" name="Стрелка вниз 31"/>
          <p:cNvSpPr/>
          <p:nvPr/>
        </p:nvSpPr>
        <p:spPr>
          <a:xfrm flipH="1">
            <a:off x="3518312" y="1265554"/>
            <a:ext cx="45719" cy="1669470"/>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27" name="Прямоугольник 26"/>
          <p:cNvSpPr/>
          <p:nvPr/>
        </p:nvSpPr>
        <p:spPr>
          <a:xfrm>
            <a:off x="1025308" y="191542"/>
            <a:ext cx="7075084" cy="1077218"/>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200" b="1" dirty="0" smtClean="0">
                <a:solidFill>
                  <a:srgbClr val="C00000"/>
                </a:solidFill>
                <a:latin typeface="Victoriana" pitchFamily="2" charset="0"/>
              </a:rPr>
              <a:t>Поступление </a:t>
            </a:r>
            <a:r>
              <a:rPr lang="ru-RU" sz="3200" b="1" dirty="0" smtClean="0">
                <a:solidFill>
                  <a:srgbClr val="C00000"/>
                </a:solidFill>
                <a:effectLst>
                  <a:outerShdw blurRad="38100" dist="38100" dir="2700000" algn="tl">
                    <a:srgbClr val="000000">
                      <a:alpha val="43137"/>
                    </a:srgbClr>
                  </a:outerShdw>
                </a:effectLst>
                <a:latin typeface="Victoriana" pitchFamily="2" charset="0"/>
              </a:rPr>
              <a:t>неналоговых </a:t>
            </a:r>
            <a:r>
              <a:rPr lang="ru-RU" sz="3200" b="1" dirty="0" smtClean="0">
                <a:solidFill>
                  <a:srgbClr val="C00000"/>
                </a:solidFill>
                <a:latin typeface="Victoriana" pitchFamily="2" charset="0"/>
              </a:rPr>
              <a:t>доходов в бюджет </a:t>
            </a:r>
          </a:p>
          <a:p>
            <a:pPr algn="ctr"/>
            <a:r>
              <a:rPr lang="ru-RU" sz="3200" b="1" dirty="0" smtClean="0">
                <a:solidFill>
                  <a:srgbClr val="C00000"/>
                </a:solidFill>
                <a:latin typeface="Victoriana" pitchFamily="2" charset="0"/>
              </a:rPr>
              <a:t>Зеленчукского муниципального района в 2017 году</a:t>
            </a:r>
            <a:endParaRPr lang="ru-RU" sz="3200" b="1" dirty="0">
              <a:solidFill>
                <a:srgbClr val="C00000"/>
              </a:solidFill>
              <a:latin typeface="Victoriana" pitchFamily="2" charset="0"/>
            </a:endParaRPr>
          </a:p>
        </p:txBody>
      </p:sp>
    </p:spTree>
    <p:extLst>
      <p:ext uri="{BB962C8B-B14F-4D97-AF65-F5344CB8AC3E}">
        <p14:creationId xmlns:p14="http://schemas.microsoft.com/office/powerpoint/2010/main" val="15900602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descr="https://im0-tub-ru.yandex.net/i?id=9387b829a141bce23773b68424990d47&amp;n=33&amp;h=190&amp;w=25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2636474" cy="1472054"/>
          </a:xfrm>
          <a:prstGeom prst="rect">
            <a:avLst/>
          </a:prstGeom>
          <a:noFill/>
          <a:ln>
            <a:noFill/>
          </a:ln>
        </p:spPr>
      </p:pic>
      <p:pic>
        <p:nvPicPr>
          <p:cNvPr id="38" name="Рисунок 37" descr="https://im0-tub-ru.yandex.net/i?id=70dc0e66a71d042b7900e46e0376f2d2&amp;n=33&amp;h=190&amp;w=33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425806" y="1364453"/>
            <a:ext cx="2538682" cy="1448369"/>
          </a:xfrm>
          <a:prstGeom prst="rect">
            <a:avLst/>
          </a:prstGeom>
          <a:noFill/>
          <a:ln>
            <a:noFill/>
          </a:ln>
        </p:spPr>
      </p:pic>
      <p:pic>
        <p:nvPicPr>
          <p:cNvPr id="39"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4312070"/>
            <a:ext cx="6270039" cy="2501306"/>
          </a:xfrm>
          <a:prstGeom prst="rect">
            <a:avLst/>
          </a:prstGeom>
          <a:noFill/>
          <a:ln>
            <a:noFill/>
          </a:ln>
          <a:effectLst>
            <a:outerShdw dist="35921" dir="2700000" algn="ctr" rotWithShape="0">
              <a:schemeClr val="bg2"/>
            </a:outerShdw>
            <a:softEdge rad="317500"/>
          </a:effectLst>
          <a:extLst/>
        </p:spPr>
      </p:pic>
      <p:sp>
        <p:nvSpPr>
          <p:cNvPr id="35" name="Стрелка вниз 34"/>
          <p:cNvSpPr/>
          <p:nvPr/>
        </p:nvSpPr>
        <p:spPr>
          <a:xfrm>
            <a:off x="3670323" y="3194791"/>
            <a:ext cx="78103" cy="1369587"/>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solidFill>
                <a:schemeClr val="accent1">
                  <a:lumMod val="50000"/>
                </a:schemeClr>
              </a:solidFill>
            </a:endParaRPr>
          </a:p>
        </p:txBody>
      </p:sp>
      <p:sp>
        <p:nvSpPr>
          <p:cNvPr id="31" name="Скругленный прямоугольник 30"/>
          <p:cNvSpPr/>
          <p:nvPr/>
        </p:nvSpPr>
        <p:spPr>
          <a:xfrm>
            <a:off x="46183" y="2996952"/>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30" name="Скругленный прямоугольник 29"/>
          <p:cNvSpPr/>
          <p:nvPr/>
        </p:nvSpPr>
        <p:spPr>
          <a:xfrm>
            <a:off x="530367" y="4437112"/>
            <a:ext cx="1717505" cy="1236973"/>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9" name="Скругленный прямоугольник 28"/>
          <p:cNvSpPr/>
          <p:nvPr/>
        </p:nvSpPr>
        <p:spPr>
          <a:xfrm>
            <a:off x="2771800" y="4640299"/>
            <a:ext cx="1797046"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8" name="Скругленный прямоугольник 27"/>
          <p:cNvSpPr/>
          <p:nvPr/>
        </p:nvSpPr>
        <p:spPr>
          <a:xfrm>
            <a:off x="4986402" y="4640299"/>
            <a:ext cx="1745838"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7" name="Скругленный прямоугольник 26"/>
          <p:cNvSpPr/>
          <p:nvPr/>
        </p:nvSpPr>
        <p:spPr>
          <a:xfrm>
            <a:off x="7020272" y="4589512"/>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4" name="Скругленный прямоугольник 23"/>
          <p:cNvSpPr/>
          <p:nvPr/>
        </p:nvSpPr>
        <p:spPr>
          <a:xfrm>
            <a:off x="7318991" y="3128131"/>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1" name="Скругленный прямоугольник 20"/>
          <p:cNvSpPr/>
          <p:nvPr/>
        </p:nvSpPr>
        <p:spPr>
          <a:xfrm>
            <a:off x="2776243" y="2204864"/>
            <a:ext cx="3483043" cy="1512168"/>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23" name="Стрелка влево 22"/>
          <p:cNvSpPr/>
          <p:nvPr/>
        </p:nvSpPr>
        <p:spPr>
          <a:xfrm rot="13948500">
            <a:off x="6156011" y="4135789"/>
            <a:ext cx="1571191" cy="47625"/>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8" name="Стрелка влево 17"/>
          <p:cNvSpPr/>
          <p:nvPr/>
        </p:nvSpPr>
        <p:spPr>
          <a:xfrm rot="19931361">
            <a:off x="1711738" y="3063097"/>
            <a:ext cx="1084189"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7" name="Стрелка влево 16"/>
          <p:cNvSpPr/>
          <p:nvPr/>
        </p:nvSpPr>
        <p:spPr>
          <a:xfrm rot="12564365">
            <a:off x="6376705" y="3072706"/>
            <a:ext cx="936456"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1269" name="AutoShape 12"/>
          <p:cNvSpPr>
            <a:spLocks noChangeArrowheads="1"/>
          </p:cNvSpPr>
          <p:nvPr/>
        </p:nvSpPr>
        <p:spPr bwMode="auto">
          <a:xfrm>
            <a:off x="107504" y="2996952"/>
            <a:ext cx="1674659" cy="1171102"/>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2400" b="1" dirty="0" smtClean="0">
                <a:solidFill>
                  <a:schemeClr val="accent1">
                    <a:lumMod val="50000"/>
                  </a:schemeClr>
                </a:solidFill>
                <a:latin typeface="Favorit" pitchFamily="34" charset="0"/>
              </a:rPr>
              <a:t>Дотации </a:t>
            </a:r>
            <a:endParaRPr lang="ru-RU" sz="2400" b="1" dirty="0">
              <a:solidFill>
                <a:schemeClr val="accent1">
                  <a:lumMod val="50000"/>
                </a:schemeClr>
              </a:solidFill>
              <a:latin typeface="Favorit" pitchFamily="34" charset="0"/>
            </a:endParaRPr>
          </a:p>
          <a:p>
            <a:pPr marL="88900" indent="87313" algn="ctr"/>
            <a:r>
              <a:rPr lang="ru-RU" sz="2000" b="1" dirty="0">
                <a:solidFill>
                  <a:schemeClr val="accent1">
                    <a:lumMod val="50000"/>
                  </a:schemeClr>
                </a:solidFill>
                <a:latin typeface="Favorit" pitchFamily="34" charset="0"/>
              </a:rPr>
              <a:t>70584,4 </a:t>
            </a:r>
            <a:r>
              <a:rPr lang="ru-RU" sz="2000" b="1" dirty="0" smtClean="0">
                <a:solidFill>
                  <a:schemeClr val="accent1">
                    <a:lumMod val="50000"/>
                  </a:schemeClr>
                </a:solidFill>
                <a:latin typeface="Favorit" pitchFamily="34" charset="0"/>
              </a:rPr>
              <a:t>тыс. руб.</a:t>
            </a:r>
            <a:endParaRPr lang="ru-RU" sz="2000" b="1" dirty="0">
              <a:solidFill>
                <a:schemeClr val="accent1">
                  <a:lumMod val="50000"/>
                </a:schemeClr>
              </a:solidFill>
              <a:latin typeface="Favorit" pitchFamily="34" charset="0"/>
            </a:endParaRPr>
          </a:p>
        </p:txBody>
      </p:sp>
      <p:sp>
        <p:nvSpPr>
          <p:cNvPr id="11270" name="AutoShape 13"/>
          <p:cNvSpPr>
            <a:spLocks noChangeArrowheads="1"/>
          </p:cNvSpPr>
          <p:nvPr/>
        </p:nvSpPr>
        <p:spPr bwMode="auto">
          <a:xfrm>
            <a:off x="5027748" y="4581128"/>
            <a:ext cx="1632484" cy="122467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2000" b="1" dirty="0" smtClean="0">
              <a:solidFill>
                <a:schemeClr val="accent1">
                  <a:lumMod val="50000"/>
                </a:schemeClr>
              </a:solidFill>
              <a:latin typeface="Favorit" pitchFamily="34" charset="0"/>
            </a:endParaRPr>
          </a:p>
          <a:p>
            <a:pPr algn="ctr"/>
            <a:r>
              <a:rPr lang="ru-RU" sz="2000" b="1" dirty="0" smtClean="0">
                <a:solidFill>
                  <a:schemeClr val="accent1">
                    <a:lumMod val="50000"/>
                  </a:schemeClr>
                </a:solidFill>
                <a:latin typeface="Favorit" pitchFamily="34" charset="0"/>
              </a:rPr>
              <a:t>Межбюджетные </a:t>
            </a:r>
            <a:endParaRPr lang="ru-RU" sz="2000" b="1" dirty="0">
              <a:solidFill>
                <a:schemeClr val="accent1">
                  <a:lumMod val="50000"/>
                </a:schemeClr>
              </a:solidFill>
              <a:latin typeface="Favorit" pitchFamily="34" charset="0"/>
            </a:endParaRPr>
          </a:p>
          <a:p>
            <a:pPr algn="ctr"/>
            <a:r>
              <a:rPr lang="ru-RU" sz="2000" b="1" dirty="0">
                <a:solidFill>
                  <a:schemeClr val="accent1">
                    <a:lumMod val="50000"/>
                  </a:schemeClr>
                </a:solidFill>
                <a:latin typeface="Favorit" pitchFamily="34" charset="0"/>
              </a:rPr>
              <a:t>трансферты</a:t>
            </a:r>
          </a:p>
          <a:p>
            <a:pPr algn="ctr"/>
            <a:r>
              <a:rPr lang="ru-RU" sz="2000" b="1" dirty="0" smtClean="0">
                <a:solidFill>
                  <a:schemeClr val="accent1">
                    <a:lumMod val="50000"/>
                  </a:schemeClr>
                </a:solidFill>
                <a:latin typeface="Favorit" pitchFamily="34" charset="0"/>
              </a:rPr>
              <a:t>1619,5 тыс. руб. </a:t>
            </a:r>
          </a:p>
          <a:p>
            <a:pPr marL="88900" indent="87313" algn="ctr"/>
            <a:endParaRPr lang="ru-RU" sz="2000" dirty="0">
              <a:solidFill>
                <a:schemeClr val="accent1">
                  <a:lumMod val="50000"/>
                </a:schemeClr>
              </a:solidFill>
              <a:latin typeface="Favorit" pitchFamily="34" charset="0"/>
            </a:endParaRPr>
          </a:p>
        </p:txBody>
      </p:sp>
      <p:sp>
        <p:nvSpPr>
          <p:cNvPr id="11271" name="AutoShape 14"/>
          <p:cNvSpPr>
            <a:spLocks noChangeArrowheads="1"/>
          </p:cNvSpPr>
          <p:nvPr/>
        </p:nvSpPr>
        <p:spPr bwMode="auto">
          <a:xfrm>
            <a:off x="611560" y="4437112"/>
            <a:ext cx="1656085" cy="1169988"/>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2400" b="1" dirty="0" smtClean="0">
                <a:solidFill>
                  <a:schemeClr val="accent1">
                    <a:lumMod val="50000"/>
                  </a:schemeClr>
                </a:solidFill>
                <a:latin typeface="Favorit" pitchFamily="34" charset="0"/>
              </a:rPr>
              <a:t>Субвенции</a:t>
            </a:r>
            <a:endParaRPr lang="ru-RU" sz="2400" b="1" dirty="0">
              <a:solidFill>
                <a:schemeClr val="accent1">
                  <a:lumMod val="50000"/>
                </a:schemeClr>
              </a:solidFill>
              <a:latin typeface="Favorit" pitchFamily="34" charset="0"/>
            </a:endParaRPr>
          </a:p>
          <a:p>
            <a:pPr marL="88900" indent="87313" algn="ctr"/>
            <a:r>
              <a:rPr lang="ru-RU" sz="2000" b="1" dirty="0">
                <a:solidFill>
                  <a:schemeClr val="accent1">
                    <a:lumMod val="50000"/>
                  </a:schemeClr>
                </a:solidFill>
                <a:latin typeface="Favorit" pitchFamily="34" charset="0"/>
              </a:rPr>
              <a:t>654344,5 </a:t>
            </a:r>
            <a:r>
              <a:rPr lang="ru-RU" sz="2000" b="1" dirty="0" smtClean="0">
                <a:solidFill>
                  <a:schemeClr val="accent1">
                    <a:lumMod val="50000"/>
                  </a:schemeClr>
                </a:solidFill>
                <a:latin typeface="Favorit" pitchFamily="34" charset="0"/>
              </a:rPr>
              <a:t>тыс. </a:t>
            </a:r>
            <a:r>
              <a:rPr lang="ru-RU" sz="2000" b="1" dirty="0">
                <a:solidFill>
                  <a:schemeClr val="accent1">
                    <a:lumMod val="50000"/>
                  </a:schemeClr>
                </a:solidFill>
                <a:latin typeface="Favorit" pitchFamily="34" charset="0"/>
              </a:rPr>
              <a:t>руб.</a:t>
            </a:r>
          </a:p>
        </p:txBody>
      </p:sp>
      <p:sp>
        <p:nvSpPr>
          <p:cNvPr id="11273" name="AutoShape 16"/>
          <p:cNvSpPr>
            <a:spLocks noChangeArrowheads="1"/>
          </p:cNvSpPr>
          <p:nvPr/>
        </p:nvSpPr>
        <p:spPr bwMode="auto">
          <a:xfrm>
            <a:off x="2843808" y="458112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2400" b="1" dirty="0" smtClean="0">
                <a:solidFill>
                  <a:schemeClr val="accent1">
                    <a:lumMod val="50000"/>
                  </a:schemeClr>
                </a:solidFill>
                <a:latin typeface="Favorit" pitchFamily="34" charset="0"/>
              </a:rPr>
              <a:t>Субсидии</a:t>
            </a:r>
            <a:endParaRPr lang="ru-RU" sz="2400" b="1" dirty="0">
              <a:solidFill>
                <a:schemeClr val="accent1">
                  <a:lumMod val="50000"/>
                </a:schemeClr>
              </a:solidFill>
              <a:latin typeface="Favorit" pitchFamily="34" charset="0"/>
            </a:endParaRPr>
          </a:p>
          <a:p>
            <a:pPr marL="88900" indent="87313" algn="ctr"/>
            <a:r>
              <a:rPr lang="ru-RU" sz="2000" b="1" dirty="0">
                <a:solidFill>
                  <a:schemeClr val="accent1">
                    <a:lumMod val="50000"/>
                  </a:schemeClr>
                </a:solidFill>
                <a:latin typeface="Favorit" pitchFamily="34" charset="0"/>
              </a:rPr>
              <a:t>37781,1 </a:t>
            </a:r>
            <a:r>
              <a:rPr lang="ru-RU" sz="2000" b="1" dirty="0" smtClean="0">
                <a:solidFill>
                  <a:schemeClr val="accent1">
                    <a:lumMod val="50000"/>
                  </a:schemeClr>
                </a:solidFill>
                <a:latin typeface="Favorit" pitchFamily="34" charset="0"/>
              </a:rPr>
              <a:t>тыс. руб.</a:t>
            </a:r>
            <a:endParaRPr lang="ru-RU" sz="2000" b="1" dirty="0">
              <a:solidFill>
                <a:schemeClr val="accent1">
                  <a:lumMod val="50000"/>
                </a:schemeClr>
              </a:solidFill>
              <a:latin typeface="Favorit" pitchFamily="34" charset="0"/>
            </a:endParaRPr>
          </a:p>
        </p:txBody>
      </p:sp>
      <p:sp>
        <p:nvSpPr>
          <p:cNvPr id="25" name="Стрелка вниз 24"/>
          <p:cNvSpPr/>
          <p:nvPr/>
        </p:nvSpPr>
        <p:spPr>
          <a:xfrm>
            <a:off x="5790041" y="3164231"/>
            <a:ext cx="78103" cy="1369587"/>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solidFill>
                <a:schemeClr val="accent1">
                  <a:lumMod val="50000"/>
                </a:schemeClr>
              </a:solidFill>
            </a:endParaRPr>
          </a:p>
        </p:txBody>
      </p:sp>
      <p:sp>
        <p:nvSpPr>
          <p:cNvPr id="19" name="AutoShape 13"/>
          <p:cNvSpPr>
            <a:spLocks noChangeArrowheads="1"/>
          </p:cNvSpPr>
          <p:nvPr/>
        </p:nvSpPr>
        <p:spPr bwMode="auto">
          <a:xfrm>
            <a:off x="7308304" y="3122428"/>
            <a:ext cx="1641288" cy="118350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endParaRPr lang="ru-RU" sz="2000" b="1" u="sng" dirty="0" smtClean="0">
              <a:solidFill>
                <a:schemeClr val="accent1">
                  <a:lumMod val="50000"/>
                </a:schemeClr>
              </a:solidFill>
              <a:latin typeface="Favorit" pitchFamily="34" charset="0"/>
            </a:endParaRPr>
          </a:p>
          <a:p>
            <a:pPr marL="88900" indent="87313" algn="ctr"/>
            <a:r>
              <a:rPr lang="ru-RU" sz="2100" b="1" dirty="0" smtClean="0">
                <a:solidFill>
                  <a:schemeClr val="accent1">
                    <a:lumMod val="50000"/>
                  </a:schemeClr>
                </a:solidFill>
                <a:latin typeface="Favorit" pitchFamily="34" charset="0"/>
              </a:rPr>
              <a:t>Прочие </a:t>
            </a:r>
          </a:p>
          <a:p>
            <a:pPr marL="88900" indent="87313" algn="ctr"/>
            <a:r>
              <a:rPr lang="ru-RU" sz="2100" b="1" dirty="0" smtClean="0">
                <a:solidFill>
                  <a:schemeClr val="accent1">
                    <a:lumMod val="50000"/>
                  </a:schemeClr>
                </a:solidFill>
                <a:latin typeface="Favorit" pitchFamily="34" charset="0"/>
              </a:rPr>
              <a:t>безвозмездные </a:t>
            </a:r>
          </a:p>
          <a:p>
            <a:pPr marL="88900" indent="87313" algn="ctr"/>
            <a:r>
              <a:rPr lang="ru-RU" sz="2100" b="1" dirty="0" smtClean="0">
                <a:solidFill>
                  <a:schemeClr val="accent1">
                    <a:lumMod val="50000"/>
                  </a:schemeClr>
                </a:solidFill>
                <a:latin typeface="Favorit" pitchFamily="34" charset="0"/>
              </a:rPr>
              <a:t>поступления </a:t>
            </a:r>
          </a:p>
          <a:p>
            <a:pPr marL="88900" indent="87313" algn="ctr"/>
            <a:r>
              <a:rPr lang="ru-RU" sz="2100" b="1" dirty="0" smtClean="0">
                <a:solidFill>
                  <a:schemeClr val="accent1">
                    <a:lumMod val="50000"/>
                  </a:schemeClr>
                </a:solidFill>
                <a:latin typeface="Favorit" pitchFamily="34" charset="0"/>
              </a:rPr>
              <a:t>302,8 тыс. руб. </a:t>
            </a:r>
          </a:p>
          <a:p>
            <a:pPr marL="88900" indent="87313" algn="ctr"/>
            <a:endParaRPr lang="ru-RU" sz="2000" dirty="0">
              <a:solidFill>
                <a:schemeClr val="accent1">
                  <a:lumMod val="50000"/>
                </a:schemeClr>
              </a:solidFill>
              <a:latin typeface="Favorit" pitchFamily="34" charset="0"/>
            </a:endParaRPr>
          </a:p>
        </p:txBody>
      </p:sp>
      <p:sp>
        <p:nvSpPr>
          <p:cNvPr id="15" name="Прямоугольник 14"/>
          <p:cNvSpPr/>
          <p:nvPr/>
        </p:nvSpPr>
        <p:spPr>
          <a:xfrm>
            <a:off x="1250482" y="119534"/>
            <a:ext cx="6849910" cy="1077218"/>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3200" b="1" dirty="0" smtClean="0">
                <a:solidFill>
                  <a:srgbClr val="C00000"/>
                </a:solidFill>
                <a:effectLst>
                  <a:outerShdw blurRad="38100" dist="38100" dir="2700000" algn="tl">
                    <a:srgbClr val="000000">
                      <a:alpha val="43137"/>
                    </a:srgbClr>
                  </a:outerShdw>
                </a:effectLst>
                <a:latin typeface="Victoriana" pitchFamily="2" charset="0"/>
              </a:rPr>
              <a:t>Безвозмездные поступления </a:t>
            </a:r>
            <a:r>
              <a:rPr lang="ru-RU" sz="3200" b="1" dirty="0">
                <a:solidFill>
                  <a:srgbClr val="C00000"/>
                </a:solidFill>
                <a:effectLst>
                  <a:outerShdw blurRad="38100" dist="38100" dir="2700000" algn="tl">
                    <a:srgbClr val="000000">
                      <a:alpha val="43137"/>
                    </a:srgbClr>
                  </a:outerShdw>
                </a:effectLst>
                <a:latin typeface="Victoriana" pitchFamily="2" charset="0"/>
              </a:rPr>
              <a:t>в бюджет </a:t>
            </a:r>
          </a:p>
          <a:p>
            <a:pPr algn="ctr"/>
            <a:r>
              <a:rPr lang="ru-RU" sz="3200" b="1" dirty="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a:t>
            </a:r>
            <a:r>
              <a:rPr lang="ru-RU" sz="3200" b="1" dirty="0" smtClean="0">
                <a:solidFill>
                  <a:srgbClr val="C00000"/>
                </a:solidFill>
                <a:effectLst>
                  <a:outerShdw blurRad="38100" dist="38100" dir="2700000" algn="tl">
                    <a:srgbClr val="000000">
                      <a:alpha val="43137"/>
                    </a:srgbClr>
                  </a:outerShdw>
                </a:effectLst>
                <a:latin typeface="Victoriana" pitchFamily="2" charset="0"/>
              </a:rPr>
              <a:t>района в 2017 году</a:t>
            </a:r>
            <a:endParaRPr lang="ru-RU" sz="3200" b="1" dirty="0">
              <a:solidFill>
                <a:srgbClr val="C00000"/>
              </a:solidFill>
              <a:effectLst>
                <a:outerShdw blurRad="38100" dist="38100" dir="2700000" algn="tl">
                  <a:srgbClr val="000000">
                    <a:alpha val="43137"/>
                  </a:srgbClr>
                </a:outerShdw>
              </a:effectLst>
              <a:latin typeface="Victoriana" pitchFamily="2" charset="0"/>
            </a:endParaRPr>
          </a:p>
        </p:txBody>
      </p:sp>
      <p:sp>
        <p:nvSpPr>
          <p:cNvPr id="20" name="AutoShape 13"/>
          <p:cNvSpPr>
            <a:spLocks noChangeArrowheads="1"/>
          </p:cNvSpPr>
          <p:nvPr/>
        </p:nvSpPr>
        <p:spPr bwMode="auto">
          <a:xfrm>
            <a:off x="7020272" y="456437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2000" b="1" u="sng" dirty="0" smtClean="0">
              <a:solidFill>
                <a:schemeClr val="accent1">
                  <a:lumMod val="50000"/>
                </a:schemeClr>
              </a:solidFill>
              <a:latin typeface="Favorit" pitchFamily="34" charset="0"/>
            </a:endParaRPr>
          </a:p>
          <a:p>
            <a:pPr algn="ctr"/>
            <a:r>
              <a:rPr lang="ru-RU" sz="2000" b="1" dirty="0" smtClean="0">
                <a:solidFill>
                  <a:schemeClr val="accent1">
                    <a:lumMod val="50000"/>
                  </a:schemeClr>
                </a:solidFill>
                <a:latin typeface="Favorit" pitchFamily="34" charset="0"/>
              </a:rPr>
              <a:t>Возврат остатков </a:t>
            </a:r>
          </a:p>
          <a:p>
            <a:pPr algn="ctr"/>
            <a:r>
              <a:rPr lang="ru-RU" sz="2000" b="1" dirty="0" smtClean="0">
                <a:solidFill>
                  <a:schemeClr val="accent1">
                    <a:lumMod val="50000"/>
                  </a:schemeClr>
                </a:solidFill>
                <a:latin typeface="Favorit" pitchFamily="34" charset="0"/>
              </a:rPr>
              <a:t>средств неисполь-</a:t>
            </a:r>
          </a:p>
          <a:p>
            <a:pPr algn="ctr"/>
            <a:r>
              <a:rPr lang="ru-RU" sz="2000" b="1" dirty="0" smtClean="0">
                <a:solidFill>
                  <a:schemeClr val="accent1">
                    <a:lumMod val="50000"/>
                  </a:schemeClr>
                </a:solidFill>
                <a:latin typeface="Favorit" pitchFamily="34" charset="0"/>
              </a:rPr>
              <a:t>зованных в тек. году </a:t>
            </a:r>
          </a:p>
          <a:p>
            <a:pPr algn="ctr"/>
            <a:r>
              <a:rPr lang="ru-RU" sz="2000" b="1" dirty="0" smtClean="0">
                <a:solidFill>
                  <a:schemeClr val="accent1">
                    <a:lumMod val="50000"/>
                  </a:schemeClr>
                </a:solidFill>
                <a:latin typeface="Favorit" pitchFamily="34" charset="0"/>
              </a:rPr>
              <a:t>1455,4 тыс. руб. </a:t>
            </a:r>
            <a:endParaRPr lang="ru-RU" sz="2000" b="1" dirty="0">
              <a:solidFill>
                <a:schemeClr val="accent1">
                  <a:lumMod val="50000"/>
                </a:schemeClr>
              </a:solidFill>
              <a:latin typeface="Favorit" pitchFamily="34" charset="0"/>
            </a:endParaRPr>
          </a:p>
          <a:p>
            <a:pPr marL="88900" indent="87313" algn="ctr"/>
            <a:endParaRPr lang="ru-RU" sz="2000" dirty="0">
              <a:solidFill>
                <a:schemeClr val="accent1">
                  <a:lumMod val="50000"/>
                </a:schemeClr>
              </a:solidFill>
              <a:latin typeface="Favorit" pitchFamily="34" charset="0"/>
            </a:endParaRPr>
          </a:p>
        </p:txBody>
      </p:sp>
      <p:grpSp>
        <p:nvGrpSpPr>
          <p:cNvPr id="32" name="Группа 31"/>
          <p:cNvGrpSpPr/>
          <p:nvPr/>
        </p:nvGrpSpPr>
        <p:grpSpPr>
          <a:xfrm>
            <a:off x="2841121" y="2366974"/>
            <a:ext cx="3418165" cy="1278050"/>
            <a:chOff x="3782355" y="162552"/>
            <a:chExt cx="1595064" cy="971988"/>
          </a:xfrm>
          <a:scene3d>
            <a:camera prst="orthographicFront"/>
            <a:lightRig rig="threePt" dir="t">
              <a:rot lat="0" lon="0" rev="7500000"/>
            </a:lightRig>
          </a:scene3d>
        </p:grpSpPr>
        <p:sp>
          <p:nvSpPr>
            <p:cNvPr id="33" name="Скругленный прямоугольник 32"/>
            <p:cNvSpPr/>
            <p:nvPr/>
          </p:nvSpPr>
          <p:spPr>
            <a:xfrm>
              <a:off x="3805536" y="162552"/>
              <a:ext cx="1530690" cy="971988"/>
            </a:xfrm>
            <a:prstGeom prst="roundRect">
              <a:avLst>
                <a:gd name="adj" fmla="val 10000"/>
              </a:avLst>
            </a:prstGeom>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Скругленный прямоугольник 4"/>
            <p:cNvSpPr/>
            <p:nvPr/>
          </p:nvSpPr>
          <p:spPr>
            <a:xfrm>
              <a:off x="3782355" y="191021"/>
              <a:ext cx="1595064" cy="91505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88900" indent="87313" algn="ctr"/>
              <a:r>
                <a:rPr lang="ru-RU" sz="2800" b="1" dirty="0">
                  <a:solidFill>
                    <a:schemeClr val="accent1">
                      <a:lumMod val="50000"/>
                    </a:schemeClr>
                  </a:solidFill>
                  <a:latin typeface="Favorit" pitchFamily="34" charset="0"/>
                </a:rPr>
                <a:t>Безвозмездные поступления,</a:t>
              </a:r>
            </a:p>
            <a:p>
              <a:pPr marL="88900" indent="87313" algn="ctr"/>
              <a:r>
                <a:rPr lang="ru-RU" sz="2800" b="1" dirty="0">
                  <a:solidFill>
                    <a:schemeClr val="accent1">
                      <a:lumMod val="50000"/>
                    </a:schemeClr>
                  </a:solidFill>
                  <a:latin typeface="Favorit" pitchFamily="34" charset="0"/>
                </a:rPr>
                <a:t> исполнено </a:t>
              </a:r>
              <a:r>
                <a:rPr lang="ru-RU" sz="2800" b="1" dirty="0" smtClean="0">
                  <a:solidFill>
                    <a:schemeClr val="accent1">
                      <a:lumMod val="50000"/>
                    </a:schemeClr>
                  </a:solidFill>
                  <a:latin typeface="Favorit" pitchFamily="34" charset="0"/>
                </a:rPr>
                <a:t>всего на сумму </a:t>
              </a:r>
            </a:p>
            <a:p>
              <a:pPr marL="88900" indent="87313" algn="ctr"/>
              <a:r>
                <a:rPr lang="ru-RU" sz="2800" b="1" dirty="0" smtClean="0">
                  <a:solidFill>
                    <a:schemeClr val="accent1">
                      <a:lumMod val="50000"/>
                    </a:schemeClr>
                  </a:solidFill>
                  <a:effectLst>
                    <a:outerShdw blurRad="38100" dist="38100" dir="2700000" algn="tl">
                      <a:srgbClr val="000000">
                        <a:alpha val="43137"/>
                      </a:srgbClr>
                    </a:outerShdw>
                  </a:effectLst>
                  <a:latin typeface="Favorit" pitchFamily="34" charset="0"/>
                </a:rPr>
                <a:t>763176,9  </a:t>
              </a:r>
              <a:r>
                <a:rPr lang="ru-RU" sz="2800" b="1" dirty="0" smtClean="0">
                  <a:solidFill>
                    <a:schemeClr val="accent1">
                      <a:lumMod val="50000"/>
                    </a:schemeClr>
                  </a:solidFill>
                  <a:latin typeface="Favorit" pitchFamily="34" charset="0"/>
                </a:rPr>
                <a:t>тыс</a:t>
              </a:r>
              <a:r>
                <a:rPr lang="ru-RU" sz="2800" b="1" dirty="0">
                  <a:solidFill>
                    <a:schemeClr val="accent1">
                      <a:lumMod val="50000"/>
                    </a:schemeClr>
                  </a:solidFill>
                  <a:latin typeface="Favorit" pitchFamily="34" charset="0"/>
                </a:rPr>
                <a:t>. руб.  </a:t>
              </a:r>
            </a:p>
          </p:txBody>
        </p:sp>
      </p:grpSp>
      <p:sp>
        <p:nvSpPr>
          <p:cNvPr id="36" name="Стрелка влево 35"/>
          <p:cNvSpPr/>
          <p:nvPr/>
        </p:nvSpPr>
        <p:spPr>
          <a:xfrm rot="19450639" flipV="1">
            <a:off x="1615284" y="3713699"/>
            <a:ext cx="1267461"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Tree>
    <p:extLst>
      <p:ext uri="{BB962C8B-B14F-4D97-AF65-F5344CB8AC3E}">
        <p14:creationId xmlns:p14="http://schemas.microsoft.com/office/powerpoint/2010/main" val="29424657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82942"/>
            <a:ext cx="8712968" cy="6801862"/>
          </a:xfrm>
          <a:prstGeom prst="rect">
            <a:avLst/>
          </a:prstGeom>
        </p:spPr>
        <p:txBody>
          <a:bodyPr wrap="square">
            <a:spAutoFit/>
          </a:bodyPr>
          <a:lstStyle/>
          <a:p>
            <a:pPr algn="ctr"/>
            <a:r>
              <a:rPr lang="ru-RU" sz="4400" b="1" dirty="0" smtClean="0">
                <a:solidFill>
                  <a:srgbClr val="C00000"/>
                </a:solidFill>
                <a:latin typeface="Victoriana" pitchFamily="2" charset="0"/>
              </a:rPr>
              <a:t>Оглавление</a:t>
            </a:r>
            <a:endParaRPr lang="ru-RU" sz="1400" b="1" dirty="0">
              <a:solidFill>
                <a:srgbClr val="C00000"/>
              </a:solidFill>
              <a:latin typeface="Victoriana" pitchFamily="2" charset="0"/>
            </a:endParaRPr>
          </a:p>
          <a:p>
            <a:pPr marL="180975" defTabSz="180975">
              <a:buAutoNum type="arabicPeriod"/>
              <a:tabLst>
                <a:tab pos="84138" algn="l"/>
              </a:tabLst>
            </a:pPr>
            <a:r>
              <a:rPr lang="ru-RU" sz="1400" dirty="0" smtClean="0">
                <a:latin typeface="Times New Roman" pitchFamily="18" charset="0"/>
                <a:cs typeface="Times New Roman" pitchFamily="18" charset="0"/>
              </a:rPr>
              <a:t>  Основные </a:t>
            </a:r>
            <a:r>
              <a:rPr lang="ru-RU" sz="1400" dirty="0">
                <a:latin typeface="Times New Roman" pitchFamily="18" charset="0"/>
                <a:cs typeface="Times New Roman" pitchFamily="18" charset="0"/>
              </a:rPr>
              <a:t>социально-экономические характеристики района </a:t>
            </a:r>
            <a:r>
              <a:rPr lang="ru-RU" sz="1400" dirty="0" smtClean="0">
                <a:latin typeface="Times New Roman" pitchFamily="18" charset="0"/>
                <a:cs typeface="Times New Roman" pitchFamily="18" charset="0"/>
              </a:rPr>
              <a:t>Зеленчукского муниципального района… 4</a:t>
            </a:r>
          </a:p>
          <a:p>
            <a:pPr marL="180975" defTabSz="180975">
              <a:buAutoNum type="arabicPeriod"/>
              <a:tabLst>
                <a:tab pos="84138" algn="l"/>
              </a:tabLst>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Основные </a:t>
            </a:r>
            <a:r>
              <a:rPr lang="ru-RU" sz="1400" dirty="0">
                <a:latin typeface="Times New Roman" pitchFamily="18" charset="0"/>
                <a:cs typeface="Times New Roman" pitchFamily="18" charset="0"/>
              </a:rPr>
              <a:t>показатели социально-экономического развития Зеленчукского  района </a:t>
            </a:r>
            <a:r>
              <a:rPr lang="ru-RU" sz="1400" dirty="0" smtClean="0">
                <a:latin typeface="Times New Roman" pitchFamily="18" charset="0"/>
                <a:cs typeface="Times New Roman" pitchFamily="18" charset="0"/>
              </a:rPr>
              <a:t>……………… … …  </a:t>
            </a:r>
            <a:r>
              <a:rPr lang="ru-RU" sz="1400" dirty="0">
                <a:latin typeface="Times New Roman" pitchFamily="18" charset="0"/>
                <a:cs typeface="Times New Roman" pitchFamily="18" charset="0"/>
              </a:rPr>
              <a:t>5-6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3</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Глоссарий </a:t>
            </a:r>
            <a:r>
              <a:rPr lang="ru-RU" sz="1400" dirty="0">
                <a:latin typeface="Times New Roman" pitchFamily="18" charset="0"/>
                <a:cs typeface="Times New Roman" pitchFamily="18" charset="0"/>
              </a:rPr>
              <a:t>(основные понятия, применяемые при формировании бюджета) </a:t>
            </a:r>
            <a:r>
              <a:rPr lang="ru-RU" sz="1400" dirty="0" smtClean="0">
                <a:latin typeface="Times New Roman" pitchFamily="18" charset="0"/>
                <a:cs typeface="Times New Roman" pitchFamily="18" charset="0"/>
              </a:rPr>
              <a:t>….…………………….. ..… .7-9</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4</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Этапы </a:t>
            </a:r>
            <a:r>
              <a:rPr lang="ru-RU" sz="1400" dirty="0">
                <a:latin typeface="Times New Roman" pitchFamily="18" charset="0"/>
                <a:cs typeface="Times New Roman" pitchFamily="18" charset="0"/>
              </a:rPr>
              <a:t>работы </a:t>
            </a:r>
            <a:r>
              <a:rPr lang="ru-RU" sz="1400" dirty="0">
                <a:solidFill>
                  <a:schemeClr val="bg2">
                    <a:lumMod val="10000"/>
                  </a:schemeClr>
                </a:solidFill>
                <a:latin typeface="Times New Roman" pitchFamily="18" charset="0"/>
                <a:cs typeface="Times New Roman" pitchFamily="18" charset="0"/>
              </a:rPr>
              <a:t>над годовым отчетом об исполнении бюджета муниципального района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10</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5</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Основные </a:t>
            </a:r>
            <a:r>
              <a:rPr lang="ru-RU" sz="1400" dirty="0">
                <a:solidFill>
                  <a:schemeClr val="bg2">
                    <a:lumMod val="10000"/>
                  </a:schemeClr>
                </a:solidFill>
                <a:latin typeface="Times New Roman" pitchFamily="18" charset="0"/>
                <a:cs typeface="Times New Roman" pitchFamily="18" charset="0"/>
              </a:rPr>
              <a:t>цели, условия и особенности исполнения бюджета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..11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6</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Общая </a:t>
            </a:r>
            <a:r>
              <a:rPr lang="ru-RU" sz="1400" dirty="0">
                <a:solidFill>
                  <a:schemeClr val="bg2">
                    <a:lumMod val="10000"/>
                  </a:schemeClr>
                </a:solidFill>
                <a:latin typeface="Times New Roman" pitchFamily="18" charset="0"/>
                <a:cs typeface="Times New Roman" pitchFamily="18" charset="0"/>
              </a:rPr>
              <a:t>характеристика исполнение бюджета  Зеленчукского муниципального района </a:t>
            </a:r>
            <a:r>
              <a:rPr lang="ru-RU" sz="1400" dirty="0" smtClean="0">
                <a:solidFill>
                  <a:schemeClr val="bg2">
                    <a:lumMod val="10000"/>
                  </a:schemeClr>
                </a:solidFill>
                <a:latin typeface="Times New Roman" pitchFamily="18" charset="0"/>
                <a:cs typeface="Times New Roman" pitchFamily="18" charset="0"/>
              </a:rPr>
              <a:t>……… …….. ... .. 12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                                                                                       Доходы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7</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Основные </a:t>
            </a:r>
            <a:r>
              <a:rPr lang="ru-RU" sz="1400" dirty="0">
                <a:solidFill>
                  <a:schemeClr val="bg2">
                    <a:lumMod val="10000"/>
                  </a:schemeClr>
                </a:solidFill>
                <a:latin typeface="Times New Roman" pitchFamily="18" charset="0"/>
                <a:cs typeface="Times New Roman" pitchFamily="18" charset="0"/>
              </a:rPr>
              <a:t>показатели исполнения бюджета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.14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8.   Структура </a:t>
            </a:r>
            <a:r>
              <a:rPr lang="ru-RU" sz="1400" dirty="0">
                <a:solidFill>
                  <a:schemeClr val="bg2">
                    <a:lumMod val="10000"/>
                  </a:schemeClr>
                </a:solidFill>
                <a:latin typeface="Times New Roman" pitchFamily="18" charset="0"/>
                <a:cs typeface="Times New Roman" pitchFamily="18" charset="0"/>
              </a:rPr>
              <a:t>поступления доходов в бюджет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..15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9</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Структура </a:t>
            </a:r>
            <a:r>
              <a:rPr lang="ru-RU" sz="1400" dirty="0">
                <a:solidFill>
                  <a:schemeClr val="bg2">
                    <a:lumMod val="10000"/>
                  </a:schemeClr>
                </a:solidFill>
                <a:latin typeface="Times New Roman" pitchFamily="18" charset="0"/>
                <a:cs typeface="Times New Roman" pitchFamily="18" charset="0"/>
              </a:rPr>
              <a:t>налоговых и неналоговых доходов бюджета  Зеленчукского муниципального района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16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10. Поступление налоговых доходов в бюджет  Зеленчукского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17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11. Структура поступлений неналоговых доходов в бюджет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18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12. Структура  безвозмездных поступлений  в бюджет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19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Расходы</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13. Структура расходов бюджета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21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14. Структура исполнения социально-значимых расходов  бюджета муниципального района в 2017 г. </a:t>
            </a:r>
            <a:r>
              <a:rPr lang="ru-RU" sz="1400" dirty="0" smtClean="0">
                <a:solidFill>
                  <a:schemeClr val="bg2">
                    <a:lumMod val="10000"/>
                  </a:schemeClr>
                </a:solidFill>
                <a:latin typeface="Times New Roman" pitchFamily="18" charset="0"/>
                <a:cs typeface="Times New Roman" pitchFamily="18" charset="0"/>
              </a:rPr>
              <a:t>……22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15. Финансирование муниципальных учреждений района в 2017 году </a:t>
            </a:r>
            <a:r>
              <a:rPr lang="ru-RU" sz="1400" dirty="0" smtClean="0">
                <a:solidFill>
                  <a:schemeClr val="bg2">
                    <a:lumMod val="10000"/>
                  </a:schemeClr>
                </a:solidFill>
                <a:latin typeface="Times New Roman" pitchFamily="18" charset="0"/>
                <a:cs typeface="Times New Roman" pitchFamily="18" charset="0"/>
              </a:rPr>
              <a:t>……… …… …… ……….............. </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23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16. Исполнение бюджета муниципального района за 2017год по разделам классификации расходов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24</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17. Расходы на общегосударственные вопросы </a:t>
            </a:r>
            <a:r>
              <a:rPr lang="ru-RU" sz="1400" dirty="0" smtClean="0">
                <a:solidFill>
                  <a:schemeClr val="bg2">
                    <a:lumMod val="10000"/>
                  </a:schemeClr>
                </a:solidFill>
                <a:latin typeface="Times New Roman" pitchFamily="18" charset="0"/>
                <a:cs typeface="Times New Roman" pitchFamily="18" charset="0"/>
              </a:rPr>
              <a:t>……… … … ………  …… … ……………………… …….. </a:t>
            </a:r>
            <a:r>
              <a:rPr lang="ru-RU" sz="1400" dirty="0">
                <a:solidFill>
                  <a:schemeClr val="bg2">
                    <a:lumMod val="10000"/>
                  </a:schemeClr>
                </a:solidFill>
                <a:latin typeface="Times New Roman" pitchFamily="18" charset="0"/>
                <a:cs typeface="Times New Roman" pitchFamily="18" charset="0"/>
              </a:rPr>
              <a:t>. 25</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18</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Расходы </a:t>
            </a:r>
            <a:r>
              <a:rPr lang="ru-RU" sz="1400" dirty="0">
                <a:solidFill>
                  <a:schemeClr val="bg2">
                    <a:lumMod val="10000"/>
                  </a:schemeClr>
                </a:solidFill>
                <a:latin typeface="Times New Roman" pitchFamily="18" charset="0"/>
                <a:cs typeface="Times New Roman" pitchFamily="18" charset="0"/>
              </a:rPr>
              <a:t>по национальной безопасности и правоохранительной деятельности </a:t>
            </a:r>
            <a:r>
              <a:rPr lang="ru-RU" sz="1400" dirty="0" smtClean="0">
                <a:solidFill>
                  <a:schemeClr val="bg2">
                    <a:lumMod val="10000"/>
                  </a:schemeClr>
                </a:solidFill>
                <a:latin typeface="Times New Roman" pitchFamily="18" charset="0"/>
                <a:cs typeface="Times New Roman" pitchFamily="18" charset="0"/>
              </a:rPr>
              <a:t>…… ……. .……. </a:t>
            </a:r>
            <a:r>
              <a:rPr lang="ru-RU" sz="1400" dirty="0">
                <a:solidFill>
                  <a:schemeClr val="bg2">
                    <a:lumMod val="10000"/>
                  </a:schemeClr>
                </a:solidFill>
                <a:latin typeface="Times New Roman" pitchFamily="18" charset="0"/>
                <a:cs typeface="Times New Roman" pitchFamily="18" charset="0"/>
              </a:rPr>
              <a:t>.. … </a:t>
            </a:r>
            <a:r>
              <a:rPr lang="ru-RU" sz="1400" dirty="0" smtClean="0">
                <a:solidFill>
                  <a:schemeClr val="bg2">
                    <a:lumMod val="10000"/>
                  </a:schemeClr>
                </a:solidFill>
                <a:latin typeface="Times New Roman" pitchFamily="18" charset="0"/>
                <a:cs typeface="Times New Roman" pitchFamily="18" charset="0"/>
              </a:rPr>
              <a:t>…25</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19. Расходы в сфере национальной </a:t>
            </a:r>
            <a:r>
              <a:rPr lang="ru-RU" sz="1400" dirty="0" smtClean="0">
                <a:solidFill>
                  <a:schemeClr val="bg2">
                    <a:lumMod val="10000"/>
                  </a:schemeClr>
                </a:solidFill>
                <a:latin typeface="Times New Roman" pitchFamily="18" charset="0"/>
                <a:cs typeface="Times New Roman" pitchFamily="18" charset="0"/>
              </a:rPr>
              <a:t>экономики ………… ……… ……… ….… …… . … …. ….  … … . .. … 25</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20. Расходы бюджета в сфере образования </a:t>
            </a:r>
            <a:r>
              <a:rPr lang="ru-RU" sz="1400" dirty="0" smtClean="0">
                <a:solidFill>
                  <a:schemeClr val="bg2">
                    <a:lumMod val="10000"/>
                  </a:schemeClr>
                </a:solidFill>
                <a:latin typeface="Times New Roman" pitchFamily="18" charset="0"/>
                <a:cs typeface="Times New Roman" pitchFamily="18" charset="0"/>
              </a:rPr>
              <a:t> … … … ……… … … ……… … … .…  .………  ….….………. 26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21. Расходы бюджета в сфере культуры </a:t>
            </a:r>
            <a:r>
              <a:rPr lang="ru-RU" sz="1400" dirty="0" smtClean="0">
                <a:solidFill>
                  <a:schemeClr val="bg2">
                    <a:lumMod val="10000"/>
                  </a:schemeClr>
                </a:solidFill>
                <a:latin typeface="Times New Roman" pitchFamily="18" charset="0"/>
                <a:cs typeface="Times New Roman" pitchFamily="18" charset="0"/>
              </a:rPr>
              <a:t> ………… ……… ……  ………  … ….   ..   ……………..….……..   27</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22. Расходы бюджета в сфере социальной политики </a:t>
            </a:r>
            <a:r>
              <a:rPr lang="ru-RU" sz="1400" dirty="0" smtClean="0">
                <a:solidFill>
                  <a:schemeClr val="bg2">
                    <a:lumMod val="10000"/>
                  </a:schemeClr>
                </a:solidFill>
                <a:latin typeface="Times New Roman" pitchFamily="18" charset="0"/>
                <a:cs typeface="Times New Roman" pitchFamily="18" charset="0"/>
              </a:rPr>
              <a:t>……………………………………………………..…..   28</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23. Расходы бюджета на  физическую культуру и спорт </a:t>
            </a:r>
            <a:r>
              <a:rPr lang="ru-RU" sz="1400" dirty="0" smtClean="0">
                <a:solidFill>
                  <a:schemeClr val="bg2">
                    <a:lumMod val="10000"/>
                  </a:schemeClr>
                </a:solidFill>
                <a:latin typeface="Times New Roman" pitchFamily="18" charset="0"/>
                <a:cs typeface="Times New Roman" pitchFamily="18" charset="0"/>
              </a:rPr>
              <a:t>………………………..…….………….…….…..…   29</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tx1">
                    <a:lumMod val="95000"/>
                    <a:lumOff val="5000"/>
                  </a:schemeClr>
                </a:solidFill>
                <a:latin typeface="Times New Roman" pitchFamily="18" charset="0"/>
                <a:cs typeface="Times New Roman" pitchFamily="18" charset="0"/>
              </a:rPr>
              <a:t>24. Межбюджетные трансферты … </a:t>
            </a:r>
            <a:r>
              <a:rPr lang="ru-RU" sz="1400" dirty="0" smtClean="0">
                <a:solidFill>
                  <a:schemeClr val="tx1">
                    <a:lumMod val="95000"/>
                    <a:lumOff val="5000"/>
                  </a:schemeClr>
                </a:solidFill>
                <a:latin typeface="Times New Roman" pitchFamily="18" charset="0"/>
                <a:cs typeface="Times New Roman" pitchFamily="18" charset="0"/>
              </a:rPr>
              <a:t>…….. . . . . .  . ……………………………………………...................… </a:t>
            </a:r>
            <a:r>
              <a:rPr lang="ru-RU" sz="1400" dirty="0">
                <a:solidFill>
                  <a:schemeClr val="tx1">
                    <a:lumMod val="95000"/>
                    <a:lumOff val="5000"/>
                  </a:schemeClr>
                </a:solidFill>
                <a:latin typeface="Times New Roman" pitchFamily="18" charset="0"/>
                <a:cs typeface="Times New Roman" pitchFamily="18" charset="0"/>
              </a:rPr>
              <a:t>. </a:t>
            </a:r>
            <a:r>
              <a:rPr lang="ru-RU" sz="1400" dirty="0" smtClean="0">
                <a:solidFill>
                  <a:schemeClr val="tx1">
                    <a:lumMod val="95000"/>
                    <a:lumOff val="5000"/>
                  </a:schemeClr>
                </a:solidFill>
                <a:latin typeface="Times New Roman" pitchFamily="18" charset="0"/>
                <a:cs typeface="Times New Roman" pitchFamily="18" charset="0"/>
              </a:rPr>
              <a:t>  30</a:t>
            </a:r>
          </a:p>
          <a:p>
            <a:pPr marL="180975" defTabSz="180975">
              <a:tabLst>
                <a:tab pos="84138" algn="l"/>
              </a:tabLst>
            </a:pPr>
            <a:r>
              <a:rPr lang="ru-RU" sz="1400" dirty="0" smtClean="0">
                <a:solidFill>
                  <a:schemeClr val="tx1">
                    <a:lumMod val="95000"/>
                    <a:lumOff val="5000"/>
                  </a:schemeClr>
                </a:solidFill>
                <a:latin typeface="Times New Roman" pitchFamily="18" charset="0"/>
                <a:cs typeface="Times New Roman" pitchFamily="18" charset="0"/>
              </a:rPr>
              <a:t>25</a:t>
            </a:r>
            <a:r>
              <a:rPr lang="ru-RU" sz="1400" dirty="0">
                <a:solidFill>
                  <a:schemeClr val="tx1">
                    <a:lumMod val="95000"/>
                    <a:lumOff val="5000"/>
                  </a:schemeClr>
                </a:solidFill>
                <a:latin typeface="Times New Roman" pitchFamily="18" charset="0"/>
                <a:cs typeface="Times New Roman" pitchFamily="18" charset="0"/>
              </a:rPr>
              <a:t>. Финансовая помощь оказанная в 2017 году бюджетам поселений </a:t>
            </a:r>
            <a:r>
              <a:rPr lang="ru-RU" sz="1400" dirty="0" smtClean="0">
                <a:solidFill>
                  <a:schemeClr val="tx1">
                    <a:lumMod val="95000"/>
                    <a:lumOff val="5000"/>
                  </a:schemeClr>
                </a:solidFill>
                <a:latin typeface="Times New Roman" pitchFamily="18" charset="0"/>
                <a:cs typeface="Times New Roman" pitchFamily="18" charset="0"/>
              </a:rPr>
              <a:t>……………………………….. … …   30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0350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6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12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053001272"/>
              </p:ext>
            </p:extLst>
          </p:nvPr>
        </p:nvGraphicFramePr>
        <p:xfrm>
          <a:off x="882171" y="2636912"/>
          <a:ext cx="752879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187624" y="188640"/>
            <a:ext cx="7168752" cy="1446550"/>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a:solidFill>
                  <a:srgbClr val="C00000"/>
                </a:solidFill>
                <a:effectLst>
                  <a:outerShdw blurRad="38100" dist="38100" dir="2700000" algn="tl">
                    <a:srgbClr val="000000">
                      <a:alpha val="43137"/>
                    </a:srgbClr>
                  </a:outerShdw>
                </a:effectLst>
                <a:latin typeface="Victoriana" pitchFamily="2" charset="0"/>
              </a:rPr>
              <a:t>Структура расходов бюджета </a:t>
            </a:r>
          </a:p>
          <a:p>
            <a:pPr algn="ctr"/>
            <a:r>
              <a:rPr lang="ru-RU" sz="3200" b="1" dirty="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 за </a:t>
            </a:r>
            <a:r>
              <a:rPr lang="ru-RU" sz="3200" b="1" dirty="0" smtClean="0">
                <a:solidFill>
                  <a:srgbClr val="C00000"/>
                </a:solidFill>
                <a:effectLst>
                  <a:outerShdw blurRad="38100" dist="38100" dir="2700000" algn="tl">
                    <a:srgbClr val="000000">
                      <a:alpha val="43137"/>
                    </a:srgbClr>
                  </a:outerShdw>
                </a:effectLst>
                <a:latin typeface="Victoriana" pitchFamily="2" charset="0"/>
              </a:rPr>
              <a:t>2017 год </a:t>
            </a:r>
            <a:endParaRPr lang="ru-RU" sz="3200" b="1" dirty="0">
              <a:solidFill>
                <a:srgbClr val="C00000"/>
              </a:solidFill>
              <a:effectLst>
                <a:outerShdw blurRad="38100" dist="38100" dir="2700000" algn="tl">
                  <a:srgbClr val="000000">
                    <a:alpha val="43137"/>
                  </a:srgbClr>
                </a:outerShdw>
              </a:effectLst>
              <a:latin typeface="Victoriana" pitchFamily="2" charset="0"/>
            </a:endParaRPr>
          </a:p>
          <a:p>
            <a:pPr algn="ctr"/>
            <a:r>
              <a:rPr lang="ru-RU" sz="2200" b="1" dirty="0">
                <a:solidFill>
                  <a:srgbClr val="C00000"/>
                </a:solidFill>
                <a:latin typeface="Victoriana" pitchFamily="2" charset="0"/>
              </a:rPr>
              <a:t>(исполнено на сумму </a:t>
            </a:r>
            <a:r>
              <a:rPr lang="ru-RU" sz="2200" b="1" dirty="0" smtClean="0">
                <a:solidFill>
                  <a:srgbClr val="C00000"/>
                </a:solidFill>
                <a:latin typeface="Victoriana" pitchFamily="2" charset="0"/>
              </a:rPr>
              <a:t>938 810,1 тыс</a:t>
            </a:r>
            <a:r>
              <a:rPr lang="ru-RU" sz="2200" b="1" dirty="0">
                <a:solidFill>
                  <a:srgbClr val="C00000"/>
                </a:solidFill>
                <a:latin typeface="Victoriana" pitchFamily="2" charset="0"/>
              </a:rPr>
              <a:t>. руб.)</a:t>
            </a:r>
          </a:p>
        </p:txBody>
      </p:sp>
      <p:pic>
        <p:nvPicPr>
          <p:cNvPr id="4" name="Рисунок 3" descr="C:\Documents and Settings\Aminat\Local Settings\Temporary Internet Files\Content.Word\3333.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72816"/>
            <a:ext cx="1345704" cy="662510"/>
          </a:xfrm>
          <a:prstGeom prst="rect">
            <a:avLst/>
          </a:prstGeom>
          <a:noFill/>
          <a:ln>
            <a:noFill/>
          </a:ln>
        </p:spPr>
      </p:pic>
      <p:pic>
        <p:nvPicPr>
          <p:cNvPr id="5" name="Picture 2" descr="https://im0-tub-ru.yandex.net/i?id=63fc7a0bc8b4ec0fe615d0ad36c6631a&amp;n=33&amp;h=190&amp;w=233"/>
          <p:cNvPicPr/>
          <p:nvPr/>
        </p:nvPicPr>
        <p:blipFill>
          <a:blip r:embed="rId4">
            <a:extLst>
              <a:ext uri="{28A0092B-C50C-407E-A947-70E740481C1C}">
                <a14:useLocalDpi xmlns:a14="http://schemas.microsoft.com/office/drawing/2010/main" val="0"/>
              </a:ext>
            </a:extLst>
          </a:blip>
          <a:srcRect/>
          <a:stretch>
            <a:fillRect/>
          </a:stretch>
        </p:blipFill>
        <p:spPr bwMode="auto">
          <a:xfrm>
            <a:off x="1194847" y="1772816"/>
            <a:ext cx="1144905" cy="662510"/>
          </a:xfrm>
          <a:prstGeom prst="rect">
            <a:avLst/>
          </a:prstGeom>
          <a:noFill/>
          <a:extLst/>
        </p:spPr>
      </p:pic>
      <p:pic>
        <p:nvPicPr>
          <p:cNvPr id="7" name="Рисунок 6" descr="C:\Documents and Settings\Aminat\Local Settings\Temporary Internet Files\Content.Word\untitled.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63" y="1772816"/>
            <a:ext cx="1338101" cy="661359"/>
          </a:xfrm>
          <a:prstGeom prst="rect">
            <a:avLst/>
          </a:prstGeom>
          <a:noFill/>
          <a:ln>
            <a:noFill/>
          </a:ln>
        </p:spPr>
      </p:pic>
      <p:pic>
        <p:nvPicPr>
          <p:cNvPr id="8" name="Рисунок 7" descr="спорт 2.jpg"/>
          <p:cNvPicPr/>
          <p:nvPr/>
        </p:nvPicPr>
        <p:blipFill>
          <a:blip r:embed="rId6">
            <a:extLst>
              <a:ext uri="{28A0092B-C50C-407E-A947-70E740481C1C}">
                <a14:useLocalDpi xmlns:a14="http://schemas.microsoft.com/office/drawing/2010/main" val="0"/>
              </a:ext>
            </a:extLst>
          </a:blip>
          <a:srcRect/>
          <a:stretch>
            <a:fillRect/>
          </a:stretch>
        </p:blipFill>
        <p:spPr bwMode="auto">
          <a:xfrm>
            <a:off x="5205194" y="1772816"/>
            <a:ext cx="1383030" cy="643768"/>
          </a:xfrm>
          <a:prstGeom prst="rect">
            <a:avLst/>
          </a:prstGeom>
          <a:noFill/>
          <a:ln>
            <a:noFill/>
          </a:ln>
          <a:extLst/>
        </p:spPr>
      </p:pic>
      <p:pic>
        <p:nvPicPr>
          <p:cNvPr id="9" name="Рисунок 8" descr="https://im0-tub-ru.yandex.net/i?id=720704db4b8a4fe2e2b8c62736457f8b&amp;n=33&amp;h=190&amp;w=254">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5496" y="1772816"/>
            <a:ext cx="1073150" cy="642254"/>
          </a:xfrm>
          <a:prstGeom prst="rect">
            <a:avLst/>
          </a:prstGeom>
          <a:noFill/>
          <a:ln>
            <a:noFill/>
          </a:ln>
        </p:spPr>
      </p:pic>
      <p:pic>
        <p:nvPicPr>
          <p:cNvPr id="10" name="Рисунок 9" descr="https://im1-tub-ru.yandex.net/i?id=b1e2a301abf454d199d7d36741e968e6&amp;n=33&amp;h=190&amp;w=255">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6668343" y="1772816"/>
            <a:ext cx="1216025" cy="643768"/>
          </a:xfrm>
          <a:prstGeom prst="rect">
            <a:avLst/>
          </a:prstGeom>
          <a:noFill/>
          <a:ln>
            <a:noFill/>
          </a:ln>
        </p:spPr>
      </p:pic>
      <p:pic>
        <p:nvPicPr>
          <p:cNvPr id="11" name="Рисунок 10" descr="деньги в мешках 2.jpg"/>
          <p:cNvPicPr/>
          <p:nvPr/>
        </p:nvPicPr>
        <p:blipFill>
          <a:blip r:embed="rId11">
            <a:extLst>
              <a:ext uri="{28A0092B-C50C-407E-A947-70E740481C1C}">
                <a14:useLocalDpi xmlns:a14="http://schemas.microsoft.com/office/drawing/2010/main" val="0"/>
              </a:ext>
            </a:extLst>
          </a:blip>
          <a:srcRect/>
          <a:stretch>
            <a:fillRect/>
          </a:stretch>
        </p:blipFill>
        <p:spPr bwMode="auto">
          <a:xfrm>
            <a:off x="7956376" y="1772816"/>
            <a:ext cx="1162889" cy="675869"/>
          </a:xfrm>
          <a:prstGeom prst="rect">
            <a:avLst/>
          </a:prstGeom>
          <a:noFill/>
          <a:ln>
            <a:noFill/>
          </a:ln>
          <a:extLst/>
        </p:spPr>
      </p:pic>
    </p:spTree>
    <p:extLst>
      <p:ext uri="{BB962C8B-B14F-4D97-AF65-F5344CB8AC3E}">
        <p14:creationId xmlns:p14="http://schemas.microsoft.com/office/powerpoint/2010/main" val="235541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3630604120"/>
              </p:ext>
            </p:extLst>
          </p:nvPr>
        </p:nvGraphicFramePr>
        <p:xfrm>
          <a:off x="971600" y="1340768"/>
          <a:ext cx="723680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1403648" y="116632"/>
            <a:ext cx="6444208" cy="1077218"/>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a:solidFill>
                  <a:srgbClr val="C00000"/>
                </a:solidFill>
                <a:effectLst>
                  <a:outerShdw blurRad="38100" dist="38100" dir="2700000" algn="tl">
                    <a:srgbClr val="000000">
                      <a:alpha val="43137"/>
                    </a:srgbClr>
                  </a:outerShdw>
                </a:effectLst>
                <a:latin typeface="Victoriana" pitchFamily="2" charset="0"/>
              </a:rPr>
              <a:t>Структура исполнения социально-значимых расходов бюджета муниципального </a:t>
            </a:r>
            <a:r>
              <a:rPr lang="ru-RU" sz="3200" b="1" dirty="0" smtClean="0">
                <a:solidFill>
                  <a:srgbClr val="C00000"/>
                </a:solidFill>
                <a:effectLst>
                  <a:outerShdw blurRad="38100" dist="38100" dir="2700000" algn="tl">
                    <a:srgbClr val="000000">
                      <a:alpha val="43137"/>
                    </a:srgbClr>
                  </a:outerShdw>
                </a:effectLst>
                <a:latin typeface="Victoriana" pitchFamily="2" charset="0"/>
              </a:rPr>
              <a:t>района в 2017 году </a:t>
            </a:r>
            <a:endParaRPr lang="ru-RU" sz="1400" b="1" dirty="0">
              <a:solidFill>
                <a:srgbClr val="C00000"/>
              </a:solidFill>
              <a:latin typeface="Victoriana" pitchFamily="2" charset="0"/>
            </a:endParaRPr>
          </a:p>
        </p:txBody>
      </p:sp>
      <p:pic>
        <p:nvPicPr>
          <p:cNvPr id="10" name="Рисунок 9" descr="C:\Documents and Settings\Aminat\Мои документы\Мои рисунки\33.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5580799"/>
            <a:ext cx="1296145" cy="944545"/>
          </a:xfrm>
          <a:prstGeom prst="rect">
            <a:avLst/>
          </a:prstGeom>
          <a:noFill/>
          <a:ln>
            <a:noFill/>
          </a:ln>
        </p:spPr>
      </p:pic>
      <p:pic>
        <p:nvPicPr>
          <p:cNvPr id="12" name="Рисунок 11" descr="C:\Documents and Settings\Aminat\Мои документы\Мои рисунки\рис.jpg"/>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013346"/>
            <a:ext cx="1440160" cy="777342"/>
          </a:xfrm>
          <a:prstGeom prst="rect">
            <a:avLst/>
          </a:prstGeom>
          <a:noFill/>
          <a:ln>
            <a:noFill/>
          </a:ln>
        </p:spPr>
      </p:pic>
      <p:pic>
        <p:nvPicPr>
          <p:cNvPr id="13" name="Picture 57"/>
          <p:cNvPicPr/>
          <p:nvPr/>
        </p:nvPicPr>
        <p:blipFill>
          <a:blip r:embed="rId5"/>
          <a:srcRect/>
          <a:stretch>
            <a:fillRect/>
          </a:stretch>
        </p:blipFill>
        <p:spPr bwMode="auto">
          <a:xfrm>
            <a:off x="7919865" y="152636"/>
            <a:ext cx="1188640" cy="1041214"/>
          </a:xfrm>
          <a:prstGeom prst="rect">
            <a:avLst/>
          </a:prstGeom>
          <a:noFill/>
          <a:ln w="9525">
            <a:noFill/>
            <a:miter lim="800000"/>
            <a:headEnd/>
            <a:tailEnd/>
          </a:ln>
          <a:effectLst/>
        </p:spPr>
      </p:pic>
      <p:pic>
        <p:nvPicPr>
          <p:cNvPr id="14" name="Рисунок 13" descr="C:\Documents and Settings\Aminat\Мои документы\Мои рисунки\1252.b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5580800"/>
            <a:ext cx="1380797" cy="944544"/>
          </a:xfrm>
          <a:prstGeom prst="rect">
            <a:avLst/>
          </a:prstGeom>
          <a:noFill/>
          <a:ln>
            <a:noFill/>
          </a:ln>
        </p:spPr>
      </p:pic>
      <p:pic>
        <p:nvPicPr>
          <p:cNvPr id="15" name="Рисунок 14" descr="https://im0-tub-ru.yandex.net/i?id=4b1794a80b3058564f89d4da1b9a036e&amp;n=33&amp;h=190&amp;w=277">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563888" y="5606845"/>
            <a:ext cx="1688296" cy="1183842"/>
          </a:xfrm>
          <a:prstGeom prst="rect">
            <a:avLst/>
          </a:prstGeom>
          <a:noFill/>
          <a:ln>
            <a:noFill/>
          </a:ln>
        </p:spPr>
      </p:pic>
      <p:pic>
        <p:nvPicPr>
          <p:cNvPr id="17" name="Рисунок 16" descr="https://im2-tub-ru.yandex.net/i?id=493e0ec2cff6e59bf5ac8c88fb7d2648&amp;n=33&amp;h=190&amp;w=294">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7503" y="152636"/>
            <a:ext cx="1211509" cy="1005210"/>
          </a:xfrm>
          <a:prstGeom prst="rect">
            <a:avLst/>
          </a:prstGeom>
          <a:noFill/>
          <a:ln>
            <a:noFill/>
          </a:ln>
        </p:spPr>
      </p:pic>
      <p:pic>
        <p:nvPicPr>
          <p:cNvPr id="18" name="Рисунок 17" descr="https://im1-tub-ru.yandex.net/i?id=1d24383fba05ce6b99d6dfec9ffdb4c9&amp;n=33&amp;h=190&amp;w=480">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5868144" y="6013345"/>
            <a:ext cx="1440160" cy="800031"/>
          </a:xfrm>
          <a:prstGeom prst="rect">
            <a:avLst/>
          </a:prstGeom>
          <a:noFill/>
          <a:ln>
            <a:noFill/>
          </a:ln>
        </p:spPr>
      </p:pic>
    </p:spTree>
    <p:extLst>
      <p:ext uri="{BB962C8B-B14F-4D97-AF65-F5344CB8AC3E}">
        <p14:creationId xmlns:p14="http://schemas.microsoft.com/office/powerpoint/2010/main" val="284214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https://im0-tub-ru.yandex.net/i?id=2113cd1d1d4db087c50f6c88a9dae82c&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76611" y="1916832"/>
            <a:ext cx="1750953" cy="1152128"/>
          </a:xfrm>
          <a:prstGeom prst="rect">
            <a:avLst/>
          </a:prstGeom>
          <a:noFill/>
          <a:ln>
            <a:noFill/>
          </a:ln>
        </p:spPr>
      </p:pic>
      <p:pic>
        <p:nvPicPr>
          <p:cNvPr id="16" name="Рисунок 15" descr="C:\Documents and Settings\Aminat\Local Settings\Temporary Internet Files\Content.Word\image206927952.jpg"/>
          <p:cNvPicPr/>
          <p:nvPr/>
        </p:nvPicPr>
        <p:blipFill>
          <a:blip r:embed="rId5">
            <a:extLst>
              <a:ext uri="{28A0092B-C50C-407E-A947-70E740481C1C}">
                <a14:useLocalDpi xmlns:a14="http://schemas.microsoft.com/office/drawing/2010/main" val="0"/>
              </a:ext>
            </a:extLst>
          </a:blip>
          <a:srcRect/>
          <a:stretch>
            <a:fillRect/>
          </a:stretch>
        </p:blipFill>
        <p:spPr bwMode="auto">
          <a:xfrm>
            <a:off x="6300193" y="1676382"/>
            <a:ext cx="2232248" cy="1121038"/>
          </a:xfrm>
          <a:prstGeom prst="rect">
            <a:avLst/>
          </a:prstGeom>
          <a:noFill/>
          <a:ln>
            <a:noFill/>
          </a:ln>
          <a:effectLst>
            <a:reflection blurRad="6350" stA="50000" endA="300" endPos="55000" dir="5400000" sy="-100000" algn="bl" rotWithShape="0"/>
          </a:effectLst>
        </p:spPr>
      </p:pic>
      <p:pic>
        <p:nvPicPr>
          <p:cNvPr id="19" name="Рисунок 18" descr="https://im0-tub-ru.yandex.net/i?id=331678ce338336a7c0f440aa07cd3004&amp;n=33&amp;h=190&amp;w=25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47563" y="1700808"/>
            <a:ext cx="2197748" cy="1096612"/>
          </a:xfrm>
          <a:prstGeom prst="rect">
            <a:avLst/>
          </a:prstGeom>
          <a:noFill/>
          <a:ln>
            <a:noFill/>
          </a:ln>
          <a:effectLst>
            <a:reflection blurRad="6350" stA="50000" endA="300" endPos="55000" dir="5400000" sy="-100000" algn="bl" rotWithShape="0"/>
          </a:effectLst>
        </p:spPr>
      </p:pic>
      <p:sp>
        <p:nvSpPr>
          <p:cNvPr id="26" name="Прямоугольник 25"/>
          <p:cNvSpPr/>
          <p:nvPr/>
        </p:nvSpPr>
        <p:spPr>
          <a:xfrm>
            <a:off x="1178474" y="116632"/>
            <a:ext cx="6993926" cy="1384995"/>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latin typeface="Victoriana" pitchFamily="2" charset="0"/>
              </a:rPr>
              <a:t>Муниципальные учреждения и ОМСУ Зеленчукского </a:t>
            </a:r>
            <a:r>
              <a:rPr lang="ru-RU" sz="2800" b="1" dirty="0">
                <a:solidFill>
                  <a:srgbClr val="C00000"/>
                </a:solidFill>
                <a:effectLst>
                  <a:outerShdw blurRad="38100" dist="38100" dir="2700000" algn="tl">
                    <a:srgbClr val="000000">
                      <a:alpha val="43137"/>
                    </a:srgbClr>
                  </a:outerShdw>
                </a:effectLst>
                <a:latin typeface="Victoriana" pitchFamily="2" charset="0"/>
              </a:rPr>
              <a:t>муниципального </a:t>
            </a:r>
            <a:r>
              <a:rPr lang="ru-RU" sz="2800" b="1" dirty="0" smtClean="0">
                <a:solidFill>
                  <a:srgbClr val="C00000"/>
                </a:solidFill>
                <a:effectLst>
                  <a:outerShdw blurRad="38100" dist="38100" dir="2700000" algn="tl">
                    <a:srgbClr val="000000">
                      <a:alpha val="43137"/>
                    </a:srgbClr>
                  </a:outerShdw>
                </a:effectLst>
                <a:latin typeface="Victoriana" pitchFamily="2" charset="0"/>
              </a:rPr>
              <a:t>района, получивших финансирование из районного бюджета в 2017 году </a:t>
            </a:r>
            <a:endParaRPr lang="ru-RU" sz="2800" b="1" dirty="0">
              <a:solidFill>
                <a:srgbClr val="C00000"/>
              </a:solidFill>
              <a:latin typeface="Victoriana" pitchFamily="2" charset="0"/>
            </a:endParaRPr>
          </a:p>
        </p:txBody>
      </p:sp>
      <p:sp>
        <p:nvSpPr>
          <p:cNvPr id="2" name="Табличка 1"/>
          <p:cNvSpPr/>
          <p:nvPr/>
        </p:nvSpPr>
        <p:spPr>
          <a:xfrm>
            <a:off x="437482" y="3472621"/>
            <a:ext cx="2838374" cy="1251434"/>
          </a:xfrm>
          <a:prstGeom prst="plaqu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a:solidFill>
                  <a:srgbClr val="501D1C"/>
                </a:solidFill>
              </a:rPr>
              <a:t>Казённые учреждения:</a:t>
            </a:r>
          </a:p>
          <a:p>
            <a:pPr algn="ctr"/>
            <a:r>
              <a:rPr lang="ru-RU" sz="1600" b="1" dirty="0">
                <a:solidFill>
                  <a:srgbClr val="501D1C"/>
                </a:solidFill>
              </a:rPr>
              <a:t>количество - </a:t>
            </a:r>
            <a:r>
              <a:rPr lang="ru-RU" sz="1600" b="1" dirty="0" smtClean="0">
                <a:solidFill>
                  <a:srgbClr val="501D1C"/>
                </a:solidFill>
                <a:effectLst>
                  <a:outerShdw blurRad="38100" dist="38100" dir="2700000" algn="tl">
                    <a:srgbClr val="000000">
                      <a:alpha val="43137"/>
                    </a:srgbClr>
                  </a:outerShdw>
                </a:effectLst>
              </a:rPr>
              <a:t>34  </a:t>
            </a:r>
            <a:r>
              <a:rPr lang="ru-RU" sz="1600" b="1" dirty="0" smtClean="0">
                <a:solidFill>
                  <a:srgbClr val="501D1C"/>
                </a:solidFill>
              </a:rPr>
              <a:t> </a:t>
            </a:r>
            <a:endParaRPr lang="ru-RU" sz="1600" b="1" dirty="0">
              <a:solidFill>
                <a:srgbClr val="501D1C"/>
              </a:solidFill>
            </a:endParaRPr>
          </a:p>
          <a:p>
            <a:pPr algn="ctr"/>
            <a:r>
              <a:rPr lang="ru-RU" sz="1600" b="1" dirty="0">
                <a:solidFill>
                  <a:srgbClr val="501D1C"/>
                </a:solidFill>
              </a:rPr>
              <a:t>сумма затрат – </a:t>
            </a:r>
            <a:r>
              <a:rPr lang="ru-RU" sz="1600" b="1" dirty="0">
                <a:solidFill>
                  <a:srgbClr val="501D1C"/>
                </a:solidFill>
                <a:effectLst>
                  <a:outerShdw blurRad="38100" dist="38100" dir="2700000" algn="tl">
                    <a:srgbClr val="000000">
                      <a:alpha val="43137"/>
                    </a:srgbClr>
                  </a:outerShdw>
                </a:effectLst>
              </a:rPr>
              <a:t>750292,3</a:t>
            </a:r>
          </a:p>
        </p:txBody>
      </p:sp>
      <p:sp>
        <p:nvSpPr>
          <p:cNvPr id="20" name="Табличка 19"/>
          <p:cNvSpPr/>
          <p:nvPr/>
        </p:nvSpPr>
        <p:spPr>
          <a:xfrm>
            <a:off x="5940152" y="3501008"/>
            <a:ext cx="2780620" cy="1251434"/>
          </a:xfrm>
          <a:prstGeom prst="plaqu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a:solidFill>
                  <a:srgbClr val="501D1C"/>
                </a:solidFill>
              </a:rPr>
              <a:t>Бюджетные учреждения:</a:t>
            </a:r>
          </a:p>
          <a:p>
            <a:pPr algn="ctr"/>
            <a:r>
              <a:rPr lang="ru-RU" sz="1600" b="1" dirty="0">
                <a:solidFill>
                  <a:srgbClr val="501D1C"/>
                </a:solidFill>
              </a:rPr>
              <a:t>количество - </a:t>
            </a:r>
            <a:r>
              <a:rPr lang="ru-RU" sz="1600" b="1" dirty="0" smtClean="0">
                <a:solidFill>
                  <a:srgbClr val="501D1C"/>
                </a:solidFill>
                <a:effectLst>
                  <a:outerShdw blurRad="38100" dist="38100" dir="2700000" algn="tl">
                    <a:srgbClr val="000000">
                      <a:alpha val="43137"/>
                    </a:srgbClr>
                  </a:outerShdw>
                </a:effectLst>
              </a:rPr>
              <a:t>22</a:t>
            </a:r>
            <a:endParaRPr lang="ru-RU" sz="1600" b="1" dirty="0">
              <a:solidFill>
                <a:srgbClr val="501D1C"/>
              </a:solidFill>
              <a:effectLst>
                <a:outerShdw blurRad="38100" dist="38100" dir="2700000" algn="tl">
                  <a:srgbClr val="000000">
                    <a:alpha val="43137"/>
                  </a:srgbClr>
                </a:outerShdw>
              </a:effectLst>
            </a:endParaRPr>
          </a:p>
          <a:p>
            <a:pPr algn="ctr"/>
            <a:r>
              <a:rPr lang="ru-RU" sz="1600" b="1" dirty="0">
                <a:solidFill>
                  <a:srgbClr val="501D1C"/>
                </a:solidFill>
              </a:rPr>
              <a:t>сумма затрат – </a:t>
            </a:r>
            <a:r>
              <a:rPr lang="ru-RU" sz="1600" b="1" dirty="0">
                <a:solidFill>
                  <a:srgbClr val="501D1C"/>
                </a:solidFill>
                <a:effectLst>
                  <a:outerShdw blurRad="38100" dist="38100" dir="2700000" algn="tl">
                    <a:srgbClr val="000000">
                      <a:alpha val="43137"/>
                    </a:srgbClr>
                  </a:outerShdw>
                </a:effectLst>
              </a:rPr>
              <a:t>188517,8</a:t>
            </a:r>
          </a:p>
        </p:txBody>
      </p:sp>
      <p:pic>
        <p:nvPicPr>
          <p:cNvPr id="21" name="Рисунок 20" descr="https://im0-tub-ru.yandex.net/i?id=bf9c5bf910acf846e4c785b720849a15&amp;n=33&amp;h=190&amp;w=380">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588224" y="5229200"/>
            <a:ext cx="2132548" cy="1440160"/>
          </a:xfrm>
          <a:prstGeom prst="rect">
            <a:avLst/>
          </a:prstGeom>
          <a:noFill/>
          <a:ln>
            <a:noFill/>
          </a:ln>
        </p:spPr>
      </p:pic>
      <p:pic>
        <p:nvPicPr>
          <p:cNvPr id="22" name="Рисунок 21" descr="https://im0-tub-ru.yandex.net/i?id=00f4dc69ecf5edf2ccdeee2f36faa15a&amp;n=33&amp;h=190&amp;w=286">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3707904" y="3563384"/>
            <a:ext cx="1882314" cy="1161760"/>
          </a:xfrm>
          <a:prstGeom prst="rect">
            <a:avLst/>
          </a:prstGeom>
          <a:noFill/>
          <a:ln>
            <a:noFill/>
          </a:ln>
        </p:spPr>
      </p:pic>
      <p:pic>
        <p:nvPicPr>
          <p:cNvPr id="27" name="Рисунок 26" descr="Картинки по запросу фото коллективов народного танца зеленчукского РДК и ДШИ Лира"/>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560" y="5301208"/>
            <a:ext cx="2089735" cy="1368152"/>
          </a:xfrm>
          <a:prstGeom prst="rect">
            <a:avLst/>
          </a:prstGeom>
          <a:noFill/>
          <a:ln>
            <a:noFill/>
          </a:ln>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4024" y="5157192"/>
            <a:ext cx="257612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Табличка 16"/>
          <p:cNvSpPr/>
          <p:nvPr/>
        </p:nvSpPr>
        <p:spPr>
          <a:xfrm>
            <a:off x="2845311" y="5013176"/>
            <a:ext cx="3454881" cy="45719"/>
          </a:xfrm>
          <a:prstGeom prst="plaqu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a:solidFill>
                <a:schemeClr val="tx2">
                  <a:lumMod val="50000"/>
                </a:schemeClr>
              </a:solidFill>
            </a:endParaRPr>
          </a:p>
        </p:txBody>
      </p:sp>
    </p:spTree>
    <p:extLst>
      <p:ext uri="{BB962C8B-B14F-4D97-AF65-F5344CB8AC3E}">
        <p14:creationId xmlns:p14="http://schemas.microsoft.com/office/powerpoint/2010/main" val="11857655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12099836"/>
              </p:ext>
            </p:extLst>
          </p:nvPr>
        </p:nvGraphicFramePr>
        <p:xfrm>
          <a:off x="683568" y="1774566"/>
          <a:ext cx="7776864" cy="4822786"/>
        </p:xfrm>
        <a:graphic>
          <a:graphicData uri="http://schemas.openxmlformats.org/drawingml/2006/table">
            <a:tbl>
              <a:tblPr>
                <a:effectLst>
                  <a:innerShdw blurRad="114300">
                    <a:prstClr val="black"/>
                  </a:innerShdw>
                </a:effectLst>
                <a:tableStyleId>{775DCB02-9BB8-47FD-8907-85C794F793BA}</a:tableStyleId>
              </a:tblPr>
              <a:tblGrid>
                <a:gridCol w="516583"/>
                <a:gridCol w="3958309"/>
                <a:gridCol w="1232898"/>
                <a:gridCol w="1070211"/>
                <a:gridCol w="998863"/>
              </a:tblGrid>
              <a:tr h="863596">
                <a:tc>
                  <a:txBody>
                    <a:bodyPr/>
                    <a:lstStyle/>
                    <a:p>
                      <a:pPr algn="ctr">
                        <a:lnSpc>
                          <a:spcPct val="115000"/>
                        </a:lnSpc>
                        <a:spcAft>
                          <a:spcPts val="0"/>
                        </a:spcAft>
                      </a:pPr>
                      <a:r>
                        <a:rPr lang="ru-RU" sz="1100" dirty="0">
                          <a:effectLst/>
                        </a:rPr>
                        <a:t>Код</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Наименование разделов и подразделов</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Уточненный план на год</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Исполнено</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a:t>
                      </a:r>
                    </a:p>
                    <a:p>
                      <a:pPr algn="ctr">
                        <a:lnSpc>
                          <a:spcPct val="115000"/>
                        </a:lnSpc>
                        <a:spcAft>
                          <a:spcPts val="0"/>
                        </a:spcAft>
                      </a:pPr>
                      <a:r>
                        <a:rPr lang="ru-RU" sz="1100" dirty="0" smtClean="0">
                          <a:effectLst/>
                        </a:rPr>
                        <a:t>исполнения</a:t>
                      </a:r>
                      <a:endParaRPr lang="ru-RU" sz="1100" b="1" dirty="0">
                        <a:effectLst/>
                        <a:latin typeface="Times New Roman"/>
                        <a:ea typeface="Times New Roman"/>
                        <a:cs typeface="Times New Roman"/>
                      </a:endParaRPr>
                    </a:p>
                  </a:txBody>
                  <a:tcPr marL="68580" marR="68580" marT="0" marB="0">
                    <a:solidFill>
                      <a:schemeClr val="accent4">
                        <a:lumMod val="40000"/>
                        <a:lumOff val="60000"/>
                      </a:schemeClr>
                    </a:solidFill>
                  </a:tcPr>
                </a:tc>
              </a:tr>
              <a:tr h="330629">
                <a:tc>
                  <a:txBody>
                    <a:bodyPr/>
                    <a:lstStyle/>
                    <a:p>
                      <a:pPr>
                        <a:lnSpc>
                          <a:spcPct val="115000"/>
                        </a:lnSpc>
                        <a:spcAft>
                          <a:spcPts val="0"/>
                        </a:spcAft>
                      </a:pPr>
                      <a:r>
                        <a:rPr lang="ru-RU" sz="1400" dirty="0">
                          <a:effectLst/>
                        </a:rPr>
                        <a:t>0100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Общегосударственные вопросы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39554,1</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38217,5</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96,6</a:t>
                      </a:r>
                      <a:endParaRPr lang="ru-RU" sz="1200" b="1" dirty="0">
                        <a:solidFill>
                          <a:schemeClr val="tx1"/>
                        </a:solidFill>
                        <a:effectLst/>
                        <a:latin typeface="+mn-lt"/>
                        <a:ea typeface="Times New Roman"/>
                        <a:cs typeface="Times New Roman"/>
                      </a:endParaRPr>
                    </a:p>
                  </a:txBody>
                  <a:tcPr marL="68580" marR="68580" marT="0" marB="0"/>
                </a:tc>
              </a:tr>
              <a:tr h="501863">
                <a:tc>
                  <a:txBody>
                    <a:bodyPr/>
                    <a:lstStyle/>
                    <a:p>
                      <a:pPr>
                        <a:lnSpc>
                          <a:spcPct val="115000"/>
                        </a:lnSpc>
                        <a:spcAft>
                          <a:spcPts val="0"/>
                        </a:spcAft>
                      </a:pPr>
                      <a:r>
                        <a:rPr lang="ru-RU" sz="1400" dirty="0">
                          <a:effectLst/>
                        </a:rPr>
                        <a:t>0300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Национальная безопасность </a:t>
                      </a:r>
                      <a:endParaRPr lang="ru-RU" sz="1400" dirty="0" smtClean="0">
                        <a:effectLst/>
                      </a:endParaRPr>
                    </a:p>
                    <a:p>
                      <a:pPr algn="just">
                        <a:lnSpc>
                          <a:spcPct val="115000"/>
                        </a:lnSpc>
                        <a:spcAft>
                          <a:spcPts val="0"/>
                        </a:spcAft>
                      </a:pPr>
                      <a:r>
                        <a:rPr lang="ru-RU" sz="1400" dirty="0" smtClean="0">
                          <a:effectLst/>
                        </a:rPr>
                        <a:t>и </a:t>
                      </a:r>
                      <a:r>
                        <a:rPr lang="ru-RU" sz="1400" dirty="0">
                          <a:effectLst/>
                        </a:rPr>
                        <a:t>правоохранительная деятельность</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2486,6</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2480</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99,7</a:t>
                      </a:r>
                      <a:endParaRPr lang="ru-RU" sz="1200" b="1"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0400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Национальная экономика в том числе:</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6262,8</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6101,1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97,4</a:t>
                      </a:r>
                      <a:endParaRPr lang="ru-RU" sz="1200" b="1"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0700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Образование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551336</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550342,1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99,8</a:t>
                      </a:r>
                      <a:endParaRPr lang="ru-RU" sz="1200" b="1" dirty="0">
                        <a:solidFill>
                          <a:schemeClr val="tx1"/>
                        </a:solidFill>
                        <a:effectLst/>
                        <a:latin typeface="+mn-lt"/>
                        <a:ea typeface="Times New Roman"/>
                        <a:cs typeface="Times New Roman"/>
                      </a:endParaRPr>
                    </a:p>
                  </a:txBody>
                  <a:tcPr marL="68580" marR="68580" marT="0" marB="0"/>
                </a:tc>
              </a:tr>
              <a:tr h="330629">
                <a:tc>
                  <a:txBody>
                    <a:bodyPr/>
                    <a:lstStyle/>
                    <a:p>
                      <a:pPr algn="ctr">
                        <a:lnSpc>
                          <a:spcPct val="115000"/>
                        </a:lnSpc>
                        <a:spcAft>
                          <a:spcPts val="0"/>
                        </a:spcAft>
                      </a:pPr>
                      <a:r>
                        <a:rPr lang="ru-RU" sz="1400" dirty="0">
                          <a:effectLst/>
                        </a:rPr>
                        <a:t>0800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Культура, кинематография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30154,2</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29708,1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98,5</a:t>
                      </a:r>
                      <a:endParaRPr lang="ru-RU" sz="1200" b="1"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0900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Здравоохранение</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3133,7</a:t>
                      </a:r>
                      <a:endParaRPr lang="ru-RU" sz="1200" b="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3133,7</a:t>
                      </a:r>
                      <a:endParaRPr lang="ru-RU" sz="1200" b="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100</a:t>
                      </a:r>
                      <a:endParaRPr lang="ru-RU" sz="1200" b="0"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1000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Социальная политика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264688,6</a:t>
                      </a:r>
                      <a:endParaRPr lang="ru-RU" sz="1200" b="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263614,2</a:t>
                      </a:r>
                      <a:endParaRPr lang="ru-RU" sz="1200" b="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99,6</a:t>
                      </a:r>
                      <a:endParaRPr lang="ru-RU" sz="1200" b="0"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1100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Физическая культура и спорт</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1868,8</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1489,4</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79,7</a:t>
                      </a:r>
                      <a:endParaRPr lang="ru-RU" sz="1200" b="1" dirty="0">
                        <a:solidFill>
                          <a:schemeClr val="tx1"/>
                        </a:solidFill>
                        <a:effectLst/>
                        <a:latin typeface="+mn-lt"/>
                        <a:ea typeface="Times New Roman"/>
                        <a:cs typeface="Times New Roman"/>
                      </a:endParaRPr>
                    </a:p>
                  </a:txBody>
                  <a:tcPr marL="68580" marR="68580" marT="0" marB="0"/>
                </a:tc>
              </a:tr>
              <a:tr h="812295">
                <a:tc>
                  <a:txBody>
                    <a:bodyPr/>
                    <a:lstStyle/>
                    <a:p>
                      <a:pPr>
                        <a:lnSpc>
                          <a:spcPct val="115000"/>
                        </a:lnSpc>
                        <a:spcAft>
                          <a:spcPts val="0"/>
                        </a:spcAft>
                      </a:pPr>
                      <a:r>
                        <a:rPr lang="ru-RU" sz="1400" dirty="0">
                          <a:effectLst/>
                        </a:rPr>
                        <a:t>1400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Межбюджетные трансферты общего характера бюджетам субъектов Российской Федерации и муниципальных образований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58102,2</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43724</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75,3</a:t>
                      </a:r>
                      <a:endParaRPr lang="ru-RU" sz="1200" b="1" dirty="0">
                        <a:solidFill>
                          <a:schemeClr val="tx1"/>
                        </a:solidFill>
                        <a:effectLst/>
                        <a:latin typeface="+mn-lt"/>
                        <a:ea typeface="Times New Roman"/>
                        <a:cs typeface="Times New Roman"/>
                      </a:endParaRPr>
                    </a:p>
                  </a:txBody>
                  <a:tcPr marL="68580" marR="68580" marT="0" marB="0"/>
                </a:tc>
              </a:tr>
              <a:tr h="330629">
                <a:tc>
                  <a:txBody>
                    <a:bodyPr/>
                    <a:lstStyle/>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ru-RU" sz="1400" dirty="0">
                          <a:effectLst/>
                        </a:rPr>
                        <a:t>Всего расходов</a:t>
                      </a:r>
                      <a:endParaRPr lang="ru-RU" sz="1400" b="1" dirty="0">
                        <a:effectLst/>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marR="20955" algn="ctr">
                        <a:spcAft>
                          <a:spcPts val="0"/>
                        </a:spcAft>
                      </a:pPr>
                      <a:r>
                        <a:rPr lang="ru-RU" sz="1200" dirty="0" smtClean="0">
                          <a:effectLst/>
                        </a:rPr>
                        <a:t>957587,1</a:t>
                      </a:r>
                      <a:endParaRPr lang="ru-RU" sz="1200" b="1" dirty="0">
                        <a:solidFill>
                          <a:schemeClr val="tx1"/>
                        </a:solidFill>
                        <a:effectLst/>
                        <a:latin typeface="+mn-lt"/>
                        <a:ea typeface="Times New Roman"/>
                      </a:endParaRPr>
                    </a:p>
                  </a:txBody>
                  <a:tcPr marL="68580" marR="68580" marT="0" marB="0">
                    <a:solidFill>
                      <a:schemeClr val="accent4">
                        <a:lumMod val="60000"/>
                        <a:lumOff val="40000"/>
                      </a:schemeClr>
                    </a:solidFill>
                  </a:tcPr>
                </a:tc>
                <a:tc>
                  <a:txBody>
                    <a:bodyPr/>
                    <a:lstStyle/>
                    <a:p>
                      <a:pPr marR="20955" algn="ctr">
                        <a:spcAft>
                          <a:spcPts val="0"/>
                        </a:spcAft>
                      </a:pPr>
                      <a:r>
                        <a:rPr lang="ru-RU" sz="1200" dirty="0" smtClean="0">
                          <a:effectLst/>
                        </a:rPr>
                        <a:t>938810,1</a:t>
                      </a:r>
                      <a:endParaRPr lang="ru-RU" sz="1200" b="1" dirty="0">
                        <a:solidFill>
                          <a:schemeClr val="tx1"/>
                        </a:solidFill>
                        <a:effectLst/>
                        <a:latin typeface="+mn-lt"/>
                        <a:ea typeface="Times New Roman"/>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ru-RU" sz="1200" dirty="0" smtClean="0">
                          <a:effectLst/>
                        </a:rPr>
                        <a:t>98</a:t>
                      </a:r>
                      <a:endParaRPr lang="ru-RU" sz="1200" b="1" dirty="0">
                        <a:solidFill>
                          <a:schemeClr val="tx1"/>
                        </a:solidFill>
                        <a:effectLst/>
                        <a:latin typeface="+mn-lt"/>
                        <a:ea typeface="Times New Roman"/>
                        <a:cs typeface="Times New Roman"/>
                      </a:endParaRPr>
                    </a:p>
                  </a:txBody>
                  <a:tcPr marL="68580" marR="68580" marT="0" marB="0">
                    <a:solidFill>
                      <a:schemeClr val="accent4">
                        <a:lumMod val="60000"/>
                        <a:lumOff val="40000"/>
                      </a:schemeClr>
                    </a:solidFill>
                  </a:tcPr>
                </a:tc>
              </a:tr>
            </a:tbl>
          </a:graphicData>
        </a:graphic>
      </p:graphicFrame>
      <p:sp>
        <p:nvSpPr>
          <p:cNvPr id="5" name="Прямоугольник 4"/>
          <p:cNvSpPr/>
          <p:nvPr/>
        </p:nvSpPr>
        <p:spPr>
          <a:xfrm>
            <a:off x="568657" y="188640"/>
            <a:ext cx="6446352" cy="1384995"/>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srgbClr val="C00000"/>
                </a:solidFill>
                <a:effectLst>
                  <a:outerShdw blurRad="38100" dist="38100" dir="2700000" algn="tl">
                    <a:srgbClr val="000000">
                      <a:alpha val="43137"/>
                    </a:srgbClr>
                  </a:outerShdw>
                </a:effectLst>
                <a:latin typeface="Victoriana" pitchFamily="2" charset="0"/>
              </a:rPr>
              <a:t>Исполнение бюджета </a:t>
            </a:r>
            <a:r>
              <a:rPr lang="ru-RU" sz="2800" b="1" dirty="0" smtClean="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 за 2017 </a:t>
            </a:r>
            <a:r>
              <a:rPr lang="ru-RU" sz="2800" b="1" dirty="0">
                <a:solidFill>
                  <a:srgbClr val="C00000"/>
                </a:solidFill>
                <a:effectLst>
                  <a:outerShdw blurRad="38100" dist="38100" dir="2700000" algn="tl">
                    <a:srgbClr val="000000">
                      <a:alpha val="43137"/>
                    </a:srgbClr>
                  </a:outerShdw>
                </a:effectLst>
                <a:latin typeface="Victoriana" pitchFamily="2" charset="0"/>
              </a:rPr>
              <a:t>год </a:t>
            </a:r>
            <a:endParaRPr lang="ru-RU" sz="2800" b="1" dirty="0" smtClean="0">
              <a:solidFill>
                <a:srgbClr val="C00000"/>
              </a:solidFill>
              <a:effectLst>
                <a:outerShdw blurRad="38100" dist="38100" dir="2700000" algn="tl">
                  <a:srgbClr val="000000">
                    <a:alpha val="43137"/>
                  </a:srgbClr>
                </a:outerShdw>
              </a:effectLst>
              <a:latin typeface="Victoriana" pitchFamily="2" charset="0"/>
            </a:endParaRPr>
          </a:p>
          <a:p>
            <a:pPr algn="ctr"/>
            <a:r>
              <a:rPr lang="ru-RU" sz="2800" b="1" dirty="0" smtClean="0">
                <a:solidFill>
                  <a:srgbClr val="C00000"/>
                </a:solidFill>
                <a:effectLst>
                  <a:outerShdw blurRad="38100" dist="38100" dir="2700000" algn="tl">
                    <a:srgbClr val="000000">
                      <a:alpha val="43137"/>
                    </a:srgbClr>
                  </a:outerShdw>
                </a:effectLst>
                <a:latin typeface="Victoriana" pitchFamily="2" charset="0"/>
              </a:rPr>
              <a:t>по </a:t>
            </a:r>
            <a:r>
              <a:rPr lang="ru-RU" sz="2800" b="1" dirty="0">
                <a:solidFill>
                  <a:srgbClr val="C00000"/>
                </a:solidFill>
                <a:effectLst>
                  <a:outerShdw blurRad="38100" dist="38100" dir="2700000" algn="tl">
                    <a:srgbClr val="000000">
                      <a:alpha val="43137"/>
                    </a:srgbClr>
                  </a:outerShdw>
                </a:effectLst>
                <a:latin typeface="Victoriana" pitchFamily="2" charset="0"/>
              </a:rPr>
              <a:t>разделам классификации </a:t>
            </a:r>
            <a:r>
              <a:rPr lang="ru-RU" sz="2800" b="1" dirty="0" smtClean="0">
                <a:solidFill>
                  <a:srgbClr val="C00000"/>
                </a:solidFill>
                <a:effectLst>
                  <a:outerShdw blurRad="38100" dist="38100" dir="2700000" algn="tl">
                    <a:srgbClr val="000000">
                      <a:alpha val="43137"/>
                    </a:srgbClr>
                  </a:outerShdw>
                </a:effectLst>
                <a:latin typeface="Victoriana" pitchFamily="2" charset="0"/>
              </a:rPr>
              <a:t>расходов</a:t>
            </a:r>
            <a:endParaRPr lang="ru-RU" sz="28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https://im3-tub-ru.yandex.net/i?id=d8adc7d16475303c25a3b8f769c63577&amp;n=33&amp;h=190&amp;w=2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00872"/>
            <a:ext cx="1668145" cy="1463040"/>
          </a:xfrm>
          <a:prstGeom prst="rect">
            <a:avLst/>
          </a:prstGeom>
          <a:noFill/>
          <a:ln>
            <a:noFill/>
          </a:ln>
        </p:spPr>
      </p:pic>
      <p:sp>
        <p:nvSpPr>
          <p:cNvPr id="12" name="4-конечная звезда 11"/>
          <p:cNvSpPr/>
          <p:nvPr/>
        </p:nvSpPr>
        <p:spPr>
          <a:xfrm>
            <a:off x="8733475" y="1807810"/>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8707289" y="6021288"/>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8711545" y="3742184"/>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193969" y="3284984"/>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4-конечная звезда 15"/>
          <p:cNvSpPr/>
          <p:nvPr/>
        </p:nvSpPr>
        <p:spPr>
          <a:xfrm>
            <a:off x="226679" y="603792"/>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305425" y="6093296"/>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408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16623659"/>
              </p:ext>
            </p:extLst>
          </p:nvPr>
        </p:nvGraphicFramePr>
        <p:xfrm>
          <a:off x="611560" y="836711"/>
          <a:ext cx="7920880" cy="2736305"/>
        </p:xfrm>
        <a:graphic>
          <a:graphicData uri="http://schemas.openxmlformats.org/drawingml/2006/table">
            <a:tbl>
              <a:tblPr>
                <a:effectLst>
                  <a:innerShdw blurRad="114300">
                    <a:prstClr val="black"/>
                  </a:innerShdw>
                </a:effectLst>
                <a:tableStyleId>{5C22544A-7EE6-4342-B048-85BDC9FD1C3A}</a:tableStyleId>
              </a:tblPr>
              <a:tblGrid>
                <a:gridCol w="598548"/>
                <a:gridCol w="4940522"/>
                <a:gridCol w="1409084"/>
                <a:gridCol w="972726"/>
              </a:tblGrid>
              <a:tr h="434433">
                <a:tc>
                  <a:txBody>
                    <a:bodyPr/>
                    <a:lstStyle/>
                    <a:p>
                      <a:pPr algn="ctr">
                        <a:spcAft>
                          <a:spcPts val="0"/>
                        </a:spcAft>
                      </a:pPr>
                      <a:r>
                        <a:rPr lang="ru-RU" sz="1200" dirty="0">
                          <a:effectLst/>
                          <a:latin typeface="+mn-lt"/>
                        </a:rPr>
                        <a:t>Код</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Наименование разделов и подразделов</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Уточненный план на год</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Исполнено</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27783">
                <a:tc>
                  <a:txBody>
                    <a:bodyPr/>
                    <a:lstStyle/>
                    <a:p>
                      <a:pPr algn="ctr">
                        <a:spcAft>
                          <a:spcPts val="0"/>
                        </a:spcAft>
                      </a:pPr>
                      <a:r>
                        <a:rPr lang="ru-RU" sz="1200">
                          <a:effectLst/>
                          <a:latin typeface="+mn-lt"/>
                          <a:ea typeface="Times New Roman"/>
                        </a:rPr>
                        <a:t>0103</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spcAft>
                          <a:spcPts val="0"/>
                        </a:spcAft>
                      </a:pPr>
                      <a:r>
                        <a:rPr lang="ru-RU" sz="1200" dirty="0">
                          <a:effectLst/>
                          <a:latin typeface="+mn-lt"/>
                          <a:ea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2749,2</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2633,1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r>
              <a:tr h="627783">
                <a:tc>
                  <a:txBody>
                    <a:bodyPr/>
                    <a:lstStyle/>
                    <a:p>
                      <a:pPr algn="ctr">
                        <a:spcAft>
                          <a:spcPts val="0"/>
                        </a:spcAft>
                      </a:pPr>
                      <a:r>
                        <a:rPr lang="ru-RU" sz="1200">
                          <a:effectLst/>
                          <a:latin typeface="+mn-lt"/>
                          <a:ea typeface="Times New Roman"/>
                        </a:rPr>
                        <a:t>0104</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dirty="0">
                          <a:effectLst/>
                          <a:latin typeface="+mn-lt"/>
                          <a:ea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16472,3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16292,1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r h="418523">
                <a:tc>
                  <a:txBody>
                    <a:bodyPr/>
                    <a:lstStyle/>
                    <a:p>
                      <a:pPr algn="ctr">
                        <a:spcAft>
                          <a:spcPts val="0"/>
                        </a:spcAft>
                      </a:pPr>
                      <a:r>
                        <a:rPr lang="ru-RU" sz="1200">
                          <a:effectLst/>
                          <a:latin typeface="+mn-lt"/>
                          <a:ea typeface="Times New Roman"/>
                        </a:rPr>
                        <a:t>0106</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8820,3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8567,7</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r h="209261">
                <a:tc>
                  <a:txBody>
                    <a:bodyPr/>
                    <a:lstStyle/>
                    <a:p>
                      <a:pPr algn="ctr">
                        <a:spcAft>
                          <a:spcPts val="0"/>
                        </a:spcAft>
                      </a:pPr>
                      <a:r>
                        <a:rPr lang="ru-RU" sz="1200">
                          <a:effectLst/>
                          <a:latin typeface="+mn-lt"/>
                          <a:ea typeface="Times New Roman"/>
                        </a:rPr>
                        <a:t>0107</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Обеспечение проведения выборов и референдумов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r h="209261">
                <a:tc>
                  <a:txBody>
                    <a:bodyPr/>
                    <a:lstStyle/>
                    <a:p>
                      <a:pPr algn="ctr">
                        <a:spcAft>
                          <a:spcPts val="0"/>
                        </a:spcAft>
                      </a:pPr>
                      <a:r>
                        <a:rPr lang="ru-RU" sz="1200">
                          <a:effectLst/>
                          <a:latin typeface="+mn-lt"/>
                          <a:ea typeface="Times New Roman"/>
                        </a:rPr>
                        <a:t>0111</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Резервные фонды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670,2</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r h="209261">
                <a:tc>
                  <a:txBody>
                    <a:bodyPr/>
                    <a:lstStyle/>
                    <a:p>
                      <a:pPr algn="ctr">
                        <a:spcAft>
                          <a:spcPts val="0"/>
                        </a:spcAft>
                      </a:pPr>
                      <a:r>
                        <a:rPr lang="ru-RU" sz="1200">
                          <a:effectLst/>
                          <a:latin typeface="+mn-lt"/>
                          <a:ea typeface="Times New Roman"/>
                        </a:rPr>
                        <a:t>0113</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dirty="0">
                          <a:effectLst/>
                          <a:latin typeface="+mn-lt"/>
                          <a:ea typeface="Times New Roman"/>
                        </a:rPr>
                        <a:t>Другие общегосударственные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10842,1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10724,6</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bl>
          </a:graphicData>
        </a:graphic>
      </p:graphicFrame>
      <p:sp>
        <p:nvSpPr>
          <p:cNvPr id="6" name="Rectangle 8"/>
          <p:cNvSpPr>
            <a:spLocks noChangeArrowheads="1"/>
          </p:cNvSpPr>
          <p:nvPr/>
        </p:nvSpPr>
        <p:spPr bwMode="auto">
          <a:xfrm>
            <a:off x="1970947" y="56818"/>
            <a:ext cx="5337357" cy="707886"/>
          </a:xfrm>
          <a:prstGeom prst="rect">
            <a:avLst/>
          </a:prstGeom>
          <a:ln/>
          <a:scene3d>
            <a:camera prst="orthographicFront"/>
            <a:lightRig rig="threePt" dir="t"/>
          </a:scene3d>
          <a:sp3d>
            <a:bevelT prst="convex"/>
          </a:sp3d>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a:t>
            </a:r>
          </a:p>
          <a:p>
            <a:pPr algn="ctr">
              <a:defRPr/>
            </a:pPr>
            <a:r>
              <a:rPr lang="ru-RU" sz="2000" b="1" dirty="0" smtClean="0">
                <a:effectLst>
                  <a:outerShdw blurRad="38100" dist="38100" dir="2700000" algn="tl">
                    <a:srgbClr val="C0C0C0"/>
                  </a:outerShdw>
                </a:effectLst>
              </a:rPr>
              <a:t>на общегосударственные вопросы</a:t>
            </a:r>
            <a:endParaRPr lang="ru-RU" sz="2000" b="1" dirty="0">
              <a:solidFill>
                <a:schemeClr val="tx2">
                  <a:lumMod val="50000"/>
                </a:schemeClr>
              </a:solidFill>
              <a:effectLst>
                <a:outerShdw blurRad="38100" dist="38100" dir="2700000" algn="tl">
                  <a:srgbClr val="C0C0C0"/>
                </a:outerShdw>
              </a:effectLst>
            </a:endParaRPr>
          </a:p>
        </p:txBody>
      </p:sp>
      <p:sp>
        <p:nvSpPr>
          <p:cNvPr id="7" name="Rectangle 8"/>
          <p:cNvSpPr>
            <a:spLocks noChangeArrowheads="1"/>
          </p:cNvSpPr>
          <p:nvPr/>
        </p:nvSpPr>
        <p:spPr bwMode="auto">
          <a:xfrm>
            <a:off x="1619672" y="3801234"/>
            <a:ext cx="5955287" cy="707886"/>
          </a:xfrm>
          <a:prstGeom prst="rect">
            <a:avLst/>
          </a:prstGeom>
          <a:ln/>
          <a:scene3d>
            <a:camera prst="orthographicFront"/>
            <a:lightRig rig="threePt" dir="t"/>
          </a:scene3d>
          <a:sp3d>
            <a:bevelT prst="convex"/>
          </a:sp3d>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по национальной безопасности </a:t>
            </a:r>
            <a:r>
              <a:rPr lang="ru-RU" sz="2000" b="1" dirty="0">
                <a:effectLst>
                  <a:outerShdw blurRad="38100" dist="38100" dir="2700000" algn="tl">
                    <a:srgbClr val="C0C0C0"/>
                  </a:outerShdw>
                </a:effectLst>
              </a:rPr>
              <a:t>и </a:t>
            </a:r>
            <a:endParaRPr lang="ru-RU" sz="2000" b="1" dirty="0" smtClean="0">
              <a:effectLst>
                <a:outerShdw blurRad="38100" dist="38100" dir="2700000" algn="tl">
                  <a:srgbClr val="C0C0C0"/>
                </a:outerShdw>
              </a:effectLst>
            </a:endParaRPr>
          </a:p>
          <a:p>
            <a:pPr algn="ctr">
              <a:defRPr/>
            </a:pPr>
            <a:r>
              <a:rPr lang="ru-RU" sz="2000" b="1" dirty="0" smtClean="0">
                <a:effectLst>
                  <a:outerShdw blurRad="38100" dist="38100" dir="2700000" algn="tl">
                    <a:srgbClr val="C0C0C0"/>
                  </a:outerShdw>
                </a:effectLst>
              </a:rPr>
              <a:t>правоохранительной деятельности</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37266959"/>
              </p:ext>
            </p:extLst>
          </p:nvPr>
        </p:nvGraphicFramePr>
        <p:xfrm>
          <a:off x="611560" y="4581128"/>
          <a:ext cx="8064896" cy="576064"/>
        </p:xfrm>
        <a:graphic>
          <a:graphicData uri="http://schemas.openxmlformats.org/drawingml/2006/table">
            <a:tbl>
              <a:tblPr>
                <a:effectLst>
                  <a:innerShdw blurRad="114300">
                    <a:prstClr val="black"/>
                  </a:innerShdw>
                </a:effectLst>
                <a:tableStyleId>{5C22544A-7EE6-4342-B048-85BDC9FD1C3A}</a:tableStyleId>
              </a:tblPr>
              <a:tblGrid>
                <a:gridCol w="603990"/>
                <a:gridCol w="4985437"/>
                <a:gridCol w="1421894"/>
                <a:gridCol w="1053575"/>
              </a:tblGrid>
              <a:tr h="576064">
                <a:tc>
                  <a:txBody>
                    <a:bodyPr/>
                    <a:lstStyle/>
                    <a:p>
                      <a:pPr algn="ctr">
                        <a:spcAft>
                          <a:spcPts val="0"/>
                        </a:spcAft>
                      </a:pPr>
                      <a:r>
                        <a:rPr lang="ru-RU" sz="1200" dirty="0">
                          <a:effectLst/>
                          <a:latin typeface="+mn-lt"/>
                          <a:ea typeface="Times New Roman"/>
                        </a:rPr>
                        <a:t>0309</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just">
                        <a:spcAft>
                          <a:spcPts val="0"/>
                        </a:spcAft>
                      </a:pPr>
                      <a:r>
                        <a:rPr lang="ru-RU" sz="1200" dirty="0">
                          <a:effectLst/>
                          <a:latin typeface="+mn-lt"/>
                          <a:ea typeface="Times New Roman"/>
                        </a:rPr>
                        <a:t>Защита населения и территории от последствий чрезвычайных ситуаций природного и техногенного характера, гражданская оборона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2486,6</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2480</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bl>
          </a:graphicData>
        </a:graphic>
      </p:graphicFrame>
      <p:sp>
        <p:nvSpPr>
          <p:cNvPr id="10" name="Rectangle 8"/>
          <p:cNvSpPr>
            <a:spLocks noChangeArrowheads="1"/>
          </p:cNvSpPr>
          <p:nvPr/>
        </p:nvSpPr>
        <p:spPr bwMode="auto">
          <a:xfrm>
            <a:off x="1475656" y="5333146"/>
            <a:ext cx="6264696" cy="400110"/>
          </a:xfrm>
          <a:prstGeom prst="rect">
            <a:avLst/>
          </a:prstGeom>
          <a:ln/>
          <a:scene3d>
            <a:camera prst="orthographicFront"/>
            <a:lightRig rig="threePt" dir="t"/>
          </a:scene3d>
          <a:sp3d>
            <a:bevelT prst="convex"/>
          </a:sp3d>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в сфере национальной экономики </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548767404"/>
              </p:ext>
            </p:extLst>
          </p:nvPr>
        </p:nvGraphicFramePr>
        <p:xfrm>
          <a:off x="539551" y="5805264"/>
          <a:ext cx="8136905" cy="864095"/>
        </p:xfrm>
        <a:graphic>
          <a:graphicData uri="http://schemas.openxmlformats.org/drawingml/2006/table">
            <a:tbl>
              <a:tblPr>
                <a:effectLst>
                  <a:innerShdw blurRad="114300">
                    <a:prstClr val="black"/>
                  </a:innerShdw>
                </a:effectLst>
                <a:tableStyleId>{5C22544A-7EE6-4342-B048-85BDC9FD1C3A}</a:tableStyleId>
              </a:tblPr>
              <a:tblGrid>
                <a:gridCol w="614873"/>
                <a:gridCol w="5075265"/>
                <a:gridCol w="1447514"/>
                <a:gridCol w="999253"/>
              </a:tblGrid>
              <a:tr h="222272">
                <a:tc>
                  <a:txBody>
                    <a:bodyPr/>
                    <a:lstStyle/>
                    <a:p>
                      <a:pPr algn="ctr">
                        <a:spcAft>
                          <a:spcPts val="0"/>
                        </a:spcAft>
                      </a:pPr>
                      <a:r>
                        <a:rPr lang="ru-RU" sz="1200" dirty="0">
                          <a:effectLst/>
                          <a:latin typeface="+mn-lt"/>
                          <a:ea typeface="Times New Roman"/>
                        </a:rPr>
                        <a:t>0401</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spcAft>
                          <a:spcPts val="0"/>
                        </a:spcAft>
                      </a:pPr>
                      <a:r>
                        <a:rPr lang="ru-RU" sz="1200">
                          <a:effectLst/>
                          <a:latin typeface="+mn-lt"/>
                          <a:ea typeface="Times New Roman"/>
                        </a:rPr>
                        <a:t>Общеэкономические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209,3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209,1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r>
              <a:tr h="213941">
                <a:tc>
                  <a:txBody>
                    <a:bodyPr/>
                    <a:lstStyle/>
                    <a:p>
                      <a:pPr algn="ctr">
                        <a:spcAft>
                          <a:spcPts val="0"/>
                        </a:spcAft>
                      </a:pPr>
                      <a:r>
                        <a:rPr lang="ru-RU" sz="1200" dirty="0">
                          <a:effectLst/>
                          <a:latin typeface="+mn-lt"/>
                          <a:ea typeface="Times New Roman"/>
                        </a:rPr>
                        <a:t>0405</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a:effectLst/>
                          <a:latin typeface="+mn-lt"/>
                          <a:ea typeface="Times New Roman"/>
                        </a:rPr>
                        <a:t>Сельское хозяйство и рыболовство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2050,9</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1961,8</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r>
              <a:tr h="213941">
                <a:tc>
                  <a:txBody>
                    <a:bodyPr/>
                    <a:lstStyle/>
                    <a:p>
                      <a:pPr algn="ctr">
                        <a:spcAft>
                          <a:spcPts val="0"/>
                        </a:spcAft>
                      </a:pPr>
                      <a:r>
                        <a:rPr lang="ru-RU" sz="1200">
                          <a:effectLst/>
                          <a:latin typeface="+mn-lt"/>
                          <a:ea typeface="Times New Roman"/>
                        </a:rPr>
                        <a:t>0408</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dirty="0">
                          <a:effectLst/>
                          <a:latin typeface="+mn-lt"/>
                          <a:ea typeface="Times New Roman"/>
                        </a:rPr>
                        <a:t>Транспорт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2460</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2421,9</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r>
              <a:tr h="213941">
                <a:tc>
                  <a:txBody>
                    <a:bodyPr/>
                    <a:lstStyle/>
                    <a:p>
                      <a:pPr algn="ctr">
                        <a:spcAft>
                          <a:spcPts val="0"/>
                        </a:spcAft>
                      </a:pPr>
                      <a:r>
                        <a:rPr lang="ru-RU" sz="1200">
                          <a:effectLst/>
                          <a:latin typeface="+mn-lt"/>
                          <a:ea typeface="Times New Roman"/>
                        </a:rPr>
                        <a:t>0412</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a:effectLst/>
                          <a:latin typeface="+mn-lt"/>
                          <a:ea typeface="Times New Roman"/>
                        </a:rPr>
                        <a:t>Другие вопросы в области национальной экономики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807,7</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803,3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r>
            </a:tbl>
          </a:graphicData>
        </a:graphic>
      </p:graphicFrame>
      <p:sp>
        <p:nvSpPr>
          <p:cNvPr id="2" name="4-конечная звезда 1"/>
          <p:cNvSpPr/>
          <p:nvPr/>
        </p:nvSpPr>
        <p:spPr>
          <a:xfrm>
            <a:off x="143508" y="1700808"/>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251520" y="388695"/>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1124000" y="234807"/>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8829818" y="1806914"/>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8820472" y="268215"/>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4-конечная звезда 15"/>
          <p:cNvSpPr/>
          <p:nvPr/>
        </p:nvSpPr>
        <p:spPr>
          <a:xfrm>
            <a:off x="7934999" y="234807"/>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143508" y="6309320"/>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4-конечная звезда 17"/>
          <p:cNvSpPr/>
          <p:nvPr/>
        </p:nvSpPr>
        <p:spPr>
          <a:xfrm>
            <a:off x="8791038" y="6309320"/>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250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39"/>
          <p:cNvSpPr/>
          <p:nvPr/>
        </p:nvSpPr>
        <p:spPr>
          <a:xfrm>
            <a:off x="7236296" y="44624"/>
            <a:ext cx="1517930" cy="1008112"/>
          </a:xfrm>
          <a:prstGeom prst="rect">
            <a:avLst/>
          </a:prstGeom>
          <a:blipFill>
            <a:blip r:embed="rId2" cstate="print"/>
            <a:stretch>
              <a:fillRect/>
            </a:stretch>
          </a:blipFill>
        </p:spPr>
        <p:txBody>
          <a:bodyPr wrap="square" lIns="0" tIns="0" rIns="0" bIns="0" rtlCol="0"/>
          <a:lstStyle/>
          <a:p>
            <a:endParaRPr/>
          </a:p>
        </p:txBody>
      </p:sp>
      <p:pic>
        <p:nvPicPr>
          <p:cNvPr id="33" name="Рисунок 32" descr="МИНИСТЕРСТВО ОБРАЗОВАНИЯ И НАУКИ КЧР">
            <a:hlinkClick r:id="rId3" tgtFrame="_self" tooltip="&quot;МОиН КЧР&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084"/>
            <a:ext cx="1807458" cy="1099820"/>
          </a:xfrm>
          <a:prstGeom prst="rect">
            <a:avLst/>
          </a:prstGeom>
          <a:noFill/>
          <a:ln>
            <a:noFill/>
          </a:ln>
        </p:spPr>
      </p:pic>
      <p:sp>
        <p:nvSpPr>
          <p:cNvPr id="5" name="Скругленный прямоугольник 4"/>
          <p:cNvSpPr/>
          <p:nvPr/>
        </p:nvSpPr>
        <p:spPr>
          <a:xfrm>
            <a:off x="261972" y="1988840"/>
            <a:ext cx="3805972" cy="504056"/>
          </a:xfrm>
          <a:prstGeom prst="roundRect">
            <a:avLst/>
          </a:prstGeo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anchor="ctr"/>
          <a:lstStyle/>
          <a:p>
            <a:pPr algn="just">
              <a:defRPr/>
            </a:pPr>
            <a:r>
              <a:rPr lang="ru-RU" sz="1050" b="1" dirty="0" smtClean="0">
                <a:solidFill>
                  <a:schemeClr val="accent1">
                    <a:lumMod val="50000"/>
                  </a:schemeClr>
                </a:solidFill>
              </a:rPr>
              <a:t>Всего 46 учреждений образования: </a:t>
            </a:r>
          </a:p>
          <a:p>
            <a:pPr algn="just">
              <a:defRPr/>
            </a:pPr>
            <a:r>
              <a:rPr lang="ru-RU" sz="1050" b="1" dirty="0" smtClean="0">
                <a:solidFill>
                  <a:schemeClr val="accent1">
                    <a:lumMod val="50000"/>
                  </a:schemeClr>
                </a:solidFill>
              </a:rPr>
              <a:t>1 - Управление образования;  27 </a:t>
            </a:r>
            <a:r>
              <a:rPr lang="ru-RU" sz="1050" b="1" dirty="0">
                <a:solidFill>
                  <a:schemeClr val="accent1">
                    <a:lumMod val="50000"/>
                  </a:schemeClr>
                </a:solidFill>
              </a:rPr>
              <a:t>– казенных </a:t>
            </a:r>
            <a:r>
              <a:rPr lang="ru-RU" sz="1050" b="1" dirty="0" smtClean="0">
                <a:solidFill>
                  <a:schemeClr val="accent1">
                    <a:lumMod val="50000"/>
                  </a:schemeClr>
                </a:solidFill>
              </a:rPr>
              <a:t>(на </a:t>
            </a:r>
            <a:r>
              <a:rPr lang="ru-RU" sz="1050" b="1" dirty="0">
                <a:solidFill>
                  <a:schemeClr val="accent1">
                    <a:lumMod val="50000"/>
                  </a:schemeClr>
                </a:solidFill>
              </a:rPr>
              <a:t>сметном </a:t>
            </a:r>
            <a:r>
              <a:rPr lang="ru-RU" sz="1050" b="1" dirty="0" smtClean="0">
                <a:solidFill>
                  <a:schemeClr val="accent1">
                    <a:lumMod val="50000"/>
                  </a:schemeClr>
                </a:solidFill>
              </a:rPr>
              <a:t>финансировании) и 19 – бюджетных (получают субсидию) </a:t>
            </a:r>
            <a:endParaRPr lang="ru-RU" sz="1050" b="1" dirty="0">
              <a:solidFill>
                <a:schemeClr val="accent1">
                  <a:lumMod val="50000"/>
                </a:schemeClr>
              </a:solidFill>
            </a:endParaRPr>
          </a:p>
        </p:txBody>
      </p:sp>
      <p:sp>
        <p:nvSpPr>
          <p:cNvPr id="7" name="Овал 6"/>
          <p:cNvSpPr/>
          <p:nvPr/>
        </p:nvSpPr>
        <p:spPr>
          <a:xfrm>
            <a:off x="153850" y="3356992"/>
            <a:ext cx="3338030" cy="792088"/>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Общее </a:t>
            </a:r>
            <a:r>
              <a:rPr lang="ru-RU" sz="1300" dirty="0" smtClean="0">
                <a:solidFill>
                  <a:schemeClr val="tx2">
                    <a:lumMod val="50000"/>
                  </a:schemeClr>
                </a:solidFill>
              </a:rPr>
              <a:t>образование</a:t>
            </a:r>
          </a:p>
          <a:p>
            <a:pPr algn="ctr" fontAlgn="ctr">
              <a:defRPr/>
            </a:pPr>
            <a:r>
              <a:rPr lang="ru-RU" sz="1300" dirty="0" smtClean="0">
                <a:solidFill>
                  <a:schemeClr val="tx2">
                    <a:lumMod val="50000"/>
                  </a:schemeClr>
                </a:solidFill>
                <a:effectLst>
                  <a:outerShdw blurRad="38100" dist="38100" dir="2700000" algn="tl">
                    <a:srgbClr val="000000">
                      <a:alpha val="43137"/>
                    </a:srgbClr>
                  </a:outerShdw>
                </a:effectLst>
              </a:rPr>
              <a:t>349471,7 тыс</a:t>
            </a:r>
            <a:r>
              <a:rPr lang="ru-RU" sz="1300" dirty="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effectLst>
                  <a:outerShdw blurRad="38100" dist="38100" dir="2700000" algn="tl">
                    <a:srgbClr val="000000">
                      <a:alpha val="43137"/>
                    </a:srgbClr>
                  </a:outerShdw>
                </a:effectLst>
              </a:rPr>
              <a:t>руб.</a:t>
            </a:r>
            <a:endParaRPr lang="ru-RU" sz="1300" dirty="0">
              <a:solidFill>
                <a:schemeClr val="tx2">
                  <a:lumMod val="50000"/>
                </a:schemeClr>
              </a:solidFill>
            </a:endParaRPr>
          </a:p>
        </p:txBody>
      </p:sp>
      <p:sp>
        <p:nvSpPr>
          <p:cNvPr id="8" name="Овал 7"/>
          <p:cNvSpPr/>
          <p:nvPr/>
        </p:nvSpPr>
        <p:spPr>
          <a:xfrm>
            <a:off x="226225" y="5085184"/>
            <a:ext cx="3294612" cy="794683"/>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endParaRPr lang="ru-RU" sz="1300" dirty="0" smtClean="0">
              <a:solidFill>
                <a:schemeClr val="tx2">
                  <a:lumMod val="50000"/>
                </a:schemeClr>
              </a:solidFill>
            </a:endParaRPr>
          </a:p>
          <a:p>
            <a:pPr algn="ctr" fontAlgn="ctr">
              <a:defRPr/>
            </a:pPr>
            <a:r>
              <a:rPr lang="ru-RU" sz="1300" dirty="0" smtClean="0">
                <a:solidFill>
                  <a:schemeClr val="tx2">
                    <a:lumMod val="50000"/>
                  </a:schemeClr>
                </a:solidFill>
              </a:rPr>
              <a:t>Молодежная </a:t>
            </a:r>
            <a:r>
              <a:rPr lang="ru-RU" sz="1300" dirty="0">
                <a:solidFill>
                  <a:schemeClr val="tx2">
                    <a:lumMod val="50000"/>
                  </a:schemeClr>
                </a:solidFill>
              </a:rPr>
              <a:t>политика и оздоровление </a:t>
            </a:r>
            <a:r>
              <a:rPr lang="ru-RU" sz="1300" dirty="0" smtClean="0">
                <a:solidFill>
                  <a:schemeClr val="tx2">
                    <a:lumMod val="50000"/>
                  </a:schemeClr>
                </a:solidFill>
              </a:rPr>
              <a:t>детей</a:t>
            </a: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1 074,7 тыс. руб. </a:t>
            </a:r>
          </a:p>
          <a:p>
            <a:pPr algn="ctr" fontAlgn="ctr">
              <a:defRPr/>
            </a:pPr>
            <a:r>
              <a:rPr lang="ru-RU" sz="1300" dirty="0" smtClean="0">
                <a:solidFill>
                  <a:schemeClr val="tx2">
                    <a:lumMod val="50000"/>
                  </a:schemeClr>
                </a:solidFill>
              </a:rPr>
              <a:t>. </a:t>
            </a:r>
            <a:endParaRPr lang="ru-RU" sz="1300" dirty="0">
              <a:solidFill>
                <a:schemeClr val="tx2">
                  <a:lumMod val="50000"/>
                </a:schemeClr>
              </a:solidFill>
            </a:endParaRPr>
          </a:p>
        </p:txBody>
      </p:sp>
      <p:sp>
        <p:nvSpPr>
          <p:cNvPr id="9" name="Овал 8"/>
          <p:cNvSpPr/>
          <p:nvPr/>
        </p:nvSpPr>
        <p:spPr>
          <a:xfrm>
            <a:off x="173718" y="2564904"/>
            <a:ext cx="3399627" cy="636660"/>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r>
              <a:rPr lang="ru-RU" sz="1300" dirty="0">
                <a:solidFill>
                  <a:schemeClr val="tx2">
                    <a:lumMod val="50000"/>
                  </a:schemeClr>
                </a:solidFill>
              </a:rPr>
              <a:t>Дошкольное </a:t>
            </a:r>
            <a:r>
              <a:rPr lang="ru-RU" sz="1300" dirty="0" smtClean="0">
                <a:solidFill>
                  <a:schemeClr val="tx2">
                    <a:lumMod val="50000"/>
                  </a:schemeClr>
                </a:solidFill>
              </a:rPr>
              <a:t>образование</a:t>
            </a:r>
          </a:p>
          <a:p>
            <a:pPr algn="ctr">
              <a:defRPr/>
            </a:pPr>
            <a:r>
              <a:rPr lang="ru-RU" sz="1300" dirty="0">
                <a:solidFill>
                  <a:schemeClr val="tx2">
                    <a:lumMod val="50000"/>
                  </a:schemeClr>
                </a:solidFill>
                <a:effectLst>
                  <a:outerShdw blurRad="38100" dist="38100" dir="2700000" algn="tl">
                    <a:srgbClr val="000000">
                      <a:alpha val="43137"/>
                    </a:srgbClr>
                  </a:outerShdw>
                </a:effectLst>
              </a:rPr>
              <a:t>132715,8 тыс. руб</a:t>
            </a:r>
            <a:r>
              <a:rPr lang="ru-RU" sz="1300" dirty="0" smtClean="0">
                <a:solidFill>
                  <a:schemeClr val="tx2">
                    <a:lumMod val="50000"/>
                  </a:schemeClr>
                </a:solidFill>
              </a:rPr>
              <a:t>. </a:t>
            </a:r>
            <a:endParaRPr lang="ru-RU" sz="1300" dirty="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9" name="Овал 18"/>
          <p:cNvSpPr/>
          <p:nvPr/>
        </p:nvSpPr>
        <p:spPr>
          <a:xfrm>
            <a:off x="269276" y="5949280"/>
            <a:ext cx="3294612" cy="789493"/>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a:t>
            </a:r>
            <a:r>
              <a:rPr lang="ru-RU" sz="1300" dirty="0" smtClean="0">
                <a:solidFill>
                  <a:schemeClr val="tx2">
                    <a:lumMod val="50000"/>
                  </a:schemeClr>
                </a:solidFill>
              </a:rPr>
              <a:t>образования</a:t>
            </a: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13119,1 тыс. руб. </a:t>
            </a:r>
          </a:p>
        </p:txBody>
      </p:sp>
      <p:sp>
        <p:nvSpPr>
          <p:cNvPr id="24" name="Заголовок 1"/>
          <p:cNvSpPr txBox="1">
            <a:spLocks/>
          </p:cNvSpPr>
          <p:nvPr/>
        </p:nvSpPr>
        <p:spPr>
          <a:xfrm>
            <a:off x="107504" y="1052736"/>
            <a:ext cx="4094621" cy="86409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в сфере образования</a:t>
            </a:r>
          </a:p>
        </p:txBody>
      </p:sp>
      <p:graphicFrame>
        <p:nvGraphicFramePr>
          <p:cNvPr id="26" name="Таблица 25"/>
          <p:cNvGraphicFramePr>
            <a:graphicFrameLocks noGrp="1"/>
          </p:cNvGraphicFramePr>
          <p:nvPr>
            <p:extLst>
              <p:ext uri="{D42A27DB-BD31-4B8C-83A1-F6EECF244321}">
                <p14:modId xmlns:p14="http://schemas.microsoft.com/office/powerpoint/2010/main" val="742683927"/>
              </p:ext>
            </p:extLst>
          </p:nvPr>
        </p:nvGraphicFramePr>
        <p:xfrm>
          <a:off x="4297740" y="1052736"/>
          <a:ext cx="4672137" cy="1051560"/>
        </p:xfrm>
        <a:graphic>
          <a:graphicData uri="http://schemas.openxmlformats.org/drawingml/2006/table">
            <a:tbl>
              <a:tblPr>
                <a:effectLst>
                  <a:innerShdw blurRad="114300">
                    <a:prstClr val="black"/>
                  </a:innerShdw>
                </a:effectLst>
                <a:tableStyleId>{5C22544A-7EE6-4342-B048-85BDC9FD1C3A}</a:tableStyleId>
              </a:tblPr>
              <a:tblGrid>
                <a:gridCol w="509471"/>
                <a:gridCol w="2625000"/>
                <a:gridCol w="768833"/>
                <a:gridCol w="768833"/>
              </a:tblGrid>
              <a:tr h="143472">
                <a:tc>
                  <a:txBody>
                    <a:bodyPr/>
                    <a:lstStyle/>
                    <a:p>
                      <a:pPr algn="ctr">
                        <a:spcAft>
                          <a:spcPts val="0"/>
                        </a:spcAft>
                      </a:pPr>
                      <a:r>
                        <a:rPr lang="ru-RU" sz="1150" b="1" u="sng" dirty="0">
                          <a:effectLst/>
                          <a:latin typeface="Times New Roman"/>
                          <a:ea typeface="Times New Roman"/>
                        </a:rPr>
                        <a:t>0700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Times New Roman"/>
                          <a:ea typeface="Times New Roman"/>
                        </a:rPr>
                        <a:t>Образование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000" b="1" u="sng" dirty="0" smtClean="0">
                          <a:effectLst/>
                          <a:latin typeface="Times New Roman"/>
                          <a:ea typeface="Times New Roman"/>
                        </a:rPr>
                        <a:t>551336</a:t>
                      </a:r>
                      <a:endParaRPr lang="ru-RU" sz="10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000" b="1" u="sng" dirty="0" smtClean="0">
                          <a:effectLst/>
                          <a:latin typeface="Times New Roman"/>
                          <a:ea typeface="Times New Roman"/>
                        </a:rPr>
                        <a:t>550342,1</a:t>
                      </a:r>
                      <a:endParaRPr lang="ru-RU" sz="10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3472">
                <a:tc>
                  <a:txBody>
                    <a:bodyPr/>
                    <a:lstStyle/>
                    <a:p>
                      <a:pPr algn="ctr">
                        <a:spcAft>
                          <a:spcPts val="0"/>
                        </a:spcAft>
                      </a:pPr>
                      <a:r>
                        <a:rPr lang="ru-RU" sz="1150" dirty="0">
                          <a:effectLst/>
                          <a:latin typeface="Times New Roman"/>
                          <a:ea typeface="Times New Roman"/>
                        </a:rPr>
                        <a:t>0701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Дошкольное образование</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133073,5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132715,8</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43472">
                <a:tc>
                  <a:txBody>
                    <a:bodyPr/>
                    <a:lstStyle/>
                    <a:p>
                      <a:pPr algn="ctr">
                        <a:spcAft>
                          <a:spcPts val="0"/>
                        </a:spcAft>
                      </a:pPr>
                      <a:r>
                        <a:rPr lang="ru-RU" sz="1150" dirty="0">
                          <a:effectLst/>
                          <a:latin typeface="Times New Roman"/>
                          <a:ea typeface="Times New Roman"/>
                        </a:rPr>
                        <a:t>0702</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Общее образование</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350008,4</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349471,7</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6943">
                <a:tc>
                  <a:txBody>
                    <a:bodyPr/>
                    <a:lstStyle/>
                    <a:p>
                      <a:pPr algn="ctr">
                        <a:spcAft>
                          <a:spcPts val="0"/>
                        </a:spcAft>
                      </a:pPr>
                      <a:r>
                        <a:rPr lang="ru-RU" sz="1150" dirty="0">
                          <a:effectLst/>
                          <a:latin typeface="Times New Roman"/>
                          <a:ea typeface="Times New Roman"/>
                        </a:rPr>
                        <a:t>0707</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Молодежная политика и оздоровление детей</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53962,5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53960,8</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43472">
                <a:tc>
                  <a:txBody>
                    <a:bodyPr/>
                    <a:lstStyle/>
                    <a:p>
                      <a:pPr algn="ctr">
                        <a:spcAft>
                          <a:spcPts val="0"/>
                        </a:spcAft>
                      </a:pPr>
                      <a:r>
                        <a:rPr lang="ru-RU" sz="1150" dirty="0">
                          <a:effectLst/>
                          <a:latin typeface="Times New Roman"/>
                          <a:ea typeface="Times New Roman"/>
                        </a:rPr>
                        <a:t>0709</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Другие вопросы в области образования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1112,5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1074,7</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18" name="Скругленный прямоугольник 17"/>
          <p:cNvSpPr/>
          <p:nvPr/>
        </p:nvSpPr>
        <p:spPr>
          <a:xfrm>
            <a:off x="4326230" y="2276872"/>
            <a:ext cx="4710266" cy="1169568"/>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900" dirty="0">
              <a:solidFill>
                <a:srgbClr val="FFFFFF"/>
              </a:solidFill>
            </a:endParaRPr>
          </a:p>
          <a:p>
            <a:pPr algn="ctr">
              <a:defRPr/>
            </a:pPr>
            <a:endParaRPr lang="ru-RU" sz="900" dirty="0" smtClean="0">
              <a:solidFill>
                <a:srgbClr val="FF0000"/>
              </a:solidFill>
            </a:endParaRP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r>
              <a:rPr lang="ru-RU" sz="1000" b="1" dirty="0">
                <a:solidFill>
                  <a:schemeClr val="tx2">
                    <a:lumMod val="50000"/>
                  </a:schemeClr>
                </a:solidFill>
              </a:rPr>
              <a:t>Всего 13 муниципальных детских садов  (ДОУ</a:t>
            </a:r>
            <a:r>
              <a:rPr lang="ru-RU" sz="1000" b="1" dirty="0" smtClean="0">
                <a:solidFill>
                  <a:schemeClr val="tx2">
                    <a:lumMod val="50000"/>
                  </a:schemeClr>
                </a:solidFill>
              </a:rPr>
              <a:t>)</a:t>
            </a:r>
          </a:p>
          <a:p>
            <a:pPr algn="just">
              <a:defRPr/>
            </a:pPr>
            <a:r>
              <a:rPr lang="ru-RU" sz="1000" b="1" dirty="0" smtClean="0">
                <a:solidFill>
                  <a:schemeClr val="tx2">
                    <a:lumMod val="50000"/>
                  </a:schemeClr>
                </a:solidFill>
              </a:rPr>
              <a:t>( </a:t>
            </a:r>
            <a:r>
              <a:rPr lang="ru-RU" sz="1000" b="1" dirty="0">
                <a:solidFill>
                  <a:schemeClr val="tx2">
                    <a:lumMod val="50000"/>
                  </a:schemeClr>
                </a:solidFill>
              </a:rPr>
              <a:t>в 2017 году введена еще одна новая сеть ДОУ </a:t>
            </a:r>
            <a:r>
              <a:rPr lang="ru-RU" sz="1000" b="1" dirty="0" smtClean="0">
                <a:solidFill>
                  <a:schemeClr val="tx2">
                    <a:lumMod val="50000"/>
                  </a:schemeClr>
                </a:solidFill>
              </a:rPr>
              <a:t>на </a:t>
            </a:r>
            <a:r>
              <a:rPr lang="ru-RU" sz="1000" b="1" dirty="0">
                <a:solidFill>
                  <a:schemeClr val="tx2">
                    <a:lumMod val="50000"/>
                  </a:schemeClr>
                </a:solidFill>
              </a:rPr>
              <a:t>300 мест в ст. Зеленчукской)</a:t>
            </a:r>
          </a:p>
          <a:p>
            <a:pPr algn="ctr">
              <a:defRPr/>
            </a:pPr>
            <a:r>
              <a:rPr lang="ru-RU" sz="900" b="1" dirty="0" smtClean="0">
                <a:solidFill>
                  <a:schemeClr val="tx2">
                    <a:lumMod val="50000"/>
                  </a:schemeClr>
                </a:solidFill>
              </a:rPr>
              <a:t>Обеспеченность </a:t>
            </a:r>
            <a:r>
              <a:rPr lang="ru-RU" sz="900" b="1" dirty="0">
                <a:solidFill>
                  <a:schemeClr val="tx2">
                    <a:lumMod val="50000"/>
                  </a:schemeClr>
                </a:solidFill>
              </a:rPr>
              <a:t>ДОУ по району  (мест на 1000 детей в возрасте 1-6 лет)  - 407  </a:t>
            </a:r>
          </a:p>
          <a:p>
            <a:pPr algn="ctr">
              <a:defRPr/>
            </a:pPr>
            <a:r>
              <a:rPr lang="ru-RU" sz="900" b="1" dirty="0">
                <a:solidFill>
                  <a:schemeClr val="tx2">
                    <a:lumMod val="50000"/>
                  </a:schemeClr>
                </a:solidFill>
              </a:rPr>
              <a:t>        Содержание за счет</a:t>
            </a:r>
            <a:r>
              <a:rPr lang="ru-RU" sz="900" b="1" dirty="0" smtClean="0">
                <a:solidFill>
                  <a:schemeClr val="tx2">
                    <a:lumMod val="50000"/>
                  </a:schemeClr>
                </a:solidFill>
              </a:rPr>
              <a:t>:  </a:t>
            </a:r>
            <a:r>
              <a:rPr lang="ru-RU" sz="900" b="1" dirty="0">
                <a:solidFill>
                  <a:schemeClr val="tx2">
                    <a:lumMod val="50000"/>
                  </a:schemeClr>
                </a:solidFill>
              </a:rPr>
              <a:t>* субвенции  - 94129,4 тыс. руб. (оплата труда работникам ДОУ, льготных коммунальных услуг пед. работникам, учебные расходы);</a:t>
            </a:r>
          </a:p>
          <a:p>
            <a:pPr algn="ctr">
              <a:defRPr/>
            </a:pPr>
            <a:r>
              <a:rPr lang="ru-RU" sz="900" b="1" dirty="0">
                <a:solidFill>
                  <a:schemeClr val="tx2">
                    <a:lumMod val="50000"/>
                  </a:schemeClr>
                </a:solidFill>
              </a:rPr>
              <a:t>        </a:t>
            </a:r>
            <a:r>
              <a:rPr lang="ru-RU" sz="900" b="1" dirty="0" smtClean="0">
                <a:solidFill>
                  <a:schemeClr val="tx2">
                    <a:lumMod val="50000"/>
                  </a:schemeClr>
                </a:solidFill>
              </a:rPr>
              <a:t> * </a:t>
            </a:r>
            <a:r>
              <a:rPr lang="ru-RU" sz="900" b="1" dirty="0">
                <a:solidFill>
                  <a:schemeClr val="tx2">
                    <a:lumMod val="50000"/>
                  </a:schemeClr>
                </a:solidFill>
              </a:rPr>
              <a:t>местного бюджета – 38944,1  тыс. руб. (на питание детей в ДОУ, содержание помещений (теплоснабжение, электро, вода, газ), текущий ремонт и др. </a:t>
            </a:r>
            <a:r>
              <a:rPr lang="ru-RU" sz="900" b="1" dirty="0" smtClean="0">
                <a:solidFill>
                  <a:schemeClr val="tx2">
                    <a:lumMod val="50000"/>
                  </a:schemeClr>
                </a:solidFill>
              </a:rPr>
              <a:t>расходы</a:t>
            </a:r>
            <a:endParaRPr lang="ru-RU" sz="900" b="1" dirty="0">
              <a:solidFill>
                <a:schemeClr val="tx2">
                  <a:lumMod val="50000"/>
                </a:schemeClr>
              </a:solidFill>
            </a:endParaRP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endParaRPr lang="ru-RU" sz="900" dirty="0">
              <a:solidFill>
                <a:schemeClr val="tx2">
                  <a:lumMod val="50000"/>
                </a:schemeClr>
              </a:solidFill>
            </a:endParaRPr>
          </a:p>
          <a:p>
            <a:pPr algn="ctr">
              <a:defRPr/>
            </a:pPr>
            <a:endParaRPr lang="ru-RU" sz="900" dirty="0">
              <a:solidFill>
                <a:schemeClr val="tx2">
                  <a:lumMod val="50000"/>
                </a:schemeClr>
              </a:solidFill>
            </a:endParaRPr>
          </a:p>
        </p:txBody>
      </p:sp>
      <p:sp>
        <p:nvSpPr>
          <p:cNvPr id="23" name="Скругленный прямоугольник 22"/>
          <p:cNvSpPr/>
          <p:nvPr/>
        </p:nvSpPr>
        <p:spPr>
          <a:xfrm>
            <a:off x="4326230" y="3573016"/>
            <a:ext cx="4710266"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900" b="1" dirty="0">
                <a:solidFill>
                  <a:schemeClr val="tx2">
                    <a:lumMod val="50000"/>
                  </a:schemeClr>
                </a:solidFill>
              </a:rPr>
              <a:t> Всего  26 учреждений  (26 - школ).    </a:t>
            </a:r>
          </a:p>
          <a:p>
            <a:pPr algn="just">
              <a:defRPr/>
            </a:pPr>
            <a:r>
              <a:rPr lang="ru-RU" sz="900" b="1" dirty="0">
                <a:solidFill>
                  <a:schemeClr val="tx2">
                    <a:lumMod val="50000"/>
                  </a:schemeClr>
                </a:solidFill>
              </a:rPr>
              <a:t> Содержание за счет:</a:t>
            </a:r>
          </a:p>
          <a:p>
            <a:pPr algn="just">
              <a:defRPr/>
            </a:pPr>
            <a:r>
              <a:rPr lang="ru-RU" sz="900" b="1" dirty="0">
                <a:solidFill>
                  <a:schemeClr val="tx2">
                    <a:lumMod val="50000"/>
                  </a:schemeClr>
                </a:solidFill>
              </a:rPr>
              <a:t>      * субвенции – 304586,4 тыс. руб. (на оплату труда, льготных коммунальных услуг педагогическим работникам, учебные расходы,);</a:t>
            </a:r>
          </a:p>
          <a:p>
            <a:pPr algn="just">
              <a:defRPr/>
            </a:pPr>
            <a:r>
              <a:rPr lang="ru-RU" sz="900" b="1" dirty="0">
                <a:solidFill>
                  <a:schemeClr val="tx2">
                    <a:lumMod val="50000"/>
                  </a:schemeClr>
                </a:solidFill>
              </a:rPr>
              <a:t>      * местного бюджета – 45422 тыс. руб. (содержание помещений, оплату коммунальных услуг (тепло, электро, вода, газ), текущий ремонт и др.расходы)</a:t>
            </a:r>
          </a:p>
        </p:txBody>
      </p:sp>
      <p:sp>
        <p:nvSpPr>
          <p:cNvPr id="25" name="Скругленный прямоугольник 24"/>
          <p:cNvSpPr/>
          <p:nvPr/>
        </p:nvSpPr>
        <p:spPr>
          <a:xfrm>
            <a:off x="4402832" y="5250904"/>
            <a:ext cx="4633664" cy="4823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900" b="1" dirty="0">
                <a:solidFill>
                  <a:schemeClr val="tx2">
                    <a:lumMod val="50000"/>
                  </a:schemeClr>
                </a:solidFill>
              </a:rPr>
              <a:t>На площадках дневного пребывания на базе общеобразовательных  учреждений и учреждений дополнительного образования  было охвачено досуговыми</a:t>
            </a:r>
          </a:p>
          <a:p>
            <a:pPr algn="ctr">
              <a:defRPr/>
            </a:pPr>
            <a:r>
              <a:rPr lang="ru-RU" sz="900" b="1" dirty="0">
                <a:solidFill>
                  <a:schemeClr val="tx2">
                    <a:lumMod val="50000"/>
                  </a:schemeClr>
                </a:solidFill>
              </a:rPr>
              <a:t> мероприятиями  1800   </a:t>
            </a:r>
            <a:r>
              <a:rPr lang="ru-RU" sz="900" b="1" dirty="0" smtClean="0">
                <a:solidFill>
                  <a:schemeClr val="tx2">
                    <a:lumMod val="50000"/>
                  </a:schemeClr>
                </a:solidFill>
              </a:rPr>
              <a:t>учащихся</a:t>
            </a:r>
            <a:endParaRPr lang="ru-RU" sz="900" b="1" dirty="0">
              <a:solidFill>
                <a:schemeClr val="tx2">
                  <a:lumMod val="50000"/>
                </a:schemeClr>
              </a:solidFill>
            </a:endParaRPr>
          </a:p>
        </p:txBody>
      </p:sp>
      <p:sp>
        <p:nvSpPr>
          <p:cNvPr id="28" name="Скругленный прямоугольник 27"/>
          <p:cNvSpPr/>
          <p:nvPr/>
        </p:nvSpPr>
        <p:spPr>
          <a:xfrm>
            <a:off x="4389854" y="5877272"/>
            <a:ext cx="4646642"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900" b="1" dirty="0">
                <a:solidFill>
                  <a:schemeClr val="tx2">
                    <a:lumMod val="50000"/>
                  </a:schemeClr>
                </a:solidFill>
              </a:rPr>
              <a:t> </a:t>
            </a:r>
            <a:r>
              <a:rPr lang="ru-RU" sz="900" b="1" dirty="0" smtClean="0">
                <a:solidFill>
                  <a:schemeClr val="tx2">
                    <a:lumMod val="50000"/>
                  </a:schemeClr>
                </a:solidFill>
              </a:rPr>
              <a:t>  </a:t>
            </a:r>
          </a:p>
          <a:p>
            <a:pPr algn="just">
              <a:defRPr/>
            </a:pPr>
            <a:r>
              <a:rPr lang="ru-RU" sz="900" b="1" dirty="0" smtClean="0">
                <a:solidFill>
                  <a:schemeClr val="tx2">
                    <a:lumMod val="50000"/>
                  </a:schemeClr>
                </a:solidFill>
              </a:rPr>
              <a:t>               </a:t>
            </a:r>
          </a:p>
          <a:p>
            <a:pPr algn="just">
              <a:defRPr/>
            </a:pPr>
            <a:r>
              <a:rPr lang="ru-RU" sz="900" b="1" dirty="0">
                <a:solidFill>
                  <a:schemeClr val="tx2">
                    <a:lumMod val="50000"/>
                  </a:schemeClr>
                </a:solidFill>
              </a:rPr>
              <a:t>(1 учреждение) Управление образования:</a:t>
            </a:r>
          </a:p>
          <a:p>
            <a:pPr algn="just">
              <a:defRPr/>
            </a:pPr>
            <a:r>
              <a:rPr lang="ru-RU" sz="900" b="1" dirty="0">
                <a:solidFill>
                  <a:schemeClr val="tx2">
                    <a:lumMod val="50000"/>
                  </a:schemeClr>
                </a:solidFill>
              </a:rPr>
              <a:t>За счет местного бюджета -9191,3 тыс. руб. (содержание аппарата</a:t>
            </a:r>
          </a:p>
          <a:p>
            <a:pPr algn="just">
              <a:defRPr/>
            </a:pPr>
            <a:r>
              <a:rPr lang="ru-RU" sz="900" b="1" dirty="0">
                <a:solidFill>
                  <a:schemeClr val="tx2">
                    <a:lumMod val="50000"/>
                  </a:schemeClr>
                </a:solidFill>
              </a:rPr>
              <a:t>управления, учебно-методического кабинета, централизованной бухгалтерии и расходы по реализации муниципальной программы «Одаренные дети»;</a:t>
            </a:r>
          </a:p>
          <a:p>
            <a:pPr algn="just">
              <a:defRPr/>
            </a:pPr>
            <a:r>
              <a:rPr lang="ru-RU" sz="900" b="1" dirty="0">
                <a:solidFill>
                  <a:schemeClr val="tx2">
                    <a:lumMod val="50000"/>
                  </a:schemeClr>
                </a:solidFill>
              </a:rPr>
              <a:t>За счет субвенции –3987,7 тыс. руб. (расходы на  горячее питание</a:t>
            </a:r>
          </a:p>
          <a:p>
            <a:pPr algn="just">
              <a:defRPr/>
            </a:pPr>
            <a:r>
              <a:rPr lang="ru-RU" sz="900" b="1" dirty="0">
                <a:solidFill>
                  <a:schemeClr val="tx2">
                    <a:lumMod val="50000"/>
                  </a:schemeClr>
                </a:solidFill>
              </a:rPr>
              <a:t>школьников, содержание опеки и попечительства);</a:t>
            </a:r>
          </a:p>
          <a:p>
            <a:pPr marL="171450" indent="-171450" algn="just">
              <a:buFont typeface="Arial" charset="0"/>
              <a:buChar char="•"/>
              <a:defRPr/>
            </a:pPr>
            <a:endParaRPr lang="ru-RU" sz="900" b="1" dirty="0" smtClean="0">
              <a:solidFill>
                <a:schemeClr val="tx2">
                  <a:lumMod val="50000"/>
                </a:schemeClr>
              </a:solidFill>
            </a:endParaRPr>
          </a:p>
          <a:p>
            <a:pPr marL="171450" indent="-171450" algn="just">
              <a:buFont typeface="Arial" charset="0"/>
              <a:buChar char="•"/>
              <a:defRPr/>
            </a:pPr>
            <a:endParaRPr lang="ru-RU" sz="900" b="1" dirty="0">
              <a:solidFill>
                <a:schemeClr val="tx2">
                  <a:lumMod val="50000"/>
                </a:schemeClr>
              </a:solidFill>
            </a:endParaRPr>
          </a:p>
        </p:txBody>
      </p:sp>
      <p:sp>
        <p:nvSpPr>
          <p:cNvPr id="20" name="Овал 19"/>
          <p:cNvSpPr/>
          <p:nvPr/>
        </p:nvSpPr>
        <p:spPr>
          <a:xfrm>
            <a:off x="269277" y="4221088"/>
            <a:ext cx="3150596" cy="785845"/>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smtClean="0">
                <a:solidFill>
                  <a:schemeClr val="tx2">
                    <a:lumMod val="50000"/>
                  </a:schemeClr>
                </a:solidFill>
              </a:rPr>
              <a:t>Дополнительное образование детей</a:t>
            </a:r>
            <a:endParaRPr lang="ru-RU" sz="1300" dirty="0">
              <a:solidFill>
                <a:schemeClr val="tx2">
                  <a:lumMod val="50000"/>
                </a:schemeClr>
              </a:solidFill>
            </a:endParaRP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53960,8 тыс. </a:t>
            </a:r>
            <a:r>
              <a:rPr lang="ru-RU" sz="1300" dirty="0" smtClean="0">
                <a:solidFill>
                  <a:schemeClr val="tx2">
                    <a:lumMod val="50000"/>
                  </a:schemeClr>
                </a:solidFill>
                <a:effectLst>
                  <a:outerShdw blurRad="38100" dist="38100" dir="2700000" algn="tl">
                    <a:srgbClr val="000000">
                      <a:alpha val="43137"/>
                    </a:srgbClr>
                  </a:outerShdw>
                </a:effectLst>
              </a:rPr>
              <a:t>руб.</a:t>
            </a:r>
            <a:endParaRPr lang="ru-RU" sz="1300" dirty="0">
              <a:solidFill>
                <a:schemeClr val="tx2">
                  <a:lumMod val="50000"/>
                </a:schemeClr>
              </a:solidFill>
            </a:endParaRPr>
          </a:p>
        </p:txBody>
      </p:sp>
      <p:sp>
        <p:nvSpPr>
          <p:cNvPr id="30" name="Скругленный прямоугольник 29"/>
          <p:cNvSpPr/>
          <p:nvPr/>
        </p:nvSpPr>
        <p:spPr>
          <a:xfrm>
            <a:off x="4326230" y="4581128"/>
            <a:ext cx="4710266" cy="4823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900" b="1" dirty="0">
                <a:solidFill>
                  <a:schemeClr val="tx2">
                    <a:lumMod val="50000"/>
                  </a:schemeClr>
                </a:solidFill>
              </a:rPr>
              <a:t>Две спортивных школы, дом детского творчества и  4 школы искусств. Содержание за счет : субвенции-1472,6тыс.руб.(льготные ком </a:t>
            </a:r>
            <a:r>
              <a:rPr lang="ru-RU" sz="900" b="1" dirty="0" smtClean="0">
                <a:solidFill>
                  <a:schemeClr val="tx2">
                    <a:lumMod val="50000"/>
                  </a:schemeClr>
                </a:solidFill>
              </a:rPr>
              <a:t>педагогич.  </a:t>
            </a:r>
            <a:r>
              <a:rPr lang="ru-RU" sz="900" b="1" dirty="0">
                <a:solidFill>
                  <a:schemeClr val="tx2">
                    <a:lumMod val="50000"/>
                  </a:schemeClr>
                </a:solidFill>
              </a:rPr>
              <a:t>работникам) ; местный бюджет: 52488,2 тыс.. руб.- содержание школ( оплата труда, ком.услуги и друг</a:t>
            </a:r>
            <a:r>
              <a:rPr lang="ru-RU" sz="900" b="1" dirty="0" smtClean="0">
                <a:solidFill>
                  <a:schemeClr val="tx2">
                    <a:lumMod val="50000"/>
                  </a:schemeClr>
                </a:solidFill>
              </a:rPr>
              <a:t>.)</a:t>
            </a:r>
            <a:endParaRPr lang="ru-RU" sz="900" b="1" dirty="0">
              <a:solidFill>
                <a:schemeClr val="tx2">
                  <a:lumMod val="50000"/>
                </a:schemeClr>
              </a:solidFill>
            </a:endParaRPr>
          </a:p>
        </p:txBody>
      </p:sp>
      <p:pic>
        <p:nvPicPr>
          <p:cNvPr id="31" name="Рисунок 30" descr="https://im2-tub-ru.yandex.net/i?id=e7a980dcca9c6627ab997b80cdc5f808&amp;n=33&amp;h=190&amp;w=187">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87114" y="44624"/>
            <a:ext cx="1592598" cy="993514"/>
          </a:xfrm>
          <a:prstGeom prst="rect">
            <a:avLst/>
          </a:prstGeom>
          <a:noFill/>
          <a:ln>
            <a:noFill/>
          </a:ln>
        </p:spPr>
      </p:pic>
      <p:sp>
        <p:nvSpPr>
          <p:cNvPr id="2" name="Штриховая стрелка вправо 1"/>
          <p:cNvSpPr/>
          <p:nvPr/>
        </p:nvSpPr>
        <p:spPr>
          <a:xfrm>
            <a:off x="3593633" y="2708920"/>
            <a:ext cx="732597" cy="360040"/>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2" name="Штриховая стрелка вправо 31"/>
          <p:cNvSpPr/>
          <p:nvPr/>
        </p:nvSpPr>
        <p:spPr>
          <a:xfrm rot="392574">
            <a:off x="3515592" y="3685039"/>
            <a:ext cx="844010" cy="419722"/>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4" name="Штриховая стрелка вправо 33"/>
          <p:cNvSpPr/>
          <p:nvPr/>
        </p:nvSpPr>
        <p:spPr>
          <a:xfrm rot="470216">
            <a:off x="3434678" y="4568293"/>
            <a:ext cx="893279" cy="37013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5" name="Штриховая стрелка вправо 34"/>
          <p:cNvSpPr/>
          <p:nvPr/>
        </p:nvSpPr>
        <p:spPr>
          <a:xfrm>
            <a:off x="3573344" y="5301208"/>
            <a:ext cx="816509" cy="33833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6" name="Штриховая стрелка вправо 35"/>
          <p:cNvSpPr/>
          <p:nvPr/>
        </p:nvSpPr>
        <p:spPr>
          <a:xfrm>
            <a:off x="3573345" y="6165304"/>
            <a:ext cx="816509" cy="367485"/>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265647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691680" y="5229200"/>
            <a:ext cx="5976663" cy="1512168"/>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r>
              <a:rPr lang="ru-RU" sz="1050" b="1" dirty="0" smtClean="0">
                <a:solidFill>
                  <a:schemeClr val="tx2">
                    <a:lumMod val="50000"/>
                  </a:schemeClr>
                </a:solidFill>
                <a:effectLst>
                  <a:outerShdw blurRad="38100" dist="38100" dir="2700000" algn="tl">
                    <a:srgbClr val="000000">
                      <a:alpha val="43137"/>
                    </a:srgbClr>
                  </a:outerShdw>
                </a:effectLst>
              </a:rPr>
              <a:t>Всего учреждений культуры - 4:</a:t>
            </a:r>
            <a:endParaRPr lang="ru-RU" sz="1050" b="1" dirty="0">
              <a:solidFill>
                <a:schemeClr val="tx2">
                  <a:lumMod val="50000"/>
                </a:schemeClr>
              </a:solidFill>
              <a:effectLst>
                <a:outerShdw blurRad="38100" dist="38100" dir="2700000" algn="tl">
                  <a:srgbClr val="000000">
                    <a:alpha val="43137"/>
                  </a:srgbClr>
                </a:outerShdw>
              </a:effectLst>
            </a:endParaRPr>
          </a:p>
          <a:p>
            <a:pPr>
              <a:defRPr/>
            </a:pPr>
            <a:r>
              <a:rPr lang="ru-RU" sz="1050" dirty="0" smtClean="0">
                <a:solidFill>
                  <a:schemeClr val="tx2">
                    <a:lumMod val="50000"/>
                  </a:schemeClr>
                </a:solidFill>
              </a:rPr>
              <a:t>2 </a:t>
            </a:r>
            <a:r>
              <a:rPr lang="ru-RU" sz="1050" dirty="0">
                <a:solidFill>
                  <a:schemeClr val="tx2">
                    <a:lumMod val="50000"/>
                  </a:schemeClr>
                </a:solidFill>
              </a:rPr>
              <a:t>– казенных  учреждения на сметном </a:t>
            </a:r>
            <a:r>
              <a:rPr lang="ru-RU" sz="1050" dirty="0" smtClean="0">
                <a:solidFill>
                  <a:schemeClr val="tx2">
                    <a:lumMod val="50000"/>
                  </a:schemeClr>
                </a:solidFill>
              </a:rPr>
              <a:t>финансировании </a:t>
            </a:r>
            <a:r>
              <a:rPr lang="ru-RU" sz="1050" dirty="0">
                <a:solidFill>
                  <a:schemeClr val="tx2">
                    <a:lumMod val="50000"/>
                  </a:schemeClr>
                </a:solidFill>
              </a:rPr>
              <a:t>(Отдел культуры и МКУК «Районный </a:t>
            </a:r>
            <a:r>
              <a:rPr lang="ru-RU" sz="1050" dirty="0" smtClean="0">
                <a:solidFill>
                  <a:schemeClr val="tx2">
                    <a:lumMod val="50000"/>
                  </a:schemeClr>
                </a:solidFill>
              </a:rPr>
              <a:t>Дворец  Культуры</a:t>
            </a:r>
            <a:r>
              <a:rPr lang="ru-RU" sz="1050" dirty="0">
                <a:solidFill>
                  <a:schemeClr val="tx2">
                    <a:lumMod val="50000"/>
                  </a:schemeClr>
                </a:solidFill>
              </a:rPr>
              <a:t>» );</a:t>
            </a:r>
          </a:p>
          <a:p>
            <a:pPr>
              <a:defRPr/>
            </a:pPr>
            <a:r>
              <a:rPr lang="ru-RU" sz="1050" dirty="0" smtClean="0">
                <a:solidFill>
                  <a:schemeClr val="tx2">
                    <a:lumMod val="50000"/>
                  </a:schemeClr>
                </a:solidFill>
              </a:rPr>
              <a:t>2 </a:t>
            </a:r>
            <a:r>
              <a:rPr lang="ru-RU" sz="1050" dirty="0">
                <a:solidFill>
                  <a:schemeClr val="tx2">
                    <a:lumMod val="50000"/>
                  </a:schemeClr>
                </a:solidFill>
              </a:rPr>
              <a:t>– бюджетных (МБУК «Зеленчукская центральная </a:t>
            </a:r>
            <a:r>
              <a:rPr lang="ru-RU" sz="1050" dirty="0" smtClean="0">
                <a:solidFill>
                  <a:schemeClr val="tx2">
                    <a:lumMod val="50000"/>
                  </a:schemeClr>
                </a:solidFill>
              </a:rPr>
              <a:t>библиотека</a:t>
            </a:r>
            <a:r>
              <a:rPr lang="ru-RU" sz="1050" dirty="0">
                <a:solidFill>
                  <a:schemeClr val="tx2">
                    <a:lumMod val="50000"/>
                  </a:schemeClr>
                </a:solidFill>
              </a:rPr>
              <a:t>»  и  МБУК «Зеленчукский районный краеведческий музей имени С.Ф.Варченко</a:t>
            </a:r>
            <a:r>
              <a:rPr lang="ru-RU" sz="1050" dirty="0" smtClean="0">
                <a:solidFill>
                  <a:schemeClr val="tx2">
                    <a:lumMod val="50000"/>
                  </a:schemeClr>
                </a:solidFill>
              </a:rPr>
              <a:t>»).</a:t>
            </a:r>
            <a:r>
              <a:rPr lang="ru-RU" sz="1050" dirty="0">
                <a:solidFill>
                  <a:schemeClr val="tx2">
                    <a:lumMod val="50000"/>
                  </a:schemeClr>
                </a:solidFill>
              </a:rPr>
              <a:t> </a:t>
            </a:r>
            <a:r>
              <a:rPr lang="ru-RU" sz="1050" dirty="0" smtClean="0">
                <a:solidFill>
                  <a:schemeClr val="tx2">
                    <a:lumMod val="50000"/>
                  </a:schemeClr>
                </a:solidFill>
              </a:rPr>
              <a:t>  </a:t>
            </a:r>
          </a:p>
          <a:p>
            <a:pPr>
              <a:defRPr/>
            </a:pPr>
            <a:r>
              <a:rPr lang="ru-RU" sz="1050" dirty="0" smtClean="0">
                <a:solidFill>
                  <a:schemeClr val="tx2">
                    <a:lumMod val="50000"/>
                  </a:schemeClr>
                </a:solidFill>
              </a:rPr>
              <a:t>       Содержание учреждений культуры исключительно </a:t>
            </a:r>
            <a:r>
              <a:rPr lang="ru-RU" sz="1050" dirty="0">
                <a:solidFill>
                  <a:schemeClr val="tx2">
                    <a:lumMod val="50000"/>
                  </a:schemeClr>
                </a:solidFill>
              </a:rPr>
              <a:t>за счет </a:t>
            </a:r>
            <a:r>
              <a:rPr lang="ru-RU" sz="1050" dirty="0" smtClean="0">
                <a:solidFill>
                  <a:schemeClr val="tx2">
                    <a:lumMod val="50000"/>
                  </a:schemeClr>
                </a:solidFill>
              </a:rPr>
              <a:t>средств местного бюджета.           </a:t>
            </a:r>
          </a:p>
          <a:p>
            <a:pPr>
              <a:defRPr/>
            </a:pPr>
            <a:r>
              <a:rPr lang="ru-RU" sz="1050" dirty="0">
                <a:solidFill>
                  <a:schemeClr val="tx2">
                    <a:lumMod val="50000"/>
                  </a:schemeClr>
                </a:solidFill>
              </a:rPr>
              <a:t> </a:t>
            </a:r>
            <a:r>
              <a:rPr lang="ru-RU" sz="1050" dirty="0" smtClean="0">
                <a:solidFill>
                  <a:schemeClr val="tx2">
                    <a:lumMod val="50000"/>
                  </a:schemeClr>
                </a:solidFill>
              </a:rPr>
              <a:t>      </a:t>
            </a:r>
            <a:r>
              <a:rPr lang="ru-RU" sz="1050" b="1" dirty="0" smtClean="0">
                <a:solidFill>
                  <a:schemeClr val="tx2">
                    <a:lumMod val="50000"/>
                  </a:schemeClr>
                </a:solidFill>
              </a:rPr>
              <a:t>Обеспеченность</a:t>
            </a:r>
            <a:r>
              <a:rPr lang="ru-RU" sz="1050" dirty="0" smtClean="0">
                <a:solidFill>
                  <a:schemeClr val="tx2">
                    <a:lumMod val="50000"/>
                  </a:schemeClr>
                </a:solidFill>
              </a:rPr>
              <a:t> (учреждений </a:t>
            </a:r>
            <a:r>
              <a:rPr lang="ru-RU" sz="1050" dirty="0">
                <a:solidFill>
                  <a:schemeClr val="tx2">
                    <a:lumMod val="50000"/>
                  </a:schemeClr>
                </a:solidFill>
              </a:rPr>
              <a:t>на 100 </a:t>
            </a:r>
            <a:r>
              <a:rPr lang="ru-RU" sz="1050" dirty="0" smtClean="0">
                <a:solidFill>
                  <a:schemeClr val="tx2">
                    <a:lumMod val="50000"/>
                  </a:schemeClr>
                </a:solidFill>
              </a:rPr>
              <a:t> тыс. населения)</a:t>
            </a:r>
            <a:r>
              <a:rPr lang="ru-RU" sz="1050" b="1" dirty="0" smtClean="0">
                <a:solidFill>
                  <a:schemeClr val="tx2">
                    <a:lumMod val="50000"/>
                  </a:schemeClr>
                </a:solidFill>
              </a:rPr>
              <a:t>:</a:t>
            </a:r>
            <a:r>
              <a:rPr lang="ru-RU" sz="1050" dirty="0" smtClean="0">
                <a:solidFill>
                  <a:schemeClr val="tx2">
                    <a:lumMod val="50000"/>
                  </a:schemeClr>
                </a:solidFill>
              </a:rPr>
              <a:t> </a:t>
            </a:r>
          </a:p>
          <a:p>
            <a:pPr marL="171450" indent="-171450">
              <a:buFont typeface="Arial" charset="0"/>
              <a:buChar char="•"/>
              <a:defRPr/>
            </a:pPr>
            <a:r>
              <a:rPr lang="ru-RU" sz="1050" dirty="0" smtClean="0">
                <a:solidFill>
                  <a:schemeClr val="tx2">
                    <a:lumMod val="50000"/>
                  </a:schemeClr>
                </a:solidFill>
              </a:rPr>
              <a:t>учреждениями </a:t>
            </a:r>
            <a:r>
              <a:rPr lang="ru-RU" sz="1050" dirty="0">
                <a:solidFill>
                  <a:schemeClr val="tx2">
                    <a:lumMod val="50000"/>
                  </a:schemeClr>
                </a:solidFill>
              </a:rPr>
              <a:t>культурно-досугового </a:t>
            </a:r>
            <a:r>
              <a:rPr lang="ru-RU" sz="1050" dirty="0" smtClean="0">
                <a:solidFill>
                  <a:schemeClr val="tx1"/>
                </a:solidFill>
              </a:rPr>
              <a:t>типа    -  30,40;  </a:t>
            </a:r>
          </a:p>
          <a:p>
            <a:pPr marL="171450" indent="-171450">
              <a:buFont typeface="Arial" charset="0"/>
              <a:buChar char="•"/>
              <a:defRPr/>
            </a:pPr>
            <a:r>
              <a:rPr lang="ru-RU" sz="1050" dirty="0" smtClean="0">
                <a:solidFill>
                  <a:schemeClr val="tx1"/>
                </a:solidFill>
              </a:rPr>
              <a:t>общедоступными  </a:t>
            </a:r>
            <a:r>
              <a:rPr lang="ru-RU" sz="1050" dirty="0">
                <a:solidFill>
                  <a:schemeClr val="tx1"/>
                </a:solidFill>
              </a:rPr>
              <a:t>библиотеками </a:t>
            </a:r>
            <a:r>
              <a:rPr lang="ru-RU" sz="1050" dirty="0" smtClean="0">
                <a:solidFill>
                  <a:schemeClr val="tx1"/>
                </a:solidFill>
              </a:rPr>
              <a:t> -  </a:t>
            </a:r>
            <a:r>
              <a:rPr lang="ru-RU" sz="1050" dirty="0">
                <a:solidFill>
                  <a:schemeClr val="tx1"/>
                </a:solidFill>
              </a:rPr>
              <a:t>38,50</a:t>
            </a:r>
          </a:p>
          <a:p>
            <a:pPr>
              <a:defRPr/>
            </a:pPr>
            <a:endParaRPr lang="ru-RU" sz="1200" dirty="0" smtClean="0">
              <a:solidFill>
                <a:schemeClr val="tx2">
                  <a:lumMod val="50000"/>
                </a:schemeClr>
              </a:solidFill>
            </a:endParaRPr>
          </a:p>
          <a:p>
            <a:pPr>
              <a:defRPr/>
            </a:pPr>
            <a:endParaRPr lang="ru-RU" sz="1200" dirty="0">
              <a:solidFill>
                <a:schemeClr val="tx2">
                  <a:lumMod val="50000"/>
                </a:schemeClr>
              </a:solidFill>
            </a:endParaRPr>
          </a:p>
        </p:txBody>
      </p:sp>
      <p:sp>
        <p:nvSpPr>
          <p:cNvPr id="11" name="Скругленный прямоугольник 10"/>
          <p:cNvSpPr/>
          <p:nvPr/>
        </p:nvSpPr>
        <p:spPr>
          <a:xfrm>
            <a:off x="4283968" y="1988840"/>
            <a:ext cx="4673306" cy="1368152"/>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600" dirty="0" smtClean="0">
              <a:solidFill>
                <a:srgbClr val="FFFFFF"/>
              </a:solidFill>
            </a:endParaRPr>
          </a:p>
          <a:p>
            <a:pPr algn="ctr">
              <a:defRPr/>
            </a:pPr>
            <a:endParaRPr lang="ru-RU" sz="1300" dirty="0" smtClean="0">
              <a:solidFill>
                <a:schemeClr val="tx2">
                  <a:lumMod val="50000"/>
                </a:schemeClr>
              </a:solidFill>
            </a:endParaRPr>
          </a:p>
          <a:p>
            <a:pPr algn="just">
              <a:defRPr/>
            </a:pPr>
            <a:r>
              <a:rPr lang="ru-RU" sz="1100" dirty="0" smtClean="0">
                <a:solidFill>
                  <a:schemeClr val="tx1"/>
                </a:solidFill>
              </a:rPr>
              <a:t>         24244,3 </a:t>
            </a:r>
            <a:r>
              <a:rPr lang="ru-RU" sz="1100" dirty="0" smtClean="0">
                <a:solidFill>
                  <a:schemeClr val="tx2">
                    <a:lumMod val="50000"/>
                  </a:schemeClr>
                </a:solidFill>
              </a:rPr>
              <a:t>тыс. руб</a:t>
            </a:r>
            <a:r>
              <a:rPr lang="ru-RU" sz="1100" dirty="0">
                <a:solidFill>
                  <a:schemeClr val="tx2">
                    <a:lumMod val="50000"/>
                  </a:schemeClr>
                </a:solidFill>
              </a:rPr>
              <a:t>. </a:t>
            </a:r>
            <a:r>
              <a:rPr lang="ru-RU" sz="1100" dirty="0" smtClean="0">
                <a:solidFill>
                  <a:schemeClr val="tx2">
                    <a:lumMod val="50000"/>
                  </a:schemeClr>
                </a:solidFill>
              </a:rPr>
              <a:t> -  содержание МКУК </a:t>
            </a:r>
            <a:r>
              <a:rPr lang="ru-RU" sz="1100" dirty="0">
                <a:solidFill>
                  <a:schemeClr val="tx2">
                    <a:lumMod val="50000"/>
                  </a:schemeClr>
                </a:solidFill>
              </a:rPr>
              <a:t>«РДК», МБУК«ЗЦБ», МБУК «ЗРК музей им</a:t>
            </a:r>
            <a:r>
              <a:rPr lang="ru-RU" sz="1100" dirty="0" smtClean="0">
                <a:solidFill>
                  <a:schemeClr val="tx2">
                    <a:lumMod val="50000"/>
                  </a:schemeClr>
                </a:solidFill>
              </a:rPr>
              <a:t>. С.Ф. Варченко</a:t>
            </a:r>
            <a:r>
              <a:rPr lang="ru-RU" sz="1100" dirty="0">
                <a:solidFill>
                  <a:schemeClr val="tx2">
                    <a:lumMod val="50000"/>
                  </a:schemeClr>
                </a:solidFill>
              </a:rPr>
              <a:t>» </a:t>
            </a:r>
            <a:r>
              <a:rPr lang="ru-RU" sz="1050" dirty="0" smtClean="0">
                <a:solidFill>
                  <a:schemeClr val="tx2">
                    <a:lumMod val="50000"/>
                  </a:schemeClr>
                </a:solidFill>
              </a:rPr>
              <a:t>(на оплату </a:t>
            </a:r>
            <a:r>
              <a:rPr lang="ru-RU" sz="1050" dirty="0">
                <a:solidFill>
                  <a:schemeClr val="tx2">
                    <a:lumMod val="50000"/>
                  </a:schemeClr>
                </a:solidFill>
              </a:rPr>
              <a:t>труда, </a:t>
            </a:r>
            <a:r>
              <a:rPr lang="ru-RU" sz="1050" dirty="0" smtClean="0">
                <a:solidFill>
                  <a:schemeClr val="tx2">
                    <a:lumMod val="50000"/>
                  </a:schemeClr>
                </a:solidFill>
              </a:rPr>
              <a:t>выплату </a:t>
            </a:r>
            <a:r>
              <a:rPr lang="ru-RU" sz="1050" dirty="0">
                <a:solidFill>
                  <a:schemeClr val="tx2">
                    <a:lumMod val="50000"/>
                  </a:schemeClr>
                </a:solidFill>
              </a:rPr>
              <a:t>льготных коммунальных услуг специалистам, </a:t>
            </a:r>
            <a:r>
              <a:rPr lang="ru-RU" sz="1050" dirty="0" smtClean="0">
                <a:solidFill>
                  <a:schemeClr val="tx2">
                    <a:lumMod val="50000"/>
                  </a:schemeClr>
                </a:solidFill>
              </a:rPr>
              <a:t>содержание </a:t>
            </a:r>
            <a:r>
              <a:rPr lang="ru-RU" sz="1050" dirty="0">
                <a:solidFill>
                  <a:schemeClr val="tx2">
                    <a:lumMod val="50000"/>
                  </a:schemeClr>
                </a:solidFill>
              </a:rPr>
              <a:t>помещений, в </a:t>
            </a:r>
            <a:r>
              <a:rPr lang="ru-RU" sz="1050" dirty="0" err="1">
                <a:solidFill>
                  <a:schemeClr val="tx2">
                    <a:lumMod val="50000"/>
                  </a:schemeClr>
                </a:solidFill>
              </a:rPr>
              <a:t>т.ч</a:t>
            </a:r>
            <a:r>
              <a:rPr lang="ru-RU" sz="1050" dirty="0">
                <a:solidFill>
                  <a:schemeClr val="tx2">
                    <a:lumMod val="50000"/>
                  </a:schemeClr>
                </a:solidFill>
              </a:rPr>
              <a:t>. отопление, освещение, </a:t>
            </a:r>
            <a:r>
              <a:rPr lang="ru-RU" sz="1050" dirty="0" smtClean="0">
                <a:solidFill>
                  <a:schemeClr val="tx2">
                    <a:lumMod val="50000"/>
                  </a:schemeClr>
                </a:solidFill>
              </a:rPr>
              <a:t>вода, на  проведение </a:t>
            </a:r>
            <a:r>
              <a:rPr lang="ru-RU" sz="1050" dirty="0">
                <a:solidFill>
                  <a:schemeClr val="tx2">
                    <a:lumMod val="50000"/>
                  </a:schemeClr>
                </a:solidFill>
              </a:rPr>
              <a:t>мероприятий </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a:t>
            </a:r>
            <a:r>
              <a:rPr lang="ru-RU" sz="1100" dirty="0" smtClean="0">
                <a:solidFill>
                  <a:schemeClr val="tx1"/>
                </a:solidFill>
              </a:rPr>
              <a:t>1481,7 </a:t>
            </a:r>
            <a:r>
              <a:rPr lang="ru-RU" sz="1100" dirty="0" smtClean="0">
                <a:solidFill>
                  <a:schemeClr val="tx2">
                    <a:lumMod val="50000"/>
                  </a:schemeClr>
                </a:solidFill>
              </a:rPr>
              <a:t>тыс. руб. - за </a:t>
            </a:r>
            <a:r>
              <a:rPr lang="ru-RU" sz="1100" dirty="0">
                <a:solidFill>
                  <a:schemeClr val="tx2">
                    <a:lumMod val="50000"/>
                  </a:schemeClr>
                </a:solidFill>
              </a:rPr>
              <a:t>счет </a:t>
            </a:r>
            <a:r>
              <a:rPr lang="ru-RU" sz="1100" dirty="0" smtClean="0">
                <a:solidFill>
                  <a:schemeClr val="tx2">
                    <a:lumMod val="50000"/>
                  </a:schemeClr>
                </a:solidFill>
              </a:rPr>
              <a:t>субвенции </a:t>
            </a:r>
            <a:r>
              <a:rPr lang="ru-RU" sz="1050" dirty="0">
                <a:solidFill>
                  <a:schemeClr val="tx2">
                    <a:lumMod val="50000"/>
                  </a:schemeClr>
                </a:solidFill>
              </a:rPr>
              <a:t>(на комплектование книжных фондов библиотек; </a:t>
            </a:r>
            <a:r>
              <a:rPr lang="ru-RU" sz="1050" dirty="0" smtClean="0">
                <a:solidFill>
                  <a:schemeClr val="tx2">
                    <a:lumMod val="50000"/>
                  </a:schemeClr>
                </a:solidFill>
              </a:rPr>
              <a:t>на реализацию мероприятий гос.программы РФ «Доступная среда» на 2011-2020 годы; </a:t>
            </a:r>
            <a:r>
              <a:rPr lang="ru-RU" sz="1050" dirty="0">
                <a:solidFill>
                  <a:schemeClr val="tx2">
                    <a:lumMod val="50000"/>
                  </a:schemeClr>
                </a:solidFill>
              </a:rPr>
              <a:t>содержание СДК в связи с передачей </a:t>
            </a:r>
            <a:r>
              <a:rPr lang="ru-RU" sz="1050" dirty="0" smtClean="0">
                <a:solidFill>
                  <a:schemeClr val="tx2">
                    <a:lumMod val="50000"/>
                  </a:schemeClr>
                </a:solidFill>
              </a:rPr>
              <a:t>полномочий Зеленчукским СП)</a:t>
            </a:r>
            <a:endParaRPr lang="ru-RU" sz="1050" dirty="0" smtClean="0">
              <a:solidFill>
                <a:srgbClr val="FF0000"/>
              </a:solidFill>
            </a:endParaRPr>
          </a:p>
          <a:p>
            <a:pPr algn="ctr">
              <a:defRPr/>
            </a:pPr>
            <a:endParaRPr lang="ru-RU" sz="1200" dirty="0" smtClean="0">
              <a:solidFill>
                <a:schemeClr val="tx2">
                  <a:lumMod val="50000"/>
                </a:schemeClr>
              </a:solidFill>
            </a:endParaRPr>
          </a:p>
          <a:p>
            <a:pPr algn="ctr">
              <a:defRPr/>
            </a:pPr>
            <a:endParaRPr lang="ru-RU" sz="1600" dirty="0">
              <a:solidFill>
                <a:schemeClr val="tx2">
                  <a:lumMod val="50000"/>
                </a:schemeClr>
              </a:solidFill>
            </a:endParaRPr>
          </a:p>
        </p:txBody>
      </p:sp>
      <p:sp>
        <p:nvSpPr>
          <p:cNvPr id="12" name="Скругленный прямоугольник 11"/>
          <p:cNvSpPr/>
          <p:nvPr/>
        </p:nvSpPr>
        <p:spPr>
          <a:xfrm>
            <a:off x="4283968" y="4509120"/>
            <a:ext cx="4673306" cy="504056"/>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300" dirty="0">
              <a:solidFill>
                <a:schemeClr val="tx2">
                  <a:lumMod val="50000"/>
                </a:schemeClr>
              </a:solidFill>
            </a:endParaRPr>
          </a:p>
          <a:p>
            <a:pPr algn="ctr">
              <a:defRPr/>
            </a:pPr>
            <a:r>
              <a:rPr lang="ru-RU" sz="1100" dirty="0" smtClean="0">
                <a:solidFill>
                  <a:schemeClr val="tx2">
                    <a:lumMod val="50000"/>
                  </a:schemeClr>
                </a:solidFill>
              </a:rPr>
              <a:t>На </a:t>
            </a:r>
            <a:r>
              <a:rPr lang="ru-RU" sz="1100" dirty="0">
                <a:solidFill>
                  <a:schemeClr val="tx2">
                    <a:lumMod val="50000"/>
                  </a:schemeClr>
                </a:solidFill>
              </a:rPr>
              <a:t>данном разделе содержание Отдела культуры администрации муниципального района </a:t>
            </a:r>
            <a:r>
              <a:rPr lang="ru-RU" sz="1000" dirty="0">
                <a:solidFill>
                  <a:schemeClr val="tx2">
                    <a:lumMod val="50000"/>
                  </a:schemeClr>
                </a:solidFill>
              </a:rPr>
              <a:t>(аппарат отдела, бухгалтерия, метод.отдел) </a:t>
            </a:r>
            <a:endParaRPr lang="ru-RU" sz="1000" dirty="0">
              <a:solidFill>
                <a:srgbClr val="FF0000"/>
              </a:solidFill>
            </a:endParaRPr>
          </a:p>
          <a:p>
            <a:pPr algn="ctr">
              <a:defRPr/>
            </a:pPr>
            <a:endParaRPr lang="ru-RU" sz="1100" dirty="0">
              <a:solidFill>
                <a:schemeClr val="tx2">
                  <a:lumMod val="50000"/>
                </a:schemeClr>
              </a:solidFill>
            </a:endParaRPr>
          </a:p>
        </p:txBody>
      </p:sp>
      <p:sp>
        <p:nvSpPr>
          <p:cNvPr id="13" name="Скругленный прямоугольник 12"/>
          <p:cNvSpPr/>
          <p:nvPr/>
        </p:nvSpPr>
        <p:spPr>
          <a:xfrm>
            <a:off x="4283968" y="3573016"/>
            <a:ext cx="4673306" cy="660581"/>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100" dirty="0" smtClean="0">
              <a:solidFill>
                <a:schemeClr val="tx2">
                  <a:lumMod val="50000"/>
                </a:schemeClr>
              </a:solidFill>
            </a:endParaRPr>
          </a:p>
          <a:p>
            <a:pPr algn="ctr">
              <a:defRPr/>
            </a:pPr>
            <a:endParaRPr lang="ru-RU" sz="1100" dirty="0">
              <a:solidFill>
                <a:schemeClr val="tx2">
                  <a:lumMod val="50000"/>
                </a:schemeClr>
              </a:solidFill>
            </a:endParaRPr>
          </a:p>
          <a:p>
            <a:pPr>
              <a:defRPr/>
            </a:pPr>
            <a:r>
              <a:rPr lang="ru-RU" sz="1100" dirty="0" smtClean="0">
                <a:solidFill>
                  <a:schemeClr val="tx2">
                    <a:lumMod val="50000"/>
                  </a:schemeClr>
                </a:solidFill>
              </a:rPr>
              <a:t>На данном разделе содержание кино видео отдела.</a:t>
            </a:r>
          </a:p>
          <a:p>
            <a:pPr algn="ctr">
              <a:defRPr/>
            </a:pPr>
            <a:endParaRPr lang="ru-RU" sz="1100" dirty="0">
              <a:solidFill>
                <a:schemeClr val="tx2">
                  <a:lumMod val="50000"/>
                </a:schemeClr>
              </a:solidFill>
            </a:endParaRPr>
          </a:p>
          <a:p>
            <a:pPr algn="ctr">
              <a:defRPr/>
            </a:pPr>
            <a:endParaRPr lang="ru-RU" sz="1100" dirty="0">
              <a:solidFill>
                <a:schemeClr val="tx2">
                  <a:lumMod val="50000"/>
                </a:schemeClr>
              </a:solidFill>
            </a:endParaRPr>
          </a:p>
        </p:txBody>
      </p:sp>
      <p:sp>
        <p:nvSpPr>
          <p:cNvPr id="18" name="Заголовок 1"/>
          <p:cNvSpPr txBox="1">
            <a:spLocks/>
          </p:cNvSpPr>
          <p:nvPr/>
        </p:nvSpPr>
        <p:spPr>
          <a:xfrm>
            <a:off x="539552" y="188640"/>
            <a:ext cx="5688632" cy="576064"/>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a:t>
            </a:r>
            <a:r>
              <a:rPr lang="ru-RU" sz="2400" b="1" dirty="0">
                <a:effectLst>
                  <a:outerShdw blurRad="38100" dist="38100" dir="2700000" algn="tl">
                    <a:srgbClr val="000000">
                      <a:alpha val="43137"/>
                    </a:srgbClr>
                  </a:outerShdw>
                </a:effectLst>
              </a:rPr>
              <a:t>в сфере </a:t>
            </a:r>
            <a:r>
              <a:rPr lang="ru-RU" sz="2400" b="1" dirty="0" smtClean="0">
                <a:effectLst>
                  <a:outerShdw blurRad="38100" dist="38100" dir="2700000" algn="tl">
                    <a:srgbClr val="000000">
                      <a:alpha val="43137"/>
                    </a:srgbClr>
                  </a:outerShdw>
                </a:effectLst>
              </a:rPr>
              <a:t>культуры</a:t>
            </a:r>
          </a:p>
        </p:txBody>
      </p:sp>
      <p:graphicFrame>
        <p:nvGraphicFramePr>
          <p:cNvPr id="22" name="Таблица 21"/>
          <p:cNvGraphicFramePr>
            <a:graphicFrameLocks noGrp="1"/>
          </p:cNvGraphicFramePr>
          <p:nvPr>
            <p:extLst>
              <p:ext uri="{D42A27DB-BD31-4B8C-83A1-F6EECF244321}">
                <p14:modId xmlns:p14="http://schemas.microsoft.com/office/powerpoint/2010/main" val="609532202"/>
              </p:ext>
            </p:extLst>
          </p:nvPr>
        </p:nvGraphicFramePr>
        <p:xfrm>
          <a:off x="647564" y="980728"/>
          <a:ext cx="5220580" cy="764596"/>
        </p:xfrm>
        <a:graphic>
          <a:graphicData uri="http://schemas.openxmlformats.org/drawingml/2006/table">
            <a:tbl>
              <a:tblPr>
                <a:effectLst>
                  <a:innerShdw blurRad="114300">
                    <a:prstClr val="black"/>
                  </a:innerShdw>
                </a:effectLst>
                <a:tableStyleId>{5C22544A-7EE6-4342-B048-85BDC9FD1C3A}</a:tableStyleId>
              </a:tblPr>
              <a:tblGrid>
                <a:gridCol w="435308"/>
                <a:gridCol w="3345112"/>
                <a:gridCol w="720080"/>
                <a:gridCol w="720080"/>
              </a:tblGrid>
              <a:tr h="201480">
                <a:tc>
                  <a:txBody>
                    <a:bodyPr/>
                    <a:lstStyle/>
                    <a:p>
                      <a:pPr algn="ctr">
                        <a:spcAft>
                          <a:spcPts val="0"/>
                        </a:spcAft>
                      </a:pPr>
                      <a:r>
                        <a:rPr lang="ru-RU" sz="1150" b="1" u="sng" dirty="0">
                          <a:effectLst/>
                          <a:latin typeface="Times New Roman"/>
                          <a:ea typeface="Times New Roman"/>
                        </a:rPr>
                        <a:t>0800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just">
                        <a:spcAft>
                          <a:spcPts val="0"/>
                        </a:spcAft>
                      </a:pPr>
                      <a:r>
                        <a:rPr lang="ru-RU" sz="1150" b="1" u="sng" dirty="0">
                          <a:effectLst/>
                          <a:latin typeface="Times New Roman"/>
                          <a:ea typeface="Times New Roman"/>
                        </a:rPr>
                        <a:t>Культура, </a:t>
                      </a:r>
                      <a:r>
                        <a:rPr lang="ru-RU" sz="1150" b="1" u="sng" dirty="0" smtClean="0">
                          <a:effectLst/>
                          <a:latin typeface="Times New Roman"/>
                          <a:ea typeface="Times New Roman"/>
                        </a:rPr>
                        <a:t>кинематография, всего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r>
                        <a:rPr lang="ru-RU" sz="1150" b="1" u="sng" dirty="0" smtClean="0">
                          <a:effectLst/>
                          <a:latin typeface="Times New Roman"/>
                          <a:ea typeface="Times New Roman"/>
                        </a:rPr>
                        <a:t>30154,3</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r>
                        <a:rPr lang="ru-RU" sz="1150" b="1" u="sng" dirty="0" smtClean="0">
                          <a:effectLst/>
                          <a:latin typeface="Times New Roman"/>
                          <a:ea typeface="Times New Roman"/>
                        </a:rPr>
                        <a:t>29708,1</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r>
              <a:tr h="173308">
                <a:tc>
                  <a:txBody>
                    <a:bodyPr/>
                    <a:lstStyle/>
                    <a:p>
                      <a:pPr algn="ctr">
                        <a:spcAft>
                          <a:spcPts val="0"/>
                        </a:spcAft>
                      </a:pPr>
                      <a:r>
                        <a:rPr lang="ru-RU" sz="1150" dirty="0">
                          <a:effectLst/>
                          <a:latin typeface="Times New Roman"/>
                          <a:ea typeface="Times New Roman"/>
                        </a:rPr>
                        <a:t>0801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a:effectLst/>
                          <a:latin typeface="Times New Roman"/>
                          <a:ea typeface="Times New Roman"/>
                        </a:rPr>
                        <a:t>Культура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26043,8</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25726,0</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93928">
                <a:tc>
                  <a:txBody>
                    <a:bodyPr/>
                    <a:lstStyle/>
                    <a:p>
                      <a:pPr algn="ctr">
                        <a:spcAft>
                          <a:spcPts val="0"/>
                        </a:spcAft>
                      </a:pPr>
                      <a:r>
                        <a:rPr lang="ru-RU" sz="1150">
                          <a:effectLst/>
                          <a:latin typeface="Times New Roman"/>
                          <a:ea typeface="Times New Roman"/>
                        </a:rPr>
                        <a:t>0802</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a:effectLst/>
                          <a:latin typeface="Times New Roman"/>
                          <a:ea typeface="Times New Roman"/>
                        </a:rPr>
                        <a:t>Кинематография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2076,3</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1947,9</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93928">
                <a:tc>
                  <a:txBody>
                    <a:bodyPr/>
                    <a:lstStyle/>
                    <a:p>
                      <a:pPr algn="ctr">
                        <a:spcAft>
                          <a:spcPts val="0"/>
                        </a:spcAft>
                      </a:pPr>
                      <a:r>
                        <a:rPr lang="ru-RU" sz="1150">
                          <a:effectLst/>
                          <a:latin typeface="Times New Roman"/>
                          <a:ea typeface="Times New Roman"/>
                        </a:rPr>
                        <a:t>0804</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smtClean="0">
                          <a:effectLst/>
                          <a:latin typeface="Times New Roman"/>
                          <a:ea typeface="Times New Roman"/>
                        </a:rPr>
                        <a:t>Др. </a:t>
                      </a:r>
                      <a:r>
                        <a:rPr lang="ru-RU" sz="1150" dirty="0">
                          <a:effectLst/>
                          <a:latin typeface="Times New Roman"/>
                          <a:ea typeface="Times New Roman"/>
                        </a:rPr>
                        <a:t>вопросы в области культуры, кинематографии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2034,2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2034,2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17" name="Рисунок 16" descr="https://im3-tub-ru.yandex.net/i?id=f1d4d6943d6f848798bc0964a6ec5120&amp;n=33&amp;h=190&amp;w=33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7481" y="206660"/>
            <a:ext cx="2599793" cy="1581505"/>
          </a:xfrm>
          <a:prstGeom prst="rect">
            <a:avLst/>
          </a:prstGeom>
          <a:noFill/>
          <a:ln>
            <a:noFill/>
          </a:ln>
        </p:spPr>
      </p:pic>
      <p:pic>
        <p:nvPicPr>
          <p:cNvPr id="19" name="Рисунок 18" descr="https://im3-tub-ru.yandex.net/i?id=4a3f040f1d72f0b1ffab6f5b2cbae392&amp;n=33&amp;h=190&amp;w=25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869595" y="5103077"/>
            <a:ext cx="1200346" cy="1512168"/>
          </a:xfrm>
          <a:prstGeom prst="rect">
            <a:avLst/>
          </a:prstGeom>
          <a:noFill/>
          <a:ln>
            <a:noFill/>
          </a:ln>
        </p:spPr>
      </p:pic>
      <p:pic>
        <p:nvPicPr>
          <p:cNvPr id="20" name="Рисунок 19" descr="C:\Documents and Settings\Aminat\Local Settings\Temporary Internet Files\Content.Word\1252.bmp"/>
          <p:cNvPicPr/>
          <p:nvPr/>
        </p:nvPicPr>
        <p:blipFill>
          <a:blip r:embed="rId6">
            <a:extLst>
              <a:ext uri="{28A0092B-C50C-407E-A947-70E740481C1C}">
                <a14:useLocalDpi xmlns:a14="http://schemas.microsoft.com/office/drawing/2010/main" val="0"/>
              </a:ext>
            </a:extLst>
          </a:blip>
          <a:srcRect/>
          <a:stretch>
            <a:fillRect/>
          </a:stretch>
        </p:blipFill>
        <p:spPr bwMode="auto">
          <a:xfrm>
            <a:off x="275524" y="5211307"/>
            <a:ext cx="1200132" cy="1530061"/>
          </a:xfrm>
          <a:prstGeom prst="rect">
            <a:avLst/>
          </a:prstGeom>
          <a:noFill/>
          <a:ln>
            <a:noFill/>
          </a:ln>
        </p:spPr>
      </p:pic>
      <p:sp>
        <p:nvSpPr>
          <p:cNvPr id="2" name="Овальная выноска 1"/>
          <p:cNvSpPr/>
          <p:nvPr/>
        </p:nvSpPr>
        <p:spPr>
          <a:xfrm flipH="1">
            <a:off x="296506" y="1988840"/>
            <a:ext cx="2507041" cy="810380"/>
          </a:xfrm>
          <a:prstGeom prst="wedgeEllipseCallout">
            <a:avLst>
              <a:gd name="adj1" fmla="val -110679"/>
              <a:gd name="adj2" fmla="val 89884"/>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sz="1600" b="1" dirty="0">
                <a:solidFill>
                  <a:schemeClr val="tx2">
                    <a:lumMod val="50000"/>
                  </a:schemeClr>
                </a:solidFill>
              </a:rPr>
              <a:t> </a:t>
            </a:r>
            <a:r>
              <a:rPr lang="ru-RU" sz="1400" b="1" dirty="0">
                <a:solidFill>
                  <a:schemeClr val="tx2">
                    <a:lumMod val="50000"/>
                  </a:schemeClr>
                </a:solidFill>
              </a:rPr>
              <a:t>Культура</a:t>
            </a:r>
          </a:p>
          <a:p>
            <a:pPr algn="ctr">
              <a:defRPr/>
            </a:pPr>
            <a:r>
              <a:rPr lang="ru-RU" sz="1400" b="1" dirty="0">
                <a:solidFill>
                  <a:schemeClr val="tx2">
                    <a:lumMod val="50000"/>
                  </a:schemeClr>
                </a:solidFill>
              </a:rPr>
              <a:t> 25 726,0 тыс. руб. </a:t>
            </a:r>
          </a:p>
        </p:txBody>
      </p:sp>
      <p:sp>
        <p:nvSpPr>
          <p:cNvPr id="23" name="Овальная выноска 22"/>
          <p:cNvSpPr/>
          <p:nvPr/>
        </p:nvSpPr>
        <p:spPr>
          <a:xfrm flipH="1">
            <a:off x="1019606" y="2996952"/>
            <a:ext cx="2184242" cy="810380"/>
          </a:xfrm>
          <a:prstGeom prst="wedgeEllipseCallout">
            <a:avLst>
              <a:gd name="adj1" fmla="val -100943"/>
              <a:gd name="adj2" fmla="val 33466"/>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ru-RU" sz="1400" b="1" dirty="0" smtClean="0">
              <a:solidFill>
                <a:schemeClr val="tx2">
                  <a:lumMod val="50000"/>
                </a:schemeClr>
              </a:solidFill>
            </a:endParaRPr>
          </a:p>
          <a:p>
            <a:pPr algn="ctr">
              <a:defRPr/>
            </a:pPr>
            <a:r>
              <a:rPr lang="ru-RU" sz="1400" b="1" dirty="0" smtClean="0">
                <a:solidFill>
                  <a:schemeClr val="tx2">
                    <a:lumMod val="50000"/>
                  </a:schemeClr>
                </a:solidFill>
              </a:rPr>
              <a:t>Кинематография</a:t>
            </a:r>
            <a:endParaRPr lang="ru-RU" sz="1400" b="1" dirty="0">
              <a:solidFill>
                <a:schemeClr val="tx2">
                  <a:lumMod val="50000"/>
                </a:schemeClr>
              </a:solidFill>
            </a:endParaRPr>
          </a:p>
          <a:p>
            <a:pPr algn="ctr">
              <a:defRPr/>
            </a:pPr>
            <a:r>
              <a:rPr lang="ru-RU" sz="1400" b="1" dirty="0">
                <a:solidFill>
                  <a:schemeClr val="tx2">
                    <a:lumMod val="50000"/>
                  </a:schemeClr>
                </a:solidFill>
              </a:rPr>
              <a:t> 1947,9 тыс. руб. </a:t>
            </a:r>
          </a:p>
          <a:p>
            <a:pPr algn="ctr">
              <a:defRPr/>
            </a:pPr>
            <a:r>
              <a:rPr lang="ru-RU" sz="1400" b="1" dirty="0" smtClean="0">
                <a:solidFill>
                  <a:schemeClr val="tx2">
                    <a:lumMod val="50000"/>
                  </a:schemeClr>
                </a:solidFill>
              </a:rPr>
              <a:t> </a:t>
            </a:r>
            <a:endParaRPr lang="ru-RU" sz="1400" b="1" dirty="0">
              <a:solidFill>
                <a:schemeClr val="tx2">
                  <a:lumMod val="50000"/>
                </a:schemeClr>
              </a:solidFill>
            </a:endParaRPr>
          </a:p>
        </p:txBody>
      </p:sp>
      <p:sp>
        <p:nvSpPr>
          <p:cNvPr id="24" name="Овальная выноска 23"/>
          <p:cNvSpPr/>
          <p:nvPr/>
        </p:nvSpPr>
        <p:spPr>
          <a:xfrm flipH="1">
            <a:off x="164818" y="3975314"/>
            <a:ext cx="2621676" cy="1109870"/>
          </a:xfrm>
          <a:prstGeom prst="wedgeEllipseCallout">
            <a:avLst>
              <a:gd name="adj1" fmla="val -107632"/>
              <a:gd name="adj2" fmla="val 27460"/>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ru-RU" sz="1400" b="1" dirty="0" smtClean="0">
              <a:solidFill>
                <a:schemeClr val="tx2">
                  <a:lumMod val="50000"/>
                </a:schemeClr>
              </a:solidFill>
            </a:endParaRPr>
          </a:p>
          <a:p>
            <a:pPr algn="ctr">
              <a:defRPr/>
            </a:pPr>
            <a:r>
              <a:rPr lang="ru-RU" sz="1400" b="1" dirty="0">
                <a:solidFill>
                  <a:schemeClr val="tx2">
                    <a:lumMod val="50000"/>
                  </a:schemeClr>
                </a:solidFill>
              </a:rPr>
              <a:t>Другие вопросы </a:t>
            </a:r>
            <a:r>
              <a:rPr lang="ru-RU" sz="1400" b="1" dirty="0" smtClean="0">
                <a:solidFill>
                  <a:schemeClr val="tx2">
                    <a:lumMod val="50000"/>
                  </a:schemeClr>
                </a:solidFill>
              </a:rPr>
              <a:t>в области </a:t>
            </a:r>
            <a:r>
              <a:rPr lang="ru-RU" sz="1400" b="1" dirty="0">
                <a:solidFill>
                  <a:schemeClr val="tx2">
                    <a:lumMod val="50000"/>
                  </a:schemeClr>
                </a:solidFill>
              </a:rPr>
              <a:t>культуры, кинематографии </a:t>
            </a:r>
          </a:p>
          <a:p>
            <a:pPr algn="ctr">
              <a:defRPr/>
            </a:pPr>
            <a:r>
              <a:rPr lang="ru-RU" sz="1400" b="1" dirty="0">
                <a:solidFill>
                  <a:schemeClr val="tx2">
                    <a:lumMod val="50000"/>
                  </a:schemeClr>
                </a:solidFill>
              </a:rPr>
              <a:t>2 034,2 тыс. руб. </a:t>
            </a:r>
          </a:p>
          <a:p>
            <a:pPr algn="ctr">
              <a:defRPr/>
            </a:pPr>
            <a:r>
              <a:rPr lang="ru-RU" sz="1400" b="1" dirty="0" smtClean="0">
                <a:solidFill>
                  <a:schemeClr val="tx2">
                    <a:lumMod val="50000"/>
                  </a:schemeClr>
                </a:solidFill>
              </a:rPr>
              <a:t> </a:t>
            </a:r>
            <a:endParaRPr lang="ru-RU" sz="1400" b="1" dirty="0">
              <a:solidFill>
                <a:schemeClr val="tx2">
                  <a:lumMod val="50000"/>
                </a:schemeClr>
              </a:solidFill>
            </a:endParaRPr>
          </a:p>
        </p:txBody>
      </p:sp>
    </p:spTree>
    <p:extLst>
      <p:ext uri="{BB962C8B-B14F-4D97-AF65-F5344CB8AC3E}">
        <p14:creationId xmlns:p14="http://schemas.microsoft.com/office/powerpoint/2010/main" val="20562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2447331"/>
            <a:ext cx="3251026" cy="765645"/>
          </a:xfrm>
          <a:prstGeom prst="ellipse">
            <a:avLst/>
          </a:prstGeom>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dirty="0">
                <a:solidFill>
                  <a:schemeClr val="tx2">
                    <a:lumMod val="50000"/>
                  </a:schemeClr>
                </a:solidFill>
              </a:rPr>
              <a:t>Пенсионное обеспечение</a:t>
            </a:r>
            <a:r>
              <a:rPr lang="ru-RU" sz="1400" dirty="0" smtClean="0">
                <a:solidFill>
                  <a:schemeClr val="tx2">
                    <a:lumMod val="50000"/>
                  </a:schemeClr>
                </a:solidFill>
                <a:effectLst>
                  <a:outerShdw blurRad="38100" dist="38100" dir="2700000" algn="tl">
                    <a:srgbClr val="000000">
                      <a:alpha val="43137"/>
                    </a:srgbClr>
                  </a:outerShdw>
                </a:effectLst>
              </a:rPr>
              <a:t> </a:t>
            </a:r>
          </a:p>
          <a:p>
            <a:pPr algn="ctr">
              <a:defRPr/>
            </a:pPr>
            <a:r>
              <a:rPr lang="ru-RU" sz="1400" dirty="0" smtClean="0">
                <a:solidFill>
                  <a:srgbClr val="C00000"/>
                </a:solidFill>
                <a:effectLst>
                  <a:outerShdw blurRad="38100" dist="38100" dir="2700000" algn="tl">
                    <a:srgbClr val="000000">
                      <a:alpha val="43137"/>
                    </a:srgbClr>
                  </a:outerShdw>
                </a:effectLst>
              </a:rPr>
              <a:t>2577,9 </a:t>
            </a:r>
            <a:r>
              <a:rPr lang="ru-RU" sz="1400" dirty="0" smtClean="0">
                <a:solidFill>
                  <a:schemeClr val="tx2">
                    <a:lumMod val="50000"/>
                  </a:schemeClr>
                </a:solidFill>
              </a:rPr>
              <a:t>тыс. </a:t>
            </a:r>
            <a:r>
              <a:rPr lang="ru-RU" sz="1400" dirty="0">
                <a:solidFill>
                  <a:schemeClr val="tx2">
                    <a:lumMod val="50000"/>
                  </a:schemeClr>
                </a:solidFill>
              </a:rPr>
              <a:t>руб. </a:t>
            </a:r>
          </a:p>
        </p:txBody>
      </p:sp>
      <p:sp>
        <p:nvSpPr>
          <p:cNvPr id="5" name="Скругленный прямоугольник 4"/>
          <p:cNvSpPr/>
          <p:nvPr/>
        </p:nvSpPr>
        <p:spPr>
          <a:xfrm>
            <a:off x="4104424" y="2613996"/>
            <a:ext cx="4572032" cy="454964"/>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dirty="0">
                <a:solidFill>
                  <a:schemeClr val="tx2">
                    <a:lumMod val="50000"/>
                  </a:schemeClr>
                </a:solidFill>
              </a:rPr>
              <a:t>За счет местного бюджета – </a:t>
            </a:r>
            <a:endParaRPr lang="ru-RU" sz="1200" dirty="0" smtClean="0">
              <a:solidFill>
                <a:schemeClr val="tx2">
                  <a:lumMod val="50000"/>
                </a:schemeClr>
              </a:solidFill>
            </a:endParaRPr>
          </a:p>
          <a:p>
            <a:pPr algn="ctr">
              <a:defRPr/>
            </a:pPr>
            <a:r>
              <a:rPr lang="ru-RU" sz="1200" dirty="0" smtClean="0">
                <a:solidFill>
                  <a:schemeClr val="tx2">
                    <a:lumMod val="50000"/>
                  </a:schemeClr>
                </a:solidFill>
              </a:rPr>
              <a:t>выплата  пенсии по выслуге лет  </a:t>
            </a:r>
            <a:r>
              <a:rPr lang="ru-RU" sz="1200" dirty="0">
                <a:solidFill>
                  <a:schemeClr val="tx2">
                    <a:lumMod val="50000"/>
                  </a:schemeClr>
                </a:solidFill>
              </a:rPr>
              <a:t>муниципальных служащих</a:t>
            </a:r>
          </a:p>
        </p:txBody>
      </p:sp>
      <p:sp>
        <p:nvSpPr>
          <p:cNvPr id="7" name="Овал 6"/>
          <p:cNvSpPr/>
          <p:nvPr/>
        </p:nvSpPr>
        <p:spPr>
          <a:xfrm>
            <a:off x="251520" y="4581128"/>
            <a:ext cx="3216810" cy="1080120"/>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Охрана семьи и </a:t>
            </a:r>
            <a:r>
              <a:rPr lang="ru-RU" sz="1300" dirty="0" smtClean="0">
                <a:solidFill>
                  <a:schemeClr val="tx2">
                    <a:lumMod val="50000"/>
                  </a:schemeClr>
                </a:solidFill>
              </a:rPr>
              <a:t>детства</a:t>
            </a:r>
          </a:p>
          <a:p>
            <a:pPr algn="ctr" fontAlgn="ctr">
              <a:defRPr/>
            </a:pPr>
            <a:r>
              <a:rPr lang="ru-RU" sz="1300" dirty="0">
                <a:solidFill>
                  <a:schemeClr val="tx2">
                    <a:lumMod val="50000"/>
                  </a:schemeClr>
                </a:solidFill>
              </a:rPr>
              <a:t> </a:t>
            </a:r>
            <a:r>
              <a:rPr lang="ru-RU" sz="1300" dirty="0" smtClean="0">
                <a:solidFill>
                  <a:srgbClr val="C00000"/>
                </a:solidFill>
                <a:effectLst>
                  <a:outerShdw blurRad="38100" dist="38100" dir="2700000" algn="tl">
                    <a:srgbClr val="000000">
                      <a:alpha val="43137"/>
                    </a:srgbClr>
                  </a:outerShdw>
                </a:effectLst>
              </a:rPr>
              <a:t>80878,9</a:t>
            </a:r>
            <a:r>
              <a:rPr lang="ru-RU" sz="1300" dirty="0" smtClean="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8" name="Овал 7"/>
          <p:cNvSpPr/>
          <p:nvPr/>
        </p:nvSpPr>
        <p:spPr>
          <a:xfrm>
            <a:off x="251520" y="5805264"/>
            <a:ext cx="3216810" cy="864096"/>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социальной </a:t>
            </a:r>
            <a:r>
              <a:rPr lang="ru-RU" sz="1300" dirty="0" smtClean="0">
                <a:solidFill>
                  <a:schemeClr val="tx2">
                    <a:lumMod val="50000"/>
                  </a:schemeClr>
                </a:solidFill>
              </a:rPr>
              <a:t>политики</a:t>
            </a:r>
          </a:p>
          <a:p>
            <a:pPr algn="ctr" fontAlgn="ctr">
              <a:defRPr/>
            </a:pPr>
            <a:r>
              <a:rPr lang="ru-RU" sz="1300" dirty="0" smtClean="0">
                <a:solidFill>
                  <a:srgbClr val="C00000"/>
                </a:solidFill>
                <a:effectLst>
                  <a:outerShdw blurRad="38100" dist="38100" dir="2700000" algn="tl">
                    <a:srgbClr val="000000">
                      <a:alpha val="43137"/>
                    </a:srgbClr>
                  </a:outerShdw>
                </a:effectLst>
              </a:rPr>
              <a:t>11592,5</a:t>
            </a:r>
            <a:r>
              <a:rPr lang="ru-RU" sz="1300" dirty="0" smtClean="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9" name="Овал 8"/>
          <p:cNvSpPr/>
          <p:nvPr/>
        </p:nvSpPr>
        <p:spPr>
          <a:xfrm>
            <a:off x="179512" y="3573015"/>
            <a:ext cx="3251026" cy="864097"/>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Социальное обеспечение </a:t>
            </a:r>
            <a:r>
              <a:rPr lang="ru-RU" sz="1300" dirty="0" smtClean="0">
                <a:solidFill>
                  <a:schemeClr val="tx2">
                    <a:lumMod val="50000"/>
                  </a:schemeClr>
                </a:solidFill>
              </a:rPr>
              <a:t>населения</a:t>
            </a:r>
          </a:p>
          <a:p>
            <a:pPr algn="ctr">
              <a:defRPr/>
            </a:pPr>
            <a:r>
              <a:rPr lang="ru-RU" sz="1300" dirty="0">
                <a:solidFill>
                  <a:schemeClr val="tx2">
                    <a:lumMod val="50000"/>
                  </a:schemeClr>
                </a:solidFill>
              </a:rPr>
              <a:t> </a:t>
            </a:r>
            <a:r>
              <a:rPr lang="ru-RU" sz="1300" dirty="0" smtClean="0">
                <a:solidFill>
                  <a:srgbClr val="C00000"/>
                </a:solidFill>
                <a:effectLst>
                  <a:outerShdw blurRad="38100" dist="38100" dir="2700000" algn="tl">
                    <a:srgbClr val="000000">
                      <a:alpha val="43137"/>
                    </a:srgbClr>
                  </a:outerShdw>
                </a:effectLst>
              </a:rPr>
              <a:t>168564,9 </a:t>
            </a:r>
            <a:r>
              <a:rPr lang="ru-RU" sz="1300" dirty="0" smtClean="0">
                <a:solidFill>
                  <a:schemeClr val="tx2">
                    <a:lumMod val="50000"/>
                  </a:schemeClr>
                </a:solidFill>
              </a:rPr>
              <a:t>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04424" y="3284984"/>
            <a:ext cx="4572032" cy="1152128"/>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ru-RU" sz="1300" dirty="0" smtClean="0">
                <a:solidFill>
                  <a:schemeClr val="tx2">
                    <a:lumMod val="50000"/>
                  </a:schemeClr>
                </a:solidFill>
              </a:rPr>
              <a:t>         </a:t>
            </a:r>
            <a:r>
              <a:rPr lang="ru-RU" sz="1300" i="1" dirty="0" smtClean="0">
                <a:solidFill>
                  <a:srgbClr val="C00000"/>
                </a:solidFill>
              </a:rPr>
              <a:t>168109,9 </a:t>
            </a:r>
            <a:r>
              <a:rPr lang="ru-RU" sz="1200" dirty="0" smtClean="0">
                <a:solidFill>
                  <a:schemeClr val="tx1"/>
                </a:solidFill>
              </a:rPr>
              <a:t>т</a:t>
            </a:r>
            <a:r>
              <a:rPr lang="ru-RU" sz="1200" dirty="0" smtClean="0">
                <a:solidFill>
                  <a:schemeClr val="tx2">
                    <a:lumMod val="50000"/>
                  </a:schemeClr>
                </a:solidFill>
              </a:rPr>
              <a:t>ыс. руб</a:t>
            </a:r>
            <a:r>
              <a:rPr lang="ru-RU" sz="1200" dirty="0">
                <a:solidFill>
                  <a:schemeClr val="tx2">
                    <a:lumMod val="50000"/>
                  </a:schemeClr>
                </a:solidFill>
              </a:rPr>
              <a:t>. </a:t>
            </a:r>
            <a:r>
              <a:rPr lang="ru-RU" sz="1200" dirty="0" smtClean="0">
                <a:solidFill>
                  <a:schemeClr val="tx2">
                    <a:lumMod val="50000"/>
                  </a:schemeClr>
                </a:solidFill>
              </a:rPr>
              <a:t>– за счет субвенции </a:t>
            </a:r>
            <a:r>
              <a:rPr lang="ru-RU" sz="1050" dirty="0" smtClean="0">
                <a:solidFill>
                  <a:schemeClr val="tx2">
                    <a:lumMod val="50000"/>
                  </a:schemeClr>
                </a:solidFill>
              </a:rPr>
              <a:t>(расходы на реализация </a:t>
            </a:r>
            <a:r>
              <a:rPr lang="ru-RU" sz="1050" dirty="0">
                <a:solidFill>
                  <a:schemeClr val="tx2">
                    <a:lumMod val="50000"/>
                  </a:schemeClr>
                </a:solidFill>
              </a:rPr>
              <a:t>республиканских и федеральных законов Государственной программы «Социальная защита населения в КЧР на 2014-2020 годы»)  </a:t>
            </a:r>
          </a:p>
          <a:p>
            <a:pPr>
              <a:defRPr/>
            </a:pPr>
            <a:r>
              <a:rPr lang="ru-RU" sz="1200" i="1" dirty="0" smtClean="0">
                <a:solidFill>
                  <a:srgbClr val="C00000"/>
                </a:solidFill>
              </a:rPr>
              <a:t>455,0 </a:t>
            </a:r>
            <a:r>
              <a:rPr lang="ru-RU" sz="1200" dirty="0" smtClean="0">
                <a:solidFill>
                  <a:schemeClr val="tx2">
                    <a:lumMod val="50000"/>
                  </a:schemeClr>
                </a:solidFill>
              </a:rPr>
              <a:t>тыс. руб.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r>
              <a:rPr lang="ru-RU" sz="1100" dirty="0" smtClean="0">
                <a:solidFill>
                  <a:schemeClr val="tx2">
                    <a:lumMod val="50000"/>
                  </a:schemeClr>
                </a:solidFill>
              </a:rPr>
              <a:t> </a:t>
            </a:r>
            <a:r>
              <a:rPr lang="ru-RU" sz="1050" dirty="0" smtClean="0">
                <a:solidFill>
                  <a:schemeClr val="tx2">
                    <a:lumMod val="50000"/>
                  </a:schemeClr>
                </a:solidFill>
              </a:rPr>
              <a:t>(мероприятия </a:t>
            </a:r>
            <a:r>
              <a:rPr lang="ru-RU" sz="1050" dirty="0">
                <a:solidFill>
                  <a:schemeClr val="tx2">
                    <a:lumMod val="50000"/>
                  </a:schemeClr>
                </a:solidFill>
              </a:rPr>
              <a:t>в области социальной </a:t>
            </a:r>
            <a:r>
              <a:rPr lang="ru-RU" sz="1050" dirty="0" smtClean="0">
                <a:solidFill>
                  <a:schemeClr val="tx2">
                    <a:lumMod val="50000"/>
                  </a:schemeClr>
                </a:solidFill>
              </a:rPr>
              <a:t>политики)</a:t>
            </a:r>
            <a:endParaRPr lang="ru-RU" sz="1050" dirty="0">
              <a:solidFill>
                <a:schemeClr val="tx2">
                  <a:lumMod val="50000"/>
                </a:schemeClr>
              </a:solidFill>
            </a:endParaRPr>
          </a:p>
        </p:txBody>
      </p:sp>
      <p:sp>
        <p:nvSpPr>
          <p:cNvPr id="12" name="Скругленный прямоугольник 11"/>
          <p:cNvSpPr/>
          <p:nvPr/>
        </p:nvSpPr>
        <p:spPr>
          <a:xfrm>
            <a:off x="4114800" y="5589240"/>
            <a:ext cx="4646642" cy="11967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endParaRPr lang="ru-RU" sz="1300" dirty="0" smtClean="0">
              <a:solidFill>
                <a:schemeClr val="tx2">
                  <a:lumMod val="50000"/>
                </a:schemeClr>
              </a:solidFill>
            </a:endParaRPr>
          </a:p>
          <a:p>
            <a:pPr>
              <a:defRPr/>
            </a:pPr>
            <a:endParaRPr lang="ru-RU" sz="1300" dirty="0">
              <a:solidFill>
                <a:schemeClr val="tx2">
                  <a:lumMod val="50000"/>
                </a:schemeClr>
              </a:solidFill>
            </a:endParaRPr>
          </a:p>
          <a:p>
            <a:pPr>
              <a:defRPr/>
            </a:pPr>
            <a:r>
              <a:rPr lang="ru-RU" sz="1300" dirty="0">
                <a:solidFill>
                  <a:schemeClr val="tx2">
                    <a:lumMod val="50000"/>
                  </a:schemeClr>
                </a:solidFill>
              </a:rPr>
              <a:t> </a:t>
            </a:r>
            <a:r>
              <a:rPr lang="ru-RU" sz="1300" dirty="0" smtClean="0">
                <a:solidFill>
                  <a:schemeClr val="tx2">
                    <a:lumMod val="50000"/>
                  </a:schemeClr>
                </a:solidFill>
              </a:rPr>
              <a:t>     </a:t>
            </a:r>
            <a:r>
              <a:rPr lang="ru-RU" sz="1200" i="1" dirty="0" smtClean="0">
                <a:solidFill>
                  <a:srgbClr val="C00000"/>
                </a:solidFill>
              </a:rPr>
              <a:t>10693,4 </a:t>
            </a:r>
            <a:r>
              <a:rPr lang="ru-RU" sz="1200" dirty="0">
                <a:solidFill>
                  <a:schemeClr val="tx1"/>
                </a:solidFill>
              </a:rPr>
              <a:t>тыс. руб</a:t>
            </a:r>
            <a:r>
              <a:rPr lang="ru-RU" sz="1200" dirty="0" smtClean="0">
                <a:solidFill>
                  <a:schemeClr val="tx2">
                    <a:lumMod val="50000"/>
                  </a:schemeClr>
                </a:solidFill>
              </a:rPr>
              <a:t>.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p>
          <a:p>
            <a:pPr>
              <a:defRPr/>
            </a:pPr>
            <a:r>
              <a:rPr lang="ru-RU" sz="1050" dirty="0" smtClean="0">
                <a:solidFill>
                  <a:schemeClr val="tx2">
                    <a:lumMod val="50000"/>
                  </a:schemeClr>
                </a:solidFill>
              </a:rPr>
              <a:t> </a:t>
            </a:r>
            <a:r>
              <a:rPr lang="ru-RU" sz="1050" dirty="0">
                <a:solidFill>
                  <a:schemeClr val="tx2">
                    <a:lumMod val="50000"/>
                  </a:schemeClr>
                </a:solidFill>
              </a:rPr>
              <a:t>(содержание </a:t>
            </a:r>
            <a:r>
              <a:rPr lang="ru-RU" sz="1050" dirty="0" smtClean="0">
                <a:solidFill>
                  <a:schemeClr val="tx2">
                    <a:lumMod val="50000"/>
                  </a:schemeClr>
                </a:solidFill>
              </a:rPr>
              <a:t>управления труда и социального развития населения);</a:t>
            </a:r>
            <a:endParaRPr lang="ru-RU" sz="1050" dirty="0">
              <a:solidFill>
                <a:schemeClr val="tx2">
                  <a:lumMod val="50000"/>
                </a:schemeClr>
              </a:solidFill>
            </a:endParaRPr>
          </a:p>
          <a:p>
            <a:pPr>
              <a:defRPr/>
            </a:pPr>
            <a:r>
              <a:rPr lang="ru-RU" sz="1200" dirty="0" smtClean="0">
                <a:solidFill>
                  <a:schemeClr val="tx2">
                    <a:lumMod val="50000"/>
                  </a:schemeClr>
                </a:solidFill>
              </a:rPr>
              <a:t>       </a:t>
            </a:r>
            <a:r>
              <a:rPr lang="ru-RU" sz="1200" i="1" dirty="0" smtClean="0">
                <a:solidFill>
                  <a:srgbClr val="C00000"/>
                </a:solidFill>
              </a:rPr>
              <a:t>899,1</a:t>
            </a:r>
            <a:r>
              <a:rPr lang="ru-RU" sz="1200" dirty="0" smtClean="0">
                <a:solidFill>
                  <a:schemeClr val="tx1"/>
                </a:solidFill>
              </a:rPr>
              <a:t> тыс</a:t>
            </a:r>
            <a:r>
              <a:rPr lang="ru-RU" sz="1200" dirty="0" smtClean="0">
                <a:solidFill>
                  <a:schemeClr val="tx2">
                    <a:lumMod val="50000"/>
                  </a:schemeClr>
                </a:solidFill>
              </a:rPr>
              <a:t>. руб. - за </a:t>
            </a:r>
            <a:r>
              <a:rPr lang="ru-RU" sz="1200" dirty="0">
                <a:solidFill>
                  <a:schemeClr val="tx2">
                    <a:lumMod val="50000"/>
                  </a:schemeClr>
                </a:solidFill>
              </a:rPr>
              <a:t>счет средств республиканского </a:t>
            </a:r>
            <a:r>
              <a:rPr lang="ru-RU" sz="1200" dirty="0" smtClean="0">
                <a:solidFill>
                  <a:schemeClr val="tx2">
                    <a:lumMod val="50000"/>
                  </a:schemeClr>
                </a:solidFill>
              </a:rPr>
              <a:t>бюджета </a:t>
            </a:r>
            <a:r>
              <a:rPr lang="ru-RU" sz="1050" dirty="0" smtClean="0">
                <a:solidFill>
                  <a:schemeClr val="tx2">
                    <a:lumMod val="50000"/>
                  </a:schemeClr>
                </a:solidFill>
              </a:rPr>
              <a:t>(целевая </a:t>
            </a:r>
            <a:r>
              <a:rPr lang="ru-RU" sz="1050" dirty="0">
                <a:solidFill>
                  <a:schemeClr val="tx2">
                    <a:lumMod val="50000"/>
                  </a:schemeClr>
                </a:solidFill>
              </a:rPr>
              <a:t>программа «Организация отдыха и оздоровление детей в КЧР на 2014-2016годы </a:t>
            </a:r>
            <a:r>
              <a:rPr lang="ru-RU" sz="1050" dirty="0" smtClean="0">
                <a:solidFill>
                  <a:schemeClr val="tx2">
                    <a:lumMod val="50000"/>
                  </a:schemeClr>
                </a:solidFill>
              </a:rPr>
              <a:t>»-779,1,тыс. руб., Гос. программа КЧР «Доступная среда  «КЧР на 2016-2020 годы « – 120,0 тыс. руб.)                  </a:t>
            </a:r>
            <a:endParaRPr lang="ru-RU" sz="1050" dirty="0">
              <a:solidFill>
                <a:schemeClr val="tx2">
                  <a:lumMod val="50000"/>
                </a:schemeClr>
              </a:solidFill>
            </a:endParaRPr>
          </a:p>
          <a:p>
            <a:pPr>
              <a:defRPr/>
            </a:pPr>
            <a:r>
              <a:rPr lang="ru-RU" sz="1300" dirty="0" smtClean="0">
                <a:solidFill>
                  <a:srgbClr val="FF0000"/>
                </a:solidFill>
              </a:rPr>
              <a:t>                    </a:t>
            </a:r>
            <a:endParaRPr lang="ru-RU" sz="1300" dirty="0">
              <a:solidFill>
                <a:srgbClr val="FF0000"/>
              </a:solidFill>
            </a:endParaRPr>
          </a:p>
          <a:p>
            <a:pPr>
              <a:defRPr/>
            </a:pPr>
            <a:r>
              <a:rPr lang="ru-RU" sz="1200" dirty="0" smtClean="0">
                <a:solidFill>
                  <a:schemeClr val="tx2">
                    <a:lumMod val="50000"/>
                  </a:schemeClr>
                </a:solidFill>
              </a:rPr>
              <a:t>    </a:t>
            </a:r>
            <a:endParaRPr lang="ru-RU" sz="1200" dirty="0">
              <a:solidFill>
                <a:schemeClr val="tx2">
                  <a:lumMod val="50000"/>
                </a:schemeClr>
              </a:solidFill>
            </a:endParaRPr>
          </a:p>
        </p:txBody>
      </p:sp>
      <p:sp>
        <p:nvSpPr>
          <p:cNvPr id="13" name="Скругленный прямоугольник 12"/>
          <p:cNvSpPr/>
          <p:nvPr/>
        </p:nvSpPr>
        <p:spPr>
          <a:xfrm>
            <a:off x="4112044" y="4581128"/>
            <a:ext cx="4646642"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endParaRPr lang="ru-RU" sz="1100" dirty="0" smtClean="0">
              <a:solidFill>
                <a:schemeClr val="tx2">
                  <a:lumMod val="50000"/>
                </a:schemeClr>
              </a:solidFill>
            </a:endParaRPr>
          </a:p>
          <a:p>
            <a:pPr>
              <a:defRPr/>
            </a:pPr>
            <a:endParaRPr lang="ru-RU" sz="1100" dirty="0">
              <a:solidFill>
                <a:schemeClr val="tx2">
                  <a:lumMod val="50000"/>
                </a:schemeClr>
              </a:solidFill>
            </a:endParaRPr>
          </a:p>
          <a:p>
            <a:pPr>
              <a:defRPr/>
            </a:pPr>
            <a:r>
              <a:rPr lang="ru-RU" sz="1100" dirty="0" smtClean="0">
                <a:solidFill>
                  <a:schemeClr val="tx2">
                    <a:lumMod val="50000"/>
                  </a:schemeClr>
                </a:solidFill>
              </a:rPr>
              <a:t>За </a:t>
            </a:r>
            <a:r>
              <a:rPr lang="ru-RU" sz="1100" dirty="0">
                <a:solidFill>
                  <a:schemeClr val="tx2">
                    <a:lumMod val="50000"/>
                  </a:schemeClr>
                </a:solidFill>
              </a:rPr>
              <a:t>счет субвенции –(реализация республиканских и федеральных законов Государственной программы «Социальная защита населения в КЧР на 2014-2020 годы»)  </a:t>
            </a:r>
          </a:p>
          <a:p>
            <a:pPr>
              <a:defRPr/>
            </a:pPr>
            <a:endParaRPr lang="ru-RU" sz="1100" dirty="0">
              <a:solidFill>
                <a:schemeClr val="tx2">
                  <a:lumMod val="50000"/>
                </a:schemeClr>
              </a:solidFill>
            </a:endParaRPr>
          </a:p>
          <a:p>
            <a:pPr>
              <a:defRPr/>
            </a:pPr>
            <a:endParaRPr lang="ru-RU" sz="1100" dirty="0">
              <a:solidFill>
                <a:schemeClr val="tx2">
                  <a:lumMod val="50000"/>
                </a:schemeClr>
              </a:solidFill>
            </a:endParaRPr>
          </a:p>
        </p:txBody>
      </p:sp>
      <p:sp>
        <p:nvSpPr>
          <p:cNvPr id="15" name="Нашивка 14"/>
          <p:cNvSpPr/>
          <p:nvPr/>
        </p:nvSpPr>
        <p:spPr>
          <a:xfrm>
            <a:off x="3491880" y="3735313"/>
            <a:ext cx="484187"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16" name="Нашивка 15"/>
          <p:cNvSpPr/>
          <p:nvPr/>
        </p:nvSpPr>
        <p:spPr>
          <a:xfrm>
            <a:off x="3526007" y="4959449"/>
            <a:ext cx="484188" cy="341759"/>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21" name="Нашивка 20"/>
          <p:cNvSpPr/>
          <p:nvPr/>
        </p:nvSpPr>
        <p:spPr>
          <a:xfrm>
            <a:off x="3526007" y="6039569"/>
            <a:ext cx="484188"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18" name="Нашивка 17"/>
          <p:cNvSpPr/>
          <p:nvPr/>
        </p:nvSpPr>
        <p:spPr>
          <a:xfrm>
            <a:off x="3491880" y="2636912"/>
            <a:ext cx="484188"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20" name="Заголовок 1"/>
          <p:cNvSpPr txBox="1">
            <a:spLocks/>
          </p:cNvSpPr>
          <p:nvPr/>
        </p:nvSpPr>
        <p:spPr>
          <a:xfrm>
            <a:off x="1187624" y="188640"/>
            <a:ext cx="6840760"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solidFill>
                  <a:srgbClr val="C00000"/>
                </a:solidFill>
                <a:effectLst>
                  <a:outerShdw blurRad="38100" dist="38100" dir="2700000" algn="tl">
                    <a:srgbClr val="000000">
                      <a:alpha val="43137"/>
                    </a:srgbClr>
                  </a:outerShdw>
                </a:effectLst>
              </a:rPr>
              <a:t>Расходы бюджета </a:t>
            </a:r>
            <a:r>
              <a:rPr lang="ru-RU" sz="2400" b="1" dirty="0">
                <a:solidFill>
                  <a:srgbClr val="C00000"/>
                </a:solidFill>
                <a:effectLst>
                  <a:outerShdw blurRad="38100" dist="38100" dir="2700000" algn="tl">
                    <a:srgbClr val="000000">
                      <a:alpha val="43137"/>
                    </a:srgbClr>
                  </a:outerShdw>
                </a:effectLst>
              </a:rPr>
              <a:t>в сфере </a:t>
            </a:r>
            <a:r>
              <a:rPr lang="ru-RU" sz="2400" b="1" dirty="0" smtClean="0">
                <a:solidFill>
                  <a:srgbClr val="C00000"/>
                </a:solidFill>
                <a:effectLst>
                  <a:outerShdw blurRad="38100" dist="38100" dir="2700000" algn="tl">
                    <a:srgbClr val="000000">
                      <a:alpha val="43137"/>
                    </a:srgbClr>
                  </a:outerShdw>
                </a:effectLst>
              </a:rPr>
              <a:t>социальной политики </a:t>
            </a:r>
          </a:p>
        </p:txBody>
      </p:sp>
      <p:graphicFrame>
        <p:nvGraphicFramePr>
          <p:cNvPr id="22" name="Таблица 21"/>
          <p:cNvGraphicFramePr>
            <a:graphicFrameLocks noGrp="1"/>
          </p:cNvGraphicFramePr>
          <p:nvPr>
            <p:extLst>
              <p:ext uri="{D42A27DB-BD31-4B8C-83A1-F6EECF244321}">
                <p14:modId xmlns:p14="http://schemas.microsoft.com/office/powerpoint/2010/main" val="3004061744"/>
              </p:ext>
            </p:extLst>
          </p:nvPr>
        </p:nvGraphicFramePr>
        <p:xfrm>
          <a:off x="310550" y="982812"/>
          <a:ext cx="5557594" cy="1078036"/>
        </p:xfrm>
        <a:graphic>
          <a:graphicData uri="http://schemas.openxmlformats.org/drawingml/2006/table">
            <a:tbl>
              <a:tblPr>
                <a:effectLst>
                  <a:innerShdw blurRad="114300">
                    <a:prstClr val="black"/>
                  </a:innerShdw>
                </a:effectLst>
                <a:tableStyleId>{5C22544A-7EE6-4342-B048-85BDC9FD1C3A}</a:tableStyleId>
              </a:tblPr>
              <a:tblGrid>
                <a:gridCol w="441731"/>
                <a:gridCol w="3459679"/>
                <a:gridCol w="864096"/>
                <a:gridCol w="792088"/>
              </a:tblGrid>
              <a:tr h="222272">
                <a:tc>
                  <a:txBody>
                    <a:bodyPr/>
                    <a:lstStyle/>
                    <a:p>
                      <a:pPr algn="ctr">
                        <a:spcAft>
                          <a:spcPts val="0"/>
                        </a:spcAft>
                      </a:pPr>
                      <a:r>
                        <a:rPr lang="ru-RU" sz="1150" b="1" u="sng" dirty="0">
                          <a:effectLst/>
                          <a:latin typeface="+mn-lt"/>
                          <a:ea typeface="Times New Roman"/>
                        </a:rPr>
                        <a:t>1000</a:t>
                      </a:r>
                      <a:endParaRPr lang="ru-RU" sz="1200" u="sng" dirty="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mn-lt"/>
                          <a:ea typeface="Times New Roman"/>
                        </a:rPr>
                        <a:t>Социальная </a:t>
                      </a:r>
                      <a:r>
                        <a:rPr lang="ru-RU" sz="1150" b="1" u="sng" dirty="0" smtClean="0">
                          <a:effectLst/>
                          <a:latin typeface="+mn-lt"/>
                          <a:ea typeface="Times New Roman"/>
                        </a:rPr>
                        <a:t>политика, всего </a:t>
                      </a:r>
                      <a:endParaRPr lang="ru-RU" sz="1200" u="sng"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smtClean="0">
                          <a:solidFill>
                            <a:srgbClr val="C00000"/>
                          </a:solidFill>
                          <a:effectLst/>
                          <a:latin typeface="+mn-lt"/>
                          <a:ea typeface="Times New Roman"/>
                        </a:rPr>
                        <a:t>264688,6</a:t>
                      </a:r>
                      <a:endParaRPr lang="ru-RU" sz="1200" u="sng"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smtClean="0">
                          <a:solidFill>
                            <a:srgbClr val="C00000"/>
                          </a:solidFill>
                          <a:effectLst/>
                          <a:latin typeface="+mn-lt"/>
                          <a:ea typeface="Times New Roman"/>
                        </a:rPr>
                        <a:t>263614,2</a:t>
                      </a:r>
                      <a:endParaRPr lang="ru-RU" sz="1200" u="sng"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3941">
                <a:tc>
                  <a:txBody>
                    <a:bodyPr/>
                    <a:lstStyle/>
                    <a:p>
                      <a:pPr algn="ctr">
                        <a:spcAft>
                          <a:spcPts val="0"/>
                        </a:spcAft>
                      </a:pPr>
                      <a:r>
                        <a:rPr lang="ru-RU" sz="1150">
                          <a:effectLst/>
                          <a:latin typeface="+mn-lt"/>
                          <a:ea typeface="Times New Roman"/>
                        </a:rPr>
                        <a:t>1001</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mn-lt"/>
                          <a:ea typeface="Times New Roman"/>
                        </a:rPr>
                        <a:t>Пенсионное обеспечение</a:t>
                      </a:r>
                      <a:endParaRPr lang="ru-RU" sz="12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2577,9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2577,9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1003</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Социальное обеспечение населения</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169484,9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168564,9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1004</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Охрана семьи и детства</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80997,8</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80878,9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1006</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b="0" kern="0">
                          <a:effectLst/>
                          <a:latin typeface="+mn-lt"/>
                        </a:rPr>
                        <a:t>Другие вопросы в области социальной политики</a:t>
                      </a:r>
                      <a:endParaRPr lang="ru-RU" sz="1000" b="1" kern="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11628,0</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11592,5</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pic>
        <p:nvPicPr>
          <p:cNvPr id="24" name="Рисунок 23" descr="https://im1-tub-ru.yandex.net/i?id=b1e2a301abf454d199d7d36741e968e6&amp;n=33&amp;h=190&amp;w=25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8716" y="836712"/>
            <a:ext cx="2389748" cy="1568842"/>
          </a:xfrm>
          <a:prstGeom prst="rect">
            <a:avLst/>
          </a:prstGeom>
          <a:noFill/>
          <a:ln>
            <a:noFill/>
          </a:ln>
        </p:spPr>
      </p:pic>
    </p:spTree>
    <p:extLst>
      <p:ext uri="{BB962C8B-B14F-4D97-AF65-F5344CB8AC3E}">
        <p14:creationId xmlns:p14="http://schemas.microsoft.com/office/powerpoint/2010/main" val="146544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54199" y="2343622"/>
            <a:ext cx="3251026" cy="693637"/>
          </a:xfrm>
          <a:prstGeom prst="ellipse">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ru-RU" sz="1400" dirty="0">
                <a:solidFill>
                  <a:srgbClr val="1F497D">
                    <a:lumMod val="50000"/>
                  </a:srgbClr>
                </a:solidFill>
              </a:rPr>
              <a:t>Физическая культура</a:t>
            </a:r>
            <a:r>
              <a:rPr lang="ru-RU" sz="1400" dirty="0" smtClean="0">
                <a:solidFill>
                  <a:srgbClr val="1F497D">
                    <a:lumMod val="50000"/>
                  </a:srgbClr>
                </a:solidFill>
                <a:effectLst>
                  <a:outerShdw blurRad="38100" dist="38100" dir="2700000" algn="tl">
                    <a:srgbClr val="000000">
                      <a:alpha val="43137"/>
                    </a:srgbClr>
                  </a:outerShdw>
                </a:effectLst>
              </a:rPr>
              <a:t> </a:t>
            </a:r>
          </a:p>
          <a:p>
            <a:pPr algn="ctr">
              <a:defRPr/>
            </a:pPr>
            <a:r>
              <a:rPr lang="ru-RU" sz="1400" dirty="0" smtClean="0">
                <a:solidFill>
                  <a:srgbClr val="1F497D">
                    <a:lumMod val="50000"/>
                  </a:srgbClr>
                </a:solidFill>
                <a:effectLst>
                  <a:outerShdw blurRad="38100" dist="38100" dir="2700000" algn="tl">
                    <a:srgbClr val="000000">
                      <a:alpha val="43137"/>
                    </a:srgbClr>
                  </a:outerShdw>
                </a:effectLst>
              </a:rPr>
              <a:t>350 </a:t>
            </a:r>
            <a:r>
              <a:rPr lang="ru-RU" sz="1400" dirty="0" smtClean="0">
                <a:solidFill>
                  <a:srgbClr val="1F497D">
                    <a:lumMod val="50000"/>
                  </a:srgbClr>
                </a:solidFill>
              </a:rPr>
              <a:t>тыс. </a:t>
            </a:r>
            <a:r>
              <a:rPr lang="ru-RU" sz="1400" dirty="0">
                <a:solidFill>
                  <a:srgbClr val="1F497D">
                    <a:lumMod val="50000"/>
                  </a:srgbClr>
                </a:solidFill>
              </a:rPr>
              <a:t>руб. </a:t>
            </a:r>
          </a:p>
        </p:txBody>
      </p:sp>
      <p:sp>
        <p:nvSpPr>
          <p:cNvPr id="9" name="Овал 8"/>
          <p:cNvSpPr/>
          <p:nvPr/>
        </p:nvSpPr>
        <p:spPr>
          <a:xfrm>
            <a:off x="354199" y="4581128"/>
            <a:ext cx="3251026" cy="864096"/>
          </a:xfrm>
          <a:prstGeom prst="ellipse">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4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r>
              <a:rPr lang="ru-RU" sz="1300" dirty="0">
                <a:solidFill>
                  <a:srgbClr val="1F497D">
                    <a:lumMod val="50000"/>
                  </a:srgbClr>
                </a:solidFill>
              </a:rPr>
              <a:t> </a:t>
            </a:r>
            <a:r>
              <a:rPr lang="ru-RU" sz="1400" dirty="0">
                <a:solidFill>
                  <a:srgbClr val="1F497D">
                    <a:lumMod val="50000"/>
                  </a:srgbClr>
                </a:solidFill>
              </a:rPr>
              <a:t>Другие вопросы в области физической культуры и спорта </a:t>
            </a:r>
            <a:r>
              <a:rPr lang="ru-RU" sz="1400" dirty="0" smtClean="0">
                <a:solidFill>
                  <a:srgbClr val="1F497D">
                    <a:lumMod val="50000"/>
                  </a:srgbClr>
                </a:solidFill>
                <a:effectLst>
                  <a:outerShdw blurRad="38100" dist="38100" dir="2700000" algn="tl">
                    <a:srgbClr val="000000">
                      <a:alpha val="43137"/>
                    </a:srgbClr>
                  </a:outerShdw>
                </a:effectLst>
              </a:rPr>
              <a:t>1139,4 </a:t>
            </a:r>
            <a:r>
              <a:rPr lang="ru-RU" sz="1400" dirty="0" smtClean="0">
                <a:solidFill>
                  <a:srgbClr val="1F497D">
                    <a:lumMod val="50000"/>
                  </a:srgbClr>
                </a:solidFill>
              </a:rPr>
              <a:t>тыс</a:t>
            </a:r>
            <a:r>
              <a:rPr lang="ru-RU" sz="1400" dirty="0">
                <a:solidFill>
                  <a:srgbClr val="1F497D">
                    <a:lumMod val="50000"/>
                  </a:srgbClr>
                </a:solidFill>
              </a:rPr>
              <a:t>. руб. </a:t>
            </a:r>
          </a:p>
          <a:p>
            <a:pPr algn="ctr">
              <a:defRPr/>
            </a:pPr>
            <a:endParaRPr lang="ru-RU" sz="1300" dirty="0" smtClean="0">
              <a:solidFill>
                <a:srgbClr val="1F497D">
                  <a:lumMod val="50000"/>
                </a:srgbClr>
              </a:solidFill>
            </a:endParaRPr>
          </a:p>
          <a:p>
            <a:pPr algn="ctr">
              <a:defRPr/>
            </a:pPr>
            <a:r>
              <a:rPr lang="ru-RU" sz="1300" dirty="0" smtClean="0">
                <a:solidFill>
                  <a:srgbClr val="1F497D">
                    <a:lumMod val="50000"/>
                  </a:srgbClr>
                </a:solidFill>
              </a:rPr>
              <a:t> </a:t>
            </a:r>
          </a:p>
          <a:p>
            <a:pPr algn="ctr" fontAlgn="b">
              <a:defRPr/>
            </a:pPr>
            <a:endParaRPr lang="ru-RU" sz="1400" dirty="0">
              <a:solidFill>
                <a:srgbClr val="000000"/>
              </a:solidFill>
            </a:endParaRPr>
          </a:p>
        </p:txBody>
      </p:sp>
      <p:sp>
        <p:nvSpPr>
          <p:cNvPr id="16" name="Заголовок 1"/>
          <p:cNvSpPr txBox="1">
            <a:spLocks/>
          </p:cNvSpPr>
          <p:nvPr/>
        </p:nvSpPr>
        <p:spPr>
          <a:xfrm>
            <a:off x="1979712" y="548680"/>
            <a:ext cx="4824536" cy="93610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a:t>
            </a:r>
            <a:r>
              <a:rPr lang="ru-RU" sz="2400" b="1" dirty="0">
                <a:effectLst>
                  <a:outerShdw blurRad="38100" dist="38100" dir="2700000" algn="tl">
                    <a:srgbClr val="000000">
                      <a:alpha val="43137"/>
                    </a:srgbClr>
                  </a:outerShdw>
                </a:effectLst>
              </a:rPr>
              <a:t>бюджета </a:t>
            </a:r>
            <a:endParaRPr lang="ru-RU" sz="2400" b="1" dirty="0" smtClean="0">
              <a:effectLst>
                <a:outerShdw blurRad="38100" dist="38100" dir="2700000" algn="tl">
                  <a:srgbClr val="000000">
                    <a:alpha val="43137"/>
                  </a:srgbClr>
                </a:outerShdw>
              </a:effectLst>
            </a:endParaRPr>
          </a:p>
          <a:p>
            <a:pPr marL="0" indent="0" algn="ctr">
              <a:buNone/>
            </a:pPr>
            <a:r>
              <a:rPr lang="ru-RU" sz="2400" b="1" dirty="0" smtClean="0">
                <a:effectLst>
                  <a:outerShdw blurRad="38100" dist="38100" dir="2700000" algn="tl">
                    <a:srgbClr val="000000">
                      <a:alpha val="43137"/>
                    </a:srgbClr>
                  </a:outerShdw>
                </a:effectLst>
              </a:rPr>
              <a:t>на </a:t>
            </a:r>
            <a:r>
              <a:rPr lang="ru-RU" sz="2400" b="1" dirty="0">
                <a:effectLst>
                  <a:outerShdw blurRad="38100" dist="38100" dir="2700000" algn="tl">
                    <a:srgbClr val="000000">
                      <a:alpha val="43137"/>
                    </a:srgbClr>
                  </a:outerShdw>
                </a:effectLst>
              </a:rPr>
              <a:t>физическую культуру и </a:t>
            </a:r>
            <a:r>
              <a:rPr lang="ru-RU" sz="2400" b="1" dirty="0" smtClean="0">
                <a:effectLst>
                  <a:outerShdw blurRad="38100" dist="38100" dir="2700000" algn="tl">
                    <a:srgbClr val="000000">
                      <a:alpha val="43137"/>
                    </a:srgbClr>
                  </a:outerShdw>
                </a:effectLst>
              </a:rPr>
              <a:t>спорт</a:t>
            </a:r>
          </a:p>
          <a:p>
            <a:pPr marL="0" indent="0" algn="ctr">
              <a:buNone/>
            </a:pPr>
            <a:r>
              <a:rPr lang="ru-RU" sz="2400" b="1" dirty="0" smtClean="0">
                <a:effectLst>
                  <a:outerShdw blurRad="38100" dist="38100" dir="2700000" algn="tl">
                    <a:srgbClr val="000000">
                      <a:alpha val="43137"/>
                    </a:srgbClr>
                  </a:outerShdw>
                </a:effectLst>
              </a:rPr>
              <a:t> </a:t>
            </a:r>
          </a:p>
        </p:txBody>
      </p:sp>
      <p:pic>
        <p:nvPicPr>
          <p:cNvPr id="12" name="Рисунок 11" descr="https://im2-tub-ru.yandex.net/i?id=6e4ba0ad25084e41a529b441b72684cc&amp;n=33&amp;h=190&amp;w=22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09374" y="5086618"/>
            <a:ext cx="2389748" cy="1728192"/>
          </a:xfrm>
          <a:prstGeom prst="rect">
            <a:avLst/>
          </a:prstGeom>
          <a:noFill/>
          <a:ln>
            <a:noFill/>
          </a:ln>
        </p:spPr>
      </p:pic>
      <p:pic>
        <p:nvPicPr>
          <p:cNvPr id="14" name="Рисунок 13" descr="https://im3-tub-ru.yandex.net/i?id=78b1f36be7e00f1694218a0ce27c0968&amp;n=33&amp;h=190&amp;w=28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6258" y="288072"/>
            <a:ext cx="1749437" cy="1358018"/>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34372"/>
            <a:ext cx="1790824" cy="141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конечная звезда 5"/>
          <p:cNvSpPr/>
          <p:nvPr/>
        </p:nvSpPr>
        <p:spPr>
          <a:xfrm>
            <a:off x="8510488" y="5661248"/>
            <a:ext cx="457200" cy="864096"/>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8" name="Выноска 2 (с границей) 7"/>
          <p:cNvSpPr/>
          <p:nvPr/>
        </p:nvSpPr>
        <p:spPr>
          <a:xfrm>
            <a:off x="5076056" y="1844824"/>
            <a:ext cx="3924436" cy="1041730"/>
          </a:xfrm>
          <a:prstGeom prst="accentCallout2">
            <a:avLst>
              <a:gd name="adj1" fmla="val 18750"/>
              <a:gd name="adj2" fmla="val -8333"/>
              <a:gd name="adj3" fmla="val 18750"/>
              <a:gd name="adj4" fmla="val -16667"/>
              <a:gd name="adj5" fmla="val 70104"/>
              <a:gd name="adj6" fmla="val -39335"/>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a:solidFill>
                  <a:schemeClr val="tx1"/>
                </a:solidFill>
              </a:rPr>
              <a:t>На проводимые в районе мероприятия в соответствии с муниципальной программы «Развитие физической культуры и спорта в Зеленчукском муниципальном районе»</a:t>
            </a:r>
            <a:endParaRPr lang="ru-RU" sz="1400" dirty="0"/>
          </a:p>
        </p:txBody>
      </p:sp>
      <p:sp>
        <p:nvSpPr>
          <p:cNvPr id="20" name="Выноска 2 (с границей) 19"/>
          <p:cNvSpPr/>
          <p:nvPr/>
        </p:nvSpPr>
        <p:spPr>
          <a:xfrm>
            <a:off x="4552131" y="3212976"/>
            <a:ext cx="4525378" cy="1368152"/>
          </a:xfrm>
          <a:prstGeom prst="accentCallout2">
            <a:avLst>
              <a:gd name="adj1" fmla="val 18750"/>
              <a:gd name="adj2" fmla="val -8333"/>
              <a:gd name="adj3" fmla="val 18750"/>
              <a:gd name="adj4" fmla="val -16667"/>
              <a:gd name="adj5" fmla="val 101763"/>
              <a:gd name="adj6" fmla="val -38537"/>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300" dirty="0">
                <a:solidFill>
                  <a:schemeClr val="tx1"/>
                </a:solidFill>
              </a:rPr>
              <a:t>На проводимые в районе мероприятия в соответствии с муниципальных программ:  «Профилактика терроризма и экстремизма в ЗМР»; «Противодействие коррупции в ЗМР»; «Профилактика преступлений и иных правонарушений в ЗМР</a:t>
            </a:r>
            <a:r>
              <a:rPr lang="ru-RU" sz="1300" dirty="0" smtClean="0">
                <a:solidFill>
                  <a:schemeClr val="tx1"/>
                </a:solidFill>
              </a:rPr>
              <a:t>»; На </a:t>
            </a:r>
            <a:r>
              <a:rPr lang="ru-RU" sz="1300" dirty="0">
                <a:solidFill>
                  <a:schemeClr val="tx1"/>
                </a:solidFill>
              </a:rPr>
              <a:t>содержание отдела по ФК и спорту, туризму и молодежной политике.</a:t>
            </a:r>
          </a:p>
        </p:txBody>
      </p:sp>
      <p:sp>
        <p:nvSpPr>
          <p:cNvPr id="21" name="4-конечная звезда 20"/>
          <p:cNvSpPr/>
          <p:nvPr/>
        </p:nvSpPr>
        <p:spPr>
          <a:xfrm>
            <a:off x="4618856" y="5445224"/>
            <a:ext cx="457200" cy="864096"/>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2" name="4-конечная звезда 21"/>
          <p:cNvSpPr/>
          <p:nvPr/>
        </p:nvSpPr>
        <p:spPr>
          <a:xfrm>
            <a:off x="559304" y="5661248"/>
            <a:ext cx="393285" cy="864096"/>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4-конечная звезда 23"/>
          <p:cNvSpPr/>
          <p:nvPr/>
        </p:nvSpPr>
        <p:spPr>
          <a:xfrm>
            <a:off x="3275856" y="1646090"/>
            <a:ext cx="329369" cy="719599"/>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5" name="4-конечная звезда 14"/>
          <p:cNvSpPr/>
          <p:nvPr/>
        </p:nvSpPr>
        <p:spPr>
          <a:xfrm>
            <a:off x="1835695" y="3356992"/>
            <a:ext cx="393285" cy="864096"/>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6772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57" y="44624"/>
            <a:ext cx="8928992" cy="6771084"/>
          </a:xfrm>
          <a:prstGeom prst="rect">
            <a:avLst/>
          </a:prstGeom>
        </p:spPr>
        <p:txBody>
          <a:bodyPr wrap="square">
            <a:spAutoFit/>
          </a:bodyPr>
          <a:lstStyle/>
          <a:p>
            <a:pPr marL="180975"/>
            <a:r>
              <a:rPr lang="ru-RU" sz="1400" dirty="0" smtClean="0">
                <a:solidFill>
                  <a:schemeClr val="bg2">
                    <a:lumMod val="10000"/>
                  </a:schemeClr>
                </a:solidFill>
                <a:latin typeface="Times New Roman" pitchFamily="18" charset="0"/>
                <a:cs typeface="Times New Roman" pitchFamily="18" charset="0"/>
              </a:rPr>
              <a:t> 26</a:t>
            </a:r>
            <a:r>
              <a:rPr lang="ru-RU" sz="1400" dirty="0">
                <a:solidFill>
                  <a:schemeClr val="bg2">
                    <a:lumMod val="10000"/>
                  </a:schemeClr>
                </a:solidFill>
                <a:latin typeface="Times New Roman" pitchFamily="18" charset="0"/>
                <a:cs typeface="Times New Roman" pitchFamily="18" charset="0"/>
              </a:rPr>
              <a:t>. Сведения о средней заработной плате отдельных категорий работников бюджетной сферы  </a:t>
            </a:r>
            <a:r>
              <a:rPr lang="ru-RU" sz="1400" dirty="0" smtClean="0">
                <a:solidFill>
                  <a:schemeClr val="bg2">
                    <a:lumMod val="10000"/>
                  </a:schemeClr>
                </a:solidFill>
                <a:latin typeface="Times New Roman" pitchFamily="18" charset="0"/>
                <a:cs typeface="Times New Roman" pitchFamily="18" charset="0"/>
              </a:rPr>
              <a:t> ….… . .….  31</a:t>
            </a:r>
            <a:endParaRPr lang="ru-RU" sz="1400" dirty="0">
              <a:latin typeface="Times New Roman" pitchFamily="18" charset="0"/>
              <a:cs typeface="Times New Roman" pitchFamily="18" charset="0"/>
            </a:endParaRPr>
          </a:p>
          <a:p>
            <a:pPr marL="180975"/>
            <a:r>
              <a:rPr lang="ru-RU" sz="1400" dirty="0" smtClean="0">
                <a:solidFill>
                  <a:schemeClr val="bg2">
                    <a:lumMod val="10000"/>
                  </a:schemeClr>
                </a:solidFill>
                <a:latin typeface="Times New Roman" pitchFamily="18" charset="0"/>
                <a:cs typeface="Times New Roman" pitchFamily="18" charset="0"/>
              </a:rPr>
              <a:t> 27</a:t>
            </a:r>
            <a:r>
              <a:rPr lang="ru-RU" sz="1400" dirty="0">
                <a:solidFill>
                  <a:schemeClr val="bg2">
                    <a:lumMod val="10000"/>
                  </a:schemeClr>
                </a:solidFill>
                <a:latin typeface="Times New Roman" pitchFamily="18" charset="0"/>
                <a:cs typeface="Times New Roman" pitchFamily="18" charset="0"/>
              </a:rPr>
              <a:t>. Меры социальной поддержки граждан в 2017 году </a:t>
            </a:r>
            <a:r>
              <a:rPr lang="ru-RU" sz="1400" dirty="0" smtClean="0">
                <a:solidFill>
                  <a:schemeClr val="bg2">
                    <a:lumMod val="10000"/>
                  </a:schemeClr>
                </a:solidFill>
                <a:latin typeface="Times New Roman" pitchFamily="18" charset="0"/>
                <a:cs typeface="Times New Roman" pitchFamily="18" charset="0"/>
              </a:rPr>
              <a:t>…..………… …… …… ………………..… …… …. .  32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28. Муниципальные услуги профинансированные в 2017 году </a:t>
            </a:r>
            <a:r>
              <a:rPr lang="ru-RU" sz="1400" dirty="0" smtClean="0">
                <a:solidFill>
                  <a:schemeClr val="bg2">
                    <a:lumMod val="10000"/>
                  </a:schemeClr>
                </a:solidFill>
                <a:latin typeface="Times New Roman" pitchFamily="18" charset="0"/>
                <a:cs typeface="Times New Roman" pitchFamily="18" charset="0"/>
              </a:rPr>
              <a:t>……………………………………………… .. 33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29. Структура расходов по направлению программ (программных и непрограммных расходов) </a:t>
            </a:r>
            <a:r>
              <a:rPr lang="ru-RU" sz="1400" dirty="0" smtClean="0">
                <a:solidFill>
                  <a:schemeClr val="bg2">
                    <a:lumMod val="10000"/>
                  </a:schemeClr>
                </a:solidFill>
                <a:latin typeface="Times New Roman" pitchFamily="18" charset="0"/>
                <a:cs typeface="Times New Roman" pitchFamily="18" charset="0"/>
              </a:rPr>
              <a:t>…….……..  34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30. Распределение бюджетных ассигнований по разделам расходов и направлению программ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35-36</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Расходы бюджета в рамках муниципальных программ:</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31. Муниципальная программа «Развитие муниципальной системы образования ЗМР на 2017-2020 годы» </a:t>
            </a:r>
            <a:r>
              <a:rPr lang="ru-RU" sz="1400" dirty="0" smtClean="0">
                <a:solidFill>
                  <a:schemeClr val="bg2">
                    <a:lumMod val="10000"/>
                  </a:schemeClr>
                </a:solidFill>
                <a:latin typeface="Times New Roman" pitchFamily="18" charset="0"/>
                <a:cs typeface="Times New Roman" pitchFamily="18" charset="0"/>
              </a:rPr>
              <a:t>.  37</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32. Муниципальная программа «Развитие культуры Зеленчукского МР на 2016-2018 годы» </a:t>
            </a:r>
            <a:r>
              <a:rPr lang="ru-RU" sz="1400" dirty="0" smtClean="0">
                <a:solidFill>
                  <a:schemeClr val="bg2">
                    <a:lumMod val="10000"/>
                  </a:schemeClr>
                </a:solidFill>
                <a:latin typeface="Times New Roman" pitchFamily="18" charset="0"/>
                <a:cs typeface="Times New Roman" pitchFamily="18" charset="0"/>
              </a:rPr>
              <a:t>…………… ….. 38</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33. Муниципальная программа «Социальная поддержка населения Зеленчукского МР 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39</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34. Муниципальная программа «Социальная поддержка пожилых граждан на 2016-2018 годы в ЗМР»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40</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35. Муниципальная программа «Молодежная политика Зеленчукского  МР на 2017-2019 годы» </a:t>
            </a:r>
            <a:r>
              <a:rPr lang="ru-RU" sz="1400" dirty="0" smtClean="0">
                <a:solidFill>
                  <a:schemeClr val="bg2">
                    <a:lumMod val="10000"/>
                  </a:schemeClr>
                </a:solidFill>
                <a:latin typeface="Times New Roman" pitchFamily="18" charset="0"/>
                <a:cs typeface="Times New Roman" pitchFamily="18" charset="0"/>
              </a:rPr>
              <a:t>………….…41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36. Муниципальная программа  «Содействие занятости несовершеннолетних граждан ЗМР на </a:t>
            </a:r>
            <a:r>
              <a:rPr lang="ru-RU" sz="1400" dirty="0" smtClean="0">
                <a:solidFill>
                  <a:schemeClr val="bg2">
                    <a:lumMod val="10000"/>
                  </a:schemeClr>
                </a:solidFill>
                <a:latin typeface="Times New Roman" pitchFamily="18" charset="0"/>
                <a:cs typeface="Times New Roman" pitchFamily="18" charset="0"/>
              </a:rPr>
              <a:t>2017-2019гг»41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37. Муниципальная программа «Профилактика терроризма и экстремизма в ЗМР на 2017-2019 годы» </a:t>
            </a:r>
            <a:r>
              <a:rPr lang="ru-RU" sz="1400" dirty="0" smtClean="0">
                <a:solidFill>
                  <a:schemeClr val="bg2">
                    <a:lumMod val="10000"/>
                  </a:schemeClr>
                </a:solidFill>
                <a:latin typeface="Times New Roman" pitchFamily="18" charset="0"/>
                <a:cs typeface="Times New Roman" pitchFamily="18" charset="0"/>
              </a:rPr>
              <a:t>…… . 42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38. Муниципальная программа «Противодействие коррупции в Зеленчукском МР на 2017-2019 годы» </a:t>
            </a:r>
            <a:r>
              <a:rPr lang="ru-RU" sz="1400" dirty="0" smtClean="0">
                <a:solidFill>
                  <a:schemeClr val="bg2">
                    <a:lumMod val="10000"/>
                  </a:schemeClr>
                </a:solidFill>
                <a:latin typeface="Times New Roman" pitchFamily="18" charset="0"/>
                <a:cs typeface="Times New Roman" pitchFamily="18" charset="0"/>
              </a:rPr>
              <a:t>……..42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39. Муниципальная программа «Профилактика преступлений и иных правонарушений в ЗМР на </a:t>
            </a:r>
            <a:r>
              <a:rPr lang="ru-RU" sz="1400" dirty="0" smtClean="0">
                <a:solidFill>
                  <a:schemeClr val="bg2">
                    <a:lumMod val="10000"/>
                  </a:schemeClr>
                </a:solidFill>
                <a:latin typeface="Times New Roman" pitchFamily="18" charset="0"/>
                <a:cs typeface="Times New Roman" pitchFamily="18" charset="0"/>
              </a:rPr>
              <a:t>2017-2019» 43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40. Муниципальная программа «Развитие физической культуры и спорта в ЗМР на 2017-2019 годы» </a:t>
            </a:r>
            <a:r>
              <a:rPr lang="ru-RU" sz="1400" dirty="0" smtClean="0">
                <a:solidFill>
                  <a:schemeClr val="bg2">
                    <a:lumMod val="10000"/>
                  </a:schemeClr>
                </a:solidFill>
                <a:latin typeface="Times New Roman" pitchFamily="18" charset="0"/>
                <a:cs typeface="Times New Roman" pitchFamily="18" charset="0"/>
              </a:rPr>
              <a:t>………   43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41. Муниципальная программа «Аппарат Администрации Зеленчукского МР на 2017-2019 годы» … … …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44</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42. Муниципальная программа «Повышение безопасности дорожного движения в  ЗМР на 2017-2019 годы» </a:t>
            </a:r>
            <a:r>
              <a:rPr lang="ru-RU" sz="1400" dirty="0" smtClean="0">
                <a:solidFill>
                  <a:schemeClr val="bg2">
                    <a:lumMod val="10000"/>
                  </a:schemeClr>
                </a:solidFill>
                <a:latin typeface="Times New Roman" pitchFamily="18" charset="0"/>
                <a:cs typeface="Times New Roman" pitchFamily="18" charset="0"/>
              </a:rPr>
              <a:t> 44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43. Муниципальная программа «Профилактика употребления наркотических средств, психотропных веществ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и </a:t>
            </a:r>
            <a:r>
              <a:rPr lang="ru-RU" sz="1400" dirty="0">
                <a:solidFill>
                  <a:schemeClr val="bg2">
                    <a:lumMod val="10000"/>
                  </a:schemeClr>
                </a:solidFill>
                <a:latin typeface="Times New Roman" pitchFamily="18" charset="0"/>
                <a:cs typeface="Times New Roman" pitchFamily="18" charset="0"/>
              </a:rPr>
              <a:t>их прекурсоров подростками и молодежью Зеленчукского МР на 2017 – 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45</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44. Муниципальная программа «Устойчивое развитие сельских территорий </a:t>
            </a:r>
            <a:r>
              <a:rPr lang="ru-RU" sz="1400" dirty="0" smtClean="0">
                <a:solidFill>
                  <a:schemeClr val="bg2">
                    <a:lumMod val="10000"/>
                  </a:schemeClr>
                </a:solidFill>
                <a:latin typeface="Times New Roman" pitchFamily="18" charset="0"/>
                <a:cs typeface="Times New Roman" pitchFamily="18" charset="0"/>
              </a:rPr>
              <a:t>2017-9гг </a:t>
            </a:r>
            <a:r>
              <a:rPr lang="ru-RU" sz="1400" dirty="0">
                <a:solidFill>
                  <a:schemeClr val="bg2">
                    <a:lumMod val="10000"/>
                  </a:schemeClr>
                </a:solidFill>
                <a:latin typeface="Times New Roman" pitchFamily="18" charset="0"/>
                <a:cs typeface="Times New Roman" pitchFamily="18" charset="0"/>
              </a:rPr>
              <a:t>и на период до </a:t>
            </a:r>
            <a:r>
              <a:rPr lang="ru-RU" sz="1400" dirty="0" smtClean="0">
                <a:solidFill>
                  <a:schemeClr val="bg2">
                    <a:lumMod val="10000"/>
                  </a:schemeClr>
                </a:solidFill>
                <a:latin typeface="Times New Roman" pitchFamily="18" charset="0"/>
                <a:cs typeface="Times New Roman" pitchFamily="18" charset="0"/>
              </a:rPr>
              <a:t>2020 г»  45</a:t>
            </a:r>
          </a:p>
          <a:p>
            <a:pPr marL="180975"/>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45. Муниципальная программа «Развитие малого  и среднего  предпринимательства в  ЗМР на </a:t>
            </a:r>
            <a:r>
              <a:rPr lang="ru-RU" sz="1400" dirty="0" smtClean="0">
                <a:solidFill>
                  <a:schemeClr val="bg2">
                    <a:lumMod val="10000"/>
                  </a:schemeClr>
                </a:solidFill>
                <a:latin typeface="Times New Roman" pitchFamily="18" charset="0"/>
                <a:cs typeface="Times New Roman" pitchFamily="18" charset="0"/>
              </a:rPr>
              <a:t>2016-2018гг» 46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46. Муниципальная программа «Развитие и становление Зеленчукского районного казачьего общества   </a:t>
            </a:r>
            <a:r>
              <a:rPr lang="ru-RU" sz="1400" dirty="0" smtClean="0">
                <a:solidFill>
                  <a:schemeClr val="bg2">
                    <a:lumMod val="10000"/>
                  </a:schemeClr>
                </a:solidFill>
                <a:latin typeface="Times New Roman" pitchFamily="18" charset="0"/>
                <a:cs typeface="Times New Roman" pitchFamily="18" charset="0"/>
              </a:rPr>
              <a:t>           </a:t>
            </a:r>
          </a:p>
          <a:p>
            <a:pPr marL="180975"/>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Баталпашинского </a:t>
            </a:r>
            <a:r>
              <a:rPr lang="ru-RU" sz="1400" dirty="0">
                <a:solidFill>
                  <a:schemeClr val="bg2">
                    <a:lumMod val="10000"/>
                  </a:schemeClr>
                </a:solidFill>
                <a:latin typeface="Times New Roman" pitchFamily="18" charset="0"/>
                <a:cs typeface="Times New Roman" pitchFamily="18" charset="0"/>
              </a:rPr>
              <a:t>казачьего отдела Кубанского казачьего войска в 2017 году» </a:t>
            </a:r>
            <a:r>
              <a:rPr lang="ru-RU" sz="1400" dirty="0" smtClean="0">
                <a:solidFill>
                  <a:schemeClr val="bg2">
                    <a:lumMod val="10000"/>
                  </a:schemeClr>
                </a:solidFill>
                <a:latin typeface="Times New Roman" pitchFamily="18" charset="0"/>
                <a:cs typeface="Times New Roman" pitchFamily="18" charset="0"/>
              </a:rPr>
              <a:t>  …… …… ……………… . 46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47. </a:t>
            </a:r>
            <a:r>
              <a:rPr lang="ru-RU" sz="1400" dirty="0" smtClean="0">
                <a:solidFill>
                  <a:schemeClr val="bg2">
                    <a:lumMod val="10000"/>
                  </a:schemeClr>
                </a:solidFill>
                <a:latin typeface="Times New Roman" pitchFamily="18" charset="0"/>
                <a:cs typeface="Times New Roman" pitchFamily="18" charset="0"/>
              </a:rPr>
              <a:t>Муниципальная </a:t>
            </a:r>
            <a:r>
              <a:rPr lang="ru-RU" sz="1400" dirty="0">
                <a:solidFill>
                  <a:schemeClr val="bg2">
                    <a:lumMod val="10000"/>
                  </a:schemeClr>
                </a:solidFill>
                <a:latin typeface="Times New Roman" pitchFamily="18" charset="0"/>
                <a:cs typeface="Times New Roman" pitchFamily="18" charset="0"/>
              </a:rPr>
              <a:t>программа «Управление муниципальными финансами  Зеленчукского муниципального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района </a:t>
            </a:r>
            <a:r>
              <a:rPr lang="ru-RU" sz="1400" dirty="0">
                <a:solidFill>
                  <a:schemeClr val="bg2">
                    <a:lumMod val="10000"/>
                  </a:schemeClr>
                </a:solidFill>
                <a:latin typeface="Times New Roman" pitchFamily="18" charset="0"/>
                <a:cs typeface="Times New Roman" pitchFamily="18" charset="0"/>
              </a:rPr>
              <a:t>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47</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48. Муниципальная программа «Развитие многофункционального центра предоставления государственных и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муниципальных услуг в Зеленчукском муниципальном районе  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 .. ….. …  …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47</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49. </a:t>
            </a:r>
            <a:r>
              <a:rPr lang="ru-RU" sz="1400" dirty="0" smtClean="0">
                <a:solidFill>
                  <a:schemeClr val="bg2">
                    <a:lumMod val="10000"/>
                  </a:schemeClr>
                </a:solidFill>
                <a:latin typeface="Times New Roman" pitchFamily="18" charset="0"/>
                <a:cs typeface="Times New Roman" pitchFamily="18" charset="0"/>
              </a:rPr>
              <a:t>Для сведения.  Информация. Открытые </a:t>
            </a:r>
            <a:r>
              <a:rPr lang="ru-RU" sz="1400" dirty="0">
                <a:solidFill>
                  <a:schemeClr val="bg2">
                    <a:lumMod val="10000"/>
                  </a:schemeClr>
                </a:solidFill>
                <a:latin typeface="Times New Roman" pitchFamily="18" charset="0"/>
                <a:cs typeface="Times New Roman" pitchFamily="18" charset="0"/>
              </a:rPr>
              <a:t>информационные ресурсы  </a:t>
            </a:r>
            <a:r>
              <a:rPr lang="ru-RU" sz="1400" dirty="0" smtClean="0">
                <a:solidFill>
                  <a:schemeClr val="bg2">
                    <a:lumMod val="10000"/>
                  </a:schemeClr>
                </a:solidFill>
                <a:latin typeface="Times New Roman" pitchFamily="18" charset="0"/>
                <a:cs typeface="Times New Roman" pitchFamily="18" charset="0"/>
              </a:rPr>
              <a:t>…….… …………………………...  48-49</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50. Контактная информация </a:t>
            </a:r>
            <a:r>
              <a:rPr lang="ru-RU" sz="1400" dirty="0" smtClean="0">
                <a:solidFill>
                  <a:schemeClr val="bg2">
                    <a:lumMod val="10000"/>
                  </a:schemeClr>
                </a:solidFill>
                <a:latin typeface="Times New Roman" pitchFamily="18" charset="0"/>
                <a:cs typeface="Times New Roman" pitchFamily="18" charset="0"/>
              </a:rPr>
              <a:t>……………………………………………………………………………………..….. 50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34400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9642"/>
            <a:ext cx="4716524" cy="3495382"/>
          </a:xfrm>
          <a:prstGeom prst="rect">
            <a:avLst/>
          </a:prstGeom>
          <a:noFill/>
          <a:ln>
            <a:noFill/>
          </a:ln>
          <a:effectLst>
            <a:outerShdw dist="35921" dir="2700000" algn="ctr" rotWithShape="0">
              <a:schemeClr val="bg2"/>
            </a:outerShdw>
            <a:softEdge rad="317500"/>
          </a:effectLst>
          <a:extLst/>
        </p:spPr>
      </p:pic>
      <p:sp>
        <p:nvSpPr>
          <p:cNvPr id="5" name="Заголовок 1"/>
          <p:cNvSpPr txBox="1">
            <a:spLocks/>
          </p:cNvSpPr>
          <p:nvPr/>
        </p:nvSpPr>
        <p:spPr>
          <a:xfrm>
            <a:off x="3707904" y="332656"/>
            <a:ext cx="4752528" cy="50405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Межбюджетные трансферты </a:t>
            </a:r>
            <a:endParaRPr lang="ru-RU" sz="1600"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567211822"/>
              </p:ext>
            </p:extLst>
          </p:nvPr>
        </p:nvGraphicFramePr>
        <p:xfrm>
          <a:off x="2915816" y="989276"/>
          <a:ext cx="6048672" cy="1575628"/>
        </p:xfrm>
        <a:graphic>
          <a:graphicData uri="http://schemas.openxmlformats.org/drawingml/2006/table">
            <a:tbl>
              <a:tblPr>
                <a:effectLst>
                  <a:innerShdw blurRad="114300">
                    <a:prstClr val="black"/>
                  </a:innerShdw>
                </a:effectLst>
                <a:tableStyleId>{5C22544A-7EE6-4342-B048-85BDC9FD1C3A}</a:tableStyleId>
              </a:tblPr>
              <a:tblGrid>
                <a:gridCol w="585617"/>
                <a:gridCol w="4022895"/>
                <a:gridCol w="720080"/>
                <a:gridCol w="720080"/>
              </a:tblGrid>
              <a:tr h="408898">
                <a:tc>
                  <a:txBody>
                    <a:bodyPr/>
                    <a:lstStyle/>
                    <a:p>
                      <a:pPr algn="ctr">
                        <a:spcAft>
                          <a:spcPts val="0"/>
                        </a:spcAft>
                      </a:pPr>
                      <a:r>
                        <a:rPr lang="ru-RU" sz="1200" b="1" dirty="0">
                          <a:effectLst/>
                          <a:latin typeface="Times New Roman"/>
                          <a:ea typeface="Times New Roman"/>
                        </a:rPr>
                        <a:t>1400</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just">
                        <a:spcAft>
                          <a:spcPts val="0"/>
                        </a:spcAft>
                      </a:pPr>
                      <a:r>
                        <a:rPr lang="ru-RU" sz="1200" b="1" kern="0" dirty="0">
                          <a:effectLst/>
                          <a:latin typeface="Times New Roman"/>
                        </a:rPr>
                        <a:t>Межбюджетные трансферты общего характера бюджетам субъектов Российской Федерации и муниципальных образований </a:t>
                      </a:r>
                      <a:r>
                        <a:rPr lang="ru-RU" sz="1200" b="1" kern="0" dirty="0" smtClean="0">
                          <a:effectLst/>
                          <a:latin typeface="Times New Roman"/>
                        </a:rPr>
                        <a:t>, всего</a:t>
                      </a:r>
                      <a:endParaRPr lang="ru-RU" sz="1200" b="1" kern="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endParaRPr lang="ru-RU" sz="1200" dirty="0" smtClean="0">
                        <a:effectLst/>
                        <a:latin typeface="Times New Roman"/>
                        <a:ea typeface="Times New Roman"/>
                      </a:endParaRPr>
                    </a:p>
                    <a:p>
                      <a:pPr marR="20955" algn="r">
                        <a:spcAft>
                          <a:spcPts val="0"/>
                        </a:spcAft>
                      </a:pPr>
                      <a:endParaRPr lang="ru-RU" sz="1200" dirty="0" smtClean="0">
                        <a:effectLst/>
                        <a:latin typeface="Times New Roman"/>
                        <a:ea typeface="Times New Roman"/>
                      </a:endParaRPr>
                    </a:p>
                    <a:p>
                      <a:pPr marR="20955" algn="r">
                        <a:spcAft>
                          <a:spcPts val="0"/>
                        </a:spcAft>
                      </a:pPr>
                      <a:r>
                        <a:rPr lang="ru-RU" sz="1200" dirty="0" smtClean="0">
                          <a:effectLst/>
                          <a:latin typeface="Times New Roman"/>
                          <a:ea typeface="Times New Roman"/>
                        </a:rPr>
                        <a:t>58102,2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endParaRPr lang="ru-RU" sz="1200" dirty="0" smtClean="0">
                        <a:effectLst/>
                        <a:latin typeface="Times New Roman"/>
                        <a:ea typeface="Times New Roman"/>
                      </a:endParaRPr>
                    </a:p>
                    <a:p>
                      <a:pPr marR="20955" algn="r">
                        <a:spcAft>
                          <a:spcPts val="0"/>
                        </a:spcAft>
                      </a:pPr>
                      <a:endParaRPr lang="ru-RU" sz="1200" dirty="0" smtClean="0">
                        <a:effectLst/>
                        <a:latin typeface="Times New Roman"/>
                        <a:ea typeface="Times New Roman"/>
                      </a:endParaRPr>
                    </a:p>
                    <a:p>
                      <a:pPr marR="20955" algn="r">
                        <a:spcAft>
                          <a:spcPts val="0"/>
                        </a:spcAft>
                      </a:pPr>
                      <a:r>
                        <a:rPr lang="ru-RU" sz="1200" dirty="0" smtClean="0">
                          <a:effectLst/>
                          <a:latin typeface="Times New Roman"/>
                          <a:ea typeface="Times New Roman"/>
                        </a:rPr>
                        <a:t>43724</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r>
              <a:tr h="408898">
                <a:tc>
                  <a:txBody>
                    <a:bodyPr/>
                    <a:lstStyle/>
                    <a:p>
                      <a:pPr algn="ctr">
                        <a:spcAft>
                          <a:spcPts val="0"/>
                        </a:spcAft>
                      </a:pPr>
                      <a:r>
                        <a:rPr lang="ru-RU" sz="1200" dirty="0">
                          <a:effectLst/>
                          <a:latin typeface="Times New Roman"/>
                          <a:ea typeface="Times New Roman"/>
                        </a:rPr>
                        <a:t>1401</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Дотации на выравнивание  бюджетной обеспеченности субъектов Российской Федерации и муниципальных образований</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30993,2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30993,2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39174">
                <a:tc>
                  <a:txBody>
                    <a:bodyPr/>
                    <a:lstStyle/>
                    <a:p>
                      <a:pPr algn="ctr">
                        <a:spcAft>
                          <a:spcPts val="0"/>
                        </a:spcAft>
                      </a:pPr>
                      <a:r>
                        <a:rPr lang="ru-RU" sz="1200" dirty="0">
                          <a:effectLst/>
                          <a:latin typeface="Times New Roman"/>
                          <a:ea typeface="Times New Roman"/>
                        </a:rPr>
                        <a:t>1402</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Иные дотации</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3196,2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3196,2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39174">
                <a:tc>
                  <a:txBody>
                    <a:bodyPr/>
                    <a:lstStyle/>
                    <a:p>
                      <a:pPr algn="ctr">
                        <a:spcAft>
                          <a:spcPts val="0"/>
                        </a:spcAft>
                      </a:pPr>
                      <a:r>
                        <a:rPr lang="ru-RU" sz="1200" dirty="0">
                          <a:effectLst/>
                          <a:latin typeface="Times New Roman"/>
                          <a:ea typeface="Times New Roman"/>
                        </a:rPr>
                        <a:t>1403</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Прочие межбюджетные трансферты общего характера</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23912,8</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9534,6</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sp>
        <p:nvSpPr>
          <p:cNvPr id="9" name="Заголовок 1"/>
          <p:cNvSpPr txBox="1">
            <a:spLocks/>
          </p:cNvSpPr>
          <p:nvPr/>
        </p:nvSpPr>
        <p:spPr>
          <a:xfrm>
            <a:off x="1691680" y="3645024"/>
            <a:ext cx="6120680" cy="57606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Финансовая помощь бюджетам </a:t>
            </a:r>
            <a:r>
              <a:rPr lang="ru-RU" sz="2400" b="1" dirty="0" smtClean="0">
                <a:effectLst>
                  <a:outerShdw blurRad="38100" dist="38100" dir="2700000" algn="tl">
                    <a:srgbClr val="000000">
                      <a:alpha val="43137"/>
                    </a:srgbClr>
                  </a:outerShdw>
                </a:effectLst>
              </a:rPr>
              <a:t>поселений </a:t>
            </a:r>
            <a:endParaRPr lang="ru-RU" sz="1600" b="1" dirty="0">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825423182"/>
              </p:ext>
            </p:extLst>
          </p:nvPr>
        </p:nvGraphicFramePr>
        <p:xfrm>
          <a:off x="1043608" y="4330364"/>
          <a:ext cx="7272808" cy="2266988"/>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32047"/>
                <a:gridCol w="4392488"/>
                <a:gridCol w="1224136"/>
                <a:gridCol w="1224137"/>
              </a:tblGrid>
              <a:tr h="576064">
                <a:tc>
                  <a:txBody>
                    <a:bodyPr/>
                    <a:lstStyle/>
                    <a:p>
                      <a:pPr algn="ctr">
                        <a:spcAft>
                          <a:spcPts val="0"/>
                        </a:spcAft>
                      </a:pPr>
                      <a:r>
                        <a:rPr lang="ru-RU" sz="1200" dirty="0" smtClean="0">
                          <a:effectLst/>
                        </a:rPr>
                        <a:t>№</a:t>
                      </a:r>
                    </a:p>
                    <a:p>
                      <a:pPr algn="ctr">
                        <a:spcAft>
                          <a:spcPts val="0"/>
                        </a:spcAft>
                      </a:pPr>
                      <a:r>
                        <a:rPr lang="ru-RU" sz="1200" dirty="0" smtClean="0">
                          <a:effectLst/>
                        </a:rPr>
                        <a:t> </a:t>
                      </a:r>
                      <a:r>
                        <a:rPr lang="ru-RU" sz="1200" dirty="0">
                          <a:effectLst/>
                        </a:rPr>
                        <a:t>п/п</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Наименование </a:t>
                      </a:r>
                      <a:r>
                        <a:rPr lang="ru-RU" sz="1100" dirty="0" smtClean="0">
                          <a:effectLst/>
                        </a:rPr>
                        <a:t>поселений</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smtClean="0">
                          <a:effectLst/>
                        </a:rPr>
                        <a:t>Направлено</a:t>
                      </a:r>
                    </a:p>
                    <a:p>
                      <a:pPr algn="ctr">
                        <a:spcAft>
                          <a:spcPts val="0"/>
                        </a:spcAft>
                      </a:pPr>
                      <a:r>
                        <a:rPr lang="ru-RU" sz="1100" dirty="0" smtClean="0">
                          <a:effectLst/>
                        </a:rPr>
                        <a:t>в 2017 году</a:t>
                      </a:r>
                      <a:endParaRPr lang="ru-RU" sz="1200" dirty="0">
                        <a:effectLst/>
                        <a:latin typeface="Times New Roman"/>
                        <a:ea typeface="Times New Roman"/>
                      </a:endParaRPr>
                    </a:p>
                  </a:txBody>
                  <a:tcPr marL="12700" marR="12700" marT="12700" marB="0"/>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a:effectLst/>
                        </a:rPr>
                        <a:t>Исполнено</a:t>
                      </a:r>
                      <a:endParaRPr lang="ru-RU" sz="1200" dirty="0">
                        <a:effectLst/>
                        <a:latin typeface="Times New Roman"/>
                        <a:ea typeface="Times New Roman"/>
                      </a:endParaRPr>
                    </a:p>
                  </a:txBody>
                  <a:tcPr marL="0" marR="0" marT="0" marB="0"/>
                </a:tc>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rPr>
                        <a:t>Предоставлена</a:t>
                      </a:r>
                      <a:r>
                        <a:rPr lang="ru-RU" sz="1200" baseline="0" dirty="0" smtClean="0">
                          <a:effectLst>
                            <a:outerShdw blurRad="38100" dist="38100" dir="2700000" algn="tl">
                              <a:srgbClr val="000000">
                                <a:alpha val="43137"/>
                              </a:srgbClr>
                            </a:outerShdw>
                          </a:effectLst>
                        </a:rPr>
                        <a:t> финансовая помощь из районного бюджета на решение вопросов местного значения,</a:t>
                      </a:r>
                      <a:r>
                        <a:rPr lang="ru-RU" sz="1200" dirty="0" smtClean="0">
                          <a:effectLst>
                            <a:outerShdw blurRad="38100" dist="38100" dir="2700000" algn="tl">
                              <a:srgbClr val="000000">
                                <a:alpha val="43137"/>
                              </a:srgbClr>
                            </a:outerShdw>
                          </a:effectLst>
                        </a:rPr>
                        <a:t> всего</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outerShdw blurRad="38100" dist="38100" dir="2700000" algn="tl">
                              <a:srgbClr val="000000">
                                <a:alpha val="43137"/>
                              </a:srgbClr>
                            </a:outerShdw>
                          </a:effectLst>
                          <a:latin typeface="Times New Roman"/>
                          <a:ea typeface="Times New Roman"/>
                        </a:rPr>
                        <a:t>3349,5</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outerShdw blurRad="38100" dist="38100" dir="2700000" algn="tl">
                              <a:srgbClr val="000000">
                                <a:alpha val="43137"/>
                              </a:srgbClr>
                            </a:outerShdw>
                          </a:effectLst>
                          <a:latin typeface="Times New Roman"/>
                          <a:ea typeface="Times New Roman"/>
                        </a:rPr>
                        <a:t>3349,5</a:t>
                      </a: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latin typeface="Times New Roman"/>
                          <a:ea typeface="Times New Roman"/>
                        </a:rPr>
                        <a:t>   в том числе:</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tr>
              <a:tr h="218744">
                <a:tc>
                  <a:txBody>
                    <a:bodyPr/>
                    <a:lstStyle/>
                    <a:p>
                      <a:pPr algn="ctr">
                        <a:spcAft>
                          <a:spcPts val="0"/>
                        </a:spcAft>
                      </a:pPr>
                      <a:r>
                        <a:rPr lang="ru-RU" sz="1200" dirty="0" smtClean="0">
                          <a:effectLst/>
                        </a:rPr>
                        <a:t>1</a:t>
                      </a:r>
                      <a:r>
                        <a:rPr lang="ru-RU" sz="1200" dirty="0">
                          <a:effectLst/>
                        </a:rPr>
                        <a:t> </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Даусузское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tc>
                <a:tc>
                  <a:txBody>
                    <a:bodyPr/>
                    <a:lstStyle/>
                    <a:p>
                      <a:pPr marR="75565" algn="r">
                        <a:spcAft>
                          <a:spcPts val="0"/>
                        </a:spcAft>
                      </a:pPr>
                      <a:r>
                        <a:rPr lang="ru-RU" sz="1200" dirty="0" smtClean="0">
                          <a:effectLst/>
                        </a:rPr>
                        <a:t>204,0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204,0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2</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Зеленчукское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latin typeface="Times New Roman"/>
                          <a:ea typeface="Times New Roman"/>
                        </a:rPr>
                        <a:t>2600,0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latin typeface="Times New Roman"/>
                          <a:ea typeface="Times New Roman"/>
                        </a:rPr>
                        <a:t>2600,0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3</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Кардоникское сельское поселение</a:t>
                      </a:r>
                      <a:r>
                        <a:rPr lang="ru-RU" sz="1200" dirty="0">
                          <a:effectLst/>
                        </a:rPr>
                        <a:t>	</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265,5</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265,5</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4</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Исправненское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80,0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80,0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7</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Хасаут-Греческое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200,0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200,0</a:t>
                      </a:r>
                      <a:endParaRPr lang="ru-RU" sz="12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2499795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0598" y="260648"/>
            <a:ext cx="6487906" cy="76944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50000"/>
              </a:spcBef>
              <a:spcAft>
                <a:spcPct val="0"/>
              </a:spcAft>
            </a:pP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Сведения о средней заработной плате </a:t>
            </a: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rPr>
              <a:t>отдельных категорий работников бюджетной </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сферы в </a:t>
            </a:r>
            <a:r>
              <a:rPr lang="ru-RU" sz="24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2017 </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году </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6" name="Прямоугольник 15"/>
          <p:cNvSpPr/>
          <p:nvPr/>
        </p:nvSpPr>
        <p:spPr>
          <a:xfrm>
            <a:off x="467544" y="1416258"/>
            <a:ext cx="5688632" cy="1292662"/>
          </a:xfrm>
          <a:prstGeom prst="rect">
            <a:avLst/>
          </a:prstGeom>
          <a:solidFill>
            <a:srgbClr val="F7EAE9"/>
          </a:solidFill>
          <a:ln>
            <a:solidFill>
              <a:schemeClr val="accent6">
                <a:lumMod val="20000"/>
                <a:lumOff val="80000"/>
              </a:schemeClr>
            </a:solidFill>
          </a:ln>
          <a:effectLst>
            <a:innerShdw blurRad="114300">
              <a:prstClr val="black"/>
            </a:innerShdw>
          </a:effectLst>
        </p:spPr>
        <p:txBody>
          <a:bodyPr wrap="square">
            <a:spAutoFit/>
          </a:bodyPr>
          <a:lstStyle/>
          <a:p>
            <a:pPr algn="ctr" fontAlgn="base">
              <a:spcBef>
                <a:spcPct val="50000"/>
              </a:spcBef>
              <a:spcAft>
                <a:spcPct val="0"/>
              </a:spcAft>
            </a:pP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Выплата заработной платы работников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бюджетной сферы </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 2017 году проведена с учетом выполнения «майских» Указов Президента России Постановления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РФ от 14.09.2015 №973 «О совершенствовании статистического учета, статистической информации показателя среднемесячной начисленной заработной платы», Указа Главы КЧР </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                     от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07.05.2013 №130 (дорожная карта</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a:t>
            </a:r>
            <a:endParaRPr lang="ru-RU" sz="1300" b="1" dirty="0">
              <a:solidFill>
                <a:srgbClr val="FF0000"/>
              </a:solidFill>
              <a:effectLst>
                <a:outerShdw blurRad="38100" dist="38100" dir="2700000" algn="tl">
                  <a:srgbClr val="000000">
                    <a:alpha val="43137"/>
                  </a:srgbClr>
                </a:outerShdw>
              </a:effectLst>
              <a:latin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29306414"/>
              </p:ext>
            </p:extLst>
          </p:nvPr>
        </p:nvGraphicFramePr>
        <p:xfrm>
          <a:off x="467546" y="2852936"/>
          <a:ext cx="8424937" cy="3613854"/>
        </p:xfrm>
        <a:graphic>
          <a:graphicData uri="http://schemas.openxmlformats.org/drawingml/2006/table">
            <a:tbl>
              <a:tblPr firstRow="1" bandRow="1">
                <a:effectLst>
                  <a:innerShdw blurRad="114300">
                    <a:prstClr val="black"/>
                  </a:innerShdw>
                </a:effectLst>
                <a:tableStyleId>{00A15C55-8517-42AA-B614-E9B94910E393}</a:tableStyleId>
              </a:tblPr>
              <a:tblGrid>
                <a:gridCol w="2808313"/>
                <a:gridCol w="702078"/>
                <a:gridCol w="702078"/>
                <a:gridCol w="702078"/>
                <a:gridCol w="702078"/>
                <a:gridCol w="702078"/>
                <a:gridCol w="702078"/>
                <a:gridCol w="702078"/>
                <a:gridCol w="702078"/>
              </a:tblGrid>
              <a:tr h="767977">
                <a:tc>
                  <a:txBody>
                    <a:bodyPr/>
                    <a:lstStyle/>
                    <a:p>
                      <a:pPr algn="ctr">
                        <a:spcAft>
                          <a:spcPts val="0"/>
                        </a:spcAft>
                      </a:pPr>
                      <a:r>
                        <a:rPr lang="ru-RU" sz="1200" kern="150" dirty="0">
                          <a:effectLst>
                            <a:outerShdw blurRad="38100" dist="38100" dir="2700000" algn="tl">
                              <a:srgbClr val="000000">
                                <a:alpha val="43137"/>
                              </a:srgbClr>
                            </a:outerShdw>
                          </a:effectLst>
                        </a:rPr>
                        <a:t> </a:t>
                      </a:r>
                    </a:p>
                    <a:p>
                      <a:pPr algn="ctr">
                        <a:spcAft>
                          <a:spcPts val="0"/>
                        </a:spcAft>
                      </a:pPr>
                      <a:r>
                        <a:rPr lang="ru-RU" sz="1200" kern="150" dirty="0">
                          <a:effectLst>
                            <a:outerShdw blurRad="38100" dist="38100" dir="2700000" algn="tl">
                              <a:srgbClr val="000000">
                                <a:alpha val="43137"/>
                              </a:srgbClr>
                            </a:outerShdw>
                          </a:effectLst>
                        </a:rPr>
                        <a:t>Наименование</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200" kern="150" dirty="0">
                          <a:effectLst>
                            <a:outerShdw blurRad="38100" dist="38100" dir="2700000" algn="tl">
                              <a:srgbClr val="000000">
                                <a:alpha val="43137"/>
                              </a:srgbClr>
                            </a:outerShdw>
                          </a:effectLst>
                        </a:rPr>
                        <a:t>Средняя заработная плата по КЧР (руб.)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effectLst>
                            <a:outerShdw blurRad="38100" dist="38100" dir="2700000" algn="tl">
                              <a:srgbClr val="000000">
                                <a:alpha val="43137"/>
                              </a:srgbClr>
                            </a:outerShdw>
                          </a:effectLst>
                        </a:rPr>
                        <a:t>Средняя </a:t>
                      </a:r>
                    </a:p>
                    <a:p>
                      <a:pPr algn="ctr">
                        <a:spcAft>
                          <a:spcPts val="0"/>
                        </a:spcAft>
                      </a:pPr>
                      <a:r>
                        <a:rPr lang="ru-RU" sz="1200" kern="150" dirty="0">
                          <a:effectLst>
                            <a:outerShdw blurRad="38100" dist="38100" dir="2700000" algn="tl">
                              <a:srgbClr val="000000">
                                <a:alpha val="43137"/>
                              </a:srgbClr>
                            </a:outerShdw>
                          </a:effectLst>
                        </a:rPr>
                        <a:t>зарплата работников МР </a:t>
                      </a:r>
                    </a:p>
                    <a:p>
                      <a:pPr algn="ctr">
                        <a:spcAft>
                          <a:spcPts val="0"/>
                        </a:spcAft>
                      </a:pPr>
                      <a:r>
                        <a:rPr lang="ru-RU" sz="1200" kern="150" dirty="0">
                          <a:effectLst>
                            <a:outerShdw blurRad="38100" dist="38100" dir="2700000" algn="tl">
                              <a:srgbClr val="000000">
                                <a:alpha val="43137"/>
                              </a:srgbClr>
                            </a:outerShdw>
                          </a:effectLst>
                        </a:rPr>
                        <a:t>(руб.)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effectLst>
                            <a:outerShdw blurRad="38100" dist="38100" dir="2700000" algn="tl">
                              <a:srgbClr val="000000">
                                <a:alpha val="43137"/>
                              </a:srgbClr>
                            </a:outerShdw>
                          </a:effectLst>
                        </a:rPr>
                        <a:t>по </a:t>
                      </a:r>
                    </a:p>
                    <a:p>
                      <a:pPr algn="ctr">
                        <a:spcAft>
                          <a:spcPts val="0"/>
                        </a:spcAft>
                      </a:pPr>
                      <a:r>
                        <a:rPr lang="ru-RU" sz="1200" kern="150" dirty="0">
                          <a:effectLst>
                            <a:outerShdw blurRad="38100" dist="38100" dir="2700000" algn="tl">
                              <a:srgbClr val="000000">
                                <a:alpha val="43137"/>
                              </a:srgbClr>
                            </a:outerShdw>
                          </a:effectLst>
                        </a:rPr>
                        <a:t>дорожной </a:t>
                      </a:r>
                      <a:endParaRPr lang="ru-RU" sz="1200" kern="150" dirty="0" smtClean="0">
                        <a:effectLst>
                          <a:outerShdw blurRad="38100" dist="38100" dir="2700000" algn="tl">
                            <a:srgbClr val="000000">
                              <a:alpha val="43137"/>
                            </a:srgbClr>
                          </a:outerShdw>
                        </a:effectLst>
                      </a:endParaRPr>
                    </a:p>
                    <a:p>
                      <a:pPr algn="ctr">
                        <a:spcAft>
                          <a:spcPts val="0"/>
                        </a:spcAft>
                      </a:pPr>
                      <a:r>
                        <a:rPr lang="ru-RU" sz="1200" kern="150" dirty="0" smtClean="0">
                          <a:effectLst>
                            <a:outerShdw blurRad="38100" dist="38100" dir="2700000" algn="tl">
                              <a:srgbClr val="000000">
                                <a:alpha val="43137"/>
                              </a:srgbClr>
                            </a:outerShdw>
                          </a:effectLst>
                        </a:rPr>
                        <a:t>карте (план)</a:t>
                      </a:r>
                      <a:endParaRPr lang="ru-RU" sz="1200" kern="150" dirty="0">
                        <a:effectLst>
                          <a:outerShdw blurRad="38100" dist="38100" dir="2700000" algn="tl">
                            <a:srgbClr val="000000">
                              <a:alpha val="43137"/>
                            </a:srgbClr>
                          </a:outerShdw>
                        </a:effectLst>
                      </a:endParaRPr>
                    </a:p>
                    <a:p>
                      <a:pPr algn="ctr">
                        <a:spcAft>
                          <a:spcPts val="0"/>
                        </a:spcAft>
                      </a:pPr>
                      <a:r>
                        <a:rPr lang="ru-RU" sz="1200" kern="150" dirty="0" smtClean="0">
                          <a:effectLst>
                            <a:outerShdw blurRad="38100" dist="38100" dir="2700000" algn="tl">
                              <a:srgbClr val="000000">
                                <a:alpha val="43137"/>
                              </a:srgbClr>
                            </a:outerShdw>
                          </a:effectLst>
                        </a:rPr>
                        <a:t>%</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smtClean="0">
                          <a:effectLst>
                            <a:outerShdw blurRad="38100" dist="38100" dir="2700000" algn="tl">
                              <a:srgbClr val="000000">
                                <a:alpha val="43137"/>
                              </a:srgbClr>
                            </a:outerShdw>
                          </a:effectLst>
                        </a:rPr>
                        <a:t>фактическое выполнение</a:t>
                      </a:r>
                      <a:endParaRPr lang="ru-RU" sz="1200" kern="150" dirty="0">
                        <a:effectLst>
                          <a:outerShdw blurRad="38100" dist="38100" dir="2700000" algn="tl">
                            <a:srgbClr val="000000">
                              <a:alpha val="43137"/>
                            </a:srgbClr>
                          </a:outerShdw>
                        </a:effectLst>
                      </a:endParaRPr>
                    </a:p>
                    <a:p>
                      <a:pPr algn="ctr">
                        <a:spcAft>
                          <a:spcPts val="0"/>
                        </a:spcAft>
                      </a:pPr>
                      <a:r>
                        <a:rPr lang="ru-RU" sz="1200" kern="150" dirty="0">
                          <a:effectLst>
                            <a:outerShdw blurRad="38100" dist="38100" dir="2700000" algn="tl">
                              <a:srgbClr val="000000">
                                <a:alpha val="43137"/>
                              </a:srgbClr>
                            </a:outerShdw>
                          </a:effectLst>
                        </a:rPr>
                        <a:t>% </a:t>
                      </a:r>
                    </a:p>
                    <a:p>
                      <a:pPr algn="ctr">
                        <a:spcAft>
                          <a:spcPts val="0"/>
                        </a:spcAft>
                      </a:pPr>
                      <a:r>
                        <a:rPr lang="ru-RU" sz="1200" kern="150" dirty="0">
                          <a:effectLst>
                            <a:outerShdw blurRad="38100" dist="38100" dir="2700000" algn="tl">
                              <a:srgbClr val="000000">
                                <a:alpha val="43137"/>
                              </a:srgbClr>
                            </a:outerShdw>
                          </a:effectLst>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r>
              <a:tr h="177313">
                <a:tc>
                  <a:txBody>
                    <a:bodyPr/>
                    <a:lstStyle/>
                    <a:p>
                      <a:pPr algn="ctr">
                        <a:spcAft>
                          <a:spcPts val="0"/>
                        </a:spcAft>
                      </a:pP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216">
                <a:tc>
                  <a:txBody>
                    <a:bodyPr/>
                    <a:lstStyle/>
                    <a:p>
                      <a:pPr algn="just">
                        <a:spcAft>
                          <a:spcPts val="0"/>
                        </a:spcAft>
                      </a:pPr>
                      <a:r>
                        <a:rPr lang="ru-RU" sz="1100" kern="150" dirty="0">
                          <a:effectLst/>
                        </a:rPr>
                        <a:t>Педагогические работники дошкольного образования</a:t>
                      </a:r>
                      <a:endParaRPr lang="ru-RU" sz="1050" kern="150" dirty="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18224,6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18763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18019,9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19107,6</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endParaRPr lang="ru-RU" sz="1100" smtClean="0">
                        <a:effectLst/>
                      </a:endParaRPr>
                    </a:p>
                    <a:p>
                      <a:pPr algn="ctr">
                        <a:spcAft>
                          <a:spcPts val="0"/>
                        </a:spcAft>
                      </a:pPr>
                      <a:r>
                        <a:rPr lang="ru-RU" sz="1100" smtClean="0">
                          <a:effectLst/>
                        </a:rPr>
                        <a:t>100</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98,9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101,8</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88713">
                <a:tc>
                  <a:txBody>
                    <a:bodyPr/>
                    <a:lstStyle/>
                    <a:p>
                      <a:pPr algn="just">
                        <a:spcAft>
                          <a:spcPts val="0"/>
                        </a:spcAft>
                      </a:pPr>
                      <a:r>
                        <a:rPr lang="ru-RU" sz="1100" kern="150">
                          <a:effectLst/>
                        </a:rPr>
                        <a:t>Педагогические работники общего образования</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20220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19788</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20238,5</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102,5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100,1</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0203">
                <a:tc>
                  <a:txBody>
                    <a:bodyPr/>
                    <a:lstStyle/>
                    <a:p>
                      <a:pPr algn="just">
                        <a:spcAft>
                          <a:spcPts val="0"/>
                        </a:spcAft>
                      </a:pPr>
                      <a:r>
                        <a:rPr lang="ru-RU" sz="1100" kern="150">
                          <a:effectLst/>
                        </a:rPr>
                        <a:t>Педагогические работники дополнительного образования детей </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20605,5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smtClean="0">
                          <a:effectLst/>
                        </a:rPr>
                        <a:t>20931,2</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18849,5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20276,3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90</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95</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91,5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96,9</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0203">
                <a:tc>
                  <a:txBody>
                    <a:bodyPr/>
                    <a:lstStyle/>
                    <a:p>
                      <a:pPr algn="just">
                        <a:spcAft>
                          <a:spcPts val="0"/>
                        </a:spcAft>
                      </a:pPr>
                      <a:r>
                        <a:rPr lang="ru-RU" sz="1100" kern="150">
                          <a:effectLst/>
                        </a:rPr>
                        <a:t>Работники учреждений культуры</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20220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14120,9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18206,3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smtClean="0">
                        <a:effectLst/>
                      </a:endParaRPr>
                    </a:p>
                    <a:p>
                      <a:pPr algn="ctr">
                        <a:spcAft>
                          <a:spcPts val="0"/>
                        </a:spcAft>
                      </a:pPr>
                      <a:r>
                        <a:rPr lang="ru-RU" sz="1100" smtClean="0">
                          <a:effectLst/>
                        </a:rPr>
                        <a:t>66,4</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73,2</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1194">
                <a:tc>
                  <a:txBody>
                    <a:bodyPr/>
                    <a:lstStyle/>
                    <a:p>
                      <a:pPr>
                        <a:spcAft>
                          <a:spcPts val="0"/>
                        </a:spcAft>
                      </a:pPr>
                      <a:r>
                        <a:rPr lang="ru-RU" sz="1100" kern="150">
                          <a:effectLst/>
                        </a:rPr>
                        <a:t>По учреждениям здравоохранения:</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11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1194">
                <a:tc>
                  <a:txBody>
                    <a:bodyPr/>
                    <a:lstStyle/>
                    <a:p>
                      <a:pPr>
                        <a:spcAft>
                          <a:spcPts val="0"/>
                        </a:spcAft>
                      </a:pPr>
                      <a:r>
                        <a:rPr lang="ru-RU" sz="1100" kern="150" smtClean="0">
                          <a:effectLst/>
                        </a:rPr>
                        <a:t>врачи</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29923,9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159,6</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155,1</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1194">
                <a:tc>
                  <a:txBody>
                    <a:bodyPr/>
                    <a:lstStyle/>
                    <a:p>
                      <a:pPr>
                        <a:spcAft>
                          <a:spcPts val="0"/>
                        </a:spcAft>
                      </a:pPr>
                      <a:r>
                        <a:rPr lang="ru-RU" sz="1100" kern="150">
                          <a:effectLst/>
                        </a:rPr>
                        <a:t>средний медицинский персонал</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16499,1</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86,3</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85,5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1194">
                <a:tc>
                  <a:txBody>
                    <a:bodyPr/>
                    <a:lstStyle/>
                    <a:p>
                      <a:pPr>
                        <a:spcAft>
                          <a:spcPts val="0"/>
                        </a:spcAft>
                      </a:pPr>
                      <a:r>
                        <a:rPr lang="ru-RU" sz="1100" kern="150">
                          <a:effectLst/>
                        </a:rPr>
                        <a:t>младший медицинский персонал</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13057,7</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70,5</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67,7</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pic>
        <p:nvPicPr>
          <p:cNvPr id="10" name="Picture 4" descr="C:\Users\Александра\Desktop\1413058249_elptdmohjge.jpg"/>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92043"/>
            <a:ext cx="2304256" cy="1688885"/>
          </a:xfrm>
          <a:prstGeom prst="rect">
            <a:avLst/>
          </a:prstGeom>
          <a:noFill/>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8026"/>
            <a:ext cx="236907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57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4901" y="427311"/>
            <a:ext cx="5544616" cy="877163"/>
          </a:xfrm>
          <a:prstGeom prst="rect">
            <a:avLst/>
          </a:prstGeom>
          <a:effectLst>
            <a:innerShdw blurRad="114300">
              <a:prstClr val="black"/>
            </a:innerShdw>
          </a:effectLst>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300" b="1" dirty="0" smtClean="0">
                <a:solidFill>
                  <a:srgbClr val="C00000"/>
                </a:solidFill>
                <a:effectLst>
                  <a:outerShdw blurRad="38100" dist="38100" dir="2700000" algn="tl">
                    <a:srgbClr val="000000">
                      <a:alpha val="43137"/>
                    </a:srgbClr>
                  </a:outerShdw>
                </a:effectLst>
              </a:rPr>
              <a:t>Меры </a:t>
            </a:r>
            <a:r>
              <a:rPr lang="ru-RU" sz="2300" b="1" dirty="0">
                <a:solidFill>
                  <a:srgbClr val="C00000"/>
                </a:solidFill>
                <a:effectLst>
                  <a:outerShdw blurRad="38100" dist="38100" dir="2700000" algn="tl">
                    <a:srgbClr val="000000">
                      <a:alpha val="43137"/>
                    </a:srgbClr>
                  </a:outerShdw>
                </a:effectLst>
              </a:rPr>
              <a:t>социальной поддержки </a:t>
            </a:r>
            <a:r>
              <a:rPr lang="ru-RU" sz="2300" b="1" dirty="0" smtClean="0">
                <a:solidFill>
                  <a:srgbClr val="C00000"/>
                </a:solidFill>
                <a:effectLst>
                  <a:outerShdw blurRad="38100" dist="38100" dir="2700000" algn="tl">
                    <a:srgbClr val="000000">
                      <a:alpha val="43137"/>
                    </a:srgbClr>
                  </a:outerShdw>
                </a:effectLst>
              </a:rPr>
              <a:t>граждан</a:t>
            </a:r>
            <a:r>
              <a:rPr lang="ru-RU" sz="1400" b="1" dirty="0" smtClean="0">
                <a:solidFill>
                  <a:srgbClr val="C00000"/>
                </a:solidFill>
                <a:effectLst>
                  <a:outerShdw blurRad="38100" dist="38100" dir="2700000" algn="tl">
                    <a:srgbClr val="000000">
                      <a:alpha val="43137"/>
                    </a:srgbClr>
                  </a:outerShdw>
                </a:effectLst>
              </a:rPr>
              <a:t>,</a:t>
            </a:r>
          </a:p>
          <a:p>
            <a:pPr algn="ctr"/>
            <a:r>
              <a:rPr lang="ru-RU" sz="2300" b="1" dirty="0" smtClean="0">
                <a:solidFill>
                  <a:srgbClr val="C00000"/>
                </a:solidFill>
                <a:effectLst>
                  <a:outerShdw blurRad="38100" dist="38100" dir="2700000" algn="tl">
                    <a:srgbClr val="000000">
                      <a:alpha val="43137"/>
                    </a:srgbClr>
                  </a:outerShdw>
                </a:effectLst>
              </a:rPr>
              <a:t>направленные в </a:t>
            </a:r>
            <a:r>
              <a:rPr lang="ru-RU" sz="2800" b="1" dirty="0" smtClean="0">
                <a:solidFill>
                  <a:srgbClr val="C00000"/>
                </a:solidFill>
                <a:effectLst>
                  <a:outerShdw blurRad="38100" dist="38100" dir="2700000" algn="tl">
                    <a:srgbClr val="000000">
                      <a:alpha val="43137"/>
                    </a:srgbClr>
                  </a:outerShdw>
                </a:effectLst>
              </a:rPr>
              <a:t>2017</a:t>
            </a:r>
            <a:r>
              <a:rPr lang="ru-RU" sz="2300" b="1" dirty="0" smtClean="0">
                <a:solidFill>
                  <a:srgbClr val="C00000"/>
                </a:solidFill>
                <a:effectLst>
                  <a:outerShdw blurRad="38100" dist="38100" dir="2700000" algn="tl">
                    <a:srgbClr val="000000">
                      <a:alpha val="43137"/>
                    </a:srgbClr>
                  </a:outerShdw>
                </a:effectLst>
              </a:rPr>
              <a:t> году</a:t>
            </a:r>
            <a:endParaRPr lang="ru-RU" sz="2300" b="1" dirty="0">
              <a:solidFill>
                <a:srgbClr val="C00000"/>
              </a:solidFill>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22406695"/>
              </p:ext>
            </p:extLst>
          </p:nvPr>
        </p:nvGraphicFramePr>
        <p:xfrm>
          <a:off x="467544" y="1556791"/>
          <a:ext cx="8280920" cy="5200632"/>
        </p:xfrm>
        <a:graphic>
          <a:graphicData uri="http://schemas.openxmlformats.org/drawingml/2006/table">
            <a:tbl>
              <a:tblPr firstRow="1" firstCol="1" bandRow="1">
                <a:tableStyleId>{00A15C55-8517-42AA-B614-E9B94910E393}</a:tableStyleId>
              </a:tblPr>
              <a:tblGrid>
                <a:gridCol w="4774585"/>
                <a:gridCol w="1083749"/>
                <a:gridCol w="1226002"/>
                <a:gridCol w="1196584"/>
              </a:tblGrid>
              <a:tr h="660487">
                <a:tc>
                  <a:txBody>
                    <a:bodyPr/>
                    <a:lstStyle/>
                    <a:p>
                      <a:pPr algn="ctr">
                        <a:spcAft>
                          <a:spcPts val="0"/>
                        </a:spcAft>
                      </a:pPr>
                      <a:endParaRPr lang="ru-RU" sz="1000" dirty="0" smtClean="0">
                        <a:effectLst/>
                      </a:endParaRPr>
                    </a:p>
                    <a:p>
                      <a:pPr algn="ctr">
                        <a:spcAft>
                          <a:spcPts val="0"/>
                        </a:spcAft>
                      </a:pPr>
                      <a:r>
                        <a:rPr lang="ru-RU" sz="1000" dirty="0" smtClean="0">
                          <a:effectLst/>
                        </a:rPr>
                        <a:t>Целевая группа</a:t>
                      </a:r>
                    </a:p>
                    <a:p>
                      <a:pPr algn="ctr">
                        <a:spcAft>
                          <a:spcPts val="0"/>
                        </a:spcAft>
                      </a:pPr>
                      <a:r>
                        <a:rPr lang="ru-RU" sz="1000" dirty="0" smtClean="0">
                          <a:effectLst/>
                        </a:rPr>
                        <a:t> </a:t>
                      </a:r>
                      <a:endParaRPr lang="ru-RU" sz="1000" dirty="0">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Численность представителей целевой группы, </a:t>
                      </a:r>
                      <a:r>
                        <a:rPr lang="ru-RU" sz="1000" smtClean="0">
                          <a:effectLst/>
                        </a:rPr>
                        <a:t>чел</a:t>
                      </a: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План</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Факт</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r>
              <a:tr h="197539">
                <a:tc>
                  <a:txBody>
                    <a:bodyPr/>
                    <a:lstStyle/>
                    <a:p>
                      <a:pPr algn="ctr">
                        <a:spcAft>
                          <a:spcPts val="0"/>
                        </a:spcAft>
                      </a:pPr>
                      <a:r>
                        <a:rPr lang="ru-RU" sz="1200" dirty="0" smtClean="0">
                          <a:solidFill>
                            <a:srgbClr val="FFC000"/>
                          </a:solidFill>
                          <a:effectLst>
                            <a:outerShdw blurRad="38100" dist="38100" dir="2700000" algn="tl">
                              <a:srgbClr val="000000">
                                <a:alpha val="43137"/>
                              </a:srgbClr>
                            </a:outerShdw>
                          </a:effectLst>
                        </a:rPr>
                        <a:t>отдельных категорий граждан:</a:t>
                      </a:r>
                      <a:endParaRPr lang="ru-RU" sz="1200" dirty="0">
                        <a:solidFill>
                          <a:srgbClr val="FFC000"/>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r>
              <a:tr h="346756">
                <a:tc>
                  <a:txBody>
                    <a:bodyPr/>
                    <a:lstStyle/>
                    <a:p>
                      <a:pPr algn="l">
                        <a:spcAft>
                          <a:spcPts val="0"/>
                        </a:spcAft>
                      </a:pPr>
                      <a:r>
                        <a:rPr lang="ru-RU" sz="1050" dirty="0" smtClean="0">
                          <a:effectLst/>
                        </a:rPr>
                        <a:t>Обеспечение мер социальной поддержки реабилитированных лиц </a:t>
                      </a:r>
                      <a:r>
                        <a:rPr lang="ru-RU" sz="1050" dirty="0">
                          <a:effectLst/>
                        </a:rPr>
                        <a:t>и </a:t>
                      </a:r>
                      <a:r>
                        <a:rPr lang="ru-RU" sz="1050" dirty="0" smtClean="0">
                          <a:effectLst/>
                        </a:rPr>
                        <a:t>лиц, признанных </a:t>
                      </a:r>
                      <a:r>
                        <a:rPr lang="ru-RU" sz="1050" dirty="0">
                          <a:effectLst/>
                        </a:rPr>
                        <a:t>пострадавшими от политических </a:t>
                      </a:r>
                      <a:r>
                        <a:rPr lang="ru-RU" sz="1050" dirty="0" smtClean="0">
                          <a:effectLst/>
                        </a:rPr>
                        <a:t>репрессий </a:t>
                      </a:r>
                      <a:endParaRPr lang="ru-RU" sz="105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5019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40609,2</a:t>
                      </a:r>
                    </a:p>
                  </a:txBody>
                  <a:tcPr marL="68580" marR="68580" marT="0" marB="0"/>
                </a:tc>
                <a:tc>
                  <a:txBody>
                    <a:bodyPr/>
                    <a:lstStyle/>
                    <a:p>
                      <a:pPr algn="ctr">
                        <a:spcAft>
                          <a:spcPts val="0"/>
                        </a:spcAft>
                      </a:pPr>
                      <a:r>
                        <a:rPr lang="ru-RU" sz="1100" b="1" dirty="0" smtClean="0">
                          <a:solidFill>
                            <a:srgbClr val="002060"/>
                          </a:solidFill>
                          <a:effectLst/>
                        </a:rPr>
                        <a:t>40384,7</a:t>
                      </a:r>
                      <a:endParaRPr lang="ru-RU" sz="1100" b="1" dirty="0">
                        <a:solidFill>
                          <a:srgbClr val="002060"/>
                        </a:solidFill>
                        <a:effectLst/>
                        <a:latin typeface="Times New Roman"/>
                        <a:ea typeface="Times New Roman"/>
                        <a:cs typeface="Times New Roman"/>
                      </a:endParaRPr>
                    </a:p>
                  </a:txBody>
                  <a:tcPr marL="68580" marR="68580" marT="0" marB="0"/>
                </a:tc>
              </a:tr>
              <a:tr h="181768">
                <a:tc>
                  <a:txBody>
                    <a:bodyPr/>
                    <a:lstStyle/>
                    <a:p>
                      <a:pPr>
                        <a:spcAft>
                          <a:spcPts val="0"/>
                        </a:spcAft>
                      </a:pPr>
                      <a:r>
                        <a:rPr lang="ru-RU" sz="1050" smtClean="0">
                          <a:effectLst/>
                        </a:rPr>
                        <a:t>Обеспечение мер социальной</a:t>
                      </a:r>
                      <a:r>
                        <a:rPr lang="ru-RU" sz="1050" baseline="0" smtClean="0">
                          <a:effectLst/>
                        </a:rPr>
                        <a:t> поддержки в</a:t>
                      </a:r>
                      <a:r>
                        <a:rPr lang="ru-RU" sz="1050" smtClean="0">
                          <a:effectLst/>
                        </a:rPr>
                        <a:t>етеранов </a:t>
                      </a:r>
                      <a:r>
                        <a:rPr lang="ru-RU" sz="1050">
                          <a:effectLst/>
                        </a:rPr>
                        <a:t>труда и труженики тыла</a:t>
                      </a:r>
                      <a:endParaRPr lang="ru-RU" sz="1050" b="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1387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24569,5</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24356,9</a:t>
                      </a:r>
                      <a:endParaRPr lang="ru-RU" sz="1100" b="1" dirty="0">
                        <a:solidFill>
                          <a:srgbClr val="002060"/>
                        </a:solidFill>
                        <a:effectLst/>
                        <a:latin typeface="Times New Roman"/>
                        <a:ea typeface="Times New Roman"/>
                        <a:cs typeface="Times New Roman"/>
                      </a:endParaRPr>
                    </a:p>
                  </a:txBody>
                  <a:tcPr marL="68580" marR="68580" marT="0" marB="0"/>
                </a:tc>
              </a:tr>
              <a:tr h="173378">
                <a:tc>
                  <a:txBody>
                    <a:bodyPr/>
                    <a:lstStyle/>
                    <a:p>
                      <a:pPr>
                        <a:spcAft>
                          <a:spcPts val="0"/>
                        </a:spcAft>
                      </a:pPr>
                      <a:r>
                        <a:rPr lang="ru-RU" sz="1050" dirty="0" smtClean="0">
                          <a:effectLst/>
                        </a:rPr>
                        <a:t>Субсидии на оплату жилищно-коммунальных услуг </a:t>
                      </a:r>
                      <a:r>
                        <a:rPr lang="ru-RU" sz="1050" baseline="0" dirty="0" smtClean="0">
                          <a:effectLst/>
                        </a:rPr>
                        <a:t> отд. категориям граждан</a:t>
                      </a:r>
                      <a:endParaRPr lang="ru-RU" sz="1050" b="0" dirty="0">
                        <a:solidFill>
                          <a:schemeClr val="tx2">
                            <a:lumMod val="50000"/>
                          </a:schemeClr>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4494</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34597,0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34572,9</a:t>
                      </a:r>
                      <a:endParaRPr lang="ru-RU" sz="1100" b="1" dirty="0">
                        <a:solidFill>
                          <a:srgbClr val="002060"/>
                        </a:solidFill>
                        <a:effectLst/>
                        <a:latin typeface="Times New Roman"/>
                        <a:ea typeface="Times New Roman"/>
                        <a:cs typeface="Times New Roman"/>
                      </a:endParaRPr>
                    </a:p>
                  </a:txBody>
                  <a:tcPr marL="68580" marR="68580" marT="0" marB="0"/>
                </a:tc>
              </a:tr>
              <a:tr h="181634">
                <a:tc>
                  <a:txBody>
                    <a:bodyPr/>
                    <a:lstStyle/>
                    <a:p>
                      <a:pPr algn="ctr">
                        <a:spcAft>
                          <a:spcPts val="0"/>
                        </a:spcAft>
                      </a:pPr>
                      <a:r>
                        <a:rPr lang="ru-RU" sz="1200" dirty="0" smtClean="0">
                          <a:solidFill>
                            <a:srgbClr val="FFC000"/>
                          </a:solidFill>
                          <a:effectLst>
                            <a:outerShdw blurRad="38100" dist="38100" dir="2700000" algn="tl">
                              <a:srgbClr val="000000">
                                <a:alpha val="43137"/>
                              </a:srgbClr>
                            </a:outerShdw>
                          </a:effectLst>
                        </a:rPr>
                        <a:t>социальная</a:t>
                      </a:r>
                      <a:r>
                        <a:rPr lang="ru-RU" sz="1200" baseline="0" dirty="0" smtClean="0">
                          <a:solidFill>
                            <a:srgbClr val="FFC000"/>
                          </a:solidFill>
                          <a:effectLst>
                            <a:outerShdw blurRad="38100" dist="38100" dir="2700000" algn="tl">
                              <a:srgbClr val="000000">
                                <a:alpha val="43137"/>
                              </a:srgbClr>
                            </a:outerShdw>
                          </a:effectLst>
                        </a:rPr>
                        <a:t> поддержка семьи и детей:</a:t>
                      </a:r>
                      <a:endParaRPr lang="ru-RU" sz="1200" dirty="0">
                        <a:solidFill>
                          <a:srgbClr val="FFC000"/>
                        </a:solidFill>
                        <a:effectLst>
                          <a:outerShdw blurRad="38100" dist="38100" dir="2700000" algn="tl">
                            <a:srgbClr val="000000">
                              <a:alpha val="43137"/>
                            </a:srgbClr>
                          </a:outerShdw>
                        </a:effectLst>
                        <a:latin typeface="Times New Roman"/>
                        <a:ea typeface="Calibri"/>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dirty="0">
                        <a:solidFill>
                          <a:srgbClr val="002060"/>
                        </a:solidFill>
                        <a:effectLst/>
                        <a:latin typeface="Times New Roman"/>
                        <a:ea typeface="Times New Roman"/>
                        <a:cs typeface="Times New Roman"/>
                      </a:endParaRPr>
                    </a:p>
                  </a:txBody>
                  <a:tcPr marL="68580" marR="68580" marT="0" marB="0"/>
                </a:tc>
              </a:tr>
              <a:tr h="348172">
                <a:tc>
                  <a:txBody>
                    <a:bodyPr/>
                    <a:lstStyle/>
                    <a:p>
                      <a:pPr algn="l">
                        <a:spcAft>
                          <a:spcPts val="0"/>
                        </a:spcAft>
                      </a:pPr>
                      <a:r>
                        <a:rPr lang="ru-RU" sz="1050" smtClean="0">
                          <a:effectLst/>
                        </a:rPr>
                        <a:t>Ежемесячная</a:t>
                      </a:r>
                      <a:r>
                        <a:rPr lang="ru-RU" sz="1050" baseline="0" smtClean="0">
                          <a:effectLst/>
                        </a:rPr>
                        <a:t> денежная выплата, в случае рождения третьего ребенка или последующих детей до достижения трех лет</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328</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47095,6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46979,5</a:t>
                      </a:r>
                      <a:endParaRPr lang="ru-RU" sz="1100" b="1" dirty="0">
                        <a:solidFill>
                          <a:srgbClr val="002060"/>
                        </a:solidFill>
                        <a:effectLst/>
                        <a:latin typeface="Times New Roman"/>
                        <a:ea typeface="Times New Roman"/>
                        <a:cs typeface="Times New Roman"/>
                      </a:endParaRPr>
                    </a:p>
                  </a:txBody>
                  <a:tcPr marL="68580" marR="68580" marT="0" marB="0"/>
                </a:tc>
              </a:tr>
              <a:tr h="207008">
                <a:tc>
                  <a:txBody>
                    <a:bodyPr/>
                    <a:lstStyle/>
                    <a:p>
                      <a:pPr>
                        <a:spcAft>
                          <a:spcPts val="0"/>
                        </a:spcAft>
                      </a:pPr>
                      <a:r>
                        <a:rPr lang="ru-RU" sz="1050" smtClean="0">
                          <a:effectLst/>
                        </a:rPr>
                        <a:t>Обеспечение меры социальной поддержки многодетных семей</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1870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17673,2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17671,1</a:t>
                      </a:r>
                      <a:endParaRPr lang="ru-RU" sz="1100" b="1" dirty="0">
                        <a:solidFill>
                          <a:srgbClr val="002060"/>
                        </a:solidFill>
                        <a:effectLst/>
                        <a:latin typeface="Times New Roman"/>
                        <a:ea typeface="Times New Roman"/>
                        <a:cs typeface="Times New Roman"/>
                      </a:endParaRPr>
                    </a:p>
                  </a:txBody>
                  <a:tcPr marL="68580" marR="68580" marT="0" marB="0"/>
                </a:tc>
              </a:tr>
              <a:tr h="201870">
                <a:tc>
                  <a:txBody>
                    <a:bodyPr/>
                    <a:lstStyle/>
                    <a:p>
                      <a:pPr>
                        <a:spcAft>
                          <a:spcPts val="0"/>
                        </a:spcAft>
                      </a:pPr>
                      <a:r>
                        <a:rPr lang="ru-RU" sz="1050" smtClean="0">
                          <a:effectLst/>
                        </a:rPr>
                        <a:t>Ежемесячное</a:t>
                      </a:r>
                      <a:r>
                        <a:rPr lang="ru-RU" sz="1050" baseline="0" smtClean="0">
                          <a:effectLst/>
                        </a:rPr>
                        <a:t> социальное пособие на ребенка </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6350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15890,9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15890,9</a:t>
                      </a:r>
                      <a:endParaRPr lang="ru-RU" sz="1100" b="1" dirty="0">
                        <a:solidFill>
                          <a:srgbClr val="002060"/>
                        </a:solidFill>
                        <a:effectLst/>
                        <a:latin typeface="Times New Roman"/>
                        <a:ea typeface="Times New Roman"/>
                        <a:cs typeface="Times New Roman"/>
                      </a:endParaRPr>
                    </a:p>
                  </a:txBody>
                  <a:tcPr marL="68580" marR="68580" marT="0" marB="0"/>
                </a:tc>
              </a:tr>
              <a:tr h="520134">
                <a:tc>
                  <a:txBody>
                    <a:bodyPr/>
                    <a:lstStyle/>
                    <a:p>
                      <a:pPr>
                        <a:spcAft>
                          <a:spcPts val="0"/>
                        </a:spcAft>
                      </a:pPr>
                      <a:r>
                        <a:rPr lang="ru-RU" sz="1050" dirty="0" smtClean="0">
                          <a:effectLst/>
                        </a:rPr>
                        <a:t>Ежемесячное</a:t>
                      </a:r>
                      <a:r>
                        <a:rPr lang="ru-RU" sz="1050" baseline="0" dirty="0" smtClean="0">
                          <a:effectLst/>
                        </a:rPr>
                        <a:t> пособие по уходу за </a:t>
                      </a:r>
                      <a:r>
                        <a:rPr lang="ru-RU" sz="1050" dirty="0" smtClean="0">
                          <a:effectLst/>
                        </a:rPr>
                        <a:t> ребенком до достижения им возраста  полутора лет, гражданам не подлежащим обязательному  страхов. на случай временной нетрудоспособности  и  в  связи  с  материнством</a:t>
                      </a:r>
                      <a:endParaRPr lang="ru-RU" sz="1050" b="0" dirty="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473</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40257,2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40257,2</a:t>
                      </a:r>
                      <a:endParaRPr lang="ru-RU" sz="1100" b="1" dirty="0">
                        <a:solidFill>
                          <a:srgbClr val="002060"/>
                        </a:solidFill>
                        <a:effectLst/>
                        <a:latin typeface="Times New Roman"/>
                        <a:ea typeface="Times New Roman"/>
                        <a:cs typeface="Times New Roman"/>
                      </a:endParaRPr>
                    </a:p>
                  </a:txBody>
                  <a:tcPr marL="68580" marR="68580" marT="0" marB="0"/>
                </a:tc>
              </a:tr>
              <a:tr h="693512">
                <a:tc>
                  <a:txBody>
                    <a:bodyPr/>
                    <a:lstStyle/>
                    <a:p>
                      <a:pPr>
                        <a:spcAft>
                          <a:spcPts val="0"/>
                        </a:spcAft>
                      </a:pPr>
                      <a:r>
                        <a:rPr lang="ru-RU" sz="1050" smtClean="0">
                          <a:effectLst/>
                        </a:rPr>
                        <a:t>Содержание ребенка в семье опекуна и приемной семье, а также,</a:t>
                      </a:r>
                      <a:r>
                        <a:rPr lang="ru-RU" sz="1050" baseline="0" smtClean="0">
                          <a:effectLst/>
                        </a:rPr>
                        <a:t> вознаграждение, причитающееся приемному родителю в рамках подпрограммы «Развитие общего образования» гос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117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14263,6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14263,6</a:t>
                      </a:r>
                      <a:endParaRPr lang="ru-RU" sz="1100" b="1" dirty="0">
                        <a:solidFill>
                          <a:srgbClr val="002060"/>
                        </a:solidFill>
                        <a:effectLst/>
                        <a:latin typeface="Times New Roman"/>
                        <a:ea typeface="Times New Roman"/>
                        <a:cs typeface="Times New Roman"/>
                      </a:endParaRPr>
                    </a:p>
                  </a:txBody>
                  <a:tcPr marL="68580" marR="68580" marT="0" marB="0"/>
                </a:tc>
              </a:tr>
              <a:tr h="693512">
                <a:tc>
                  <a:txBody>
                    <a:bodyPr/>
                    <a:lstStyle/>
                    <a:p>
                      <a:pPr>
                        <a:spcAft>
                          <a:spcPts val="0"/>
                        </a:spcAft>
                      </a:pPr>
                      <a:r>
                        <a:rPr lang="ru-RU" sz="1050" smtClean="0">
                          <a:effectLst/>
                        </a:rPr>
                        <a:t>Компенсация части</a:t>
                      </a:r>
                      <a:r>
                        <a:rPr lang="ru-RU" sz="1050" baseline="0" smtClean="0">
                          <a:effectLst/>
                        </a:rPr>
                        <a:t> родительской платы за содержание ребенка в образовательном учреждении  в рамках подпрограммы  «Развитие дошкольного образования государственной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1490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3747,7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3744,9</a:t>
                      </a:r>
                      <a:endParaRPr lang="ru-RU" sz="1100" b="1" dirty="0">
                        <a:solidFill>
                          <a:srgbClr val="002060"/>
                        </a:solidFill>
                        <a:effectLst/>
                        <a:latin typeface="Times New Roman"/>
                        <a:ea typeface="Times New Roman"/>
                        <a:cs typeface="Times New Roman"/>
                      </a:endParaRPr>
                    </a:p>
                  </a:txBody>
                  <a:tcPr marL="68580" marR="68580" marT="0" marB="0"/>
                </a:tc>
              </a:tr>
              <a:tr h="181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FFC000"/>
                          </a:solidFill>
                          <a:effectLst>
                            <a:outerShdw blurRad="38100" dist="38100" dir="2700000" algn="tl">
                              <a:srgbClr val="000000">
                                <a:alpha val="43137"/>
                              </a:srgbClr>
                            </a:outerShdw>
                          </a:effectLst>
                        </a:rPr>
                        <a:t>иные меры социальной поддержки:</a:t>
                      </a:r>
                      <a:endParaRPr lang="ru-RU" sz="1200" dirty="0">
                        <a:solidFill>
                          <a:srgbClr val="FFC000"/>
                        </a:solidFill>
                        <a:effectLst/>
                        <a:latin typeface="Times New Roman"/>
                        <a:ea typeface="Calibri"/>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dirty="0">
                        <a:solidFill>
                          <a:srgbClr val="002060"/>
                        </a:solidFill>
                        <a:effectLst/>
                        <a:latin typeface="Times New Roman"/>
                        <a:ea typeface="Times New Roman"/>
                        <a:cs typeface="Times New Roman"/>
                      </a:endParaRPr>
                    </a:p>
                  </a:txBody>
                  <a:tcPr marL="68580" marR="68580" marT="0" marB="0"/>
                </a:tc>
              </a:tr>
              <a:tr h="202287">
                <a:tc>
                  <a:txBody>
                    <a:bodyPr/>
                    <a:lstStyle/>
                    <a:p>
                      <a:pPr>
                        <a:spcAft>
                          <a:spcPts val="0"/>
                        </a:spcAft>
                      </a:pPr>
                      <a:r>
                        <a:rPr lang="ru-RU" sz="1050" dirty="0" smtClean="0">
                          <a:effectLst/>
                        </a:rPr>
                        <a:t>Субсидии населению на оплату жилищно</a:t>
                      </a:r>
                      <a:r>
                        <a:rPr lang="ru-RU" sz="1050" baseline="0" dirty="0" smtClean="0">
                          <a:effectLst/>
                        </a:rPr>
                        <a:t>-коммунальных услуг</a:t>
                      </a:r>
                      <a:endParaRPr lang="ru-RU" sz="1050" b="0" dirty="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542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3700,0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3700,0</a:t>
                      </a:r>
                      <a:endParaRPr lang="ru-RU" sz="1100" b="1" dirty="0" smtClean="0">
                        <a:solidFill>
                          <a:srgbClr val="002060"/>
                        </a:solidFill>
                        <a:effectLst/>
                        <a:latin typeface="Times New Roman"/>
                        <a:ea typeface="Times New Roman"/>
                        <a:cs typeface="Times New Roman"/>
                      </a:endParaRPr>
                    </a:p>
                  </a:txBody>
                  <a:tcPr marL="68580" marR="68580" marT="0" marB="0"/>
                </a:tc>
              </a:tr>
              <a:tr h="190179">
                <a:tc>
                  <a:txBody>
                    <a:bodyPr/>
                    <a:lstStyle/>
                    <a:p>
                      <a:pPr>
                        <a:spcAft>
                          <a:spcPts val="0"/>
                        </a:spcAft>
                      </a:pPr>
                      <a:r>
                        <a:rPr lang="ru-RU" sz="1050" smtClean="0">
                          <a:effectLst/>
                        </a:rPr>
                        <a:t>Обеспечение  мер социальной поддержки ветеранов труда КЧР</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1099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6953,6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6905,0</a:t>
                      </a:r>
                      <a:endParaRPr lang="ru-RU" sz="1100" b="1" dirty="0" smtClean="0">
                        <a:solidFill>
                          <a:srgbClr val="002060"/>
                        </a:solidFill>
                        <a:effectLst/>
                        <a:latin typeface="Times New Roman"/>
                        <a:ea typeface="Times New Roman"/>
                        <a:cs typeface="Times New Roman"/>
                      </a:endParaRPr>
                    </a:p>
                  </a:txBody>
                  <a:tcPr marL="68580" marR="68580" marT="0" marB="0"/>
                </a:tc>
              </a:tr>
              <a:tr h="218270">
                <a:tc>
                  <a:txBody>
                    <a:bodyPr/>
                    <a:lstStyle/>
                    <a:p>
                      <a:pPr>
                        <a:spcAft>
                          <a:spcPts val="0"/>
                        </a:spcAft>
                      </a:pPr>
                      <a:r>
                        <a:rPr lang="ru-RU" sz="1050" smtClean="0">
                          <a:effectLst/>
                        </a:rPr>
                        <a:t>Социальное</a:t>
                      </a:r>
                      <a:r>
                        <a:rPr lang="ru-RU" sz="1050" baseline="0" smtClean="0">
                          <a:effectLst/>
                        </a:rPr>
                        <a:t> пособие на п</a:t>
                      </a:r>
                      <a:r>
                        <a:rPr lang="ru-RU" sz="1050" smtClean="0">
                          <a:effectLst/>
                        </a:rPr>
                        <a:t>огребение</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48</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350,2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258,8</a:t>
                      </a:r>
                      <a:endParaRPr lang="ru-RU" sz="1100" b="1" dirty="0" smtClean="0">
                        <a:solidFill>
                          <a:srgbClr val="002060"/>
                        </a:solidFill>
                        <a:effectLst/>
                        <a:latin typeface="Times New Roman"/>
                        <a:ea typeface="Times New Roman"/>
                        <a:cs typeface="Times New Roman"/>
                      </a:endParaRPr>
                    </a:p>
                  </a:txBody>
                  <a:tcPr marL="68580" marR="68580" marT="0" marB="0"/>
                </a:tc>
              </a:tr>
            </a:tbl>
          </a:graphicData>
        </a:graphic>
      </p:graphicFrame>
      <p:pic>
        <p:nvPicPr>
          <p:cNvPr id="5" name="Рисунок 4" descr="https://im0-tub-ru.yandex.net/i?id=0d5d23cfbc6af08dc28989b033200232&amp;n=33&amp;h=190&amp;w=26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624"/>
            <a:ext cx="2448272" cy="1458680"/>
          </a:xfrm>
          <a:prstGeom prst="rect">
            <a:avLst/>
          </a:prstGeom>
          <a:noFill/>
          <a:ln>
            <a:noFill/>
          </a:ln>
        </p:spPr>
      </p:pic>
    </p:spTree>
    <p:extLst>
      <p:ext uri="{BB962C8B-B14F-4D97-AF65-F5344CB8AC3E}">
        <p14:creationId xmlns:p14="http://schemas.microsoft.com/office/powerpoint/2010/main" val="259778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Documents and Settings\Aminat\Local Settings\Temporary Internet Files\Content.Word\10.2..bmp"/>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623"/>
            <a:ext cx="3116580" cy="1113220"/>
          </a:xfrm>
          <a:prstGeom prst="rect">
            <a:avLst/>
          </a:prstGeom>
          <a:noFill/>
          <a:ln>
            <a:noFill/>
          </a:ln>
        </p:spPr>
      </p:pic>
      <p:pic>
        <p:nvPicPr>
          <p:cNvPr id="4" name="Рисунок 3" descr="C:\Documents and Settings\Aminat\Local Settings\Temporary Internet Files\Content.Word\10.122.bmp"/>
          <p:cNvPicPr/>
          <p:nvPr/>
        </p:nvPicPr>
        <p:blipFill>
          <a:blip r:embed="rId3">
            <a:extLst>
              <a:ext uri="{28A0092B-C50C-407E-A947-70E740481C1C}">
                <a14:useLocalDpi xmlns:a14="http://schemas.microsoft.com/office/drawing/2010/main" val="0"/>
              </a:ext>
            </a:extLst>
          </a:blip>
          <a:srcRect/>
          <a:stretch>
            <a:fillRect/>
          </a:stretch>
        </p:blipFill>
        <p:spPr bwMode="auto">
          <a:xfrm>
            <a:off x="7145179" y="94473"/>
            <a:ext cx="1904492" cy="1534327"/>
          </a:xfrm>
          <a:prstGeom prst="rect">
            <a:avLst/>
          </a:prstGeom>
          <a:noFill/>
          <a:ln>
            <a:noFill/>
          </a:ln>
        </p:spPr>
      </p:pic>
      <p:pic>
        <p:nvPicPr>
          <p:cNvPr id="6" name="Рисунок 5" descr="C:\Documents and Settings\Aminat\Local Settings\Temporary Internet Files\Content.Word\10.6..bmp"/>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270"/>
            <a:ext cx="1800200" cy="1552529"/>
          </a:xfrm>
          <a:prstGeom prst="rect">
            <a:avLst/>
          </a:prstGeom>
          <a:noFill/>
          <a:ln>
            <a:noFill/>
          </a:ln>
        </p:spPr>
      </p:pic>
      <p:sp>
        <p:nvSpPr>
          <p:cNvPr id="3" name="Rectangle 8"/>
          <p:cNvSpPr>
            <a:spLocks noChangeArrowheads="1"/>
          </p:cNvSpPr>
          <p:nvPr/>
        </p:nvSpPr>
        <p:spPr bwMode="auto">
          <a:xfrm>
            <a:off x="2051720" y="1301859"/>
            <a:ext cx="4968551" cy="830997"/>
          </a:xfrm>
          <a:prstGeom prst="rect">
            <a:avLst/>
          </a:prstGeom>
          <a:ln/>
          <a:scene3d>
            <a:camera prst="orthographicFront"/>
            <a:lightRig rig="threePt" dir="t"/>
          </a:scene3d>
          <a:sp3d>
            <a:bevelT prst="convex"/>
          </a:sp3d>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2400" b="1" dirty="0">
                <a:solidFill>
                  <a:schemeClr val="tx2">
                    <a:lumMod val="50000"/>
                  </a:schemeClr>
                </a:solidFill>
                <a:effectLst>
                  <a:outerShdw blurRad="38100" dist="38100" dir="2700000" algn="tl">
                    <a:srgbClr val="C0C0C0"/>
                  </a:outerShdw>
                </a:effectLst>
              </a:rPr>
              <a:t>Муниципальные </a:t>
            </a:r>
            <a:r>
              <a:rPr lang="ru-RU" sz="2400" b="1" dirty="0" smtClean="0">
                <a:solidFill>
                  <a:schemeClr val="tx2">
                    <a:lumMod val="50000"/>
                  </a:schemeClr>
                </a:solidFill>
                <a:effectLst>
                  <a:outerShdw blurRad="38100" dist="38100" dir="2700000" algn="tl">
                    <a:srgbClr val="C0C0C0"/>
                  </a:outerShdw>
                </a:effectLst>
              </a:rPr>
              <a:t>услуги профинансированные в 2017 году</a:t>
            </a:r>
            <a:endParaRPr lang="ru-RU" sz="2400" b="1" dirty="0">
              <a:solidFill>
                <a:schemeClr val="tx2">
                  <a:lumMod val="50000"/>
                </a:schemeClr>
              </a:solidFill>
              <a:effectLst>
                <a:outerShdw blurRad="38100" dist="38100" dir="2700000" algn="tl">
                  <a:srgbClr val="C0C0C0"/>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97825442"/>
              </p:ext>
            </p:extLst>
          </p:nvPr>
        </p:nvGraphicFramePr>
        <p:xfrm>
          <a:off x="683570" y="2236232"/>
          <a:ext cx="7848870" cy="4458148"/>
        </p:xfrm>
        <a:graphic>
          <a:graphicData uri="http://schemas.openxmlformats.org/drawingml/2006/table">
            <a:tbl>
              <a:tblPr>
                <a:effectLst>
                  <a:innerShdw blurRad="114300">
                    <a:prstClr val="black"/>
                  </a:innerShdw>
                </a:effectLst>
                <a:tableStyleId>{69CF1AB2-1976-4502-BF36-3FF5EA218861}</a:tableStyleId>
              </a:tblPr>
              <a:tblGrid>
                <a:gridCol w="4641070"/>
                <a:gridCol w="828429"/>
                <a:gridCol w="1120258"/>
                <a:gridCol w="1259113"/>
              </a:tblGrid>
              <a:tr h="726460">
                <a:tc>
                  <a:txBody>
                    <a:bodyPr/>
                    <a:lstStyle/>
                    <a:p>
                      <a:pPr algn="ctr" eaLnBrk="0" fontAlgn="base" hangingPunct="0">
                        <a:lnSpc>
                          <a:spcPct val="115000"/>
                        </a:lnSpc>
                        <a:spcAft>
                          <a:spcPts val="0"/>
                        </a:spcAft>
                        <a:tabLst>
                          <a:tab pos="3429000" algn="l"/>
                        </a:tabLst>
                      </a:pPr>
                      <a:r>
                        <a:rPr lang="ru-RU" sz="1050" kern="1200" dirty="0">
                          <a:effectLst/>
                        </a:rPr>
                        <a:t>Наименование услуги</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Единицы измерения</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Фактически предоставлено муниципальных услуг</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smtClean="0">
                          <a:effectLst/>
                        </a:rPr>
                        <a:t>Предоставлено средств из </a:t>
                      </a:r>
                      <a:r>
                        <a:rPr lang="ru-RU" sz="1050" kern="1200" dirty="0">
                          <a:effectLst/>
                        </a:rPr>
                        <a:t>бюджета </a:t>
                      </a:r>
                      <a:endParaRPr lang="ru-RU" sz="1050" kern="1200" dirty="0" smtClean="0">
                        <a:effectLst/>
                      </a:endParaRPr>
                    </a:p>
                    <a:p>
                      <a:pPr algn="ctr" eaLnBrk="0" fontAlgn="base" hangingPunct="0">
                        <a:lnSpc>
                          <a:spcPct val="115000"/>
                        </a:lnSpc>
                        <a:spcAft>
                          <a:spcPts val="0"/>
                        </a:spcAft>
                        <a:tabLst>
                          <a:tab pos="3429000" algn="l"/>
                        </a:tabLst>
                      </a:pPr>
                      <a:r>
                        <a:rPr lang="ru-RU" sz="1050" kern="1200" dirty="0" smtClean="0">
                          <a:effectLst/>
                        </a:rPr>
                        <a:t>(</a:t>
                      </a:r>
                      <a:r>
                        <a:rPr lang="ru-RU" sz="1050" kern="1200" dirty="0">
                          <a:effectLst/>
                        </a:rPr>
                        <a:t>тыс</a:t>
                      </a:r>
                      <a:r>
                        <a:rPr lang="ru-RU" sz="1050" kern="1200" dirty="0" smtClean="0">
                          <a:effectLst/>
                        </a:rPr>
                        <a:t>. руб</a:t>
                      </a:r>
                      <a:r>
                        <a:rPr lang="ru-RU" sz="1050" kern="1200" dirty="0">
                          <a:effectLst/>
                        </a:rPr>
                        <a:t>.)</a:t>
                      </a:r>
                      <a:endParaRPr lang="ru-RU" sz="1050" b="1" dirty="0">
                        <a:effectLst/>
                        <a:latin typeface="Calibri"/>
                        <a:ea typeface="Calibri"/>
                        <a:cs typeface="Times New Roman"/>
                      </a:endParaRPr>
                    </a:p>
                  </a:txBody>
                  <a:tcPr marL="70923" marR="70923" marT="35461" marB="35461"/>
                </a:tc>
              </a:tr>
              <a:tr h="821013">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начального общего, основного общего и среднего (полного) общего образования в общеобразовательных </a:t>
                      </a:r>
                      <a:r>
                        <a:rPr lang="ru-RU" sz="1200" kern="1200" dirty="0" smtClean="0">
                          <a:effectLst/>
                        </a:rPr>
                        <a:t>учреждениях(с учетом субвенции на общеобразовательный процесс)</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5441</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349471,7</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дошкольного </a:t>
                      </a:r>
                      <a:r>
                        <a:rPr lang="ru-RU" sz="1200" kern="1200" dirty="0" smtClean="0">
                          <a:effectLst/>
                        </a:rPr>
                        <a:t>образования(с учетом субвенций на дошкольное образование)</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2020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132715,8</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и молодежи в учреждениях дополнительного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1794</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23921,8</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a:t>
                      </a:r>
                      <a:r>
                        <a:rPr lang="ru-RU" sz="1200" kern="1200" dirty="0" smtClean="0">
                          <a:effectLst/>
                        </a:rPr>
                        <a:t>информационно-методической </a:t>
                      </a:r>
                      <a:r>
                        <a:rPr lang="ru-RU" sz="1200" kern="1200" dirty="0">
                          <a:effectLst/>
                        </a:rPr>
                        <a:t>деятельности по вопросам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информации</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182</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3143</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Создание условий для организации досуга и обеспечения населения услугами организаций культуры</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37000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6335,4</a:t>
                      </a:r>
                      <a:endParaRPr lang="ru-RU" sz="1200" dirty="0">
                        <a:effectLst/>
                        <a:latin typeface="Calibri"/>
                        <a:ea typeface="Calibri"/>
                        <a:cs typeface="Times New Roman"/>
                      </a:endParaRPr>
                    </a:p>
                  </a:txBody>
                  <a:tcPr marL="70923" marR="70923" marT="35461" marB="35461"/>
                </a:tc>
              </a:tr>
              <a:tr h="245355">
                <a:tc>
                  <a:txBody>
                    <a:bodyPr/>
                    <a:lstStyle/>
                    <a:p>
                      <a:pPr algn="just" eaLnBrk="0" fontAlgn="base" hangingPunct="0">
                        <a:lnSpc>
                          <a:spcPct val="115000"/>
                        </a:lnSpc>
                        <a:spcAft>
                          <a:spcPts val="0"/>
                        </a:spcAft>
                        <a:tabLst>
                          <a:tab pos="3429000" algn="l"/>
                        </a:tabLst>
                      </a:pPr>
                      <a:r>
                        <a:rPr lang="ru-RU" sz="1200" kern="1200" dirty="0">
                          <a:effectLst/>
                        </a:rPr>
                        <a:t>Предоставление доступа к музейным </a:t>
                      </a:r>
                      <a:r>
                        <a:rPr lang="ru-RU" sz="1200" kern="1200" dirty="0" smtClean="0">
                          <a:effectLst/>
                        </a:rPr>
                        <a:t>коллекциям</a:t>
                      </a:r>
                      <a:r>
                        <a:rPr lang="ru-RU" sz="1200" kern="1200" baseline="0" dirty="0" smtClean="0">
                          <a:effectLst/>
                        </a:rPr>
                        <a:t> и </a:t>
                      </a:r>
                      <a:r>
                        <a:rPr lang="ru-RU" sz="1200" kern="1200" dirty="0" smtClean="0">
                          <a:effectLst/>
                        </a:rPr>
                        <a:t>ценностям</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11000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3383,0</a:t>
                      </a:r>
                      <a:endParaRPr lang="ru-RU" sz="1200" dirty="0">
                        <a:effectLst/>
                        <a:latin typeface="Calibri"/>
                        <a:ea typeface="Calibri"/>
                        <a:cs typeface="Times New Roman"/>
                      </a:endParaRPr>
                    </a:p>
                  </a:txBody>
                  <a:tcPr marL="70923" marR="70923" marT="35461" marB="35461"/>
                </a:tc>
              </a:tr>
              <a:tr h="437241">
                <a:tc>
                  <a:txBody>
                    <a:bodyPr/>
                    <a:lstStyle/>
                    <a:p>
                      <a:pPr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в сфере музыкального искусства</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851</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31039</a:t>
                      </a:r>
                      <a:endParaRPr lang="ru-RU" sz="1200" dirty="0">
                        <a:effectLst/>
                        <a:latin typeface="Calibri"/>
                        <a:ea typeface="Calibri"/>
                        <a:cs typeface="Times New Roman"/>
                      </a:endParaRPr>
                    </a:p>
                  </a:txBody>
                  <a:tcPr marL="70923" marR="70923" marT="35461" marB="35461"/>
                </a:tc>
              </a:tr>
            </a:tbl>
          </a:graphicData>
        </a:graphic>
      </p:graphicFrame>
    </p:spTree>
    <p:extLst>
      <p:ext uri="{BB962C8B-B14F-4D97-AF65-F5344CB8AC3E}">
        <p14:creationId xmlns:p14="http://schemas.microsoft.com/office/powerpoint/2010/main" val="325467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7"/>
          <p:cNvSpPr>
            <a:spLocks noChangeArrowheads="1"/>
          </p:cNvSpPr>
          <p:nvPr/>
        </p:nvSpPr>
        <p:spPr bwMode="auto">
          <a:xfrm>
            <a:off x="749741" y="4581128"/>
            <a:ext cx="7992888" cy="2088232"/>
          </a:xfrm>
          <a:prstGeom prst="roundRect">
            <a:avLst>
              <a:gd name="adj" fmla="val 16667"/>
            </a:avLst>
          </a:prstGeom>
          <a:gradFill>
            <a:gsLst>
              <a:gs pos="0">
                <a:srgbClr val="FBEAC7"/>
              </a:gs>
              <a:gs pos="30000">
                <a:srgbClr val="FEE7F2"/>
              </a:gs>
              <a:gs pos="52000">
                <a:schemeClr val="accent4">
                  <a:lumMod val="40000"/>
                  <a:lumOff val="60000"/>
                </a:schemeClr>
              </a:gs>
              <a:gs pos="68000">
                <a:schemeClr val="accent2">
                  <a:lumMod val="20000"/>
                  <a:lumOff val="80000"/>
                </a:schemeClr>
              </a:gs>
              <a:gs pos="90000">
                <a:schemeClr val="accent4">
                  <a:lumMod val="20000"/>
                  <a:lumOff val="80000"/>
                </a:schemeClr>
              </a:gs>
              <a:gs pos="100000">
                <a:srgbClr val="FEE7F2"/>
              </a:gs>
            </a:gsLst>
            <a:lin ang="16200000" scaled="0"/>
          </a:gradFill>
          <a:ln>
            <a:headEnd/>
            <a:tailEnd/>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wrap="none" anchor="ctr"/>
          <a:lstStyle/>
          <a:p>
            <a:pPr algn="ctr" eaLnBrk="0" fontAlgn="base" hangingPunct="0">
              <a:spcBef>
                <a:spcPct val="0"/>
              </a:spcBef>
              <a:spcAft>
                <a:spcPct val="0"/>
              </a:spcAft>
              <a:defRPr/>
            </a:pPr>
            <a:r>
              <a:rPr lang="ru-RU" sz="1300" dirty="0" smtClean="0">
                <a:solidFill>
                  <a:prstClr val="black"/>
                </a:solidFill>
                <a:latin typeface="Times New Roman" pitchFamily="18" charset="0"/>
              </a:rPr>
              <a:t>Основная </a:t>
            </a:r>
            <a:r>
              <a:rPr lang="ru-RU" sz="1300" dirty="0">
                <a:solidFill>
                  <a:prstClr val="black"/>
                </a:solidFill>
                <a:latin typeface="Times New Roman" pitchFamily="18" charset="0"/>
              </a:rPr>
              <a:t>цель программного бюджета</a:t>
            </a:r>
            <a:r>
              <a:rPr lang="ru-RU" sz="1300" dirty="0">
                <a:solidFill>
                  <a:prstClr val="black"/>
                </a:solidFill>
                <a:latin typeface="Arial" charset="0"/>
              </a:rPr>
              <a:t> </a:t>
            </a:r>
            <a:r>
              <a:rPr lang="ru-RU" sz="1300" dirty="0" smtClean="0">
                <a:solidFill>
                  <a:prstClr val="black"/>
                </a:solidFill>
                <a:latin typeface="Arial" charset="0"/>
              </a:rPr>
              <a:t>– </a:t>
            </a:r>
            <a:r>
              <a:rPr lang="ru-RU" sz="1300" dirty="0" smtClean="0">
                <a:solidFill>
                  <a:prstClr val="black"/>
                </a:solidFill>
                <a:latin typeface="Times New Roman" pitchFamily="18" charset="0"/>
              </a:rPr>
              <a:t>повышение </a:t>
            </a:r>
            <a:r>
              <a:rPr lang="ru-RU" sz="1300" dirty="0">
                <a:solidFill>
                  <a:prstClr val="black"/>
                </a:solidFill>
                <a:latin typeface="Times New Roman" pitchFamily="18" charset="0"/>
              </a:rPr>
              <a:t>результативности бюджетных </a:t>
            </a:r>
            <a:r>
              <a:rPr lang="ru-RU" sz="1300" dirty="0" smtClean="0">
                <a:solidFill>
                  <a:prstClr val="black"/>
                </a:solidFill>
                <a:latin typeface="Times New Roman" pitchFamily="18" charset="0"/>
              </a:rPr>
              <a:t>расходов. </a:t>
            </a:r>
          </a:p>
          <a:p>
            <a:pPr algn="ctr" eaLnBrk="0" fontAlgn="base" hangingPunct="0">
              <a:spcBef>
                <a:spcPct val="0"/>
              </a:spcBef>
              <a:spcAft>
                <a:spcPct val="0"/>
              </a:spcAft>
              <a:defRPr/>
            </a:pPr>
            <a:r>
              <a:rPr lang="ru-RU" sz="1300" dirty="0" smtClean="0">
                <a:solidFill>
                  <a:prstClr val="black"/>
                </a:solidFill>
                <a:latin typeface="Times New Roman" pitchFamily="18" charset="0"/>
              </a:rPr>
              <a:t> </a:t>
            </a:r>
            <a:r>
              <a:rPr lang="ru-RU" sz="1300" dirty="0">
                <a:solidFill>
                  <a:prstClr val="black"/>
                </a:solidFill>
                <a:latin typeface="Times New Roman" pitchFamily="18" charset="0"/>
              </a:rPr>
              <a:t>Преимуществом программного бюджета является распределение </a:t>
            </a:r>
            <a:r>
              <a:rPr lang="ru-RU" sz="1300" dirty="0" smtClean="0">
                <a:solidFill>
                  <a:prstClr val="black"/>
                </a:solidFill>
                <a:latin typeface="Times New Roman" pitchFamily="18" charset="0"/>
              </a:rPr>
              <a:t>расходов  не </a:t>
            </a:r>
            <a:r>
              <a:rPr lang="ru-RU" sz="1300" dirty="0">
                <a:solidFill>
                  <a:prstClr val="black"/>
                </a:solidFill>
                <a:latin typeface="Times New Roman" pitchFamily="18" charset="0"/>
              </a:rPr>
              <a:t>по ведомственному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принципу, а </a:t>
            </a:r>
            <a:r>
              <a:rPr lang="ru-RU" sz="1300" dirty="0">
                <a:solidFill>
                  <a:prstClr val="black"/>
                </a:solidFill>
                <a:latin typeface="Times New Roman" pitchFamily="18" charset="0"/>
              </a:rPr>
              <a:t>по программам</a:t>
            </a:r>
            <a:r>
              <a:rPr lang="ru-RU" sz="1300" dirty="0" smtClean="0">
                <a:solidFill>
                  <a:prstClr val="black"/>
                </a:solidFill>
                <a:latin typeface="Times New Roman" pitchFamily="18" charset="0"/>
              </a:rPr>
              <a:t>. Муниципальная </a:t>
            </a:r>
            <a:r>
              <a:rPr lang="ru-RU" sz="1300" dirty="0">
                <a:solidFill>
                  <a:prstClr val="black"/>
                </a:solidFill>
                <a:latin typeface="Times New Roman" pitchFamily="18" charset="0"/>
              </a:rPr>
              <a:t>программа имеет цель, задачи и показатели эффективности,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которые </a:t>
            </a:r>
            <a:r>
              <a:rPr lang="ru-RU" sz="1300" dirty="0">
                <a:solidFill>
                  <a:prstClr val="black"/>
                </a:solidFill>
                <a:latin typeface="Times New Roman" pitchFamily="18" charset="0"/>
              </a:rPr>
              <a:t>отражают степень их достижения (решения), то есть действия и бюджетные средства направлены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на </a:t>
            </a:r>
            <a:r>
              <a:rPr lang="ru-RU" sz="1300" dirty="0">
                <a:solidFill>
                  <a:prstClr val="black"/>
                </a:solidFill>
                <a:latin typeface="Times New Roman" pitchFamily="18" charset="0"/>
              </a:rPr>
              <a:t>достижение заданного результата</a:t>
            </a:r>
            <a:r>
              <a:rPr lang="ru-RU" sz="1300" dirty="0" smtClean="0">
                <a:solidFill>
                  <a:prstClr val="black"/>
                </a:solidFill>
                <a:latin typeface="Times New Roman" pitchFamily="18" charset="0"/>
              </a:rPr>
              <a:t>.  </a:t>
            </a:r>
            <a:r>
              <a:rPr lang="ru-RU" sz="1300" dirty="0">
                <a:solidFill>
                  <a:prstClr val="black"/>
                </a:solidFill>
                <a:latin typeface="Times New Roman" pitchFamily="18" charset="0"/>
              </a:rPr>
              <a:t>При этом значение показателей является индикатором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по </a:t>
            </a:r>
            <a:r>
              <a:rPr lang="ru-RU" sz="1300" dirty="0">
                <a:solidFill>
                  <a:prstClr val="black"/>
                </a:solidFill>
                <a:latin typeface="Times New Roman" pitchFamily="18" charset="0"/>
              </a:rPr>
              <a:t>данному направлению </a:t>
            </a:r>
            <a:r>
              <a:rPr lang="ru-RU" sz="1300" dirty="0" smtClean="0">
                <a:solidFill>
                  <a:prstClr val="black"/>
                </a:solidFill>
                <a:latin typeface="Times New Roman" pitchFamily="18" charset="0"/>
              </a:rPr>
              <a:t>деятельности  </a:t>
            </a:r>
            <a:r>
              <a:rPr lang="ru-RU" sz="1300" dirty="0">
                <a:solidFill>
                  <a:prstClr val="black"/>
                </a:solidFill>
                <a:latin typeface="Times New Roman" pitchFamily="18" charset="0"/>
              </a:rPr>
              <a:t>и сигнализирует о плохом или хорошем результате,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необходимости </a:t>
            </a:r>
            <a:r>
              <a:rPr lang="ru-RU" sz="1300" dirty="0">
                <a:solidFill>
                  <a:prstClr val="black"/>
                </a:solidFill>
                <a:latin typeface="Times New Roman" pitchFamily="18" charset="0"/>
              </a:rPr>
              <a:t>принятия новых решений</a:t>
            </a:r>
            <a:r>
              <a:rPr lang="ru-RU" sz="1300" dirty="0" smtClean="0">
                <a:solidFill>
                  <a:prstClr val="black"/>
                </a:solidFill>
                <a:latin typeface="Times New Roman" pitchFamily="18" charset="0"/>
              </a:rPr>
              <a:t>. </a:t>
            </a:r>
            <a:r>
              <a:rPr lang="ru-RU" sz="1300" dirty="0" smtClean="0">
                <a:solidFill>
                  <a:prstClr val="black"/>
                </a:solidFill>
                <a:latin typeface="Times New Roman" pitchFamily="18" charset="0"/>
                <a:cs typeface="Arial" charset="0"/>
              </a:rPr>
              <a:t>Программный </a:t>
            </a:r>
            <a:r>
              <a:rPr lang="ru-RU" sz="1300" dirty="0">
                <a:solidFill>
                  <a:prstClr val="black"/>
                </a:solidFill>
                <a:latin typeface="Times New Roman" pitchFamily="18" charset="0"/>
                <a:cs typeface="Arial" charset="0"/>
              </a:rPr>
              <a:t>бюджет позволит обеспечить</a:t>
            </a:r>
          </a:p>
          <a:p>
            <a:pPr algn="ctr" fontAlgn="base">
              <a:spcBef>
                <a:spcPct val="0"/>
              </a:spcBef>
              <a:spcAft>
                <a:spcPct val="0"/>
              </a:spcAft>
              <a:defRPr/>
            </a:pPr>
            <a:r>
              <a:rPr lang="ru-RU" sz="1300" dirty="0">
                <a:solidFill>
                  <a:prstClr val="black"/>
                </a:solidFill>
                <a:latin typeface="Times New Roman" pitchFamily="18" charset="0"/>
                <a:cs typeface="Arial" charset="0"/>
              </a:rPr>
              <a:t>повышение прозрачности и понятности бюджетных расходов </a:t>
            </a:r>
            <a:endParaRPr lang="ru-RU" sz="1300" dirty="0" smtClean="0">
              <a:solidFill>
                <a:prstClr val="black"/>
              </a:solidFill>
              <a:latin typeface="Times New Roman" pitchFamily="18" charset="0"/>
              <a:cs typeface="Arial" charset="0"/>
            </a:endParaRPr>
          </a:p>
          <a:p>
            <a:pPr algn="ctr" fontAlgn="base">
              <a:spcBef>
                <a:spcPct val="0"/>
              </a:spcBef>
              <a:spcAft>
                <a:spcPct val="0"/>
              </a:spcAft>
              <a:defRPr/>
            </a:pPr>
            <a:r>
              <a:rPr lang="ru-RU" sz="1300" dirty="0" smtClean="0">
                <a:solidFill>
                  <a:prstClr val="black"/>
                </a:solidFill>
                <a:latin typeface="Times New Roman" pitchFamily="18" charset="0"/>
                <a:cs typeface="Arial" charset="0"/>
              </a:rPr>
              <a:t>не </a:t>
            </a:r>
            <a:r>
              <a:rPr lang="ru-RU" sz="1300" dirty="0">
                <a:solidFill>
                  <a:prstClr val="black"/>
                </a:solidFill>
                <a:latin typeface="Times New Roman" pitchFamily="18" charset="0"/>
                <a:cs typeface="Arial" charset="0"/>
              </a:rPr>
              <a:t>только </a:t>
            </a:r>
            <a:r>
              <a:rPr lang="ru-RU" sz="1300" dirty="0" smtClean="0">
                <a:solidFill>
                  <a:prstClr val="black"/>
                </a:solidFill>
                <a:latin typeface="Times New Roman" pitchFamily="18" charset="0"/>
                <a:cs typeface="Arial" charset="0"/>
              </a:rPr>
              <a:t>для специалистов</a:t>
            </a:r>
            <a:r>
              <a:rPr lang="ru-RU" sz="1300" dirty="0">
                <a:solidFill>
                  <a:prstClr val="black"/>
                </a:solidFill>
                <a:latin typeface="Times New Roman" pitchFamily="18" charset="0"/>
                <a:cs typeface="Arial" charset="0"/>
              </a:rPr>
              <a:t>, а для широкого круга </a:t>
            </a:r>
            <a:r>
              <a:rPr lang="ru-RU" sz="1300" dirty="0" smtClean="0">
                <a:solidFill>
                  <a:prstClr val="black"/>
                </a:solidFill>
                <a:latin typeface="Times New Roman" pitchFamily="18" charset="0"/>
                <a:cs typeface="Arial" charset="0"/>
              </a:rPr>
              <a:t>лиц.</a:t>
            </a:r>
          </a:p>
          <a:p>
            <a:pPr algn="ctr" fontAlgn="base">
              <a:spcBef>
                <a:spcPct val="0"/>
              </a:spcBef>
              <a:spcAft>
                <a:spcPct val="0"/>
              </a:spcAft>
              <a:defRPr/>
            </a:pPr>
            <a:r>
              <a:rPr lang="ru-RU" sz="1300" dirty="0" smtClean="0">
                <a:solidFill>
                  <a:prstClr val="black"/>
                </a:solidFill>
                <a:latin typeface="Times New Roman" pitchFamily="18" charset="0"/>
                <a:cs typeface="Arial" charset="0"/>
              </a:rPr>
              <a:t>В Зеленчукским муниципальным районом принято 19 муниципальных программ.</a:t>
            </a:r>
            <a:endParaRPr lang="ru-RU" sz="1300" dirty="0">
              <a:solidFill>
                <a:prstClr val="black"/>
              </a:solidFill>
              <a:latin typeface="Times New Roman" pitchFamily="18" charset="0"/>
              <a:cs typeface="Arial" charset="0"/>
            </a:endParaRPr>
          </a:p>
        </p:txBody>
      </p:sp>
      <p:sp>
        <p:nvSpPr>
          <p:cNvPr id="10" name="Заголовок 1"/>
          <p:cNvSpPr txBox="1">
            <a:spLocks/>
          </p:cNvSpPr>
          <p:nvPr/>
        </p:nvSpPr>
        <p:spPr>
          <a:xfrm>
            <a:off x="1043608" y="107557"/>
            <a:ext cx="7100156" cy="801163"/>
          </a:xfrm>
          <a:prstGeom prst="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Структура расходов по </a:t>
            </a:r>
            <a:r>
              <a:rPr lang="ru-RU" sz="2400" b="1" dirty="0">
                <a:effectLst>
                  <a:outerShdw blurRad="38100" dist="38100" dir="2700000" algn="tl">
                    <a:srgbClr val="000000">
                      <a:alpha val="43137"/>
                    </a:srgbClr>
                  </a:outerShdw>
                </a:effectLst>
              </a:rPr>
              <a:t>направлению </a:t>
            </a:r>
            <a:r>
              <a:rPr lang="ru-RU" sz="2400" b="1" dirty="0" smtClean="0">
                <a:effectLst>
                  <a:outerShdw blurRad="38100" dist="38100" dir="2700000" algn="tl">
                    <a:srgbClr val="000000">
                      <a:alpha val="43137"/>
                    </a:srgbClr>
                  </a:outerShdw>
                </a:effectLst>
              </a:rPr>
              <a:t>программ                   </a:t>
            </a:r>
            <a:r>
              <a:rPr lang="ru-RU" sz="2000" b="1" dirty="0" smtClean="0">
                <a:effectLst>
                  <a:outerShdw blurRad="38100" dist="38100" dir="2700000" algn="tl">
                    <a:srgbClr val="000000">
                      <a:alpha val="43137"/>
                    </a:srgbClr>
                  </a:outerShdw>
                </a:effectLst>
              </a:rPr>
              <a:t>(программных и непрограммных расходов)</a:t>
            </a:r>
            <a:endParaRPr lang="ru-RU" sz="2000" b="1" dirty="0">
              <a:effectLst>
                <a:outerShdw blurRad="38100" dist="38100" dir="2700000" algn="tl">
                  <a:srgbClr val="000000">
                    <a:alpha val="43137"/>
                  </a:srgbClr>
                </a:outerShdw>
              </a:effectLst>
            </a:endParaRPr>
          </a:p>
        </p:txBody>
      </p:sp>
      <p:graphicFrame>
        <p:nvGraphicFramePr>
          <p:cNvPr id="3" name="Объект 1"/>
          <p:cNvGraphicFramePr>
            <a:graphicFrameLocks noChangeAspect="1"/>
          </p:cNvGraphicFramePr>
          <p:nvPr>
            <p:extLst>
              <p:ext uri="{D42A27DB-BD31-4B8C-83A1-F6EECF244321}">
                <p14:modId xmlns:p14="http://schemas.microsoft.com/office/powerpoint/2010/main" val="3377977804"/>
              </p:ext>
            </p:extLst>
          </p:nvPr>
        </p:nvGraphicFramePr>
        <p:xfrm>
          <a:off x="4946444" y="1268760"/>
          <a:ext cx="3744416" cy="297351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7"/>
          <p:cNvSpPr>
            <a:spLocks noChangeArrowheads="1"/>
          </p:cNvSpPr>
          <p:nvPr/>
        </p:nvSpPr>
        <p:spPr bwMode="auto">
          <a:xfrm>
            <a:off x="7092598" y="3284984"/>
            <a:ext cx="1224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spcBef>
                <a:spcPct val="50000"/>
              </a:spcBef>
              <a:spcAft>
                <a:spcPct val="0"/>
              </a:spcAft>
            </a:pPr>
            <a:r>
              <a:rPr lang="ru-RU" sz="1100" b="1" dirty="0">
                <a:solidFill>
                  <a:srgbClr val="000000"/>
                </a:solidFill>
                <a:latin typeface="Times New Roman" pitchFamily="18" charset="0"/>
                <a:cs typeface="Times New Roman" pitchFamily="18" charset="0"/>
              </a:rPr>
              <a:t>Программные </a:t>
            </a:r>
            <a:r>
              <a:rPr lang="ru-RU" sz="1100" b="1" dirty="0" smtClean="0">
                <a:solidFill>
                  <a:srgbClr val="000000"/>
                </a:solidFill>
                <a:latin typeface="Times New Roman" pitchFamily="18" charset="0"/>
                <a:cs typeface="Times New Roman" pitchFamily="18" charset="0"/>
              </a:rPr>
              <a:t>мероприятия </a:t>
            </a:r>
            <a:r>
              <a:rPr lang="ru-RU" sz="1400" b="1" dirty="0" smtClean="0">
                <a:latin typeface="Times New Roman" pitchFamily="18" charset="0"/>
              </a:rPr>
              <a:t>91,8</a:t>
            </a:r>
            <a:r>
              <a:rPr lang="ru-RU" sz="1400" b="1" dirty="0" smtClean="0">
                <a:solidFill>
                  <a:prstClr val="black"/>
                </a:solidFill>
                <a:latin typeface="Times New Roman" pitchFamily="18" charset="0"/>
              </a:rPr>
              <a:t>%</a:t>
            </a:r>
          </a:p>
        </p:txBody>
      </p:sp>
      <p:sp>
        <p:nvSpPr>
          <p:cNvPr id="13" name="Text Box 35"/>
          <p:cNvSpPr txBox="1">
            <a:spLocks noChangeArrowheads="1"/>
          </p:cNvSpPr>
          <p:nvPr/>
        </p:nvSpPr>
        <p:spPr bwMode="auto">
          <a:xfrm>
            <a:off x="4946444" y="1340768"/>
            <a:ext cx="1480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ru-RU" sz="1100" b="1" dirty="0" smtClean="0">
                <a:solidFill>
                  <a:prstClr val="black"/>
                </a:solidFill>
                <a:latin typeface="Times New Roman" pitchFamily="18" charset="0"/>
              </a:rPr>
              <a:t>Непрограммные мероприятия                     </a:t>
            </a:r>
            <a:r>
              <a:rPr lang="ru-RU" sz="1400" b="1" dirty="0" smtClean="0">
                <a:solidFill>
                  <a:prstClr val="black"/>
                </a:solidFill>
                <a:latin typeface="Times New Roman" pitchFamily="18" charset="0"/>
              </a:rPr>
              <a:t>8,2%</a:t>
            </a:r>
          </a:p>
        </p:txBody>
      </p:sp>
      <p:graphicFrame>
        <p:nvGraphicFramePr>
          <p:cNvPr id="8" name="Group 58"/>
          <p:cNvGraphicFramePr>
            <a:graphicFrameLocks noGrp="1"/>
          </p:cNvGraphicFramePr>
          <p:nvPr>
            <p:extLst>
              <p:ext uri="{D42A27DB-BD31-4B8C-83A1-F6EECF244321}">
                <p14:modId xmlns:p14="http://schemas.microsoft.com/office/powerpoint/2010/main" val="2835989964"/>
              </p:ext>
            </p:extLst>
          </p:nvPr>
        </p:nvGraphicFramePr>
        <p:xfrm>
          <a:off x="323528" y="1124744"/>
          <a:ext cx="4110732" cy="3312368"/>
        </p:xfrm>
        <a:graphic>
          <a:graphicData uri="http://schemas.openxmlformats.org/drawingml/2006/table">
            <a:tbl>
              <a:tblPr>
                <a:effectLst>
                  <a:innerShdw blurRad="114300">
                    <a:prstClr val="black"/>
                  </a:innerShdw>
                </a:effectLst>
              </a:tblPr>
              <a:tblGrid>
                <a:gridCol w="1734467"/>
                <a:gridCol w="1274848"/>
                <a:gridCol w="1101417"/>
              </a:tblGrid>
              <a:tr h="85444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расходов</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Сумма</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 (тыс. руб.)</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Удельный вес %</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r>
              <a:tr h="4216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ВСЕГО в 2017 году</a:t>
                      </a:r>
                      <a:endPar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938810,1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charset="0"/>
                        </a:rPr>
                        <a:t>100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r>
              <a:tr h="34054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в том числе:</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hMerge="1">
                  <a:txBody>
                    <a:bodyPr/>
                    <a:lstStyle/>
                    <a:p>
                      <a:endParaRPr lang="ru-RU"/>
                    </a:p>
                  </a:txBody>
                  <a:tcPr/>
                </a:tc>
                <a:tc hMerge="1">
                  <a:txBody>
                    <a:bodyPr/>
                    <a:lstStyle/>
                    <a:p>
                      <a:endParaRPr lang="ru-RU"/>
                    </a:p>
                  </a:txBody>
                  <a:tcPr/>
                </a:tc>
              </a:tr>
              <a:tr h="9124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Программные мероприятия</a:t>
                      </a:r>
                      <a:endParaRPr kumimoji="0" lang="ru-RU" sz="1200" b="0"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861488,7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91,8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r>
              <a:tr h="7832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Непрограммные мероприятия</a:t>
                      </a:r>
                      <a:endParaRPr kumimoji="0" lang="ru-RU" sz="1200" b="0"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77321,4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8,2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r>
            </a:tbl>
          </a:graphicData>
        </a:graphic>
      </p:graphicFrame>
    </p:spTree>
    <p:extLst>
      <p:ext uri="{BB962C8B-B14F-4D97-AF65-F5344CB8AC3E}">
        <p14:creationId xmlns:p14="http://schemas.microsoft.com/office/powerpoint/2010/main" val="1123631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93010208"/>
              </p:ext>
            </p:extLst>
          </p:nvPr>
        </p:nvGraphicFramePr>
        <p:xfrm>
          <a:off x="179512" y="1246273"/>
          <a:ext cx="8424937" cy="5362854"/>
        </p:xfrm>
        <a:graphic>
          <a:graphicData uri="http://schemas.openxmlformats.org/drawingml/2006/table">
            <a:tbl>
              <a:tblPr firstRow="1" bandRow="1">
                <a:effectLst>
                  <a:outerShdw blurRad="63500" sx="102000" sy="102000" algn="ctr" rotWithShape="0">
                    <a:prstClr val="black">
                      <a:alpha val="40000"/>
                    </a:prstClr>
                  </a:outerShdw>
                </a:effectLst>
                <a:tableStyleId>{5DA37D80-6434-44D0-A028-1B22A696006F}</a:tableStyleId>
              </a:tblPr>
              <a:tblGrid>
                <a:gridCol w="6178284"/>
                <a:gridCol w="1123325"/>
                <a:gridCol w="1123328"/>
              </a:tblGrid>
              <a:tr h="40133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effectLst>
                            <a:outerShdw blurRad="38100" dist="38100" dir="2700000" algn="tl">
                              <a:srgbClr val="000000">
                                <a:alpha val="43137"/>
                              </a:srgbClr>
                            </a:outerShdw>
                          </a:effectLst>
                        </a:rPr>
                        <a:t>Наименование программы</a:t>
                      </a:r>
                      <a:endParaRPr lang="ru-RU" sz="1400" b="1" dirty="0" smtClean="0">
                        <a:solidFill>
                          <a:schemeClr val="accent1">
                            <a:lumMod val="50000"/>
                          </a:schemeClr>
                        </a:solidFill>
                        <a:effectLst>
                          <a:outerShdw blurRad="38100" dist="38100" dir="2700000" algn="tl">
                            <a:srgbClr val="000000">
                              <a:alpha val="43137"/>
                            </a:srgbClr>
                          </a:outerShdw>
                        </a:effectLst>
                      </a:endParaRPr>
                    </a:p>
                    <a:p>
                      <a:pPr algn="ctr" fontAlgn="ctr"/>
                      <a:endParaRPr lang="ru-RU" sz="1400" b="0" i="0" u="none" strike="noStrike" dirty="0">
                        <a:solidFill>
                          <a:schemeClr val="accent1">
                            <a:lumMod val="50000"/>
                          </a:schemeClr>
                        </a:solidFill>
                        <a:effectLst/>
                        <a:latin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300" dirty="0" smtClean="0">
                          <a:solidFill>
                            <a:schemeClr val="accent1">
                              <a:lumMod val="50000"/>
                            </a:schemeClr>
                          </a:solidFill>
                          <a:effectLst>
                            <a:outerShdw blurRad="38100" dist="38100" dir="2700000" algn="tl">
                              <a:srgbClr val="000000">
                                <a:alpha val="43137"/>
                              </a:srgbClr>
                            </a:outerShdw>
                          </a:effectLst>
                        </a:rPr>
                        <a:t> Объем</a:t>
                      </a:r>
                      <a:r>
                        <a:rPr lang="ru-RU" sz="1300" baseline="0" dirty="0" smtClean="0">
                          <a:solidFill>
                            <a:schemeClr val="accent1">
                              <a:lumMod val="50000"/>
                            </a:schemeClr>
                          </a:solidFill>
                          <a:effectLst>
                            <a:outerShdw blurRad="38100" dist="38100" dir="2700000" algn="tl">
                              <a:srgbClr val="000000">
                                <a:alpha val="43137"/>
                              </a:srgbClr>
                            </a:outerShdw>
                          </a:effectLst>
                        </a:rPr>
                        <a:t> бюджетных ассигнований </a:t>
                      </a:r>
                      <a:r>
                        <a:rPr lang="ru-RU" sz="1100" baseline="0" dirty="0" smtClean="0">
                          <a:solidFill>
                            <a:schemeClr val="accent1">
                              <a:lumMod val="50000"/>
                            </a:schemeClr>
                          </a:solidFill>
                          <a:effectLst>
                            <a:outerShdw blurRad="38100" dist="38100" dir="2700000" algn="tl">
                              <a:srgbClr val="000000">
                                <a:alpha val="43137"/>
                              </a:srgbClr>
                            </a:outerShdw>
                          </a:effectLst>
                        </a:rPr>
                        <a:t>(в тыс. руб.)</a:t>
                      </a:r>
                      <a:endParaRPr lang="ru-RU" sz="1100" b="1" i="0" u="none" strike="noStrike" dirty="0" smtClean="0">
                        <a:solidFill>
                          <a:schemeClr val="accent1">
                            <a:lumMod val="50000"/>
                          </a:schemeClr>
                        </a:solidFill>
                        <a:effectLst/>
                        <a:latin typeface="+mn-lt"/>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hMerge="1">
                  <a:txBody>
                    <a:bodyPr/>
                    <a:lstStyle/>
                    <a:p>
                      <a:endParaRPr lang="ru-RU"/>
                    </a:p>
                  </a:txBody>
                  <a:tcPr/>
                </a:tc>
              </a:tr>
              <a:tr h="371184">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effectLst>
                            <a:outerShdw blurRad="38100" dist="38100" dir="2700000" algn="tl">
                              <a:srgbClr val="000000">
                                <a:alpha val="43137"/>
                              </a:srgbClr>
                            </a:outerShdw>
                          </a:effectLst>
                        </a:rPr>
                        <a:t>принятых</a:t>
                      </a:r>
                      <a:endParaRPr lang="ru-RU" sz="1200" b="1" dirty="0" smtClean="0">
                        <a:solidFill>
                          <a:schemeClr val="accent1">
                            <a:lumMod val="50000"/>
                          </a:schemeClr>
                        </a:solidFill>
                        <a:effectLst>
                          <a:outerShdw blurRad="38100" dist="38100" dir="2700000" algn="tl">
                            <a:srgbClr val="000000">
                              <a:alpha val="43137"/>
                            </a:srgbClr>
                          </a:outerShdw>
                        </a:effectLst>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dirty="0" smtClean="0">
                        <a:solidFill>
                          <a:schemeClr val="accent1">
                            <a:lumMod val="50000"/>
                          </a:schemeClr>
                        </a:solidFill>
                        <a:effectLst/>
                        <a:latin typeface="+mn-lt"/>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effectLst>
                            <a:outerShdw blurRad="38100" dist="38100" dir="2700000" algn="tl">
                              <a:srgbClr val="000000">
                                <a:alpha val="43137"/>
                              </a:srgbClr>
                            </a:outerShdw>
                          </a:effectLst>
                        </a:rPr>
                        <a:t>исполненных</a:t>
                      </a:r>
                      <a:endParaRPr lang="ru-RU" sz="1200" b="1" dirty="0" smtClean="0">
                        <a:solidFill>
                          <a:schemeClr val="accent1">
                            <a:lumMod val="50000"/>
                          </a:schemeClr>
                        </a:solidFill>
                        <a:effectLst>
                          <a:outerShdw blurRad="38100" dist="38100" dir="2700000" algn="tl">
                            <a:srgbClr val="000000">
                              <a:alpha val="43137"/>
                            </a:srgbClr>
                          </a:outerShdw>
                        </a:effectLst>
                      </a:endParaRPr>
                    </a:p>
                    <a:p>
                      <a:pPr algn="ctr"/>
                      <a:endParaRPr lang="ru-RU" sz="1200" dirty="0">
                        <a:solidFill>
                          <a:schemeClr val="accent1">
                            <a:lumMod val="50000"/>
                          </a:schemeClr>
                        </a:solidFill>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431478">
                <a:tc>
                  <a:txBody>
                    <a:bodyPr/>
                    <a:lstStyle/>
                    <a:p>
                      <a:pPr algn="l" fontAlgn="ctr">
                        <a:lnSpc>
                          <a:spcPct val="100000"/>
                        </a:lnSpc>
                      </a:pPr>
                      <a:r>
                        <a:rPr lang="ru-RU" sz="1400" b="1" i="0" u="none" strike="noStrike" dirty="0" smtClean="0">
                          <a:solidFill>
                            <a:schemeClr val="accent1">
                              <a:lumMod val="50000"/>
                            </a:schemeClr>
                          </a:solidFill>
                          <a:effectLst/>
                          <a:latin typeface="Times New Roman"/>
                        </a:rPr>
                        <a:t>                                   по муниципальным программам, всего</a:t>
                      </a:r>
                    </a:p>
                    <a:p>
                      <a:pPr algn="l" fontAlgn="ctr">
                        <a:lnSpc>
                          <a:spcPct val="100000"/>
                        </a:lnSpc>
                      </a:pPr>
                      <a:r>
                        <a:rPr lang="ru-RU" sz="1400" b="1" i="0" u="none" strike="noStrike" dirty="0" smtClean="0">
                          <a:solidFill>
                            <a:schemeClr val="accent1">
                              <a:lumMod val="50000"/>
                            </a:schemeClr>
                          </a:solidFill>
                          <a:effectLst/>
                          <a:latin typeface="Times New Roman"/>
                        </a:rPr>
                        <a:t>                                                           </a:t>
                      </a:r>
                      <a:r>
                        <a:rPr lang="ru-RU" sz="1400" b="0" i="0" u="none" strike="noStrike" dirty="0" smtClean="0">
                          <a:solidFill>
                            <a:schemeClr val="accent1">
                              <a:lumMod val="50000"/>
                            </a:schemeClr>
                          </a:solidFill>
                          <a:effectLst/>
                          <a:latin typeface="Times New Roman"/>
                        </a:rPr>
                        <a:t>в том числе:</a:t>
                      </a:r>
                      <a:endParaRPr lang="ru-RU" sz="1400" b="0" i="0" u="none" strike="noStrike" dirty="0">
                        <a:solidFill>
                          <a:schemeClr val="accent1">
                            <a:lumMod val="50000"/>
                          </a:schemeClr>
                        </a:solidFill>
                        <a:effectLst/>
                        <a:latin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accent1">
                              <a:lumMod val="50000"/>
                            </a:schemeClr>
                          </a:solidFill>
                          <a:effectLst/>
                          <a:latin typeface="+mn-lt"/>
                        </a:rPr>
                        <a:t>     206597,8</a:t>
                      </a: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accent1">
                              <a:lumMod val="50000"/>
                            </a:schemeClr>
                          </a:solidFill>
                          <a:effectLst/>
                          <a:latin typeface="+mn-lt"/>
                        </a:rPr>
                        <a:t>204230,9</a:t>
                      </a: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r>
              <a:tr h="339036">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программа «Развитие муниципальной системы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100" dirty="0">
                          <a:solidFill>
                            <a:schemeClr val="accent1">
                              <a:lumMod val="50000"/>
                            </a:schemeClr>
                          </a:solidFill>
                          <a:effectLst/>
                          <a:latin typeface="Times New Roman" pitchFamily="18" charset="0"/>
                          <a:ea typeface="Calibri"/>
                          <a:cs typeface="Times New Roman" pitchFamily="18" charset="0"/>
                        </a:rPr>
                        <a:t>муниципального района на </a:t>
                      </a:r>
                      <a:r>
                        <a:rPr lang="ru-RU" sz="1100" dirty="0" smtClean="0">
                          <a:solidFill>
                            <a:schemeClr val="accent1">
                              <a:lumMod val="50000"/>
                            </a:schemeClr>
                          </a:solidFill>
                          <a:effectLst/>
                          <a:latin typeface="Times New Roman" pitchFamily="18" charset="0"/>
                          <a:ea typeface="Calibri"/>
                          <a:cs typeface="Times New Roman" pitchFamily="18" charset="0"/>
                        </a:rPr>
                        <a:t>2017-2020 </a:t>
                      </a:r>
                      <a:r>
                        <a:rPr lang="ru-RU" sz="110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97951,3</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97147,6</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дошкольного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27772,6</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27217</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общего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41478,3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41272,8</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277633">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дополнительного  образования  детей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19567,3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19567,3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«Одаренные дети» </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100</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100</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27698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системы отдыха и  оздоровления детей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724,5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724,5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69518">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«Другие вопросы образования </a:t>
                      </a:r>
                      <a:r>
                        <a:rPr lang="ru-RU" sz="1100" b="0" dirty="0" smtClean="0">
                          <a:solidFill>
                            <a:schemeClr val="accent1">
                              <a:lumMod val="50000"/>
                            </a:schemeClr>
                          </a:solidFill>
                          <a:effectLst/>
                          <a:latin typeface="Times New Roman" pitchFamily="18" charset="0"/>
                          <a:ea typeface="Calibri"/>
                          <a:cs typeface="Times New Roman" pitchFamily="18" charset="0"/>
                        </a:rPr>
                        <a:t>»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6095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6066,4</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39036">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«Обеспечение реализации муниципальной программы и          прочие мероприятия»  </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b="0" u="none" dirty="0" smtClean="0">
                          <a:solidFill>
                            <a:schemeClr val="accent1">
                              <a:lumMod val="50000"/>
                            </a:schemeClr>
                          </a:solidFill>
                          <a:effectLst/>
                          <a:latin typeface="Times New Roman" pitchFamily="18" charset="0"/>
                          <a:ea typeface="Calibri"/>
                          <a:cs typeface="Times New Roman" pitchFamily="18" charset="0"/>
                        </a:rPr>
                        <a:t>2213,6</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2199,6</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5081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«Развитие культуры Зеленчукского муниципального </a:t>
                      </a:r>
                      <a:r>
                        <a:rPr lang="ru-RU" sz="1100" b="0" dirty="0" smtClean="0">
                          <a:solidFill>
                            <a:schemeClr val="accent1">
                              <a:lumMod val="50000"/>
                            </a:schemeClr>
                          </a:solidFill>
                          <a:effectLst/>
                          <a:latin typeface="Times New Roman"/>
                          <a:ea typeface="Calibri"/>
                          <a:cs typeface="Times New Roman"/>
                        </a:rPr>
                        <a:t>района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на </a:t>
                      </a:r>
                      <a:r>
                        <a:rPr lang="ru-RU" sz="1100" b="0" dirty="0">
                          <a:solidFill>
                            <a:schemeClr val="accent1">
                              <a:lumMod val="50000"/>
                            </a:schemeClr>
                          </a:solidFill>
                          <a:effectLst/>
                          <a:latin typeface="Times New Roman"/>
                          <a:ea typeface="Calibri"/>
                          <a:cs typeface="Times New Roman"/>
                        </a:rPr>
                        <a:t>2016-2018 годы»</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accent1">
                              <a:lumMod val="50000"/>
                            </a:schemeClr>
                          </a:solidFill>
                          <a:effectLst/>
                          <a:latin typeface="Times New Roman"/>
                          <a:ea typeface="Calibri"/>
                          <a:cs typeface="Times New Roman"/>
                        </a:rPr>
                        <a:t>55350,7</a:t>
                      </a:r>
                      <a:endParaRPr lang="ru-RU" sz="1100" b="1" dirty="0" smtClean="0">
                        <a:solidFill>
                          <a:schemeClr val="accent1">
                            <a:lumMod val="50000"/>
                          </a:schemeClr>
                        </a:solidFill>
                        <a:effectLst/>
                        <a:latin typeface="+mn-lt"/>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54910,7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327">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«Социальная поддержка населения в Зеленчукском муниципальном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13656,8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13615,9</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60040">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«Материальная помощь гражданам, оказавшимся в трудной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жизненной ситуации»</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220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215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504056">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«Выплата пенсии за выслугу лет лицам, замещавшим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муниципальные  должности и должности муниципальной службы в администрации Зеленчукского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муниципального района»</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2577,9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2577,9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288032">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«Проведение тематических и праздничных мероприятий ,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чествование</a:t>
                      </a:r>
                      <a:r>
                        <a:rPr lang="ru-RU" sz="1100" b="0" baseline="0" dirty="0" smtClean="0">
                          <a:solidFill>
                            <a:schemeClr val="accent1">
                              <a:lumMod val="50000"/>
                            </a:schemeClr>
                          </a:solidFill>
                          <a:effectLst/>
                          <a:latin typeface="Times New Roman" pitchFamily="18" charset="0"/>
                          <a:cs typeface="Times New Roman" pitchFamily="18" charset="0"/>
                        </a:rPr>
                        <a:t> юбиляров и долгожителей»</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130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130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240784">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«Обеспечение условий реализации муниципальной программы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«Социальная поддержка населения  в  Зеленчукском  муниципальном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10728,9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10693</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bl>
          </a:graphicData>
        </a:graphic>
      </p:graphicFrame>
      <p:sp>
        <p:nvSpPr>
          <p:cNvPr id="5" name="Заголовок 1"/>
          <p:cNvSpPr txBox="1">
            <a:spLocks/>
          </p:cNvSpPr>
          <p:nvPr/>
        </p:nvSpPr>
        <p:spPr>
          <a:xfrm>
            <a:off x="1691680" y="116632"/>
            <a:ext cx="6556656" cy="82092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solidFill>
                  <a:schemeClr val="tx2">
                    <a:lumMod val="50000"/>
                  </a:schemeClr>
                </a:solidFill>
                <a:effectLst>
                  <a:outerShdw blurRad="38100" dist="38100" dir="2700000" algn="tl">
                    <a:srgbClr val="000000">
                      <a:alpha val="43137"/>
                    </a:srgbClr>
                  </a:outerShdw>
                </a:effectLst>
              </a:rPr>
              <a:t>Распределение бюджетных </a:t>
            </a:r>
            <a:r>
              <a:rPr lang="ru-RU" sz="2400" b="1" dirty="0" smtClean="0">
                <a:solidFill>
                  <a:schemeClr val="tx2">
                    <a:lumMod val="50000"/>
                  </a:schemeClr>
                </a:solidFill>
                <a:effectLst>
                  <a:outerShdw blurRad="38100" dist="38100" dir="2700000" algn="tl">
                    <a:srgbClr val="000000">
                      <a:alpha val="43137"/>
                    </a:srgbClr>
                  </a:outerShdw>
                </a:effectLst>
              </a:rPr>
              <a:t>ассигнований                        </a:t>
            </a:r>
            <a:r>
              <a:rPr lang="ru-RU" sz="2200" b="1" dirty="0">
                <a:solidFill>
                  <a:schemeClr val="tx2">
                    <a:lumMod val="50000"/>
                  </a:schemeClr>
                </a:solidFill>
                <a:effectLst>
                  <a:outerShdw blurRad="38100" dist="38100" dir="2700000" algn="tl">
                    <a:srgbClr val="000000">
                      <a:alpha val="43137"/>
                    </a:srgbClr>
                  </a:outerShdw>
                </a:effectLst>
              </a:rPr>
              <a:t>по </a:t>
            </a:r>
            <a:r>
              <a:rPr lang="ru-RU" sz="2200" b="1" dirty="0" smtClean="0">
                <a:solidFill>
                  <a:schemeClr val="tx2">
                    <a:lumMod val="50000"/>
                  </a:schemeClr>
                </a:solidFill>
                <a:effectLst>
                  <a:outerShdw blurRad="38100" dist="38100" dir="2700000" algn="tl">
                    <a:srgbClr val="000000">
                      <a:alpha val="43137"/>
                    </a:srgbClr>
                  </a:outerShdw>
                </a:effectLst>
              </a:rPr>
              <a:t>разделам расходов и направлению программ</a:t>
            </a:r>
            <a:endParaRPr lang="ru-RU" sz="2200" b="1" dirty="0">
              <a:solidFill>
                <a:schemeClr val="tx2">
                  <a:lumMod val="50000"/>
                </a:schemeClr>
              </a:solidFill>
              <a:effectLst>
                <a:outerShdw blurRad="38100" dist="38100" dir="2700000" algn="tl">
                  <a:srgbClr val="000000">
                    <a:alpha val="43137"/>
                  </a:srgbClr>
                </a:outerShdw>
              </a:effectLst>
            </a:endParaRPr>
          </a:p>
        </p:txBody>
      </p:sp>
      <p:sp>
        <p:nvSpPr>
          <p:cNvPr id="6" name="4-конечная звезда 5"/>
          <p:cNvSpPr/>
          <p:nvPr/>
        </p:nvSpPr>
        <p:spPr>
          <a:xfrm>
            <a:off x="8386352" y="159804"/>
            <a:ext cx="421885" cy="820924"/>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4-конечная звезда 6"/>
          <p:cNvSpPr/>
          <p:nvPr/>
        </p:nvSpPr>
        <p:spPr>
          <a:xfrm>
            <a:off x="8748464" y="3547864"/>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4-конечная звезда 7"/>
          <p:cNvSpPr/>
          <p:nvPr/>
        </p:nvSpPr>
        <p:spPr>
          <a:xfrm>
            <a:off x="8775538" y="2276872"/>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4-конечная звезда 8"/>
          <p:cNvSpPr/>
          <p:nvPr/>
        </p:nvSpPr>
        <p:spPr>
          <a:xfrm>
            <a:off x="8738301" y="6165304"/>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0" name="4-конечная звезда 9"/>
          <p:cNvSpPr/>
          <p:nvPr/>
        </p:nvSpPr>
        <p:spPr>
          <a:xfrm>
            <a:off x="8775538" y="4869160"/>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 name="object 73"/>
          <p:cNvSpPr/>
          <p:nvPr/>
        </p:nvSpPr>
        <p:spPr>
          <a:xfrm>
            <a:off x="76264" y="44624"/>
            <a:ext cx="1539480" cy="10801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2121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752497240"/>
              </p:ext>
            </p:extLst>
          </p:nvPr>
        </p:nvGraphicFramePr>
        <p:xfrm>
          <a:off x="467544" y="251743"/>
          <a:ext cx="8496944" cy="6273601"/>
        </p:xfrm>
        <a:graphic>
          <a:graphicData uri="http://schemas.openxmlformats.org/drawingml/2006/table">
            <a:tbl>
              <a:tblPr firstRow="1" bandRow="1">
                <a:effectLst>
                  <a:outerShdw blurRad="63500" sx="102000" sy="102000" algn="ctr" rotWithShape="0">
                    <a:prstClr val="black">
                      <a:alpha val="40000"/>
                    </a:prstClr>
                  </a:outerShdw>
                </a:effectLst>
                <a:tableStyleId>{5DA37D80-6434-44D0-A028-1B22A696006F}</a:tableStyleId>
              </a:tblPr>
              <a:tblGrid>
                <a:gridCol w="6231089"/>
                <a:gridCol w="1132926"/>
                <a:gridCol w="1132929"/>
              </a:tblGrid>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«Социальная поддержка пожилых граждан  на </a:t>
                      </a:r>
                      <a:r>
                        <a:rPr lang="ru-RU" sz="1100" b="0" dirty="0" smtClean="0">
                          <a:solidFill>
                            <a:schemeClr val="accent1">
                              <a:lumMod val="50000"/>
                            </a:schemeClr>
                          </a:solidFill>
                          <a:effectLst/>
                          <a:latin typeface="Times New Roman"/>
                          <a:ea typeface="Calibri"/>
                          <a:cs typeface="Times New Roman"/>
                        </a:rPr>
                        <a:t>2016-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2018 </a:t>
                      </a:r>
                      <a:r>
                        <a:rPr lang="ru-RU" sz="1100" b="0" dirty="0">
                          <a:solidFill>
                            <a:schemeClr val="accent1">
                              <a:lumMod val="50000"/>
                            </a:schemeClr>
                          </a:solidFill>
                          <a:effectLst/>
                          <a:latin typeface="Times New Roman"/>
                          <a:ea typeface="Calibri"/>
                          <a:cs typeface="Times New Roman"/>
                        </a:rPr>
                        <a:t>годы  в  Зеленчукском муниципальном  районе»</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just">
                        <a:lnSpc>
                          <a:spcPct val="100000"/>
                        </a:lnSpc>
                        <a:spcAft>
                          <a:spcPts val="0"/>
                        </a:spcAft>
                      </a:pPr>
                      <a:r>
                        <a:rPr lang="ru-RU" sz="1100" kern="1200" dirty="0">
                          <a:solidFill>
                            <a:schemeClr val="accent1">
                              <a:lumMod val="50000"/>
                            </a:schemeClr>
                          </a:solidFill>
                          <a:effectLst/>
                          <a:latin typeface="Times New Roman"/>
                          <a:ea typeface="Calibri"/>
                          <a:cs typeface="Times New Roman"/>
                        </a:rPr>
                        <a:t>   Муниципальная программа «Доступная среда Зеленчукского муниципального   района на </a:t>
                      </a:r>
                      <a:r>
                        <a:rPr lang="ru-RU" sz="1100" kern="1200" dirty="0" smtClean="0">
                          <a:solidFill>
                            <a:schemeClr val="accent1">
                              <a:lumMod val="50000"/>
                            </a:schemeClr>
                          </a:solidFill>
                          <a:effectLst/>
                          <a:latin typeface="Times New Roman"/>
                          <a:ea typeface="Calibri"/>
                          <a:cs typeface="Times New Roman"/>
                        </a:rPr>
                        <a:t>  </a:t>
                      </a:r>
                    </a:p>
                    <a:p>
                      <a:pPr algn="just">
                        <a:lnSpc>
                          <a:spcPct val="100000"/>
                        </a:lnSpc>
                        <a:spcAft>
                          <a:spcPts val="0"/>
                        </a:spcAft>
                      </a:pPr>
                      <a:r>
                        <a:rPr lang="ru-RU" sz="1100" kern="1200" dirty="0" smtClean="0">
                          <a:solidFill>
                            <a:schemeClr val="accent1">
                              <a:lumMod val="50000"/>
                            </a:schemeClr>
                          </a:solidFill>
                          <a:effectLst/>
                          <a:latin typeface="Times New Roman"/>
                          <a:ea typeface="Calibri"/>
                          <a:cs typeface="Times New Roman"/>
                        </a:rPr>
                        <a:t>   2016-2018 </a:t>
                      </a:r>
                      <a:r>
                        <a:rPr lang="ru-RU" sz="1100" kern="1200" dirty="0">
                          <a:solidFill>
                            <a:schemeClr val="accent1">
                              <a:lumMod val="50000"/>
                            </a:schemeClr>
                          </a:solidFill>
                          <a:effectLst/>
                          <a:latin typeface="Times New Roman"/>
                          <a:ea typeface="Calibri"/>
                          <a:cs typeface="Times New Roman"/>
                        </a:rPr>
                        <a:t>годы»</a:t>
                      </a:r>
                      <a:endParaRPr lang="ru-RU" sz="1100"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kern="1200" dirty="0" smtClean="0">
                          <a:solidFill>
                            <a:schemeClr val="accent1">
                              <a:lumMod val="50000"/>
                            </a:schemeClr>
                          </a:solidFill>
                          <a:effectLst/>
                          <a:latin typeface="Calibri"/>
                          <a:ea typeface="Calibri"/>
                          <a:cs typeface="Times New Roman"/>
                        </a:rPr>
                        <a:t>360</a:t>
                      </a:r>
                      <a:endParaRPr lang="ru-RU" sz="1100" b="1"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kern="1200" dirty="0" smtClean="0">
                          <a:solidFill>
                            <a:schemeClr val="accent1">
                              <a:lumMod val="50000"/>
                            </a:schemeClr>
                          </a:solidFill>
                          <a:effectLst/>
                          <a:latin typeface="Calibri"/>
                          <a:ea typeface="Calibri"/>
                          <a:cs typeface="Times New Roman"/>
                        </a:rPr>
                        <a:t>321,9</a:t>
                      </a:r>
                      <a:endParaRPr lang="ru-RU" sz="1100" b="1"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83188">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«Молодежная политика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350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340,2</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«Содействие занятости несовершеннолетних граждан </a:t>
                      </a:r>
                      <a:r>
                        <a:rPr lang="ru-RU" sz="11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100" b="0" dirty="0">
                          <a:solidFill>
                            <a:schemeClr val="accent1">
                              <a:lumMod val="50000"/>
                            </a:schemeClr>
                          </a:solidFill>
                          <a:effectLst/>
                          <a:latin typeface="Times New Roman" pitchFamily="18" charset="0"/>
                          <a:ea typeface="Calibri"/>
                          <a:cs typeface="Times New Roman" pitchFamily="18" charset="0"/>
                        </a:rPr>
                        <a:t>муниципального района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59,9</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«Профилактика терроризма и экстремизма в </a:t>
                      </a:r>
                      <a:r>
                        <a:rPr lang="ru-RU" sz="1100" b="0" dirty="0" smtClean="0">
                          <a:solidFill>
                            <a:schemeClr val="accent1">
                              <a:lumMod val="50000"/>
                            </a:schemeClr>
                          </a:solidFill>
                          <a:effectLst/>
                          <a:latin typeface="Times New Roman" pitchFamily="18" charset="0"/>
                          <a:ea typeface="Calibri"/>
                          <a:cs typeface="Times New Roman" pitchFamily="18" charset="0"/>
                        </a:rPr>
                        <a:t> Зеленчук -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ском </a:t>
                      </a:r>
                      <a:r>
                        <a:rPr lang="ru-RU" sz="1100" b="0" dirty="0">
                          <a:solidFill>
                            <a:schemeClr val="accent1">
                              <a:lumMod val="50000"/>
                            </a:schemeClr>
                          </a:solidFill>
                          <a:effectLst/>
                          <a:latin typeface="Times New Roman" pitchFamily="18" charset="0"/>
                          <a:ea typeface="Calibri"/>
                          <a:cs typeface="Times New Roman" pitchFamily="18" charset="0"/>
                        </a:rPr>
                        <a:t>муниципальном районе на </a:t>
                      </a:r>
                      <a:r>
                        <a:rPr lang="ru-RU" sz="1100" b="0" dirty="0" smtClean="0">
                          <a:solidFill>
                            <a:schemeClr val="accent1">
                              <a:lumMod val="50000"/>
                            </a:schemeClr>
                          </a:solidFill>
                          <a:effectLst/>
                          <a:latin typeface="Times New Roman" pitchFamily="18" charset="0"/>
                          <a:ea typeface="Calibri"/>
                          <a:cs typeface="Times New Roman" pitchFamily="18" charset="0"/>
                        </a:rPr>
                        <a:t>2017-2019годы</a:t>
                      </a:r>
                      <a:r>
                        <a:rPr lang="ru-RU" sz="1100" b="0" dirty="0">
                          <a:solidFill>
                            <a:schemeClr val="accent1">
                              <a:lumMod val="50000"/>
                            </a:schemeClr>
                          </a:solidFill>
                          <a:effectLst/>
                          <a:latin typeface="Times New Roman" pitchFamily="18" charset="0"/>
                          <a:ea typeface="Calibri"/>
                          <a:cs typeface="Times New Roman" pitchFamily="18" charset="0"/>
                        </a:rPr>
                        <a:t>»</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140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140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«Противодействие  коррупции в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2017-2019гг»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22,5</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 Профилактика преступлений и иных </a:t>
                      </a:r>
                      <a:r>
                        <a:rPr lang="ru-RU" sz="1100" b="0" dirty="0" smtClean="0">
                          <a:solidFill>
                            <a:schemeClr val="accent1">
                              <a:lumMod val="50000"/>
                            </a:schemeClr>
                          </a:solidFill>
                          <a:effectLst/>
                          <a:latin typeface="Times New Roman" pitchFamily="18" charset="0"/>
                          <a:ea typeface="Calibri"/>
                          <a:cs typeface="Times New Roman" pitchFamily="18" charset="0"/>
                        </a:rPr>
                        <a:t> правонарушений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на </a:t>
                      </a:r>
                      <a:r>
                        <a:rPr lang="ru-RU" sz="1100" b="0" dirty="0">
                          <a:solidFill>
                            <a:schemeClr val="accent1">
                              <a:lumMod val="50000"/>
                            </a:schemeClr>
                          </a:solidFill>
                          <a:effectLst/>
                          <a:latin typeface="Times New Roman" pitchFamily="18" charset="0"/>
                          <a:ea typeface="Calibri"/>
                          <a:cs typeface="Times New Roman" pitchFamily="18" charset="0"/>
                        </a:rPr>
                        <a:t>территории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 </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физической культуры и спорта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Зеленчукского муниципального района на 2017-2019 годы</a:t>
                      </a:r>
                      <a:endParaRPr lang="ru-RU" sz="1100" b="0"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pPr>
                      <a:endParaRPr lang="ru-RU" sz="1100" b="1" dirty="0" smtClean="0">
                        <a:solidFill>
                          <a:schemeClr val="accent1">
                            <a:lumMod val="50000"/>
                          </a:schemeClr>
                        </a:solidFill>
                        <a:effectLst/>
                        <a:latin typeface="Times New Roman" pitchFamily="18" charset="0"/>
                        <a:cs typeface="Times New Roman" pitchFamily="18" charset="0"/>
                      </a:endParaRPr>
                    </a:p>
                    <a:p>
                      <a:pPr algn="r">
                        <a:lnSpc>
                          <a:spcPct val="100000"/>
                        </a:lnSpc>
                      </a:pPr>
                      <a:r>
                        <a:rPr lang="ru-RU" sz="1100" b="1" dirty="0" smtClean="0">
                          <a:solidFill>
                            <a:schemeClr val="accent1">
                              <a:lumMod val="50000"/>
                            </a:schemeClr>
                          </a:solidFill>
                          <a:effectLst/>
                          <a:latin typeface="Times New Roman" pitchFamily="18" charset="0"/>
                          <a:cs typeface="Times New Roman" pitchFamily="18" charset="0"/>
                        </a:rPr>
                        <a:t>350</a:t>
                      </a:r>
                      <a:endParaRPr lang="ru-RU" sz="1100" b="1"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pPr>
                      <a:endParaRPr lang="ru-RU" sz="1100" b="1" dirty="0" smtClean="0">
                        <a:solidFill>
                          <a:schemeClr val="accent1">
                            <a:lumMod val="50000"/>
                          </a:schemeClr>
                        </a:solidFill>
                        <a:effectLst/>
                        <a:latin typeface="Times New Roman" pitchFamily="18" charset="0"/>
                        <a:cs typeface="Times New Roman" pitchFamily="18" charset="0"/>
                      </a:endParaRPr>
                    </a:p>
                    <a:p>
                      <a:pPr algn="r">
                        <a:lnSpc>
                          <a:spcPct val="100000"/>
                        </a:lnSpc>
                      </a:pPr>
                      <a:r>
                        <a:rPr lang="ru-RU" sz="1100" b="1" dirty="0" smtClean="0">
                          <a:solidFill>
                            <a:schemeClr val="accent1">
                              <a:lumMod val="50000"/>
                            </a:schemeClr>
                          </a:solidFill>
                          <a:effectLst/>
                          <a:latin typeface="Times New Roman" pitchFamily="18" charset="0"/>
                          <a:cs typeface="Times New Roman" pitchFamily="18" charset="0"/>
                        </a:rPr>
                        <a:t>350</a:t>
                      </a:r>
                      <a:endParaRPr lang="ru-RU" sz="1100" b="1"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«Аппарат администрации Зеленчукского муниципального района н       </a:t>
                      </a:r>
                    </a:p>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2017-2019 годы»  </a:t>
                      </a:r>
                      <a:r>
                        <a:rPr lang="ru-RU" sz="1100" b="0" baseline="0" dirty="0" smtClean="0">
                          <a:solidFill>
                            <a:schemeClr val="accent1">
                              <a:lumMod val="50000"/>
                            </a:schemeClr>
                          </a:solidFill>
                          <a:effectLst/>
                          <a:latin typeface="Times New Roman" pitchFamily="18" charset="0"/>
                          <a:ea typeface="Calibri"/>
                          <a:cs typeface="Times New Roman" pitchFamily="18" charset="0"/>
                        </a:rPr>
                        <a:t>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22265,4</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22011,7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71437">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«Повышение  безопасности дорожного движения в   Зеленчукском  муниципальном  районе на 2017-2020 годы »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«Профилактика употребления наркотических средств, </a:t>
                      </a:r>
                      <a:r>
                        <a:rPr lang="ru-RU" sz="11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психотропных </a:t>
                      </a:r>
                      <a:r>
                        <a:rPr lang="ru-RU" sz="1100" b="0" dirty="0">
                          <a:solidFill>
                            <a:schemeClr val="accent1">
                              <a:lumMod val="50000"/>
                            </a:schemeClr>
                          </a:solidFill>
                          <a:effectLst/>
                          <a:latin typeface="Times New Roman" pitchFamily="18" charset="0"/>
                          <a:ea typeface="Calibri"/>
                          <a:cs typeface="Times New Roman" pitchFamily="18" charset="0"/>
                        </a:rPr>
                        <a:t>веществ и их прекурсоров подростками и молодежью в ЗМР на </a:t>
                      </a:r>
                      <a:r>
                        <a:rPr lang="ru-RU" sz="1100" b="0" dirty="0" smtClean="0">
                          <a:solidFill>
                            <a:schemeClr val="accent1">
                              <a:lumMod val="50000"/>
                            </a:schemeClr>
                          </a:solidFill>
                          <a:effectLst/>
                          <a:latin typeface="Times New Roman" pitchFamily="18" charset="0"/>
                          <a:ea typeface="Calibri"/>
                          <a:cs typeface="Times New Roman" pitchFamily="18" charset="0"/>
                        </a:rPr>
                        <a:t> 2017- 2019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«Устойчивое развитие сельских территорий </a:t>
                      </a:r>
                      <a:r>
                        <a:rPr lang="ru-RU" sz="1100" b="0" dirty="0" smtClean="0">
                          <a:solidFill>
                            <a:schemeClr val="accent1">
                              <a:lumMod val="50000"/>
                            </a:schemeClr>
                          </a:solidFill>
                          <a:effectLst/>
                          <a:latin typeface="Times New Roman"/>
                          <a:ea typeface="Calibri"/>
                          <a:cs typeface="Times New Roman"/>
                        </a:rPr>
                        <a:t> Зеленчукского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муниципального </a:t>
                      </a:r>
                      <a:r>
                        <a:rPr lang="ru-RU" sz="1100" b="0" dirty="0">
                          <a:solidFill>
                            <a:schemeClr val="accent1">
                              <a:lumMod val="50000"/>
                            </a:schemeClr>
                          </a:solidFill>
                          <a:effectLst/>
                          <a:latin typeface="Times New Roman"/>
                          <a:ea typeface="Calibri"/>
                          <a:cs typeface="Times New Roman"/>
                        </a:rPr>
                        <a:t>района на 2014-2017 годы и на период до </a:t>
                      </a:r>
                      <a:r>
                        <a:rPr lang="ru-RU" sz="1100" b="0" dirty="0" smtClean="0">
                          <a:solidFill>
                            <a:schemeClr val="accent1">
                              <a:lumMod val="50000"/>
                            </a:schemeClr>
                          </a:solidFill>
                          <a:effectLst/>
                          <a:latin typeface="Times New Roman"/>
                          <a:ea typeface="Calibri"/>
                          <a:cs typeface="Times New Roman"/>
                        </a:rPr>
                        <a:t>2020 года»</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114</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52988">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программа «Развитие  малого и среднего предпринимательства в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Зеленчукском муниципальном районе на 2016-2018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52988">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«Развитие и становление Зеленчукского  районного </a:t>
                      </a:r>
                      <a:r>
                        <a:rPr lang="ru-RU" sz="1100" b="0" dirty="0" smtClean="0">
                          <a:solidFill>
                            <a:schemeClr val="accent1">
                              <a:lumMod val="50000"/>
                            </a:schemeClr>
                          </a:solidFill>
                          <a:effectLst/>
                          <a:latin typeface="Times New Roman"/>
                          <a:ea typeface="Calibri"/>
                          <a:cs typeface="Times New Roman"/>
                        </a:rPr>
                        <a:t>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общества </a:t>
                      </a:r>
                      <a:r>
                        <a:rPr lang="ru-RU" sz="1100" b="0" dirty="0">
                          <a:solidFill>
                            <a:schemeClr val="accent1">
                              <a:lumMod val="50000"/>
                            </a:schemeClr>
                          </a:solidFill>
                          <a:effectLst/>
                          <a:latin typeface="Times New Roman"/>
                          <a:ea typeface="Calibri"/>
                          <a:cs typeface="Times New Roman"/>
                        </a:rPr>
                        <a:t>Баталпашинского казачьего отдела Кубанского казачьего войска на </a:t>
                      </a:r>
                      <a:r>
                        <a:rPr lang="ru-RU" sz="1100" b="0" dirty="0" smtClean="0">
                          <a:solidFill>
                            <a:schemeClr val="accent1">
                              <a:lumMod val="50000"/>
                            </a:schemeClr>
                          </a:solidFill>
                          <a:effectLst/>
                          <a:latin typeface="Times New Roman"/>
                          <a:ea typeface="Calibri"/>
                          <a:cs typeface="Times New Roman"/>
                        </a:rPr>
                        <a:t>2017 год»</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210771">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программа «Управление муниципальными финансами на </a:t>
                      </a:r>
                      <a:r>
                        <a:rPr lang="ru-RU" sz="1100" kern="1200" dirty="0" smtClean="0">
                          <a:solidFill>
                            <a:schemeClr val="accent1">
                              <a:lumMod val="50000"/>
                            </a:schemeClr>
                          </a:solidFill>
                          <a:effectLst/>
                          <a:latin typeface="Times New Roman"/>
                          <a:ea typeface="Times New Roman"/>
                          <a:cs typeface="Times New Roman"/>
                        </a:rPr>
                        <a:t>2017- 2019гг» </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8678,1</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8442</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554986">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подпрограмма «Создание условий для эффективного и  ответственного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управления </a:t>
                      </a:r>
                      <a:r>
                        <a:rPr lang="ru-RU" sz="1100" kern="1200" dirty="0">
                          <a:solidFill>
                            <a:schemeClr val="accent1">
                              <a:lumMod val="50000"/>
                            </a:schemeClr>
                          </a:solidFill>
                          <a:effectLst/>
                          <a:latin typeface="Times New Roman"/>
                          <a:ea typeface="Times New Roman"/>
                          <a:cs typeface="Times New Roman"/>
                        </a:rPr>
                        <a:t>муниципальными финансами, повышения устойчивости   бюджетов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муниципальных </a:t>
                      </a:r>
                      <a:r>
                        <a:rPr lang="ru-RU" sz="1100" kern="1200" dirty="0">
                          <a:solidFill>
                            <a:schemeClr val="accent1">
                              <a:lumMod val="50000"/>
                            </a:schemeClr>
                          </a:solidFill>
                          <a:effectLst/>
                          <a:latin typeface="Times New Roman"/>
                          <a:ea typeface="Times New Roman"/>
                          <a:cs typeface="Times New Roman"/>
                        </a:rPr>
                        <a:t>образований Зеленчукского муниципального района» </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1834,7</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1834,7</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372741">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подпрограмма «Обеспечение реализации муниципальной    программы и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прочие </a:t>
                      </a:r>
                      <a:r>
                        <a:rPr lang="ru-RU" sz="1100" kern="1200" dirty="0">
                          <a:solidFill>
                            <a:schemeClr val="accent1">
                              <a:lumMod val="50000"/>
                            </a:schemeClr>
                          </a:solidFill>
                          <a:effectLst/>
                          <a:latin typeface="Times New Roman"/>
                          <a:ea typeface="Times New Roman"/>
                          <a:cs typeface="Times New Roman"/>
                        </a:rPr>
                        <a:t>мероприятия»</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6843,4</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6607,3</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r h="168016">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МФЦ в  Зеленчукском муниципальном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6233,5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6233,5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r>
            </a:tbl>
          </a:graphicData>
        </a:graphic>
      </p:graphicFrame>
      <p:sp>
        <p:nvSpPr>
          <p:cNvPr id="6" name="4-конечная звезда 5"/>
          <p:cNvSpPr/>
          <p:nvPr/>
        </p:nvSpPr>
        <p:spPr>
          <a:xfrm>
            <a:off x="61284" y="435986"/>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4-конечная звезда 6"/>
          <p:cNvSpPr/>
          <p:nvPr/>
        </p:nvSpPr>
        <p:spPr>
          <a:xfrm>
            <a:off x="35133" y="1963688"/>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4-конечная звезда 7"/>
          <p:cNvSpPr/>
          <p:nvPr/>
        </p:nvSpPr>
        <p:spPr>
          <a:xfrm>
            <a:off x="35496" y="3488432"/>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9" name="4-конечная звезда 8"/>
          <p:cNvSpPr/>
          <p:nvPr/>
        </p:nvSpPr>
        <p:spPr>
          <a:xfrm>
            <a:off x="35496" y="4941168"/>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4-конечная звезда 9"/>
          <p:cNvSpPr/>
          <p:nvPr/>
        </p:nvSpPr>
        <p:spPr>
          <a:xfrm>
            <a:off x="61284" y="6309320"/>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6511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txBox="1">
            <a:spLocks/>
          </p:cNvSpPr>
          <p:nvPr/>
        </p:nvSpPr>
        <p:spPr>
          <a:xfrm>
            <a:off x="1547664" y="44624"/>
            <a:ext cx="6120680" cy="1008112"/>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800" b="1" dirty="0">
                <a:solidFill>
                  <a:srgbClr val="A20000"/>
                </a:solidFill>
                <a:effectLst>
                  <a:outerShdw blurRad="38100" dist="38100" dir="2700000" algn="tl">
                    <a:srgbClr val="000000">
                      <a:alpha val="43137"/>
                    </a:srgbClr>
                  </a:outerShdw>
                </a:effectLst>
              </a:rPr>
              <a:t>Расходы бюджета </a:t>
            </a:r>
            <a:endParaRPr lang="ru-RU" sz="2800" b="1" dirty="0" smtClean="0">
              <a:solidFill>
                <a:srgbClr val="A20000"/>
              </a:solidFill>
              <a:effectLst>
                <a:outerShdw blurRad="38100" dist="38100" dir="2700000" algn="tl">
                  <a:srgbClr val="000000">
                    <a:alpha val="43137"/>
                  </a:srgbClr>
                </a:outerShdw>
              </a:effectLst>
            </a:endParaRPr>
          </a:p>
          <a:p>
            <a:pPr marL="0" indent="0" algn="ctr">
              <a:buNone/>
            </a:pPr>
            <a:r>
              <a:rPr lang="ru-RU" sz="2800" b="1" dirty="0" smtClean="0">
                <a:solidFill>
                  <a:srgbClr val="A20000"/>
                </a:solidFill>
                <a:effectLst>
                  <a:outerShdw blurRad="38100" dist="38100" dir="2700000" algn="tl">
                    <a:srgbClr val="000000">
                      <a:alpha val="43137"/>
                    </a:srgbClr>
                  </a:outerShdw>
                </a:effectLst>
              </a:rPr>
              <a:t>в </a:t>
            </a:r>
            <a:r>
              <a:rPr lang="ru-RU" sz="2800" b="1" dirty="0">
                <a:solidFill>
                  <a:srgbClr val="A20000"/>
                </a:solidFill>
                <a:effectLst>
                  <a:outerShdw blurRad="38100" dist="38100" dir="2700000" algn="tl">
                    <a:srgbClr val="000000">
                      <a:alpha val="43137"/>
                    </a:srgbClr>
                  </a:outerShdw>
                </a:effectLst>
              </a:rPr>
              <a:t>рамках муниципальных программ</a:t>
            </a:r>
            <a:r>
              <a:rPr lang="ru-RU" sz="2800" b="1" dirty="0" smtClean="0">
                <a:solidFill>
                  <a:srgbClr val="A20000"/>
                </a:solidFill>
                <a:effectLst>
                  <a:outerShdw blurRad="38100" dist="38100" dir="2700000" algn="tl">
                    <a:srgbClr val="000000">
                      <a:alpha val="43137"/>
                    </a:srgbClr>
                  </a:outerShdw>
                </a:effectLst>
              </a:rPr>
              <a:t>:</a:t>
            </a:r>
          </a:p>
          <a:p>
            <a:pPr marL="0" indent="0" algn="ctr">
              <a:buNone/>
            </a:pPr>
            <a:endParaRPr lang="ru-RU" sz="2800" b="1" dirty="0" smtClean="0">
              <a:solidFill>
                <a:srgbClr val="A20000"/>
              </a:solidFill>
              <a:effectLst>
                <a:outerShdw blurRad="38100" dist="38100" dir="2700000" algn="tl">
                  <a:srgbClr val="000000">
                    <a:alpha val="43137"/>
                  </a:srgbClr>
                </a:outerShdw>
              </a:effectLst>
            </a:endParaRPr>
          </a:p>
          <a:p>
            <a:pPr marL="0" indent="0" algn="ctr">
              <a:buNone/>
            </a:pPr>
            <a:r>
              <a:rPr lang="ru-RU" sz="2800" b="1" dirty="0">
                <a:solidFill>
                  <a:srgbClr val="A20000"/>
                </a:solidFill>
                <a:effectLst>
                  <a:outerShdw blurRad="38100" dist="38100" dir="2700000" algn="tl">
                    <a:srgbClr val="000000">
                      <a:alpha val="43137"/>
                    </a:srgbClr>
                  </a:outerShdw>
                </a:effectLst>
              </a:rPr>
              <a:t/>
            </a:r>
            <a:br>
              <a:rPr lang="ru-RU" sz="2800" b="1" dirty="0">
                <a:solidFill>
                  <a:srgbClr val="A20000"/>
                </a:solidFill>
                <a:effectLst>
                  <a:outerShdw blurRad="38100" dist="38100" dir="2700000" algn="tl">
                    <a:srgbClr val="000000">
                      <a:alpha val="43137"/>
                    </a:srgbClr>
                  </a:outerShdw>
                </a:effectLst>
              </a:rPr>
            </a:br>
            <a:endParaRPr lang="ru-RU" sz="2800" b="1" dirty="0">
              <a:solidFill>
                <a:srgbClr val="A20000"/>
              </a:solidFill>
              <a:effectLst>
                <a:outerShdw blurRad="38100" dist="38100" dir="2700000" algn="tl">
                  <a:srgbClr val="000000">
                    <a:alpha val="43137"/>
                  </a:srgbClr>
                </a:outerShdw>
              </a:effectLst>
            </a:endParaRPr>
          </a:p>
        </p:txBody>
      </p:sp>
      <p:sp>
        <p:nvSpPr>
          <p:cNvPr id="11" name="Блок-схема: типовой процесс 10"/>
          <p:cNvSpPr/>
          <p:nvPr/>
        </p:nvSpPr>
        <p:spPr>
          <a:xfrm>
            <a:off x="576366" y="1412776"/>
            <a:ext cx="8388122" cy="648072"/>
          </a:xfrm>
          <a:prstGeom prst="flowChartPredefinedProcess">
            <a:avLst/>
          </a:prstGeom>
          <a:effectLst>
            <a:innerShdw blurRad="114300">
              <a:prstClr val="black"/>
            </a:inn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системы образования Зеленчукского муниципального района на 2017 -2020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8" name="Рисунок 27" descr="http://1shkola-zel.ucoz.ru/i.jpe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931458" y="1412776"/>
            <a:ext cx="1052534" cy="778387"/>
          </a:xfrm>
          <a:prstGeom prst="rect">
            <a:avLst/>
          </a:prstGeom>
          <a:noFill/>
          <a:ln>
            <a:noFill/>
          </a:ln>
        </p:spPr>
      </p:pic>
      <p:pic>
        <p:nvPicPr>
          <p:cNvPr id="29" name="Рисунок 28" descr="https://im0-tub-ru.yandex.net/i?id=bf9c5bf910acf846e4c785b720849a15&amp;n=33&amp;h=190&amp;w=38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5496" y="1387047"/>
            <a:ext cx="1783759" cy="1321873"/>
          </a:xfrm>
          <a:prstGeom prst="rect">
            <a:avLst/>
          </a:prstGeom>
          <a:noFill/>
          <a:ln>
            <a:noFill/>
          </a:ln>
        </p:spPr>
      </p:pic>
      <p:sp>
        <p:nvSpPr>
          <p:cNvPr id="25" name="Солнце 24"/>
          <p:cNvSpPr/>
          <p:nvPr/>
        </p:nvSpPr>
        <p:spPr>
          <a:xfrm>
            <a:off x="8100392" y="266364"/>
            <a:ext cx="576064" cy="642356"/>
          </a:xfrm>
          <a:prstGeom prst="sun">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 name="Минус 1"/>
          <p:cNvSpPr/>
          <p:nvPr/>
        </p:nvSpPr>
        <p:spPr>
          <a:xfrm flipV="1">
            <a:off x="1187624" y="1124744"/>
            <a:ext cx="7126085" cy="21602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Штриховая стрелка вправо 2"/>
          <p:cNvSpPr/>
          <p:nvPr/>
        </p:nvSpPr>
        <p:spPr>
          <a:xfrm rot="20621497">
            <a:off x="1791250" y="2449990"/>
            <a:ext cx="1985559" cy="1196723"/>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Цель программы</a:t>
            </a:r>
            <a:endParaRPr lang="ru-RU" b="1" dirty="0">
              <a:solidFill>
                <a:srgbClr val="7030A0"/>
              </a:solidFill>
              <a:effectLst>
                <a:outerShdw blurRad="38100" dist="38100" dir="2700000" algn="tl">
                  <a:srgbClr val="000000">
                    <a:alpha val="43137"/>
                  </a:srgbClr>
                </a:outerShdw>
              </a:effectLst>
            </a:endParaRPr>
          </a:p>
        </p:txBody>
      </p:sp>
      <p:sp>
        <p:nvSpPr>
          <p:cNvPr id="20" name="Штриховая стрелка вправо 19"/>
          <p:cNvSpPr/>
          <p:nvPr/>
        </p:nvSpPr>
        <p:spPr>
          <a:xfrm rot="20985208">
            <a:off x="1995013" y="3732435"/>
            <a:ext cx="1862396" cy="1084117"/>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Задачи программы</a:t>
            </a:r>
            <a:endParaRPr lang="ru-RU" b="1" dirty="0">
              <a:solidFill>
                <a:srgbClr val="7030A0"/>
              </a:solidFill>
              <a:effectLst>
                <a:outerShdw blurRad="38100" dist="38100" dir="2700000" algn="tl">
                  <a:srgbClr val="000000">
                    <a:alpha val="43137"/>
                  </a:srgbClr>
                </a:outerShdw>
              </a:effectLst>
            </a:endParaRPr>
          </a:p>
        </p:txBody>
      </p:sp>
      <p:sp>
        <p:nvSpPr>
          <p:cNvPr id="21" name="Штриховая стрелка вправо 20"/>
          <p:cNvSpPr/>
          <p:nvPr/>
        </p:nvSpPr>
        <p:spPr>
          <a:xfrm rot="908303">
            <a:off x="1778177" y="5006968"/>
            <a:ext cx="2103140" cy="1263436"/>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Достигнутые показатели</a:t>
            </a:r>
            <a:endParaRPr lang="ru-RU" b="1" dirty="0">
              <a:solidFill>
                <a:srgbClr val="7030A0"/>
              </a:solidFill>
              <a:effectLst>
                <a:outerShdw blurRad="38100" dist="38100" dir="2700000" algn="tl">
                  <a:srgbClr val="000000">
                    <a:alpha val="43137"/>
                  </a:srgbClr>
                </a:outerShdw>
              </a:effectLst>
            </a:endParaRPr>
          </a:p>
        </p:txBody>
      </p:sp>
      <p:sp>
        <p:nvSpPr>
          <p:cNvPr id="26" name="Рамка 25"/>
          <p:cNvSpPr/>
          <p:nvPr/>
        </p:nvSpPr>
        <p:spPr>
          <a:xfrm>
            <a:off x="3915932" y="4377444"/>
            <a:ext cx="5084560" cy="2412074"/>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2">
                  <a:lumMod val="50000"/>
                </a:schemeClr>
              </a:solidFill>
            </a:endParaRPr>
          </a:p>
        </p:txBody>
      </p:sp>
      <p:sp>
        <p:nvSpPr>
          <p:cNvPr id="30" name="Прямоугольник 29"/>
          <p:cNvSpPr/>
          <p:nvPr/>
        </p:nvSpPr>
        <p:spPr>
          <a:xfrm>
            <a:off x="4211960" y="4655601"/>
            <a:ext cx="4464496" cy="1869743"/>
          </a:xfrm>
          <a:prstGeom prst="rect">
            <a:avLst/>
          </a:prstGeom>
        </p:spPr>
        <p:txBody>
          <a:bodyPr wrap="square">
            <a:spAutoFit/>
          </a:bodyPr>
          <a:lstStyle/>
          <a:p>
            <a:pPr algn="ctr"/>
            <a:r>
              <a:rPr lang="ru-RU" sz="1050" dirty="0" smtClean="0">
                <a:solidFill>
                  <a:schemeClr val="tx2">
                    <a:lumMod val="50000"/>
                  </a:schemeClr>
                </a:solidFill>
                <a:latin typeface="Times New Roman" pitchFamily="18" charset="0"/>
                <a:ea typeface="Arial Unicode MS" panose="020B0604020202020204" pitchFamily="34" charset="-128"/>
                <a:cs typeface="Times New Roman" pitchFamily="18" charset="0"/>
              </a:rPr>
              <a:t>расходы </a:t>
            </a:r>
            <a:r>
              <a:rPr lang="ru-RU" sz="1050" dirty="0">
                <a:solidFill>
                  <a:schemeClr val="tx2">
                    <a:lumMod val="50000"/>
                  </a:schemeClr>
                </a:solidFill>
                <a:latin typeface="Times New Roman" pitchFamily="18" charset="0"/>
                <a:ea typeface="Arial Unicode MS" panose="020B0604020202020204" pitchFamily="34" charset="-128"/>
                <a:cs typeface="Times New Roman" pitchFamily="18" charset="0"/>
              </a:rPr>
              <a:t>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 В школах  создана современная образовательная среда, позволяющая реализовать федеральные государственные образовательные стандарты. 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 </a:t>
            </a:r>
          </a:p>
        </p:txBody>
      </p:sp>
      <p:sp>
        <p:nvSpPr>
          <p:cNvPr id="10" name="Рамка 9"/>
          <p:cNvSpPr/>
          <p:nvPr/>
        </p:nvSpPr>
        <p:spPr>
          <a:xfrm>
            <a:off x="3877921" y="2204864"/>
            <a:ext cx="5122572" cy="864096"/>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100" dirty="0">
                <a:solidFill>
                  <a:schemeClr val="tx2">
                    <a:lumMod val="50000"/>
                  </a:schemeClr>
                </a:solidFill>
                <a:latin typeface="Times New Roman" pitchFamily="18" charset="0"/>
                <a:cs typeface="Times New Roman" pitchFamily="18" charset="0"/>
              </a:rPr>
              <a:t>обеспечение доступности качественного образования, соответствующего требованиям инновационного развития экономики и обеспечивающего подготовку человека к активной </a:t>
            </a:r>
            <a:r>
              <a:rPr lang="ru-RU" sz="1050" dirty="0">
                <a:solidFill>
                  <a:schemeClr val="tx2">
                    <a:lumMod val="50000"/>
                  </a:schemeClr>
                </a:solidFill>
                <a:latin typeface="Times New Roman" pitchFamily="18" charset="0"/>
                <a:cs typeface="Times New Roman" pitchFamily="18" charset="0"/>
              </a:rPr>
              <a:t>общественной и </a:t>
            </a:r>
            <a:r>
              <a:rPr lang="ru-RU" sz="1050" dirty="0" smtClean="0">
                <a:solidFill>
                  <a:schemeClr val="tx2">
                    <a:lumMod val="50000"/>
                  </a:schemeClr>
                </a:solidFill>
                <a:latin typeface="Times New Roman" pitchFamily="18" charset="0"/>
                <a:cs typeface="Times New Roman" pitchFamily="18" charset="0"/>
              </a:rPr>
              <a:t>профессиональной деятельности </a:t>
            </a:r>
            <a:endParaRPr lang="ru-RU" sz="1050" dirty="0">
              <a:solidFill>
                <a:schemeClr val="tx2">
                  <a:lumMod val="50000"/>
                </a:schemeClr>
              </a:solidFill>
              <a:latin typeface="Times New Roman" pitchFamily="18" charset="0"/>
              <a:cs typeface="Times New Roman" pitchFamily="18" charset="0"/>
            </a:endParaRPr>
          </a:p>
        </p:txBody>
      </p:sp>
      <p:sp>
        <p:nvSpPr>
          <p:cNvPr id="32" name="Рамка 31"/>
          <p:cNvSpPr/>
          <p:nvPr/>
        </p:nvSpPr>
        <p:spPr>
          <a:xfrm>
            <a:off x="3915932" y="3231119"/>
            <a:ext cx="5102954" cy="1061977"/>
          </a:xfrm>
          <a:prstGeom prst="frame">
            <a:avLst/>
          </a:prstGeom>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50" dirty="0">
                <a:solidFill>
                  <a:schemeClr val="tx2">
                    <a:lumMod val="50000"/>
                  </a:schemeClr>
                </a:solidFill>
                <a:latin typeface="Times New Roman" pitchFamily="18" charset="0"/>
                <a:cs typeface="Times New Roman" pitchFamily="18" charset="0"/>
              </a:rPr>
              <a:t> </a:t>
            </a:r>
            <a:r>
              <a:rPr lang="ru-RU" sz="1050" dirty="0" smtClean="0">
                <a:solidFill>
                  <a:schemeClr val="tx2">
                    <a:lumMod val="50000"/>
                  </a:schemeClr>
                </a:solidFill>
                <a:latin typeface="Times New Roman" pitchFamily="18" charset="0"/>
                <a:cs typeface="Times New Roman" pitchFamily="18" charset="0"/>
              </a:rPr>
              <a:t>достижение </a:t>
            </a:r>
            <a:r>
              <a:rPr lang="ru-RU" sz="1050" dirty="0">
                <a:solidFill>
                  <a:schemeClr val="tx2">
                    <a:lumMod val="50000"/>
                  </a:schemeClr>
                </a:solidFill>
                <a:latin typeface="Times New Roman" pitchFamily="18" charset="0"/>
                <a:cs typeface="Times New Roman" pitchFamily="18" charset="0"/>
              </a:rPr>
              <a:t>современного качества образования как  института социального развития;  </a:t>
            </a:r>
            <a:r>
              <a:rPr lang="ru-RU" sz="1050" dirty="0" smtClean="0">
                <a:solidFill>
                  <a:schemeClr val="tx2">
                    <a:lumMod val="50000"/>
                  </a:schemeClr>
                </a:solidFill>
                <a:latin typeface="Times New Roman" pitchFamily="18" charset="0"/>
                <a:cs typeface="Times New Roman" pitchFamily="18" charset="0"/>
              </a:rPr>
              <a:t>создание </a:t>
            </a:r>
            <a:r>
              <a:rPr lang="ru-RU" sz="1050" dirty="0">
                <a:solidFill>
                  <a:schemeClr val="tx2">
                    <a:lumMod val="50000"/>
                  </a:schemeClr>
                </a:solidFill>
                <a:latin typeface="Times New Roman" pitchFamily="18" charset="0"/>
                <a:cs typeface="Times New Roman" pitchFamily="18" charset="0"/>
              </a:rPr>
              <a:t>условий для успешной социализации и эффективной самореализации детей и молодёжи; </a:t>
            </a:r>
            <a:r>
              <a:rPr lang="ru-RU" sz="1050" dirty="0" smtClean="0">
                <a:solidFill>
                  <a:schemeClr val="tx2">
                    <a:lumMod val="50000"/>
                  </a:schemeClr>
                </a:solidFill>
                <a:latin typeface="Times New Roman" pitchFamily="18" charset="0"/>
                <a:cs typeface="Times New Roman" pitchFamily="18" charset="0"/>
              </a:rPr>
              <a:t> повышение </a:t>
            </a:r>
            <a:r>
              <a:rPr lang="ru-RU" sz="1050" dirty="0">
                <a:solidFill>
                  <a:schemeClr val="tx2">
                    <a:lumMod val="50000"/>
                  </a:schemeClr>
                </a:solidFill>
                <a:latin typeface="Times New Roman" pitchFamily="18" charset="0"/>
                <a:cs typeface="Times New Roman" pitchFamily="18" charset="0"/>
              </a:rPr>
              <a:t>качества управления в сфере образования, в том числе за счет совершенствования системы информационного и аналитического обеспечения принимаемых решений.</a:t>
            </a:r>
          </a:p>
        </p:txBody>
      </p:sp>
      <p:sp>
        <p:nvSpPr>
          <p:cNvPr id="34" name="Солнце 33"/>
          <p:cNvSpPr/>
          <p:nvPr/>
        </p:nvSpPr>
        <p:spPr>
          <a:xfrm>
            <a:off x="467544" y="266364"/>
            <a:ext cx="576064" cy="642356"/>
          </a:xfrm>
          <a:prstGeom prst="sun">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9" name="Блок-схема: задержка 38"/>
          <p:cNvSpPr/>
          <p:nvPr/>
        </p:nvSpPr>
        <p:spPr>
          <a:xfrm>
            <a:off x="107503" y="3140968"/>
            <a:ext cx="1801943" cy="2472952"/>
          </a:xfrm>
          <a:prstGeom prst="flowChartDelay">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За 2017 год расходы </a:t>
            </a:r>
            <a:r>
              <a:rPr lang="ru-RU" sz="1400" b="1" dirty="0">
                <a:effectLst>
                  <a:outerShdw blurRad="38100" dist="38100" dir="2700000" algn="tl">
                    <a:srgbClr val="000000">
                      <a:alpha val="43137"/>
                    </a:srgbClr>
                  </a:outerShdw>
                </a:effectLst>
              </a:rPr>
              <a:t>на реализацию программы </a:t>
            </a:r>
          </a:p>
          <a:p>
            <a:pPr algn="ctr"/>
            <a:r>
              <a:rPr lang="ru-RU" sz="1400" b="1" dirty="0">
                <a:effectLst>
                  <a:outerShdw blurRad="38100" dist="38100" dir="2700000" algn="tl">
                    <a:srgbClr val="000000">
                      <a:alpha val="43137"/>
                    </a:srgbClr>
                  </a:outerShdw>
                </a:effectLst>
              </a:rPr>
              <a:t>составили </a:t>
            </a:r>
            <a:endParaRPr lang="ru-RU" sz="1400" b="1" dirty="0" smtClean="0">
              <a:effectLst>
                <a:outerShdw blurRad="38100" dist="38100" dir="2700000" algn="tl">
                  <a:srgbClr val="000000">
                    <a:alpha val="43137"/>
                  </a:srgbClr>
                </a:outerShdw>
              </a:effectLst>
            </a:endParaRPr>
          </a:p>
          <a:p>
            <a:pPr algn="ctr"/>
            <a:r>
              <a:rPr lang="ru-RU" sz="1400" b="1" dirty="0" smtClean="0">
                <a:effectLst>
                  <a:outerShdw blurRad="38100" dist="38100" dir="2700000" algn="tl">
                    <a:srgbClr val="000000">
                      <a:alpha val="43137"/>
                    </a:srgbClr>
                  </a:outerShdw>
                </a:effectLst>
              </a:rPr>
              <a:t>в сумме   </a:t>
            </a:r>
          </a:p>
          <a:p>
            <a:pPr algn="ctr"/>
            <a:r>
              <a:rPr lang="ru-RU" sz="1400" b="1" dirty="0" smtClean="0">
                <a:effectLst>
                  <a:outerShdw blurRad="38100" dist="38100" dir="2700000" algn="tl">
                    <a:srgbClr val="000000">
                      <a:alpha val="43137"/>
                    </a:srgbClr>
                  </a:outerShdw>
                </a:effectLst>
              </a:rPr>
              <a:t>97147,6 тыс. руб.   </a:t>
            </a:r>
            <a:endParaRPr lang="ru-RU"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41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Выноска-облако 17"/>
          <p:cNvSpPr/>
          <p:nvPr/>
        </p:nvSpPr>
        <p:spPr>
          <a:xfrm rot="422757">
            <a:off x="3920007" y="1612800"/>
            <a:ext cx="2095913" cy="893904"/>
          </a:xfrm>
          <a:prstGeom prst="cloudCallout">
            <a:avLst>
              <a:gd name="adj1" fmla="val -23001"/>
              <a:gd name="adj2" fmla="val 13572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Цель программы</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15" name="Выноска-облако 14"/>
          <p:cNvSpPr/>
          <p:nvPr/>
        </p:nvSpPr>
        <p:spPr>
          <a:xfrm rot="20400120">
            <a:off x="130631" y="4941714"/>
            <a:ext cx="2279060" cy="965901"/>
          </a:xfrm>
          <a:prstGeom prst="cloudCallout">
            <a:avLst>
              <a:gd name="adj1" fmla="val 23572"/>
              <a:gd name="adj2" fmla="val 919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Достигнутые показатели</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9" name="Блок-схема: типовой процесс 8"/>
          <p:cNvSpPr/>
          <p:nvPr/>
        </p:nvSpPr>
        <p:spPr>
          <a:xfrm>
            <a:off x="611560" y="116632"/>
            <a:ext cx="7992888" cy="648072"/>
          </a:xfrm>
          <a:prstGeom prst="flowChartPredefinedProcess">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культуры Зеленчукского муниципального района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2016-2018 годы»</a:t>
            </a:r>
          </a:p>
        </p:txBody>
      </p:sp>
      <p:pic>
        <p:nvPicPr>
          <p:cNvPr id="12" name="Picture 2" descr="http://www.kchr.ru/upload/iblock/37b/37bfab0032ffc22c7317752117048f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6" y="44624"/>
            <a:ext cx="1535866" cy="882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dkzelenchuk.ucoz.ru/Novosti/2016/tanc_karusel/DSC008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164806"/>
            <a:ext cx="1872208" cy="11840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1800" y="980728"/>
            <a:ext cx="3528392"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a:t>
            </a:r>
            <a:r>
              <a:rPr lang="ru-RU" sz="1300" b="1" dirty="0">
                <a:solidFill>
                  <a:srgbClr val="A20000"/>
                </a:solidFill>
                <a:latin typeface="Times New Roman" pitchFamily="18" charset="0"/>
                <a:cs typeface="Times New Roman" pitchFamily="18" charset="0"/>
              </a:rPr>
              <a:t>за 2017 год </a:t>
            </a:r>
            <a:r>
              <a:rPr lang="ru-RU" sz="1300" b="1" dirty="0" smtClean="0">
                <a:solidFill>
                  <a:srgbClr val="A20000"/>
                </a:solidFill>
                <a:latin typeface="Times New Roman" pitchFamily="18" charset="0"/>
                <a:cs typeface="Times New Roman" pitchFamily="18" charset="0"/>
              </a:rPr>
              <a:t> 54910,7 тыс. руб</a:t>
            </a:r>
            <a:r>
              <a:rPr lang="ru-RU" sz="1300" b="1" dirty="0">
                <a:solidFill>
                  <a:srgbClr val="A20000"/>
                </a:solidFill>
                <a:latin typeface="Times New Roman" pitchFamily="18" charset="0"/>
                <a:cs typeface="Times New Roman" pitchFamily="18" charset="0"/>
              </a:rPr>
              <a:t>.</a:t>
            </a:r>
            <a:endParaRPr lang="ru-RU" sz="1300" dirty="0">
              <a:solidFill>
                <a:srgbClr val="A20000"/>
              </a:solidFill>
            </a:endParaRPr>
          </a:p>
        </p:txBody>
      </p:sp>
      <p:sp>
        <p:nvSpPr>
          <p:cNvPr id="16" name="Шестиугольник 15"/>
          <p:cNvSpPr/>
          <p:nvPr/>
        </p:nvSpPr>
        <p:spPr>
          <a:xfrm>
            <a:off x="2195736" y="4725144"/>
            <a:ext cx="4320480" cy="2016224"/>
          </a:xfrm>
          <a:prstGeom prst="hexagon">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prstClr val="black"/>
                </a:solidFill>
                <a:latin typeface="Times New Roman" pitchFamily="18" charset="0"/>
                <a:cs typeface="Times New Roman" pitchFamily="18" charset="0"/>
              </a:rPr>
              <a:t>увеличена доля детей, привлекаемых к участию в творческих мероприятиях, в общем числе детей;</a:t>
            </a:r>
          </a:p>
          <a:p>
            <a:pPr algn="ctr"/>
            <a:r>
              <a:rPr lang="ru-RU" sz="1200" dirty="0">
                <a:solidFill>
                  <a:prstClr val="black"/>
                </a:solidFill>
                <a:latin typeface="Times New Roman" pitchFamily="18" charset="0"/>
                <a:cs typeface="Times New Roman" pitchFamily="18" charset="0"/>
              </a:rPr>
              <a:t>увеличено количество проведенных культурно-досуговых мероприятий;</a:t>
            </a:r>
          </a:p>
          <a:p>
            <a:pPr algn="ctr"/>
            <a:r>
              <a:rPr lang="ru-RU" sz="1200" dirty="0">
                <a:solidFill>
                  <a:prstClr val="black"/>
                </a:solidFill>
                <a:latin typeface="Times New Roman" pitchFamily="18" charset="0"/>
                <a:cs typeface="Times New Roman" pitchFamily="18" charset="0"/>
              </a:rPr>
              <a:t>повышено количество посещений театрально-концертных мероприятий</a:t>
            </a:r>
          </a:p>
          <a:p>
            <a:pPr algn="ctr"/>
            <a:r>
              <a:rPr lang="ru-RU" sz="1200" dirty="0">
                <a:solidFill>
                  <a:prstClr val="black"/>
                </a:solidFill>
                <a:latin typeface="Times New Roman" pitchFamily="18" charset="0"/>
                <a:cs typeface="Times New Roman" pitchFamily="18" charset="0"/>
              </a:rPr>
              <a:t>- повышен уровень удовлетворенности граждан Зеленчукского района качеством предоставления государственных и муниципальных услуг в сфере культуры;</a:t>
            </a:r>
          </a:p>
        </p:txBody>
      </p:sp>
      <p:sp>
        <p:nvSpPr>
          <p:cNvPr id="21" name="Скругленный прямоугольник 20"/>
          <p:cNvSpPr/>
          <p:nvPr/>
        </p:nvSpPr>
        <p:spPr>
          <a:xfrm>
            <a:off x="5556534" y="2564904"/>
            <a:ext cx="3528392" cy="2066528"/>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prstClr val="black"/>
                </a:solidFill>
                <a:latin typeface="Times New Roman" pitchFamily="18" charset="0"/>
                <a:cs typeface="Times New Roman" pitchFamily="18" charset="0"/>
              </a:rPr>
              <a:t>сохранение и развитие традиционной народной культуры и любительского самодеятельного творчества, увеличение доступности и расширение предложений населению культурных благ и информации в области культуры, взаимодействие районных учреждений с учреждениями культуры сельских поселений по выполнению федеральных и республиканских законов в области культуры,  создание модельных учреждений культуры</a:t>
            </a:r>
          </a:p>
        </p:txBody>
      </p:sp>
      <p:sp>
        <p:nvSpPr>
          <p:cNvPr id="23" name="Табличка 22"/>
          <p:cNvSpPr/>
          <p:nvPr/>
        </p:nvSpPr>
        <p:spPr>
          <a:xfrm>
            <a:off x="107504" y="2420888"/>
            <a:ext cx="4104456" cy="2088232"/>
          </a:xfrm>
          <a:prstGeom prst="plaque">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повышение уровня обеспеченности населения учреждениями культуры, создание условий для повышения качества и разнообразия услуг, предоставляемых в сфере культуры, обеспечение условий для инновационного развития учреждений культуры, библиотек, школ искусств, музейного дела и кино, средств радиовещания (строительство, реконструкция, капитальный ремонт, проведение модернизации материально-технической базы учреждений, повышение квалификации работников</a:t>
            </a:r>
            <a:endParaRPr lang="ru-RU" sz="1200" dirty="0">
              <a:solidFill>
                <a:schemeClr val="tx1"/>
              </a:solidFill>
            </a:endParaRPr>
          </a:p>
        </p:txBody>
      </p:sp>
      <p:sp>
        <p:nvSpPr>
          <p:cNvPr id="24" name="Выноска-облако 23"/>
          <p:cNvSpPr/>
          <p:nvPr/>
        </p:nvSpPr>
        <p:spPr>
          <a:xfrm rot="20910645">
            <a:off x="6931328" y="5592158"/>
            <a:ext cx="2095913" cy="1035609"/>
          </a:xfrm>
          <a:prstGeom prst="cloudCallout">
            <a:avLst>
              <a:gd name="adj1" fmla="val -27899"/>
              <a:gd name="adj2" fmla="val -11863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Задачи программы</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25" name="object 41"/>
          <p:cNvSpPr/>
          <p:nvPr/>
        </p:nvSpPr>
        <p:spPr>
          <a:xfrm>
            <a:off x="7524328" y="47323"/>
            <a:ext cx="1574989" cy="877376"/>
          </a:xfrm>
          <a:prstGeom prst="rect">
            <a:avLst/>
          </a:prstGeom>
          <a:blipFill>
            <a:blip r:embed="rId4" cstate="print"/>
            <a:stretch>
              <a:fillRect/>
            </a:stretch>
          </a:blipFill>
        </p:spPr>
        <p:txBody>
          <a:bodyPr wrap="square" lIns="0" tIns="0" rIns="0" bIns="0" rtlCol="0"/>
          <a:lstStyle/>
          <a:p>
            <a:endParaRPr lang="ru-RU"/>
          </a:p>
        </p:txBody>
      </p:sp>
      <p:pic>
        <p:nvPicPr>
          <p:cNvPr id="26" name="Рисунок 25" descr="Картинки по запросу фото коллективов народного танца зеленчукского РДК и ДШИ Лира"/>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60" y="1107702"/>
            <a:ext cx="1855708" cy="1184074"/>
          </a:xfrm>
          <a:prstGeom prst="rect">
            <a:avLst/>
          </a:prstGeom>
          <a:noFill/>
          <a:ln>
            <a:noFill/>
          </a:ln>
        </p:spPr>
      </p:pic>
    </p:spTree>
    <p:extLst>
      <p:ext uri="{BB962C8B-B14F-4D97-AF65-F5344CB8AC3E}">
        <p14:creationId xmlns:p14="http://schemas.microsoft.com/office/powerpoint/2010/main" val="3416145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типовой процесс 14"/>
          <p:cNvSpPr/>
          <p:nvPr/>
        </p:nvSpPr>
        <p:spPr>
          <a:xfrm>
            <a:off x="467544" y="260647"/>
            <a:ext cx="7992888" cy="794935"/>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«Социальная поддержка населения в Зеленчукском муниципальном районе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годы»</a:t>
            </a:r>
          </a:p>
        </p:txBody>
      </p:sp>
      <p:sp>
        <p:nvSpPr>
          <p:cNvPr id="16" name="Прямоугольник 15"/>
          <p:cNvSpPr/>
          <p:nvPr/>
        </p:nvSpPr>
        <p:spPr>
          <a:xfrm>
            <a:off x="1906071" y="2034427"/>
            <a:ext cx="2160240" cy="1569660"/>
          </a:xfrm>
          <a:prstGeom prst="rect">
            <a:avLst/>
          </a:prstGeom>
          <a:ln>
            <a:prstDash val="sysDot"/>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повышение уровня социальной поддержки </a:t>
            </a:r>
            <a:r>
              <a:rPr lang="ru-RU" sz="1200" dirty="0">
                <a:latin typeface="Times New Roman" pitchFamily="18" charset="0"/>
                <a:cs typeface="Times New Roman" pitchFamily="18" charset="0"/>
              </a:rPr>
              <a:t>граждан пожилого возраста, инвалидов и семей с детьми, находящихся в трудной жизненной ситуации; создание условий для повышения качества жизни</a:t>
            </a:r>
          </a:p>
        </p:txBody>
      </p:sp>
      <p:sp>
        <p:nvSpPr>
          <p:cNvPr id="17" name="Прямоугольник 16"/>
          <p:cNvSpPr/>
          <p:nvPr/>
        </p:nvSpPr>
        <p:spPr>
          <a:xfrm>
            <a:off x="1907704" y="4176370"/>
            <a:ext cx="2685818" cy="2492990"/>
          </a:xfrm>
          <a:prstGeom prst="rect">
            <a:avLst/>
          </a:prstGeom>
          <a:ln>
            <a:prstDash val="sysDot"/>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выполнение обязательств по мерам социальной поддержки населения; </a:t>
            </a:r>
            <a:r>
              <a:rPr lang="ru-RU" sz="1200" dirty="0" smtClean="0">
                <a:solidFill>
                  <a:prstClr val="black"/>
                </a:solidFill>
                <a:latin typeface="Times New Roman" pitchFamily="18" charset="0"/>
                <a:cs typeface="Times New Roman" pitchFamily="18" charset="0"/>
              </a:rPr>
              <a:t>увеличение </a:t>
            </a:r>
            <a:r>
              <a:rPr lang="ru-RU" sz="1200" dirty="0">
                <a:solidFill>
                  <a:prstClr val="black"/>
                </a:solidFill>
                <a:latin typeface="Times New Roman" pitchFamily="18" charset="0"/>
                <a:cs typeface="Times New Roman" pitchFamily="18" charset="0"/>
              </a:rPr>
              <a:t>числа пожилых граждан и инвалидов, принявших участие в социально значимых мероприятиях, от общего количества пожилых граждан и инвалидов; создание условий повышения доступности и качества социальных услуг, представляемых гражданам пожилого возраста, инвалидам и семьям с детьми, находящихся в трудной жизненной ситуации; </a:t>
            </a:r>
            <a:endParaRPr lang="ru-RU" sz="1200" dirty="0">
              <a:solidFill>
                <a:prstClr val="black"/>
              </a:solidFill>
            </a:endParaRPr>
          </a:p>
        </p:txBody>
      </p:sp>
      <p:pic>
        <p:nvPicPr>
          <p:cNvPr id="18" name="Picture 2" descr="http://zelvesti.ru/sites/default/files/fnews/2015/otchet1socsfera/f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9" y="260648"/>
            <a:ext cx="2029889" cy="1306127"/>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2354923" y="1167135"/>
            <a:ext cx="3422776"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a:t>
            </a:r>
            <a:r>
              <a:rPr lang="ru-RU" sz="1200" b="1" dirty="0" smtClean="0">
                <a:solidFill>
                  <a:srgbClr val="A20000"/>
                </a:solidFill>
                <a:latin typeface="Times New Roman" pitchFamily="18" charset="0"/>
                <a:cs typeface="Times New Roman" pitchFamily="18" charset="0"/>
              </a:rPr>
              <a:t> - 13615,9 тыс. руб</a:t>
            </a:r>
            <a:r>
              <a:rPr lang="ru-RU" sz="1200" b="1" dirty="0">
                <a:solidFill>
                  <a:srgbClr val="A20000"/>
                </a:solidFill>
                <a:latin typeface="Times New Roman" pitchFamily="18" charset="0"/>
                <a:cs typeface="Times New Roman" pitchFamily="18" charset="0"/>
              </a:rPr>
              <a:t>.</a:t>
            </a:r>
          </a:p>
        </p:txBody>
      </p:sp>
      <p:pic>
        <p:nvPicPr>
          <p:cNvPr id="21" name="Рисунок 20" descr="https://im0-tub-ru.yandex.net/i?id=3364e01505dd78fb853a3cf4d5dab698&amp;n=33&amp;h=190&amp;w=29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496" y="260648"/>
            <a:ext cx="1850686" cy="1287069"/>
          </a:xfrm>
          <a:prstGeom prst="rect">
            <a:avLst/>
          </a:prstGeom>
          <a:noFill/>
          <a:ln>
            <a:noFill/>
          </a:ln>
        </p:spPr>
      </p:pic>
      <p:sp>
        <p:nvSpPr>
          <p:cNvPr id="14" name="Прямоугольник 13"/>
          <p:cNvSpPr/>
          <p:nvPr/>
        </p:nvSpPr>
        <p:spPr>
          <a:xfrm>
            <a:off x="6084168" y="1693832"/>
            <a:ext cx="2897888" cy="5047536"/>
          </a:xfrm>
          <a:prstGeom prst="rect">
            <a:avLst/>
          </a:prstGeom>
          <a:ln>
            <a:prstDash val="sysDot"/>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150" smtClean="0">
                <a:solidFill>
                  <a:prstClr val="black"/>
                </a:solidFill>
                <a:latin typeface="Times New Roman" pitchFamily="18" charset="0"/>
                <a:cs typeface="Times New Roman" pitchFamily="18" charset="0"/>
              </a:rPr>
              <a:t>оказывалась </a:t>
            </a:r>
            <a:r>
              <a:rPr lang="ru-RU" sz="1150" dirty="0">
                <a:solidFill>
                  <a:prstClr val="black"/>
                </a:solidFill>
                <a:latin typeface="Times New Roman" pitchFamily="18" charset="0"/>
                <a:cs typeface="Times New Roman" pitchFamily="18" charset="0"/>
              </a:rPr>
              <a:t>материальная помощь малообеспеченным пенсионерам и инвалидам, семьям с детьми, попавшим в трудную жизненную ситуацию по независящим от них причинам. Комиссией администрации ЗМР по предоставлению материальной помощи гражданам, оказавшимся в трудной жизненной ситуации, проведено 16 заседаний, на которых рассмотрено 47 обращений от жителей района об оказании материальной помощи. За 2017 год по итогам рассмотрения обращений материальная помощь оказана 28 обратившимся гражданам</a:t>
            </a:r>
            <a:r>
              <a:rPr lang="ru-RU" sz="1150" dirty="0" smtClean="0">
                <a:solidFill>
                  <a:prstClr val="black"/>
                </a:solidFill>
                <a:latin typeface="Times New Roman" pitchFamily="18" charset="0"/>
                <a:cs typeface="Times New Roman" pitchFamily="18" charset="0"/>
              </a:rPr>
              <a:t>. В </a:t>
            </a:r>
            <a:r>
              <a:rPr lang="ru-RU" sz="1150" dirty="0">
                <a:solidFill>
                  <a:prstClr val="black"/>
                </a:solidFill>
                <a:latin typeface="Times New Roman" pitchFamily="18" charset="0"/>
                <a:cs typeface="Times New Roman" pitchFamily="18" charset="0"/>
              </a:rPr>
              <a:t>целях реализации мероприятий подпрограммы проведены районные мероприятия: «День семьи», «День матери», «День защиты детей», «Районная новогодняя елка».</a:t>
            </a:r>
          </a:p>
          <a:p>
            <a:pPr algn="ctr"/>
            <a:r>
              <a:rPr lang="ru-RU" sz="1150" dirty="0">
                <a:solidFill>
                  <a:prstClr val="black"/>
                </a:solidFill>
                <a:latin typeface="Times New Roman" pitchFamily="18" charset="0"/>
                <a:cs typeface="Times New Roman" pitchFamily="18" charset="0"/>
              </a:rPr>
              <a:t>На «Рождественскую елку», проводимую в здании РГБУ «Государственная филармония КЧР» в г.Черкесске было направлено 10 детей  с ограниченными возможностями здоровья. На «Елку Главы КЧР» для детей, находящихся в трудной жизненной ситуации, в здании РГКУ «Русский театр драмы и комедии КЧР» в г.Черкесске, направлено 40 детей</a:t>
            </a:r>
            <a:r>
              <a:rPr lang="ru-RU" sz="1150" dirty="0" smtClean="0">
                <a:solidFill>
                  <a:prstClr val="black"/>
                </a:solidFill>
                <a:latin typeface="Times New Roman" pitchFamily="18" charset="0"/>
                <a:cs typeface="Times New Roman" pitchFamily="18" charset="0"/>
              </a:rPr>
              <a:t>.</a:t>
            </a:r>
            <a:endParaRPr lang="ru-RU" sz="1150" dirty="0">
              <a:solidFill>
                <a:prstClr val="black"/>
              </a:solidFill>
              <a:latin typeface="Times New Roman" pitchFamily="18" charset="0"/>
              <a:cs typeface="Times New Roman" pitchFamily="18" charset="0"/>
            </a:endParaRPr>
          </a:p>
        </p:txBody>
      </p:sp>
      <p:sp>
        <p:nvSpPr>
          <p:cNvPr id="10" name="Штриховая стрелка вправо 9"/>
          <p:cNvSpPr/>
          <p:nvPr/>
        </p:nvSpPr>
        <p:spPr>
          <a:xfrm rot="1920327">
            <a:off x="4140568" y="2765012"/>
            <a:ext cx="2017102" cy="1396005"/>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700" b="1" dirty="0" smtClean="0">
                <a:solidFill>
                  <a:srgbClr val="7030A0"/>
                </a:solidFill>
              </a:rPr>
              <a:t>Результаты</a:t>
            </a:r>
            <a:endParaRPr lang="ru-RU" sz="1700" b="1" dirty="0">
              <a:solidFill>
                <a:srgbClr val="7030A0"/>
              </a:solidFill>
            </a:endParaRPr>
          </a:p>
        </p:txBody>
      </p:sp>
      <p:sp>
        <p:nvSpPr>
          <p:cNvPr id="11" name="Штриховая стрелка вправо 10"/>
          <p:cNvSpPr/>
          <p:nvPr/>
        </p:nvSpPr>
        <p:spPr>
          <a:xfrm>
            <a:off x="35497" y="4797152"/>
            <a:ext cx="1850685" cy="1287821"/>
          </a:xfrm>
          <a:prstGeom prst="stripedRightArrow">
            <a:avLst/>
          </a:prstGeom>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700" b="1" dirty="0" smtClean="0">
                <a:solidFill>
                  <a:srgbClr val="7030A0"/>
                </a:solidFill>
              </a:rPr>
              <a:t>Задачи</a:t>
            </a:r>
          </a:p>
          <a:p>
            <a:pPr algn="ctr"/>
            <a:r>
              <a:rPr lang="ru-RU" sz="1700" b="1" dirty="0" smtClean="0">
                <a:solidFill>
                  <a:srgbClr val="7030A0"/>
                </a:solidFill>
              </a:rPr>
              <a:t>программы</a:t>
            </a:r>
            <a:endParaRPr lang="ru-RU" sz="1700" b="1" dirty="0">
              <a:solidFill>
                <a:srgbClr val="7030A0"/>
              </a:solidFill>
            </a:endParaRPr>
          </a:p>
        </p:txBody>
      </p:sp>
      <p:sp>
        <p:nvSpPr>
          <p:cNvPr id="12" name="Штриховая стрелка вправо 11"/>
          <p:cNvSpPr/>
          <p:nvPr/>
        </p:nvSpPr>
        <p:spPr>
          <a:xfrm>
            <a:off x="35497" y="2204863"/>
            <a:ext cx="1850685" cy="1224137"/>
          </a:xfrm>
          <a:prstGeom prst="stripedRightArrow">
            <a:avLst/>
          </a:prstGeom>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rgbClr val="7030A0"/>
                </a:solidFill>
              </a:rPr>
              <a:t>Цель программы</a:t>
            </a:r>
            <a:endParaRPr lang="ru-RU" sz="1600" b="1" dirty="0">
              <a:solidFill>
                <a:srgbClr val="7030A0"/>
              </a:solidFill>
            </a:endParaRPr>
          </a:p>
        </p:txBody>
      </p:sp>
    </p:spTree>
    <p:extLst>
      <p:ext uri="{BB962C8B-B14F-4D97-AF65-F5344CB8AC3E}">
        <p14:creationId xmlns:p14="http://schemas.microsoft.com/office/powerpoint/2010/main" val="196737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s://im0-tub-ru.yandex.net/i?id=3b1612e356156bb6a71d2662045b52db&amp;n=33&amp;h=190&amp;w=25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84233" y="5232403"/>
            <a:ext cx="1251137" cy="1143638"/>
          </a:xfrm>
          <a:prstGeom prst="rect">
            <a:avLst/>
          </a:prstGeom>
          <a:noFill/>
          <a:ln>
            <a:noFill/>
          </a:ln>
        </p:spPr>
      </p:pic>
      <p:sp>
        <p:nvSpPr>
          <p:cNvPr id="2" name="Прямоугольник 1"/>
          <p:cNvSpPr/>
          <p:nvPr/>
        </p:nvSpPr>
        <p:spPr>
          <a:xfrm>
            <a:off x="2555776" y="188640"/>
            <a:ext cx="6192688" cy="1015663"/>
          </a:xfrm>
          <a:prstGeom prst="rect">
            <a:avLst/>
          </a:prstGeom>
          <a:solidFill>
            <a:schemeClr val="accent4">
              <a:lumMod val="20000"/>
              <a:lumOff val="80000"/>
            </a:schemeClr>
          </a:solidFill>
          <a:ln>
            <a:solidFill>
              <a:schemeClr val="accent3">
                <a:lumMod val="75000"/>
              </a:schemeClr>
            </a:solidFill>
          </a:ln>
          <a:scene3d>
            <a:camera prst="orthographicFront"/>
            <a:lightRig rig="threePt" dir="t"/>
          </a:scene3d>
          <a:sp3d>
            <a:bevelT w="152400" h="50800" prst="softRound"/>
          </a:sp3d>
        </p:spPr>
        <p:txBody>
          <a:bodyPr wrap="square">
            <a:spAutoFit/>
          </a:bodyPr>
          <a:lstStyle/>
          <a:p>
            <a:pPr algn="ctr"/>
            <a:r>
              <a:rPr lang="ru-RU" sz="3000" b="1" dirty="0">
                <a:solidFill>
                  <a:srgbClr val="C00000"/>
                </a:solidFill>
                <a:effectLst>
                  <a:outerShdw blurRad="38100" dist="38100" dir="2700000" algn="tl">
                    <a:srgbClr val="000000">
                      <a:alpha val="43137"/>
                    </a:srgbClr>
                  </a:outerShdw>
                </a:effectLst>
                <a:latin typeface="Victoriana" pitchFamily="2" charset="0"/>
              </a:rPr>
              <a:t>Основные социально-экономические </a:t>
            </a:r>
            <a:r>
              <a:rPr lang="ru-RU" sz="3000" b="1" dirty="0" smtClean="0">
                <a:solidFill>
                  <a:srgbClr val="C00000"/>
                </a:solidFill>
                <a:effectLst>
                  <a:outerShdw blurRad="38100" dist="38100" dir="2700000" algn="tl">
                    <a:srgbClr val="000000">
                      <a:alpha val="43137"/>
                    </a:srgbClr>
                  </a:outerShdw>
                </a:effectLst>
                <a:latin typeface="Victoriana" pitchFamily="2" charset="0"/>
              </a:rPr>
              <a:t>характеристики </a:t>
            </a:r>
          </a:p>
          <a:p>
            <a:pPr algn="ctr"/>
            <a:r>
              <a:rPr lang="ru-RU" sz="3000" b="1" dirty="0" smtClean="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a:t>
            </a:r>
            <a:endParaRPr lang="ru-RU" sz="3000" b="1" dirty="0">
              <a:solidFill>
                <a:srgbClr val="C00000"/>
              </a:solidFill>
              <a:effectLst>
                <a:outerShdw blurRad="38100" dist="38100" dir="2700000" algn="tl">
                  <a:srgbClr val="000000">
                    <a:alpha val="43137"/>
                  </a:srgbClr>
                </a:outerShdw>
              </a:effectLst>
              <a:latin typeface="Victoriana" pitchFamily="2" charset="0"/>
            </a:endParaRPr>
          </a:p>
        </p:txBody>
      </p:sp>
      <p:sp>
        <p:nvSpPr>
          <p:cNvPr id="3" name="Прямоугольник 2"/>
          <p:cNvSpPr/>
          <p:nvPr/>
        </p:nvSpPr>
        <p:spPr>
          <a:xfrm>
            <a:off x="2411760" y="1539949"/>
            <a:ext cx="6336704" cy="1384995"/>
          </a:xfrm>
          <a:prstGeom prst="rect">
            <a:avLst/>
          </a:prstGeom>
        </p:spPr>
        <p:txBody>
          <a:bodyPr wrap="square">
            <a:spAutoFit/>
          </a:bodyPr>
          <a:lstStyle/>
          <a:p>
            <a:pPr algn="ctr"/>
            <a:r>
              <a:rPr lang="ru-RU" sz="1400" dirty="0" smtClean="0">
                <a:solidFill>
                  <a:srgbClr val="501D1C"/>
                </a:solidFill>
              </a:rPr>
              <a:t>Зеленчукский </a:t>
            </a:r>
            <a:r>
              <a:rPr lang="ru-RU" sz="1400" dirty="0">
                <a:solidFill>
                  <a:srgbClr val="501D1C"/>
                </a:solidFill>
              </a:rPr>
              <a:t>район входит в состав Карачаево-Черкесской республики, относящейся к Северо-Кавказскому федеральному округу</a:t>
            </a:r>
            <a:r>
              <a:rPr lang="ru-RU" sz="1400" dirty="0" smtClean="0">
                <a:solidFill>
                  <a:srgbClr val="501D1C"/>
                </a:solidFill>
              </a:rPr>
              <a:t>.  Районный центр – станица Зеленчукская.  Площадь  территории  Зеленчукского  </a:t>
            </a:r>
            <a:r>
              <a:rPr lang="ru-RU" sz="1400" dirty="0">
                <a:solidFill>
                  <a:srgbClr val="501D1C"/>
                </a:solidFill>
              </a:rPr>
              <a:t>района </a:t>
            </a:r>
            <a:r>
              <a:rPr lang="ru-RU" sz="1400" dirty="0" smtClean="0">
                <a:solidFill>
                  <a:srgbClr val="501D1C"/>
                </a:solidFill>
              </a:rPr>
              <a:t> –  2,9 тыс. кв. км</a:t>
            </a:r>
            <a:r>
              <a:rPr lang="ru-RU" sz="1400" dirty="0">
                <a:solidFill>
                  <a:srgbClr val="501D1C"/>
                </a:solidFill>
              </a:rPr>
              <a:t>, </a:t>
            </a:r>
            <a:r>
              <a:rPr lang="ru-RU" sz="1400" dirty="0" smtClean="0">
                <a:solidFill>
                  <a:srgbClr val="501D1C"/>
                </a:solidFill>
              </a:rPr>
              <a:t> что  составляет  почти  пятую   часть  </a:t>
            </a:r>
            <a:r>
              <a:rPr lang="ru-RU" sz="1400" dirty="0">
                <a:solidFill>
                  <a:srgbClr val="501D1C"/>
                </a:solidFill>
              </a:rPr>
              <a:t>(20,3</a:t>
            </a:r>
            <a:r>
              <a:rPr lang="ru-RU" sz="1400" dirty="0" smtClean="0">
                <a:solidFill>
                  <a:srgbClr val="501D1C"/>
                </a:solidFill>
              </a:rPr>
              <a:t>%)  </a:t>
            </a:r>
            <a:r>
              <a:rPr lang="ru-RU" sz="1400" dirty="0">
                <a:solidFill>
                  <a:srgbClr val="501D1C"/>
                </a:solidFill>
              </a:rPr>
              <a:t>площади Карачаево-Черкесии. Численность населения района на </a:t>
            </a:r>
            <a:r>
              <a:rPr lang="ru-RU" sz="1400" dirty="0" smtClean="0">
                <a:solidFill>
                  <a:srgbClr val="501D1C"/>
                </a:solidFill>
              </a:rPr>
              <a:t>01.01.2017 </a:t>
            </a:r>
            <a:r>
              <a:rPr lang="ru-RU" sz="1400" dirty="0">
                <a:solidFill>
                  <a:srgbClr val="501D1C"/>
                </a:solidFill>
              </a:rPr>
              <a:t>года составляет </a:t>
            </a:r>
            <a:endParaRPr lang="ru-RU" sz="1400" dirty="0" smtClean="0">
              <a:solidFill>
                <a:srgbClr val="501D1C"/>
              </a:solidFill>
            </a:endParaRPr>
          </a:p>
          <a:p>
            <a:pPr algn="ctr"/>
            <a:r>
              <a:rPr lang="ru-RU" sz="1400" dirty="0">
                <a:solidFill>
                  <a:srgbClr val="501D1C"/>
                </a:solidFill>
              </a:rPr>
              <a:t>48159 чел., это </a:t>
            </a:r>
            <a:r>
              <a:rPr lang="ru-RU" sz="1400" dirty="0" smtClean="0">
                <a:solidFill>
                  <a:srgbClr val="501D1C"/>
                </a:solidFill>
              </a:rPr>
              <a:t>10,3% </a:t>
            </a:r>
            <a:r>
              <a:rPr lang="ru-RU" sz="1400" dirty="0">
                <a:solidFill>
                  <a:srgbClr val="501D1C"/>
                </a:solidFill>
              </a:rPr>
              <a:t>от численности населения Карачаево-Черкесии. </a:t>
            </a:r>
          </a:p>
        </p:txBody>
      </p:sp>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221787" y="188640"/>
            <a:ext cx="211796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39552" y="2978368"/>
            <a:ext cx="8208912" cy="738664"/>
          </a:xfrm>
          <a:prstGeom prst="rect">
            <a:avLst/>
          </a:prstGeom>
        </p:spPr>
        <p:txBody>
          <a:bodyPr wrap="square">
            <a:spAutoFit/>
          </a:bodyPr>
          <a:lstStyle/>
          <a:p>
            <a:pPr algn="ctr"/>
            <a:r>
              <a:rPr lang="ru-RU" sz="1400" dirty="0" smtClean="0">
                <a:solidFill>
                  <a:srgbClr val="501D1C"/>
                </a:solidFill>
              </a:rPr>
              <a:t>По </a:t>
            </a:r>
            <a:r>
              <a:rPr lang="ru-RU" sz="1400" dirty="0">
                <a:solidFill>
                  <a:srgbClr val="501D1C"/>
                </a:solidFill>
              </a:rPr>
              <a:t>численности населения Зеленчукский район занимает третье место среди муниципальных образований </a:t>
            </a:r>
            <a:r>
              <a:rPr lang="ru-RU" sz="1400" dirty="0" smtClean="0">
                <a:solidFill>
                  <a:srgbClr val="501D1C"/>
                </a:solidFill>
              </a:rPr>
              <a:t>республики, </a:t>
            </a:r>
            <a:r>
              <a:rPr lang="ru-RU" sz="1400" dirty="0">
                <a:solidFill>
                  <a:srgbClr val="501D1C"/>
                </a:solidFill>
              </a:rPr>
              <a:t>после городского округа </a:t>
            </a:r>
            <a:r>
              <a:rPr lang="ru-RU" sz="1400" dirty="0" smtClean="0">
                <a:solidFill>
                  <a:srgbClr val="501D1C"/>
                </a:solidFill>
              </a:rPr>
              <a:t> г.Черкесск </a:t>
            </a:r>
            <a:r>
              <a:rPr lang="ru-RU" sz="1400" dirty="0">
                <a:solidFill>
                  <a:srgbClr val="501D1C"/>
                </a:solidFill>
              </a:rPr>
              <a:t>и </a:t>
            </a:r>
            <a:r>
              <a:rPr lang="ru-RU" sz="1400" dirty="0" smtClean="0">
                <a:solidFill>
                  <a:srgbClr val="501D1C"/>
                </a:solidFill>
              </a:rPr>
              <a:t>Усть-Джегутинского </a:t>
            </a:r>
            <a:r>
              <a:rPr lang="ru-RU" sz="1400" dirty="0">
                <a:solidFill>
                  <a:srgbClr val="501D1C"/>
                </a:solidFill>
              </a:rPr>
              <a:t>района. </a:t>
            </a:r>
            <a:endParaRPr lang="ru-RU" sz="1400" dirty="0" smtClean="0">
              <a:solidFill>
                <a:srgbClr val="501D1C"/>
              </a:solidFill>
            </a:endParaRPr>
          </a:p>
          <a:p>
            <a:pPr algn="ctr"/>
            <a:r>
              <a:rPr lang="ru-RU" sz="1400" dirty="0" smtClean="0">
                <a:solidFill>
                  <a:srgbClr val="501D1C"/>
                </a:solidFill>
              </a:rPr>
              <a:t>Средняя </a:t>
            </a:r>
            <a:r>
              <a:rPr lang="ru-RU" sz="1400" dirty="0">
                <a:solidFill>
                  <a:srgbClr val="501D1C"/>
                </a:solidFill>
              </a:rPr>
              <a:t>плотность населения составляет </a:t>
            </a:r>
            <a:r>
              <a:rPr lang="ru-RU" sz="1400" dirty="0" smtClean="0">
                <a:solidFill>
                  <a:srgbClr val="501D1C"/>
                </a:solidFill>
              </a:rPr>
              <a:t>16,6 </a:t>
            </a:r>
            <a:r>
              <a:rPr lang="ru-RU" sz="1400" dirty="0">
                <a:solidFill>
                  <a:srgbClr val="501D1C"/>
                </a:solidFill>
              </a:rPr>
              <a:t>чел./кв</a:t>
            </a:r>
            <a:r>
              <a:rPr lang="ru-RU" sz="1400" dirty="0" smtClean="0">
                <a:solidFill>
                  <a:srgbClr val="501D1C"/>
                </a:solidFill>
              </a:rPr>
              <a:t>. м.             </a:t>
            </a:r>
            <a:endParaRPr lang="ru-RU" sz="1400" dirty="0">
              <a:solidFill>
                <a:srgbClr val="501D1C"/>
              </a:solidFill>
            </a:endParaRPr>
          </a:p>
        </p:txBody>
      </p:sp>
      <p:sp>
        <p:nvSpPr>
          <p:cNvPr id="6" name="Прямоугольник 5"/>
          <p:cNvSpPr/>
          <p:nvPr/>
        </p:nvSpPr>
        <p:spPr>
          <a:xfrm>
            <a:off x="221787" y="3776260"/>
            <a:ext cx="3702141" cy="2462213"/>
          </a:xfrm>
          <a:prstGeom prst="rect">
            <a:avLst/>
          </a:prstGeom>
        </p:spPr>
        <p:txBody>
          <a:bodyPr wrap="square">
            <a:spAutoFit/>
          </a:bodyPr>
          <a:lstStyle/>
          <a:p>
            <a:pPr algn="ctr"/>
            <a:r>
              <a:rPr lang="ru-RU" sz="1400" dirty="0" smtClean="0">
                <a:solidFill>
                  <a:srgbClr val="501D1C"/>
                </a:solidFill>
              </a:rPr>
              <a:t>Экономика Зеленчукского  </a:t>
            </a:r>
            <a:r>
              <a:rPr lang="ru-RU" sz="1400" dirty="0">
                <a:solidFill>
                  <a:srgbClr val="501D1C"/>
                </a:solidFill>
              </a:rPr>
              <a:t>района складывается из деревообрабатывающей, пищевой промышленности, </a:t>
            </a:r>
            <a:endParaRPr lang="ru-RU" sz="1400" dirty="0" smtClean="0">
              <a:solidFill>
                <a:srgbClr val="501D1C"/>
              </a:solidFill>
            </a:endParaRPr>
          </a:p>
          <a:p>
            <a:pPr algn="ctr"/>
            <a:r>
              <a:rPr lang="ru-RU" sz="1400" dirty="0" smtClean="0">
                <a:solidFill>
                  <a:srgbClr val="501D1C"/>
                </a:solidFill>
              </a:rPr>
              <a:t>но </a:t>
            </a:r>
            <a:r>
              <a:rPr lang="ru-RU" sz="1400" dirty="0">
                <a:solidFill>
                  <a:srgbClr val="501D1C"/>
                </a:solidFill>
              </a:rPr>
              <a:t>основное производство – это сельскохозяйственное (преимущественно животноводство, </a:t>
            </a:r>
            <a:endParaRPr lang="ru-RU" sz="1400" dirty="0" smtClean="0">
              <a:solidFill>
                <a:srgbClr val="501D1C"/>
              </a:solidFill>
            </a:endParaRPr>
          </a:p>
          <a:p>
            <a:pPr algn="ctr"/>
            <a:r>
              <a:rPr lang="ru-RU" sz="1400" dirty="0" smtClean="0">
                <a:solidFill>
                  <a:srgbClr val="501D1C"/>
                </a:solidFill>
              </a:rPr>
              <a:t>производство </a:t>
            </a:r>
            <a:r>
              <a:rPr lang="ru-RU" sz="1400" dirty="0">
                <a:solidFill>
                  <a:srgbClr val="501D1C"/>
                </a:solidFill>
              </a:rPr>
              <a:t>картофеля и овощей</a:t>
            </a:r>
            <a:r>
              <a:rPr lang="ru-RU" sz="1400" dirty="0" smtClean="0">
                <a:solidFill>
                  <a:srgbClr val="501D1C"/>
                </a:solidFill>
              </a:rPr>
              <a:t>), имеется около 80 ед. крестьянско-фермерских хозяйств,   </a:t>
            </a:r>
          </a:p>
          <a:p>
            <a:pPr algn="ctr"/>
            <a:r>
              <a:rPr lang="ru-RU" sz="1400" dirty="0" smtClean="0">
                <a:solidFill>
                  <a:srgbClr val="501D1C"/>
                </a:solidFill>
              </a:rPr>
              <a:t>крупный сельскохозяйственный комбинат  - Племрепродуктор </a:t>
            </a:r>
            <a:r>
              <a:rPr lang="ru-RU" sz="1400" dirty="0">
                <a:solidFill>
                  <a:srgbClr val="501D1C"/>
                </a:solidFill>
              </a:rPr>
              <a:t>«Зеленчукский» </a:t>
            </a:r>
          </a:p>
        </p:txBody>
      </p:sp>
      <p:pic>
        <p:nvPicPr>
          <p:cNvPr id="1028" name="Picture 4" descr="https://im0-tub-ru.yandex.net/i?id=26ef73b58e2316d534873674214fd092&amp;n=33&amp;h=190&amp;w=2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370" y="4048719"/>
            <a:ext cx="3513094" cy="232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0-tub-ru.yandex.net/i?id=7e29d92d6d4acc23d7f8b4eec888fb7b&amp;n=33&amp;h=190&amp;w=3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698" y="4048719"/>
            <a:ext cx="1245638" cy="116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85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864097"/>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«Социальная поддержка пожилых граждан на 2016-2018 годы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Зеленчукском муниципальном районе»</a:t>
            </a:r>
          </a:p>
        </p:txBody>
      </p:sp>
      <p:sp>
        <p:nvSpPr>
          <p:cNvPr id="2" name="Прямоугольник 1"/>
          <p:cNvSpPr/>
          <p:nvPr/>
        </p:nvSpPr>
        <p:spPr>
          <a:xfrm>
            <a:off x="2771800" y="980728"/>
            <a:ext cx="3600400"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 в 2017 году -  </a:t>
            </a:r>
            <a:r>
              <a:rPr lang="ru-RU" sz="1300" b="1" dirty="0">
                <a:solidFill>
                  <a:srgbClr val="A20000"/>
                </a:solidFill>
                <a:latin typeface="Times New Roman" pitchFamily="18" charset="0"/>
                <a:cs typeface="Times New Roman" pitchFamily="18" charset="0"/>
              </a:rPr>
              <a:t>110 </a:t>
            </a:r>
            <a:r>
              <a:rPr lang="ru-RU" sz="1300" b="1" dirty="0" smtClean="0">
                <a:solidFill>
                  <a:srgbClr val="A20000"/>
                </a:solidFill>
                <a:latin typeface="Times New Roman" pitchFamily="18" charset="0"/>
                <a:cs typeface="Times New Roman" pitchFamily="18" charset="0"/>
              </a:rPr>
              <a:t>тыс. руб.</a:t>
            </a:r>
            <a:endParaRPr lang="ru-RU" sz="1300" dirty="0">
              <a:solidFill>
                <a:srgbClr val="A20000"/>
              </a:solidFill>
            </a:endParaRPr>
          </a:p>
        </p:txBody>
      </p:sp>
      <p:sp>
        <p:nvSpPr>
          <p:cNvPr id="3" name="Прямоугольник 2"/>
          <p:cNvSpPr/>
          <p:nvPr/>
        </p:nvSpPr>
        <p:spPr>
          <a:xfrm>
            <a:off x="107504" y="1767007"/>
            <a:ext cx="2520280" cy="1661993"/>
          </a:xfrm>
          <a:prstGeom prst="rect">
            <a:avLst/>
          </a:prstGeom>
          <a:ln>
            <a:solidFill>
              <a:schemeClr val="accent3">
                <a:lumMod val="50000"/>
              </a:schemeClr>
            </a:solidFill>
          </a:ln>
        </p:spPr>
        <p:txBody>
          <a:bodyPr wrap="square">
            <a:spAutoFit/>
          </a:bodyPr>
          <a:lstStyle/>
          <a:p>
            <a:pPr algn="ctr"/>
            <a:r>
              <a:rPr lang="ru-RU" sz="1200" b="1" u="sng" dirty="0">
                <a:latin typeface="Times New Roman" pitchFamily="18" charset="0"/>
                <a:cs typeface="Times New Roman" pitchFamily="18" charset="0"/>
              </a:rPr>
              <a:t>Цель программы</a:t>
            </a:r>
            <a:r>
              <a:rPr lang="ru-RU" sz="1200" b="1"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формирование </a:t>
            </a:r>
            <a:r>
              <a:rPr lang="ru-RU" sz="1100" dirty="0">
                <a:latin typeface="Times New Roman" pitchFamily="18" charset="0"/>
                <a:cs typeface="Times New Roman" pitchFamily="18" charset="0"/>
              </a:rPr>
              <a:t>организационных, правовых, социально-экономических условий для осуществления мер по улучшению положения и качества жизни пожилых граждан, повышение степени их соц. защищенности, активизация участия пожилых граждан в общественной жизни </a:t>
            </a:r>
            <a:r>
              <a:rPr lang="ru-RU" sz="1100" dirty="0" smtClean="0">
                <a:latin typeface="Times New Roman" pitchFamily="18" charset="0"/>
                <a:cs typeface="Times New Roman" pitchFamily="18" charset="0"/>
              </a:rPr>
              <a:t>района</a:t>
            </a:r>
            <a:endParaRPr lang="ru-RU" sz="1100" dirty="0">
              <a:latin typeface="Times New Roman" pitchFamily="18" charset="0"/>
              <a:cs typeface="Times New Roman" pitchFamily="18" charset="0"/>
            </a:endParaRPr>
          </a:p>
        </p:txBody>
      </p:sp>
      <p:sp>
        <p:nvSpPr>
          <p:cNvPr id="6" name="Прямоугольник 5"/>
          <p:cNvSpPr/>
          <p:nvPr/>
        </p:nvSpPr>
        <p:spPr>
          <a:xfrm>
            <a:off x="2771800" y="1643896"/>
            <a:ext cx="3096344" cy="196977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b="1" u="sng" dirty="0">
                <a:solidFill>
                  <a:prstClr val="black"/>
                </a:solidFill>
                <a:latin typeface="Times New Roman" pitchFamily="18" charset="0"/>
                <a:cs typeface="Times New Roman" pitchFamily="18" charset="0"/>
              </a:rPr>
              <a:t>Задачи программы</a:t>
            </a:r>
            <a:r>
              <a:rPr lang="ru-RU" sz="1200" b="1" dirty="0">
                <a:solidFill>
                  <a:prstClr val="black"/>
                </a:solidFill>
                <a:latin typeface="Times New Roman" pitchFamily="18" charset="0"/>
                <a:cs typeface="Times New Roman" pitchFamily="18" charset="0"/>
              </a:rPr>
              <a:t>: </a:t>
            </a:r>
            <a:r>
              <a:rPr lang="ru-RU" sz="1200" b="1" dirty="0" smtClean="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повышение </a:t>
            </a:r>
            <a:r>
              <a:rPr lang="ru-RU" sz="1100" dirty="0">
                <a:solidFill>
                  <a:prstClr val="black"/>
                </a:solidFill>
                <a:latin typeface="Times New Roman" pitchFamily="18" charset="0"/>
                <a:cs typeface="Times New Roman" pitchFamily="18" charset="0"/>
              </a:rPr>
              <a:t>уровня и качества жизни граждан пожилого возраста путем предоставления различных мер социальной поддержки на основе индивидуальной оценки нуждаемости в социальном обслуживании, обеспечение доступности культурно-досуговых услуг для граждан пожилого возраста, удовлетворение их культурных запросов, формирование активной жизненной позиции, привлечение к участию в культурной жизни </a:t>
            </a:r>
            <a:r>
              <a:rPr lang="ru-RU" sz="1100" dirty="0" smtClean="0">
                <a:solidFill>
                  <a:prstClr val="black"/>
                </a:solidFill>
                <a:latin typeface="Times New Roman" pitchFamily="18" charset="0"/>
                <a:cs typeface="Times New Roman" pitchFamily="18" charset="0"/>
              </a:rPr>
              <a:t>района</a:t>
            </a:r>
            <a:endParaRPr lang="ru-RU" sz="11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179512" y="3903514"/>
            <a:ext cx="8640960" cy="821630"/>
          </a:xfrm>
          <a:prstGeom prst="flowChartPredefinedProcess">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«Доступная среда на 2016-2018 годы  в Зеленчукском муниципальном районе»</a:t>
            </a:r>
          </a:p>
        </p:txBody>
      </p:sp>
      <p:sp>
        <p:nvSpPr>
          <p:cNvPr id="16" name="Прямоугольник 15"/>
          <p:cNvSpPr/>
          <p:nvPr/>
        </p:nvSpPr>
        <p:spPr>
          <a:xfrm>
            <a:off x="163898" y="5373216"/>
            <a:ext cx="2319870" cy="1292662"/>
          </a:xfrm>
          <a:prstGeom prst="rect">
            <a:avLst/>
          </a:prstGeom>
          <a:ln>
            <a:solidFill>
              <a:schemeClr val="accent4">
                <a:lumMod val="50000"/>
              </a:schemeClr>
            </a:solidFill>
          </a:ln>
        </p:spPr>
        <p:txBody>
          <a:bodyPr wrap="square">
            <a:spAutoFit/>
          </a:bodyPr>
          <a:lstStyle/>
          <a:p>
            <a:pPr algn="ctr"/>
            <a:r>
              <a:rPr lang="ru-RU" sz="1200" b="1" u="sng" dirty="0">
                <a:latin typeface="Times New Roman" pitchFamily="18" charset="0"/>
                <a:cs typeface="Times New Roman" pitchFamily="18" charset="0"/>
              </a:rPr>
              <a:t>Цель программы</a:t>
            </a:r>
            <a:r>
              <a:rPr lang="ru-RU" sz="1200" dirty="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lgn="ctr"/>
            <a:r>
              <a:rPr lang="ru-RU" sz="1100" dirty="0">
                <a:solidFill>
                  <a:schemeClr val="tx2">
                    <a:lumMod val="50000"/>
                  </a:schemeClr>
                </a:solidFill>
                <a:latin typeface="Times New Roman" pitchFamily="18" charset="0"/>
                <a:cs typeface="Times New Roman" pitchFamily="18" charset="0"/>
              </a:rPr>
              <a:t>формирование условий развития доступной среды для инвалидов и маломобильных групп населения, обеспечение им равного с другими гражданами беспрепятственного доступа к объектам и услугам.</a:t>
            </a:r>
          </a:p>
        </p:txBody>
      </p:sp>
      <p:sp>
        <p:nvSpPr>
          <p:cNvPr id="17" name="Прямоугольник 16"/>
          <p:cNvSpPr/>
          <p:nvPr/>
        </p:nvSpPr>
        <p:spPr>
          <a:xfrm>
            <a:off x="2555776" y="5376698"/>
            <a:ext cx="2664296" cy="1292662"/>
          </a:xfrm>
          <a:prstGeom prst="rect">
            <a:avLst/>
          </a:prstGeom>
          <a:ln>
            <a:solidFill>
              <a:schemeClr val="accent4">
                <a:lumMod val="50000"/>
              </a:schemeClr>
            </a:solidFill>
          </a:ln>
        </p:spPr>
        <p:txBody>
          <a:bodyPr wrap="square">
            <a:spAutoFit/>
          </a:bodyPr>
          <a:lstStyle/>
          <a:p>
            <a:pPr algn="ctr"/>
            <a:r>
              <a:rPr lang="ru-RU" sz="1200" b="1" u="sng" dirty="0" smtClean="0">
                <a:latin typeface="Times New Roman" pitchFamily="18" charset="0"/>
                <a:cs typeface="Times New Roman" pitchFamily="18" charset="0"/>
              </a:rPr>
              <a:t>Задачи </a:t>
            </a:r>
            <a:r>
              <a:rPr lang="ru-RU" sz="1200" b="1" u="sng" dirty="0">
                <a:latin typeface="Times New Roman" pitchFamily="18" charset="0"/>
                <a:cs typeface="Times New Roman" pitchFamily="18" charset="0"/>
              </a:rPr>
              <a:t>программы</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p>
          <a:p>
            <a:pPr algn="ctr"/>
            <a:r>
              <a:rPr lang="ru-RU" sz="1100" dirty="0" smtClean="0">
                <a:solidFill>
                  <a:schemeClr val="tx2">
                    <a:lumMod val="50000"/>
                  </a:schemeClr>
                </a:solidFill>
                <a:latin typeface="Times New Roman" pitchFamily="18" charset="0"/>
                <a:cs typeface="Times New Roman" pitchFamily="18" charset="0"/>
              </a:rPr>
              <a:t>формирование </a:t>
            </a:r>
            <a:r>
              <a:rPr lang="ru-RU" sz="1100" dirty="0">
                <a:solidFill>
                  <a:schemeClr val="tx2">
                    <a:lumMod val="50000"/>
                  </a:schemeClr>
                </a:solidFill>
                <a:latin typeface="Times New Roman" pitchFamily="18" charset="0"/>
                <a:cs typeface="Times New Roman" pitchFamily="18" charset="0"/>
              </a:rPr>
              <a:t>реестра и карты доступности для инвалидов и других маломобильных групп населения по результатам паспортизации объектов здравоохранения, образования, культуры, социальной защиты населения</a:t>
            </a:r>
          </a:p>
        </p:txBody>
      </p:sp>
      <p:sp>
        <p:nvSpPr>
          <p:cNvPr id="20" name="Прямоугольник 19"/>
          <p:cNvSpPr/>
          <p:nvPr/>
        </p:nvSpPr>
        <p:spPr>
          <a:xfrm>
            <a:off x="1736486" y="4750693"/>
            <a:ext cx="3600400"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в 2017 году -  </a:t>
            </a:r>
            <a:r>
              <a:rPr lang="ru-RU" sz="1300" b="1" dirty="0">
                <a:solidFill>
                  <a:srgbClr val="A20000"/>
                </a:solidFill>
                <a:latin typeface="Times New Roman" pitchFamily="18" charset="0"/>
                <a:cs typeface="Times New Roman" pitchFamily="18" charset="0"/>
              </a:rPr>
              <a:t>321,9 </a:t>
            </a:r>
            <a:r>
              <a:rPr lang="ru-RU" sz="1300" b="1" dirty="0" smtClean="0">
                <a:solidFill>
                  <a:srgbClr val="A20000"/>
                </a:solidFill>
                <a:latin typeface="Times New Roman" pitchFamily="18" charset="0"/>
                <a:cs typeface="Times New Roman" pitchFamily="18" charset="0"/>
              </a:rPr>
              <a:t>тыс. руб</a:t>
            </a:r>
            <a:r>
              <a:rPr lang="ru-RU" sz="1300" b="1" dirty="0">
                <a:solidFill>
                  <a:srgbClr val="A20000"/>
                </a:solidFill>
                <a:latin typeface="Times New Roman" pitchFamily="18" charset="0"/>
                <a:cs typeface="Times New Roman" pitchFamily="18" charset="0"/>
              </a:rPr>
              <a:t>.</a:t>
            </a:r>
          </a:p>
        </p:txBody>
      </p:sp>
      <p:pic>
        <p:nvPicPr>
          <p:cNvPr id="14" name="Picture 2" descr="http://zelvesti.ru/sites/default/files/fot/DSC04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832" y="44624"/>
            <a:ext cx="1535196" cy="11823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m0-tub-ru.yandex.net/i?id=365a31bcc3ff29bb0c119af20c5432d4-14-144&amp;n=21"/>
          <p:cNvPicPr/>
          <p:nvPr/>
        </p:nvPicPr>
        <p:blipFill>
          <a:blip r:embed="rId3">
            <a:extLst>
              <a:ext uri="{28A0092B-C50C-407E-A947-70E740481C1C}">
                <a14:useLocalDpi xmlns:a14="http://schemas.microsoft.com/office/drawing/2010/main" val="0"/>
              </a:ext>
            </a:extLst>
          </a:blip>
          <a:srcRect/>
          <a:stretch>
            <a:fillRect/>
          </a:stretch>
        </p:blipFill>
        <p:spPr bwMode="auto">
          <a:xfrm>
            <a:off x="35495" y="3856406"/>
            <a:ext cx="1584177" cy="1233422"/>
          </a:xfrm>
          <a:prstGeom prst="rect">
            <a:avLst/>
          </a:prstGeom>
          <a:noFill/>
          <a:extLst/>
        </p:spPr>
      </p:pic>
      <p:pic>
        <p:nvPicPr>
          <p:cNvPr id="23" name="Picture 2" descr="http://www.kchr.ru/upload/iblock/9db/9db5766817d5aa18d999920584793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832" y="3839329"/>
            <a:ext cx="1619672" cy="1193669"/>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descr="https://im1-tub-ru.yandex.net/i?id=3d6259e8300bcf325b6512fd80e29f8b&amp;n=33&amp;h=190&amp;w=254">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3851" y="44623"/>
            <a:ext cx="1650608" cy="1182325"/>
          </a:xfrm>
          <a:prstGeom prst="rect">
            <a:avLst/>
          </a:prstGeom>
          <a:noFill/>
          <a:ln>
            <a:noFill/>
          </a:ln>
        </p:spPr>
      </p:pic>
      <p:sp>
        <p:nvSpPr>
          <p:cNvPr id="18" name="Прямоугольник 17"/>
          <p:cNvSpPr/>
          <p:nvPr/>
        </p:nvSpPr>
        <p:spPr>
          <a:xfrm>
            <a:off x="6012160" y="1736229"/>
            <a:ext cx="3024336" cy="1692771"/>
          </a:xfrm>
          <a:prstGeom prst="rect">
            <a:avLst/>
          </a:prstGeom>
          <a:ln>
            <a:solidFill>
              <a:schemeClr val="accent3">
                <a:lumMod val="50000"/>
              </a:schemeClr>
            </a:solidFill>
          </a:ln>
        </p:spPr>
        <p:txBody>
          <a:bodyPr wrap="square">
            <a:spAutoFit/>
          </a:bodyPr>
          <a:lstStyle/>
          <a:p>
            <a:pPr algn="ctr"/>
            <a:r>
              <a:rPr lang="ru-RU" sz="1200" b="1" u="sng" dirty="0" smtClean="0">
                <a:latin typeface="Times New Roman" pitchFamily="18" charset="0"/>
                <a:cs typeface="Times New Roman" pitchFamily="18" charset="0"/>
              </a:rPr>
              <a:t>Достигнутые значения</a:t>
            </a:r>
            <a:r>
              <a:rPr lang="ru-RU" sz="1200" b="1" dirty="0" smtClean="0">
                <a:latin typeface="Times New Roman" pitchFamily="18" charset="0"/>
                <a:cs typeface="Times New Roman" pitchFamily="18" charset="0"/>
              </a:rPr>
              <a:t>: </a:t>
            </a:r>
          </a:p>
          <a:p>
            <a:pPr algn="ctr"/>
            <a:r>
              <a:rPr lang="ru-RU" sz="1150" dirty="0" smtClean="0">
                <a:latin typeface="Times New Roman"/>
              </a:rPr>
              <a:t>в </a:t>
            </a:r>
            <a:r>
              <a:rPr lang="ru-RU" sz="1150" dirty="0">
                <a:latin typeface="Times New Roman"/>
              </a:rPr>
              <a:t>рамках реализации программы средства направлены на проведение 2 районных мероприятий: «День пожилых людей»  и «Международный день инвалида». В каждом мероприятии приняло участие  по  106 человек, которым вручены конверты с денежными средствами. Также 29 ветеранам ВОВ вручены продовольственные наборы. </a:t>
            </a:r>
            <a:endParaRPr lang="ru-RU" sz="1150" dirty="0">
              <a:latin typeface="Times New Roman" pitchFamily="18" charset="0"/>
              <a:cs typeface="Times New Roman" pitchFamily="18" charset="0"/>
            </a:endParaRPr>
          </a:p>
        </p:txBody>
      </p:sp>
      <p:sp>
        <p:nvSpPr>
          <p:cNvPr id="19" name="Прямоугольник 18"/>
          <p:cNvSpPr/>
          <p:nvPr/>
        </p:nvSpPr>
        <p:spPr>
          <a:xfrm>
            <a:off x="5436096" y="5089827"/>
            <a:ext cx="3587932" cy="1723549"/>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Достигнутые значения</a:t>
            </a:r>
            <a:r>
              <a:rPr lang="ru-RU" sz="1400" b="1" dirty="0">
                <a:latin typeface="Times New Roman" pitchFamily="18" charset="0"/>
                <a:cs typeface="Times New Roman" pitchFamily="18" charset="0"/>
              </a:rPr>
              <a:t>: </a:t>
            </a:r>
          </a:p>
          <a:p>
            <a:pPr indent="450215" algn="ctr">
              <a:spcAft>
                <a:spcPts val="0"/>
              </a:spcAft>
            </a:pPr>
            <a:r>
              <a:rPr lang="ru-RU" sz="1150" dirty="0" smtClean="0">
                <a:solidFill>
                  <a:schemeClr val="tx2">
                    <a:lumMod val="50000"/>
                  </a:schemeClr>
                </a:solidFill>
                <a:latin typeface="Times New Roman"/>
                <a:ea typeface="Calibri"/>
                <a:cs typeface="Times New Roman"/>
              </a:rPr>
              <a:t>средства  </a:t>
            </a:r>
            <a:r>
              <a:rPr lang="ru-RU" sz="1150" dirty="0">
                <a:solidFill>
                  <a:schemeClr val="tx2">
                    <a:lumMod val="50000"/>
                  </a:schemeClr>
                </a:solidFill>
                <a:latin typeface="Times New Roman"/>
                <a:ea typeface="Calibri"/>
                <a:cs typeface="Times New Roman"/>
              </a:rPr>
              <a:t>были направлены на обслуживание специализированного автотранспорта для перевозки </a:t>
            </a:r>
            <a:r>
              <a:rPr lang="ru-RU" sz="1150" dirty="0" smtClean="0">
                <a:solidFill>
                  <a:schemeClr val="tx2">
                    <a:lumMod val="50000"/>
                  </a:schemeClr>
                </a:solidFill>
                <a:latin typeface="Times New Roman"/>
                <a:ea typeface="Calibri"/>
                <a:cs typeface="Times New Roman"/>
              </a:rPr>
              <a:t>инвалидов;  у</a:t>
            </a:r>
            <a:r>
              <a:rPr lang="ru-RU" sz="1150" dirty="0" smtClean="0">
                <a:solidFill>
                  <a:schemeClr val="tx2">
                    <a:lumMod val="50000"/>
                  </a:schemeClr>
                </a:solidFill>
                <a:latin typeface="Times New Roman"/>
                <a:ea typeface="Calibri"/>
              </a:rPr>
              <a:t>величена </a:t>
            </a:r>
            <a:r>
              <a:rPr lang="ru-RU" sz="1150" dirty="0">
                <a:solidFill>
                  <a:schemeClr val="tx2">
                    <a:lumMod val="50000"/>
                  </a:schemeClr>
                </a:solidFill>
                <a:latin typeface="Times New Roman"/>
                <a:ea typeface="Calibri"/>
              </a:rPr>
              <a:t>доля объектов здравоохранения, образования, культуры, социальной защиты населения, нанесенных на карту доступности по результатам их паспортизации, от общего числа учреждений здравоохранения, образования, культуры, социальной защиты населения до 70</a:t>
            </a:r>
            <a:r>
              <a:rPr lang="ru-RU" sz="1150" dirty="0" smtClean="0">
                <a:solidFill>
                  <a:schemeClr val="tx2">
                    <a:lumMod val="50000"/>
                  </a:schemeClr>
                </a:solidFill>
                <a:latin typeface="Times New Roman"/>
                <a:ea typeface="Calibri"/>
              </a:rPr>
              <a:t>%.</a:t>
            </a:r>
            <a:endParaRPr lang="ru-RU" sz="12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34016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72008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«Молодежная политика Зеленчукского муниципального района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2699792" y="836712"/>
            <a:ext cx="3528392"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340,2 </a:t>
            </a:r>
            <a:r>
              <a:rPr lang="ru-RU" sz="1200" b="1" dirty="0" smtClean="0">
                <a:solidFill>
                  <a:srgbClr val="A20000"/>
                </a:solidFill>
                <a:latin typeface="Times New Roman" pitchFamily="18" charset="0"/>
                <a:cs typeface="Times New Roman" pitchFamily="18" charset="0"/>
              </a:rPr>
              <a:t>тыс. руб</a:t>
            </a:r>
            <a:r>
              <a:rPr lang="ru-RU" sz="1200" b="1" dirty="0">
                <a:solidFill>
                  <a:srgbClr val="A20000"/>
                </a:solidFill>
                <a:latin typeface="Times New Roman" pitchFamily="18" charset="0"/>
                <a:cs typeface="Times New Roman" pitchFamily="18" charset="0"/>
              </a:rPr>
              <a:t>.</a:t>
            </a:r>
            <a:endParaRPr lang="ru-RU" sz="1200" dirty="0">
              <a:solidFill>
                <a:srgbClr val="A20000"/>
              </a:solidFill>
            </a:endParaRPr>
          </a:p>
        </p:txBody>
      </p:sp>
      <p:sp>
        <p:nvSpPr>
          <p:cNvPr id="3" name="Прямоугольник 2"/>
          <p:cNvSpPr/>
          <p:nvPr/>
        </p:nvSpPr>
        <p:spPr>
          <a:xfrm>
            <a:off x="35496" y="1417419"/>
            <a:ext cx="1706432" cy="1723549"/>
          </a:xfrm>
          <a:prstGeom prst="rect">
            <a:avLst/>
          </a:prstGeom>
          <a:ln>
            <a:solidFill>
              <a:schemeClr val="accent3">
                <a:lumMod val="50000"/>
              </a:schemeClr>
            </a:solidFill>
          </a:ln>
        </p:spPr>
        <p:txBody>
          <a:bodyPr wrap="square">
            <a:spAutoFit/>
          </a:bodyPr>
          <a:lstStyle/>
          <a:p>
            <a:pPr algn="ctr"/>
            <a:r>
              <a:rPr lang="ru-RU" sz="1400" b="1" u="sng" dirty="0">
                <a:solidFill>
                  <a:srgbClr val="C00000"/>
                </a:solidFill>
                <a:latin typeface="Times New Roman" pitchFamily="18" charset="0"/>
                <a:cs typeface="Times New Roman" pitchFamily="18" charset="0"/>
              </a:rPr>
              <a:t>Цель программы</a:t>
            </a:r>
            <a:r>
              <a:rPr lang="ru-RU" sz="1400" b="1" dirty="0">
                <a:solidFill>
                  <a:srgbClr val="C00000"/>
                </a:solidFill>
                <a:latin typeface="Times New Roman" pitchFamily="18" charset="0"/>
                <a:cs typeface="Times New Roman" pitchFamily="18" charset="0"/>
              </a:rPr>
              <a:t>: </a:t>
            </a:r>
            <a:endParaRPr lang="ru-RU" sz="1400" b="1" dirty="0" smtClean="0">
              <a:solidFill>
                <a:srgbClr val="C00000"/>
              </a:solidFill>
              <a:latin typeface="Times New Roman" pitchFamily="18" charset="0"/>
              <a:cs typeface="Times New Roman" pitchFamily="18" charset="0"/>
            </a:endParaRPr>
          </a:p>
          <a:p>
            <a:pPr algn="ctr"/>
            <a:r>
              <a:rPr lang="ru-RU" sz="1150" dirty="0" smtClean="0">
                <a:latin typeface="Times New Roman" pitchFamily="18" charset="0"/>
                <a:cs typeface="Times New Roman" pitchFamily="18" charset="0"/>
              </a:rPr>
              <a:t>создание </a:t>
            </a:r>
            <a:r>
              <a:rPr lang="ru-RU" sz="1150" dirty="0">
                <a:latin typeface="Times New Roman" pitchFamily="18" charset="0"/>
                <a:cs typeface="Times New Roman" pitchFamily="18" charset="0"/>
              </a:rPr>
              <a:t>социально-экономических, организационных, правовых условий и гарантий для социального становления молодых граждан</a:t>
            </a:r>
          </a:p>
        </p:txBody>
      </p:sp>
      <p:sp>
        <p:nvSpPr>
          <p:cNvPr id="6" name="Прямоугольник 5"/>
          <p:cNvSpPr/>
          <p:nvPr/>
        </p:nvSpPr>
        <p:spPr>
          <a:xfrm>
            <a:off x="1835696" y="1556792"/>
            <a:ext cx="1944216" cy="1415772"/>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srgbClr val="C00000"/>
                </a:solidFill>
                <a:latin typeface="Times New Roman" pitchFamily="18" charset="0"/>
                <a:cs typeface="Times New Roman" pitchFamily="18" charset="0"/>
              </a:rPr>
              <a:t>Задачи программы</a:t>
            </a:r>
            <a:r>
              <a:rPr lang="ru-RU" sz="1400" b="1" dirty="0">
                <a:solidFill>
                  <a:srgbClr val="C00000"/>
                </a:solidFill>
                <a:latin typeface="Times New Roman" pitchFamily="18" charset="0"/>
                <a:cs typeface="Times New Roman" pitchFamily="18" charset="0"/>
              </a:rPr>
              <a:t>: </a:t>
            </a:r>
            <a:endParaRPr lang="ru-RU" sz="1400" b="1" dirty="0" smtClean="0">
              <a:solidFill>
                <a:srgbClr val="C00000"/>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процесса социализации молодежи  путем создания и развития условий для самореализации  молодежи</a:t>
            </a:r>
          </a:p>
        </p:txBody>
      </p:sp>
      <p:sp>
        <p:nvSpPr>
          <p:cNvPr id="15" name="Блок-схема: типовой процесс 14"/>
          <p:cNvSpPr/>
          <p:nvPr/>
        </p:nvSpPr>
        <p:spPr>
          <a:xfrm>
            <a:off x="611560" y="3424009"/>
            <a:ext cx="7920880" cy="797079"/>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«Содействие занятости несовершеннолетних граждан Зеленчукского муниципального района на 2017-2019 годы» </a:t>
            </a:r>
          </a:p>
        </p:txBody>
      </p:sp>
      <p:sp>
        <p:nvSpPr>
          <p:cNvPr id="16" name="Прямоугольник 15"/>
          <p:cNvSpPr/>
          <p:nvPr/>
        </p:nvSpPr>
        <p:spPr>
          <a:xfrm>
            <a:off x="43500" y="4771598"/>
            <a:ext cx="2728300" cy="1969770"/>
          </a:xfrm>
          <a:prstGeom prst="rect">
            <a:avLst/>
          </a:prstGeom>
          <a:ln>
            <a:solidFill>
              <a:schemeClr val="accent3">
                <a:lumMod val="50000"/>
              </a:schemeClr>
            </a:solidFill>
          </a:ln>
        </p:spPr>
        <p:txBody>
          <a:bodyPr wrap="square">
            <a:spAutoFit/>
          </a:bodyPr>
          <a:lstStyle/>
          <a:p>
            <a:pPr algn="ctr"/>
            <a:r>
              <a:rPr lang="ru-RU" sz="1200" b="1" u="sng" dirty="0">
                <a:solidFill>
                  <a:srgbClr val="002060"/>
                </a:solidFill>
                <a:latin typeface="Times New Roman" pitchFamily="18" charset="0"/>
                <a:cs typeface="Times New Roman" pitchFamily="18" charset="0"/>
              </a:rPr>
              <a:t>Цель программы</a:t>
            </a:r>
            <a:r>
              <a:rPr lang="ru-RU" sz="1200" dirty="0">
                <a:solidFill>
                  <a:srgbClr val="002060"/>
                </a:solidFill>
                <a:latin typeface="Times New Roman" pitchFamily="18" charset="0"/>
                <a:cs typeface="Times New Roman" pitchFamily="18" charset="0"/>
              </a:rPr>
              <a:t>: </a:t>
            </a:r>
            <a:endParaRPr lang="ru-RU" sz="1200" dirty="0" smtClean="0">
              <a:solidFill>
                <a:srgbClr val="002060"/>
              </a:solidFill>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проведение </a:t>
            </a:r>
            <a:r>
              <a:rPr lang="ru-RU" sz="1100" dirty="0">
                <a:latin typeface="Times New Roman" pitchFamily="18" charset="0"/>
                <a:cs typeface="Times New Roman" pitchFamily="18" charset="0"/>
              </a:rPr>
              <a:t>мероприятий по содействию занятости населения в части временного трудоустройства несовершеннолетних граждан в возрасте от 14 до 18 лет в целях приобщения их к труду, получения профессиональных навыков, адаптации подростков на рынке труда Зеленчукского муниципального района , профилактики безнадзорности и правонарушений среди несовершеннолетних</a:t>
            </a:r>
          </a:p>
        </p:txBody>
      </p:sp>
      <p:sp>
        <p:nvSpPr>
          <p:cNvPr id="17" name="Прямоугольник 16"/>
          <p:cNvSpPr/>
          <p:nvPr/>
        </p:nvSpPr>
        <p:spPr>
          <a:xfrm>
            <a:off x="2843808" y="4740820"/>
            <a:ext cx="2909428" cy="2000548"/>
          </a:xfrm>
          <a:prstGeom prst="rect">
            <a:avLst/>
          </a:prstGeom>
          <a:ln>
            <a:solidFill>
              <a:schemeClr val="accent3">
                <a:lumMod val="50000"/>
              </a:schemeClr>
            </a:solidFill>
          </a:ln>
        </p:spPr>
        <p:txBody>
          <a:bodyPr wrap="square">
            <a:spAutoFit/>
          </a:bodyPr>
          <a:lstStyle/>
          <a:p>
            <a:pPr algn="ctr"/>
            <a:r>
              <a:rPr lang="ru-RU" sz="1200" b="1" u="sng" dirty="0" smtClean="0">
                <a:solidFill>
                  <a:srgbClr val="002060"/>
                </a:solidFill>
                <a:latin typeface="Times New Roman" pitchFamily="18" charset="0"/>
                <a:cs typeface="Times New Roman" pitchFamily="18" charset="0"/>
              </a:rPr>
              <a:t>Задачи </a:t>
            </a:r>
            <a:r>
              <a:rPr lang="ru-RU" sz="1200" b="1" u="sng" dirty="0">
                <a:solidFill>
                  <a:srgbClr val="002060"/>
                </a:solidFill>
                <a:latin typeface="Times New Roman" pitchFamily="18" charset="0"/>
                <a:cs typeface="Times New Roman" pitchFamily="18" charset="0"/>
              </a:rPr>
              <a:t>программы</a:t>
            </a:r>
            <a:r>
              <a:rPr lang="ru-RU" sz="1400" dirty="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  </a:t>
            </a:r>
          </a:p>
          <a:p>
            <a:pPr algn="ctr"/>
            <a:r>
              <a:rPr lang="ru-RU" sz="1100" dirty="0">
                <a:solidFill>
                  <a:prstClr val="black"/>
                </a:solidFill>
                <a:latin typeface="Times New Roman" pitchFamily="18" charset="0"/>
                <a:cs typeface="Times New Roman" pitchFamily="18" charset="0"/>
              </a:rPr>
              <a:t>о</a:t>
            </a:r>
            <a:r>
              <a:rPr lang="ru-RU" sz="1100" dirty="0" smtClean="0">
                <a:solidFill>
                  <a:prstClr val="black"/>
                </a:solidFill>
                <a:latin typeface="Times New Roman" pitchFamily="18" charset="0"/>
                <a:cs typeface="Times New Roman" pitchFamily="18" charset="0"/>
              </a:rPr>
              <a:t>беспечение  </a:t>
            </a:r>
            <a:r>
              <a:rPr lang="ru-RU" sz="1100" dirty="0">
                <a:solidFill>
                  <a:prstClr val="black"/>
                </a:solidFill>
                <a:latin typeface="Times New Roman" pitchFamily="18" charset="0"/>
                <a:cs typeface="Times New Roman" pitchFamily="18" charset="0"/>
              </a:rPr>
              <a:t>занятости несовершеннолетних граждан в возрасте от 14 до 18 лет в свободное от учебы время; создание временных рабочих мест для несовершеннолетних граждан; оказание государственных услуг по профессиональной ориентации несовершеннолетних граждан; профилактика безнадзорности и правонарушений среди </a:t>
            </a:r>
            <a:r>
              <a:rPr lang="ru-RU" sz="1100" dirty="0" smtClean="0">
                <a:solidFill>
                  <a:prstClr val="black"/>
                </a:solidFill>
                <a:latin typeface="Times New Roman" pitchFamily="18" charset="0"/>
                <a:cs typeface="Times New Roman" pitchFamily="18" charset="0"/>
              </a:rPr>
              <a:t>несовершеннолетних</a:t>
            </a:r>
            <a:endParaRPr lang="ru-RU" sz="1100" dirty="0">
              <a:solidFill>
                <a:prstClr val="black"/>
              </a:solidFill>
            </a:endParaRPr>
          </a:p>
        </p:txBody>
      </p:sp>
      <p:sp>
        <p:nvSpPr>
          <p:cNvPr id="20" name="Прямоугольник 19"/>
          <p:cNvSpPr/>
          <p:nvPr/>
        </p:nvSpPr>
        <p:spPr>
          <a:xfrm>
            <a:off x="2699792" y="4221088"/>
            <a:ext cx="3168352"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59,9 </a:t>
            </a:r>
            <a:r>
              <a:rPr lang="ru-RU" sz="1200" b="1" dirty="0" smtClean="0">
                <a:solidFill>
                  <a:srgbClr val="A20000"/>
                </a:solidFill>
                <a:latin typeface="Times New Roman" pitchFamily="18" charset="0"/>
                <a:cs typeface="Times New Roman" pitchFamily="18" charset="0"/>
              </a:rPr>
              <a:t>тыс. руб</a:t>
            </a:r>
            <a:r>
              <a:rPr lang="ru-RU" sz="1200" b="1" dirty="0">
                <a:solidFill>
                  <a:srgbClr val="A20000"/>
                </a:solidFill>
                <a:latin typeface="Times New Roman" pitchFamily="18" charset="0"/>
                <a:cs typeface="Times New Roman" pitchFamily="18" charset="0"/>
              </a:rPr>
              <a:t>.</a:t>
            </a:r>
          </a:p>
        </p:txBody>
      </p:sp>
      <p:pic>
        <p:nvPicPr>
          <p:cNvPr id="19" name="Рисунок 18" descr="https://im2-tub-ru.yandex.net/i?id=070e69dbc6b4a32d1eca5b282c84780e&amp;n=33&amp;h=190&amp;w=20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654387" cy="1214083"/>
          </a:xfrm>
          <a:prstGeom prst="rect">
            <a:avLst/>
          </a:prstGeom>
          <a:noFill/>
          <a:ln>
            <a:noFill/>
          </a:ln>
          <a:effectLst>
            <a:innerShdw blurRad="114300">
              <a:prstClr val="black"/>
            </a:innerShdw>
          </a:effectLst>
        </p:spPr>
      </p:pic>
      <p:pic>
        <p:nvPicPr>
          <p:cNvPr id="22" name="Picture 13" descr="C:\Documents and Settings\Efimenko\Local Settings\Temporary Internet Files\Content.IE5\MP46KYWX\________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03" y="3402578"/>
            <a:ext cx="1722493" cy="132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Администратор\Downloads\и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6637" y="3424156"/>
            <a:ext cx="1769859" cy="1300988"/>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5868144" y="4740820"/>
            <a:ext cx="3168352" cy="2000548"/>
          </a:xfrm>
          <a:prstGeom prst="rect">
            <a:avLst/>
          </a:prstGeom>
          <a:ln>
            <a:solidFill>
              <a:schemeClr val="accent3">
                <a:lumMod val="50000"/>
              </a:schemeClr>
            </a:solidFill>
          </a:ln>
        </p:spPr>
        <p:txBody>
          <a:bodyPr wrap="square">
            <a:spAutoFit/>
          </a:bodyPr>
          <a:lstStyle/>
          <a:p>
            <a:pPr algn="ctr"/>
            <a:r>
              <a:rPr lang="ru-RU" sz="1200" b="1" u="sng" dirty="0" smtClean="0">
                <a:solidFill>
                  <a:srgbClr val="002060"/>
                </a:solidFill>
                <a:latin typeface="Times New Roman" pitchFamily="18" charset="0"/>
                <a:cs typeface="Times New Roman" pitchFamily="18" charset="0"/>
              </a:rPr>
              <a:t>Достигнутые значения</a:t>
            </a:r>
            <a:r>
              <a:rPr lang="ru-RU" sz="1400" dirty="0" smtClean="0">
                <a:solidFill>
                  <a:srgbClr val="002060"/>
                </a:solidFill>
                <a:latin typeface="Times New Roman" pitchFamily="18" charset="0"/>
                <a:cs typeface="Times New Roman" pitchFamily="18" charset="0"/>
              </a:rPr>
              <a:t>:   </a:t>
            </a:r>
          </a:p>
          <a:p>
            <a:pPr algn="ctr"/>
            <a:r>
              <a:rPr lang="ru-RU" sz="1100" dirty="0" smtClean="0">
                <a:solidFill>
                  <a:prstClr val="black"/>
                </a:solidFill>
                <a:latin typeface="Times New Roman" pitchFamily="18" charset="0"/>
                <a:cs typeface="Times New Roman" pitchFamily="18" charset="0"/>
              </a:rPr>
              <a:t>повышение </a:t>
            </a:r>
            <a:r>
              <a:rPr lang="ru-RU" sz="1100" dirty="0">
                <a:solidFill>
                  <a:prstClr val="black"/>
                </a:solidFill>
                <a:latin typeface="Times New Roman" pitchFamily="18" charset="0"/>
                <a:cs typeface="Times New Roman" pitchFamily="18" charset="0"/>
              </a:rPr>
              <a:t>качества предоставления услуг в области содействия занятости населения на основе развития государственной службы занятости населения</a:t>
            </a:r>
            <a:r>
              <a:rPr lang="ru-RU" sz="1100" dirty="0" smtClean="0">
                <a:solidFill>
                  <a:prstClr val="black"/>
                </a:solidFill>
                <a:latin typeface="Times New Roman" pitchFamily="18" charset="0"/>
                <a:cs typeface="Times New Roman" pitchFamily="18" charset="0"/>
              </a:rPr>
              <a:t>; </a:t>
            </a:r>
            <a:r>
              <a:rPr lang="ru-RU" sz="1100" dirty="0" smtClean="0">
                <a:latin typeface="Times New Roman"/>
                <a:ea typeface="Calibri"/>
                <a:cs typeface="Times New Roman"/>
              </a:rPr>
              <a:t>трудоустроено </a:t>
            </a:r>
            <a:r>
              <a:rPr lang="ru-RU" sz="1100" dirty="0">
                <a:latin typeface="Times New Roman"/>
                <a:ea typeface="Calibri"/>
                <a:cs typeface="Times New Roman"/>
              </a:rPr>
              <a:t>на временные работы несовершеннолетних в возрасте от 14 до 18 лет  30 человек (100%), которым  выплачена материальная поддержка;</a:t>
            </a:r>
          </a:p>
          <a:p>
            <a:pPr algn="just"/>
            <a:r>
              <a:rPr lang="ru-RU" sz="1100" dirty="0">
                <a:latin typeface="Times New Roman"/>
                <a:ea typeface="Calibri"/>
                <a:cs typeface="Times New Roman"/>
              </a:rPr>
              <a:t>  </a:t>
            </a:r>
            <a:r>
              <a:rPr lang="ru-RU" sz="1100" dirty="0" smtClean="0">
                <a:latin typeface="Times New Roman"/>
                <a:ea typeface="Calibri"/>
                <a:cs typeface="Times New Roman"/>
              </a:rPr>
              <a:t>-государственные </a:t>
            </a:r>
            <a:r>
              <a:rPr lang="ru-RU" sz="1100" dirty="0">
                <a:latin typeface="Times New Roman"/>
                <a:ea typeface="Calibri"/>
                <a:cs typeface="Times New Roman"/>
              </a:rPr>
              <a:t>услуги по профессиональной  ориентации оказаны 195 несовершеннолетним гражданам. Запланировано </a:t>
            </a:r>
            <a:r>
              <a:rPr lang="ru-RU" sz="1100" dirty="0" smtClean="0">
                <a:latin typeface="Times New Roman"/>
                <a:ea typeface="Calibri"/>
                <a:cs typeface="Times New Roman"/>
              </a:rPr>
              <a:t>-150 </a:t>
            </a:r>
            <a:r>
              <a:rPr lang="ru-RU" sz="1100" dirty="0">
                <a:latin typeface="Times New Roman"/>
                <a:ea typeface="Calibri"/>
                <a:cs typeface="Times New Roman"/>
              </a:rPr>
              <a:t>человек  (130 %).</a:t>
            </a:r>
            <a:endParaRPr lang="ru-RU" sz="1100" dirty="0">
              <a:solidFill>
                <a:prstClr val="black"/>
              </a:solidFill>
            </a:endParaRPr>
          </a:p>
        </p:txBody>
      </p:sp>
      <p:sp>
        <p:nvSpPr>
          <p:cNvPr id="23" name="Прямоугольник 22"/>
          <p:cNvSpPr/>
          <p:nvPr/>
        </p:nvSpPr>
        <p:spPr>
          <a:xfrm>
            <a:off x="3851920" y="1340768"/>
            <a:ext cx="5256584" cy="190052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smtClean="0">
                <a:solidFill>
                  <a:srgbClr val="C00000"/>
                </a:solidFill>
                <a:latin typeface="Times New Roman" pitchFamily="18" charset="0"/>
                <a:cs typeface="Times New Roman" pitchFamily="18" charset="0"/>
              </a:rPr>
              <a:t>Достигнутые значения</a:t>
            </a:r>
            <a:r>
              <a:rPr lang="ru-RU" sz="1400" b="1" dirty="0" smtClean="0">
                <a:solidFill>
                  <a:srgbClr val="C00000"/>
                </a:solidFill>
                <a:latin typeface="Times New Roman" pitchFamily="18" charset="0"/>
                <a:cs typeface="Times New Roman" pitchFamily="18" charset="0"/>
              </a:rPr>
              <a:t>: </a:t>
            </a:r>
          </a:p>
          <a:p>
            <a:pPr algn="ctr"/>
            <a:r>
              <a:rPr lang="ru-RU" sz="1150" dirty="0" smtClean="0">
                <a:solidFill>
                  <a:prstClr val="black"/>
                </a:solidFill>
                <a:latin typeface="Times New Roman" pitchFamily="18" charset="0"/>
                <a:cs typeface="Times New Roman" pitchFamily="18" charset="0"/>
              </a:rPr>
              <a:t>за </a:t>
            </a:r>
            <a:r>
              <a:rPr lang="ru-RU" sz="1150" dirty="0">
                <a:solidFill>
                  <a:prstClr val="black"/>
                </a:solidFill>
                <a:latin typeface="Times New Roman" pitchFamily="18" charset="0"/>
                <a:cs typeface="Times New Roman" pitchFamily="18" charset="0"/>
              </a:rPr>
              <a:t>2017 год достигнуты следующие показатели: </a:t>
            </a:r>
            <a:r>
              <a:rPr lang="ru-RU" sz="1150" dirty="0" smtClean="0">
                <a:solidFill>
                  <a:prstClr val="black"/>
                </a:solidFill>
                <a:latin typeface="Times New Roman" pitchFamily="18" charset="0"/>
                <a:cs typeface="Times New Roman" pitchFamily="18" charset="0"/>
              </a:rPr>
              <a:t>  проведено </a:t>
            </a:r>
            <a:r>
              <a:rPr lang="ru-RU" sz="1150" dirty="0">
                <a:solidFill>
                  <a:prstClr val="black"/>
                </a:solidFill>
                <a:latin typeface="Times New Roman" pitchFamily="18" charset="0"/>
                <a:cs typeface="Times New Roman" pitchFamily="18" charset="0"/>
              </a:rPr>
              <a:t>30 мероприятий, повышающих качественный уровень организованного досуга молодежи, а также направленных на гражданско-патриотическое воспитание,  на профилактику асоциального поведения в молодежной среде</a:t>
            </a:r>
            <a:r>
              <a:rPr lang="ru-RU" sz="1150" dirty="0" smtClean="0">
                <a:solidFill>
                  <a:prstClr val="black"/>
                </a:solidFill>
                <a:latin typeface="Times New Roman" pitchFamily="18" charset="0"/>
                <a:cs typeface="Times New Roman" pitchFamily="18" charset="0"/>
              </a:rPr>
              <a:t>; снижение </a:t>
            </a:r>
            <a:r>
              <a:rPr lang="ru-RU" sz="1150" dirty="0">
                <a:solidFill>
                  <a:prstClr val="black"/>
                </a:solidFill>
                <a:latin typeface="Times New Roman" pitchFamily="18" charset="0"/>
                <a:cs typeface="Times New Roman" pitchFamily="18" charset="0"/>
              </a:rPr>
              <a:t>доли молодых граждан, страдающих алкоголизмом, наркоманией, </a:t>
            </a:r>
            <a:r>
              <a:rPr lang="ru-RU" sz="1150" dirty="0" smtClean="0">
                <a:solidFill>
                  <a:prstClr val="black"/>
                </a:solidFill>
                <a:latin typeface="Times New Roman" pitchFamily="18" charset="0"/>
                <a:cs typeface="Times New Roman" pitchFamily="18" charset="0"/>
              </a:rPr>
              <a:t>токсикоманией - </a:t>
            </a:r>
            <a:r>
              <a:rPr lang="ru-RU" sz="1150" dirty="0">
                <a:solidFill>
                  <a:prstClr val="black"/>
                </a:solidFill>
                <a:latin typeface="Times New Roman" pitchFamily="18" charset="0"/>
                <a:cs typeface="Times New Roman" pitchFamily="18" charset="0"/>
              </a:rPr>
              <a:t>10</a:t>
            </a:r>
            <a:r>
              <a:rPr lang="ru-RU" sz="1150" dirty="0" smtClean="0">
                <a:solidFill>
                  <a:prstClr val="black"/>
                </a:solidFill>
                <a:latin typeface="Times New Roman" pitchFamily="18" charset="0"/>
                <a:cs typeface="Times New Roman" pitchFamily="18" charset="0"/>
              </a:rPr>
              <a:t>%;   </a:t>
            </a:r>
            <a:r>
              <a:rPr lang="ru-RU" sz="1150" dirty="0">
                <a:solidFill>
                  <a:prstClr val="black"/>
                </a:solidFill>
                <a:latin typeface="Times New Roman" pitchFamily="18" charset="0"/>
                <a:cs typeface="Times New Roman" pitchFamily="18" charset="0"/>
              </a:rPr>
              <a:t>увеличение количества детей и подростков, охваченных оздоровительной компанией в летний период </a:t>
            </a:r>
            <a:r>
              <a:rPr lang="ru-RU" sz="1150" dirty="0" smtClean="0">
                <a:solidFill>
                  <a:prstClr val="black"/>
                </a:solidFill>
                <a:latin typeface="Times New Roman" pitchFamily="18" charset="0"/>
                <a:cs typeface="Times New Roman" pitchFamily="18" charset="0"/>
              </a:rPr>
              <a:t>- </a:t>
            </a:r>
            <a:r>
              <a:rPr lang="ru-RU" sz="1150" dirty="0">
                <a:solidFill>
                  <a:prstClr val="black"/>
                </a:solidFill>
                <a:latin typeface="Times New Roman" pitchFamily="18" charset="0"/>
                <a:cs typeface="Times New Roman" pitchFamily="18" charset="0"/>
              </a:rPr>
              <a:t>45 детей;  </a:t>
            </a:r>
            <a:r>
              <a:rPr lang="ru-RU" sz="1150" dirty="0" smtClean="0">
                <a:solidFill>
                  <a:prstClr val="black"/>
                </a:solidFill>
                <a:latin typeface="Times New Roman" pitchFamily="18" charset="0"/>
                <a:cs typeface="Times New Roman" pitchFamily="18" charset="0"/>
              </a:rPr>
              <a:t>проведено </a:t>
            </a:r>
            <a:r>
              <a:rPr lang="ru-RU" sz="1150" dirty="0">
                <a:solidFill>
                  <a:prstClr val="black"/>
                </a:solidFill>
                <a:latin typeface="Times New Roman" pitchFamily="18" charset="0"/>
                <a:cs typeface="Times New Roman" pitchFamily="18" charset="0"/>
              </a:rPr>
              <a:t>20 мероприятий (конкурсов, фестивалей, состязаний) для детей и молодежи, направленных на творческое, духовно-нравственное, </a:t>
            </a:r>
            <a:r>
              <a:rPr lang="ru-RU" sz="1150" dirty="0" smtClean="0">
                <a:solidFill>
                  <a:prstClr val="black"/>
                </a:solidFill>
                <a:latin typeface="Times New Roman" pitchFamily="18" charset="0"/>
                <a:cs typeface="Times New Roman" pitchFamily="18" charset="0"/>
              </a:rPr>
              <a:t>трудовое </a:t>
            </a:r>
            <a:r>
              <a:rPr lang="ru-RU" sz="1150" dirty="0">
                <a:solidFill>
                  <a:prstClr val="black"/>
                </a:solidFill>
                <a:latin typeface="Times New Roman" pitchFamily="18" charset="0"/>
                <a:cs typeface="Times New Roman" pitchFamily="18" charset="0"/>
              </a:rPr>
              <a:t>и физическое </a:t>
            </a:r>
            <a:r>
              <a:rPr lang="ru-RU" sz="1150" dirty="0" smtClean="0">
                <a:solidFill>
                  <a:prstClr val="black"/>
                </a:solidFill>
                <a:latin typeface="Times New Roman" pitchFamily="18" charset="0"/>
                <a:cs typeface="Times New Roman" pitchFamily="18" charset="0"/>
              </a:rPr>
              <a:t>развитие.</a:t>
            </a:r>
            <a:endParaRPr lang="ru-RU" sz="1150" dirty="0">
              <a:solidFill>
                <a:prstClr val="black"/>
              </a:solidFill>
              <a:latin typeface="Times New Roman" pitchFamily="18" charset="0"/>
              <a:cs typeface="Times New Roman" pitchFamily="18" charset="0"/>
            </a:endParaRPr>
          </a:p>
        </p:txBody>
      </p:sp>
      <p:sp>
        <p:nvSpPr>
          <p:cNvPr id="24" name="object 46"/>
          <p:cNvSpPr/>
          <p:nvPr/>
        </p:nvSpPr>
        <p:spPr>
          <a:xfrm>
            <a:off x="7478743" y="44624"/>
            <a:ext cx="1629761" cy="1214082"/>
          </a:xfrm>
          <a:prstGeom prst="rect">
            <a:avLst/>
          </a:prstGeom>
          <a:blipFill>
            <a:blip r:embed="rId6" cstate="print"/>
            <a:stretch>
              <a:fillRect/>
            </a:stretch>
          </a:blipFill>
          <a:effectLst>
            <a:innerShdw blurRad="114300">
              <a:prstClr val="black"/>
            </a:innerShdw>
          </a:effectLst>
        </p:spPr>
        <p:txBody>
          <a:bodyPr wrap="square" lIns="0" tIns="0" rIns="0" bIns="0" rtlCol="0"/>
          <a:lstStyle/>
          <a:p>
            <a:endParaRPr lang="ru-RU"/>
          </a:p>
        </p:txBody>
      </p:sp>
    </p:spTree>
    <p:extLst>
      <p:ext uri="{BB962C8B-B14F-4D97-AF65-F5344CB8AC3E}">
        <p14:creationId xmlns:p14="http://schemas.microsoft.com/office/powerpoint/2010/main" val="2012261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55386"/>
          </a:xfrm>
          <a:prstGeom prst="flowChartPredefinedProcess">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терроризма и экстремизма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Зеленчукском муниципальном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районе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2017-2019 годы»</a:t>
            </a:r>
          </a:p>
        </p:txBody>
      </p:sp>
      <p:sp>
        <p:nvSpPr>
          <p:cNvPr id="2" name="Прямоугольник 1"/>
          <p:cNvSpPr/>
          <p:nvPr/>
        </p:nvSpPr>
        <p:spPr>
          <a:xfrm>
            <a:off x="2411760" y="1116033"/>
            <a:ext cx="4104456" cy="58477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600" b="1" dirty="0">
                <a:solidFill>
                  <a:srgbClr val="A20000"/>
                </a:solidFill>
                <a:latin typeface="Times New Roman" pitchFamily="18" charset="0"/>
                <a:cs typeface="Times New Roman" pitchFamily="18" charset="0"/>
              </a:rPr>
              <a:t> Расходы на реализацию программы </a:t>
            </a:r>
            <a:endParaRPr lang="ru-RU" sz="1600" b="1" dirty="0" smtClean="0">
              <a:solidFill>
                <a:srgbClr val="A20000"/>
              </a:solidFill>
              <a:latin typeface="Times New Roman" pitchFamily="18" charset="0"/>
              <a:cs typeface="Times New Roman" pitchFamily="18" charset="0"/>
            </a:endParaRPr>
          </a:p>
          <a:p>
            <a:pPr algn="ctr"/>
            <a:r>
              <a:rPr lang="ru-RU" sz="1600" b="1" dirty="0" smtClean="0">
                <a:solidFill>
                  <a:srgbClr val="A20000"/>
                </a:solidFill>
                <a:latin typeface="Times New Roman" pitchFamily="18" charset="0"/>
                <a:cs typeface="Times New Roman" pitchFamily="18" charset="0"/>
              </a:rPr>
              <a:t>составили </a:t>
            </a:r>
            <a:r>
              <a:rPr lang="ru-RU" sz="1600" b="1" dirty="0">
                <a:solidFill>
                  <a:srgbClr val="A20000"/>
                </a:solidFill>
                <a:latin typeface="Times New Roman" pitchFamily="18" charset="0"/>
                <a:cs typeface="Times New Roman" pitchFamily="18" charset="0"/>
              </a:rPr>
              <a:t>за 2017 год </a:t>
            </a:r>
            <a:r>
              <a:rPr lang="ru-RU" sz="1600" b="1" dirty="0" smtClean="0">
                <a:solidFill>
                  <a:srgbClr val="A20000"/>
                </a:solidFill>
                <a:latin typeface="Times New Roman" pitchFamily="18" charset="0"/>
                <a:cs typeface="Times New Roman" pitchFamily="18" charset="0"/>
              </a:rPr>
              <a:t>140,0 тыс. руб.</a:t>
            </a:r>
            <a:endParaRPr lang="ru-RU" sz="1600" dirty="0">
              <a:solidFill>
                <a:srgbClr val="A20000"/>
              </a:solidFill>
            </a:endParaRPr>
          </a:p>
        </p:txBody>
      </p:sp>
      <p:sp>
        <p:nvSpPr>
          <p:cNvPr id="3" name="Прямоугольник 2"/>
          <p:cNvSpPr/>
          <p:nvPr/>
        </p:nvSpPr>
        <p:spPr>
          <a:xfrm>
            <a:off x="539552" y="2269321"/>
            <a:ext cx="2088232" cy="1015663"/>
          </a:xfrm>
          <a:prstGeom prst="rect">
            <a:avLst/>
          </a:prstGeom>
          <a:ln>
            <a:solidFill>
              <a:schemeClr val="accent3">
                <a:lumMod val="50000"/>
              </a:schemeClr>
            </a:solidFill>
          </a:ln>
        </p:spPr>
        <p:txBody>
          <a:bodyPr wrap="square">
            <a:spAutoFit/>
          </a:bodyPr>
          <a:lstStyle/>
          <a:p>
            <a:pPr algn="ctr"/>
            <a:r>
              <a:rPr lang="ru-RU" sz="1200" dirty="0" smtClean="0">
                <a:latin typeface="Times New Roman" pitchFamily="18" charset="0"/>
                <a:cs typeface="Times New Roman" pitchFamily="18" charset="0"/>
              </a:rPr>
              <a:t>создание </a:t>
            </a:r>
            <a:r>
              <a:rPr lang="ru-RU" sz="1200" dirty="0">
                <a:latin typeface="Times New Roman" pitchFamily="18" charset="0"/>
                <a:cs typeface="Times New Roman" pitchFamily="18" charset="0"/>
              </a:rPr>
              <a:t>эффективной системы профилактики терроризма и экстремизма на территории Зеленчукского муниципального </a:t>
            </a:r>
            <a:r>
              <a:rPr lang="ru-RU" sz="1200" dirty="0" smtClean="0">
                <a:latin typeface="Times New Roman" pitchFamily="18" charset="0"/>
                <a:cs typeface="Times New Roman" pitchFamily="18" charset="0"/>
              </a:rPr>
              <a:t>района</a:t>
            </a:r>
            <a:endParaRPr lang="ru-RU" sz="1200" b="1" dirty="0">
              <a:latin typeface="Times New Roman" pitchFamily="18" charset="0"/>
              <a:cs typeface="Times New Roman" pitchFamily="18" charset="0"/>
            </a:endParaRPr>
          </a:p>
        </p:txBody>
      </p:sp>
      <p:sp>
        <p:nvSpPr>
          <p:cNvPr id="6" name="Прямоугольник 5"/>
          <p:cNvSpPr/>
          <p:nvPr/>
        </p:nvSpPr>
        <p:spPr>
          <a:xfrm>
            <a:off x="2987824" y="2276872"/>
            <a:ext cx="1800200" cy="1200329"/>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безопасности граждан и противодействие распространению идеологии терроризма и экстремизма </a:t>
            </a:r>
          </a:p>
        </p:txBody>
      </p:sp>
      <p:sp>
        <p:nvSpPr>
          <p:cNvPr id="15" name="Блок-схема: типовой процесс 14"/>
          <p:cNvSpPr/>
          <p:nvPr/>
        </p:nvSpPr>
        <p:spPr>
          <a:xfrm>
            <a:off x="251520" y="3717032"/>
            <a:ext cx="8640960" cy="72008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Противодействие коррупции в Зеленчукском муниципальном районе на 2017-2019 годы»</a:t>
            </a:r>
          </a:p>
        </p:txBody>
      </p:sp>
      <p:sp>
        <p:nvSpPr>
          <p:cNvPr id="16" name="Прямоугольник 15"/>
          <p:cNvSpPr/>
          <p:nvPr/>
        </p:nvSpPr>
        <p:spPr>
          <a:xfrm>
            <a:off x="134191" y="5119826"/>
            <a:ext cx="2319869"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solidFill>
                  <a:schemeClr val="tx2">
                    <a:lumMod val="50000"/>
                  </a:schemeClr>
                </a:solidFill>
                <a:latin typeface="Times New Roman" pitchFamily="18" charset="0"/>
                <a:cs typeface="Times New Roman" pitchFamily="18" charset="0"/>
              </a:rPr>
              <a:t>предупреждение коррупционных правонарушений, защита </a:t>
            </a:r>
            <a:endParaRPr lang="ru-RU" sz="1200" dirty="0" smtClean="0">
              <a:solidFill>
                <a:schemeClr val="tx2">
                  <a:lumMod val="50000"/>
                </a:schemeClr>
              </a:solidFill>
              <a:latin typeface="Times New Roman" pitchFamily="18" charset="0"/>
              <a:cs typeface="Times New Roman" pitchFamily="18" charset="0"/>
            </a:endParaRPr>
          </a:p>
          <a:p>
            <a:pPr algn="ctr"/>
            <a:r>
              <a:rPr lang="ru-RU" sz="1200" dirty="0" smtClean="0">
                <a:solidFill>
                  <a:schemeClr val="tx2">
                    <a:lumMod val="50000"/>
                  </a:schemeClr>
                </a:solidFill>
                <a:latin typeface="Times New Roman" pitchFamily="18" charset="0"/>
                <a:cs typeface="Times New Roman" pitchFamily="18" charset="0"/>
              </a:rPr>
              <a:t>прав </a:t>
            </a:r>
            <a:r>
              <a:rPr lang="ru-RU" sz="1200" dirty="0">
                <a:solidFill>
                  <a:schemeClr val="tx2">
                    <a:lumMod val="50000"/>
                  </a:schemeClr>
                </a:solidFill>
                <a:latin typeface="Times New Roman" pitchFamily="18" charset="0"/>
                <a:cs typeface="Times New Roman" pitchFamily="18" charset="0"/>
              </a:rPr>
              <a:t>и законных интересов граждан и организаций от угроз, связанных с коррупцией </a:t>
            </a:r>
          </a:p>
        </p:txBody>
      </p:sp>
      <p:sp>
        <p:nvSpPr>
          <p:cNvPr id="17" name="Прямоугольник 16"/>
          <p:cNvSpPr/>
          <p:nvPr/>
        </p:nvSpPr>
        <p:spPr>
          <a:xfrm>
            <a:off x="2771800" y="5356373"/>
            <a:ext cx="2448272" cy="1046440"/>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schemeClr val="tx2">
                    <a:lumMod val="50000"/>
                  </a:schemeClr>
                </a:solidFill>
                <a:latin typeface="Times New Roman" pitchFamily="18" charset="0"/>
                <a:cs typeface="Times New Roman" pitchFamily="18" charset="0"/>
              </a:rPr>
              <a:t>повышение эффективности противодействия коррупции, активизация антикоррупционного обучения  и пропаганды </a:t>
            </a:r>
          </a:p>
        </p:txBody>
      </p:sp>
      <p:sp>
        <p:nvSpPr>
          <p:cNvPr id="20" name="Прямоугольник 19"/>
          <p:cNvSpPr/>
          <p:nvPr/>
        </p:nvSpPr>
        <p:spPr>
          <a:xfrm>
            <a:off x="2339752" y="4509120"/>
            <a:ext cx="4104456"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22,5 тыс. руб</a:t>
            </a:r>
            <a:r>
              <a:rPr lang="ru-RU" sz="1400" b="1" dirty="0">
                <a:solidFill>
                  <a:srgbClr val="A20000"/>
                </a:solidFill>
                <a:latin typeface="Times New Roman" pitchFamily="18" charset="0"/>
                <a:cs typeface="Times New Roman" pitchFamily="18" charset="0"/>
              </a:rPr>
              <a:t>.</a:t>
            </a:r>
          </a:p>
        </p:txBody>
      </p:sp>
      <p:pic>
        <p:nvPicPr>
          <p:cNvPr id="18" name="Picture 2" descr="http://www.riakchr.ru/upload/iblock/820/8204dd581d5763528d87d846e2843da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53107"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c.pics.livejournal.com/notnoise/72162892/32305/32305_9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7384"/>
            <a:ext cx="1754433" cy="1368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4" descr="C:\Documents and Settings\Efimenko\Local Settings\Temporary Internet Files\Content.IE5\20TSV1G5\large217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 y="3743454"/>
            <a:ext cx="1617611" cy="11257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464" y="3717032"/>
            <a:ext cx="1688127" cy="10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5427548" y="1844824"/>
            <a:ext cx="3320916" cy="1685077"/>
          </a:xfrm>
          <a:prstGeom prst="rect">
            <a:avLst/>
          </a:prstGeom>
          <a:ln>
            <a:solidFill>
              <a:schemeClr val="accent3">
                <a:lumMod val="50000"/>
              </a:schemeClr>
            </a:solidFill>
          </a:ln>
        </p:spPr>
        <p:txBody>
          <a:bodyPr wrap="square">
            <a:spAutoFit/>
          </a:bodyPr>
          <a:lstStyle/>
          <a:p>
            <a:pPr marL="30480" marR="3175" indent="435610" algn="ctr">
              <a:spcAft>
                <a:spcPts val="0"/>
              </a:spcAft>
            </a:pPr>
            <a:r>
              <a:rPr lang="ru-RU" sz="1150" dirty="0" smtClean="0">
                <a:latin typeface="Times New Roman"/>
                <a:ea typeface="Times New Roman"/>
                <a:cs typeface="Times New Roman"/>
              </a:rPr>
              <a:t>с целью </a:t>
            </a:r>
            <a:r>
              <a:rPr lang="ru-RU" sz="1150" dirty="0">
                <a:latin typeface="Times New Roman"/>
                <a:ea typeface="Times New Roman"/>
                <a:cs typeface="Times New Roman"/>
              </a:rPr>
              <a:t>недопущения вовлечения </a:t>
            </a:r>
            <a:r>
              <a:rPr lang="ru-RU" sz="1150" dirty="0" smtClean="0">
                <a:latin typeface="Times New Roman"/>
                <a:ea typeface="Times New Roman"/>
                <a:cs typeface="Times New Roman"/>
              </a:rPr>
              <a:t>населения </a:t>
            </a:r>
            <a:r>
              <a:rPr lang="ru-RU" sz="1150" dirty="0">
                <a:latin typeface="Times New Roman"/>
                <a:ea typeface="Times New Roman"/>
                <a:cs typeface="Times New Roman"/>
              </a:rPr>
              <a:t>и прежде </a:t>
            </a:r>
            <a:r>
              <a:rPr lang="ru-RU" sz="1150" dirty="0" smtClean="0">
                <a:latin typeface="Times New Roman"/>
                <a:ea typeface="Times New Roman"/>
                <a:cs typeface="Times New Roman"/>
              </a:rPr>
              <a:t>всего молодежи </a:t>
            </a:r>
            <a:r>
              <a:rPr lang="ru-RU" sz="1150" dirty="0">
                <a:latin typeface="Times New Roman"/>
                <a:ea typeface="Times New Roman"/>
                <a:cs typeface="Times New Roman"/>
              </a:rPr>
              <a:t>в экстремистскую деятельность </a:t>
            </a:r>
            <a:r>
              <a:rPr lang="ru-RU" sz="1150" dirty="0" smtClean="0">
                <a:latin typeface="Times New Roman"/>
                <a:ea typeface="Times New Roman"/>
                <a:cs typeface="Times New Roman"/>
              </a:rPr>
              <a:t>администраций муниципального </a:t>
            </a:r>
            <a:r>
              <a:rPr lang="ru-RU" sz="1150" dirty="0">
                <a:latin typeface="Times New Roman"/>
                <a:ea typeface="Times New Roman"/>
                <a:cs typeface="Times New Roman"/>
              </a:rPr>
              <a:t>района были проведены ряд мероприятий (семинары, круглые столы, лекции и </a:t>
            </a:r>
            <a:r>
              <a:rPr lang="ru-RU" sz="1150" dirty="0" smtClean="0">
                <a:latin typeface="Times New Roman"/>
                <a:ea typeface="Times New Roman"/>
                <a:cs typeface="Times New Roman"/>
              </a:rPr>
              <a:t>т.д.).; </a:t>
            </a:r>
            <a:r>
              <a:rPr lang="ru-RU" sz="1150" dirty="0" smtClean="0">
                <a:latin typeface="Times New Roman"/>
                <a:ea typeface="Calibri"/>
                <a:cs typeface="Times New Roman"/>
              </a:rPr>
              <a:t>п</a:t>
            </a:r>
            <a:r>
              <a:rPr lang="ru-RU" sz="1150" dirty="0" smtClean="0">
                <a:latin typeface="Times New Roman" pitchFamily="18" charset="0"/>
                <a:ea typeface="Calibri"/>
                <a:cs typeface="Times New Roman" pitchFamily="18" charset="0"/>
              </a:rPr>
              <a:t>роведено </a:t>
            </a:r>
            <a:r>
              <a:rPr lang="ru-RU" sz="1150" dirty="0">
                <a:latin typeface="Times New Roman" pitchFamily="18" charset="0"/>
                <a:ea typeface="Calibri"/>
                <a:cs typeface="Times New Roman" pitchFamily="18" charset="0"/>
              </a:rPr>
              <a:t>7 спортивных мероприятий в целях </a:t>
            </a:r>
            <a:r>
              <a:rPr lang="ru-RU" sz="1150" dirty="0" smtClean="0">
                <a:latin typeface="Times New Roman" pitchFamily="18" charset="0"/>
                <a:ea typeface="Calibri"/>
                <a:cs typeface="Times New Roman" pitchFamily="18" charset="0"/>
              </a:rPr>
              <a:t>профилактики терроризма; приобретено </a:t>
            </a:r>
            <a:r>
              <a:rPr lang="ru-RU" sz="1150" dirty="0">
                <a:latin typeface="Times New Roman" pitchFamily="18" charset="0"/>
                <a:ea typeface="Calibri"/>
                <a:cs typeface="Times New Roman" pitchFamily="18" charset="0"/>
              </a:rPr>
              <a:t>19 видеокамер для усиления антитеррористической защищенности </a:t>
            </a:r>
            <a:r>
              <a:rPr lang="ru-RU" sz="1150" dirty="0" smtClean="0">
                <a:latin typeface="Times New Roman" pitchFamily="18" charset="0"/>
                <a:ea typeface="Calibri"/>
                <a:cs typeface="Times New Roman" pitchFamily="18" charset="0"/>
              </a:rPr>
              <a:t> в 7 объектах </a:t>
            </a:r>
            <a:r>
              <a:rPr lang="ru-RU" sz="1150" dirty="0">
                <a:latin typeface="Times New Roman" pitchFamily="18" charset="0"/>
                <a:ea typeface="Calibri"/>
                <a:cs typeface="Times New Roman" pitchFamily="18" charset="0"/>
              </a:rPr>
              <a:t>образования</a:t>
            </a:r>
            <a:r>
              <a:rPr lang="ru-RU" sz="1150" dirty="0" smtClean="0">
                <a:latin typeface="Times New Roman" pitchFamily="18" charset="0"/>
                <a:ea typeface="Calibri"/>
                <a:cs typeface="Times New Roman" pitchFamily="18" charset="0"/>
              </a:rPr>
              <a:t>.</a:t>
            </a:r>
            <a:endParaRPr lang="ru-RU" sz="1150" b="1" dirty="0">
              <a:solidFill>
                <a:srgbClr val="FF0000"/>
              </a:solidFill>
              <a:latin typeface="Times New Roman" pitchFamily="18" charset="0"/>
              <a:cs typeface="Times New Roman" pitchFamily="18" charset="0"/>
            </a:endParaRPr>
          </a:p>
        </p:txBody>
      </p:sp>
      <p:sp>
        <p:nvSpPr>
          <p:cNvPr id="23" name="Прямоугольник 22"/>
          <p:cNvSpPr/>
          <p:nvPr/>
        </p:nvSpPr>
        <p:spPr>
          <a:xfrm>
            <a:off x="5391545" y="5085184"/>
            <a:ext cx="3644951" cy="1723549"/>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dirty="0" smtClean="0">
                <a:latin typeface="Times New Roman" pitchFamily="18" charset="0"/>
                <a:cs typeface="Times New Roman" pitchFamily="18" charset="0"/>
              </a:rPr>
              <a:t>: </a:t>
            </a:r>
          </a:p>
          <a:p>
            <a:pPr algn="ctr"/>
            <a:r>
              <a:rPr lang="ru-RU" sz="1150" dirty="0" smtClean="0">
                <a:solidFill>
                  <a:schemeClr val="tx2">
                    <a:lumMod val="50000"/>
                  </a:schemeClr>
                </a:solidFill>
                <a:latin typeface="Times New Roman"/>
                <a:ea typeface="Calibri"/>
                <a:cs typeface="Times New Roman"/>
              </a:rPr>
              <a:t>органы </a:t>
            </a:r>
            <a:r>
              <a:rPr lang="ru-RU" sz="1150" dirty="0">
                <a:solidFill>
                  <a:schemeClr val="tx2">
                    <a:lumMod val="50000"/>
                  </a:schemeClr>
                </a:solidFill>
                <a:latin typeface="Times New Roman"/>
                <a:ea typeface="Calibri"/>
                <a:cs typeface="Times New Roman"/>
              </a:rPr>
              <a:t>местного самоуправления Зеленчукского муниципального района </a:t>
            </a:r>
            <a:r>
              <a:rPr lang="ru-RU" sz="1150" dirty="0" smtClean="0">
                <a:solidFill>
                  <a:schemeClr val="tx2">
                    <a:lumMod val="50000"/>
                  </a:schemeClr>
                </a:solidFill>
                <a:latin typeface="Times New Roman"/>
                <a:ea typeface="Calibri"/>
                <a:cs typeface="Times New Roman"/>
              </a:rPr>
              <a:t>взаимо-действуют </a:t>
            </a:r>
            <a:r>
              <a:rPr lang="ru-RU" sz="1150" dirty="0">
                <a:solidFill>
                  <a:schemeClr val="tx2">
                    <a:lumMod val="50000"/>
                  </a:schemeClr>
                </a:solidFill>
                <a:latin typeface="Times New Roman"/>
                <a:ea typeface="Calibri"/>
                <a:cs typeface="Times New Roman"/>
              </a:rPr>
              <a:t>с общественным советом при главе администрации по вопросам противодействия коррупции</a:t>
            </a:r>
            <a:r>
              <a:rPr lang="ru-RU" sz="1150" dirty="0" smtClean="0">
                <a:solidFill>
                  <a:schemeClr val="tx2">
                    <a:lumMod val="50000"/>
                  </a:schemeClr>
                </a:solidFill>
                <a:latin typeface="Times New Roman"/>
                <a:ea typeface="Calibri"/>
                <a:cs typeface="Times New Roman"/>
              </a:rPr>
              <a:t>;  </a:t>
            </a:r>
            <a:r>
              <a:rPr lang="ru-RU" sz="1150" dirty="0" smtClean="0">
                <a:solidFill>
                  <a:schemeClr val="tx2">
                    <a:lumMod val="50000"/>
                  </a:schemeClr>
                </a:solidFill>
                <a:latin typeface="Times New Roman"/>
                <a:ea typeface="Calibri"/>
              </a:rPr>
              <a:t>постоянно </a:t>
            </a:r>
            <a:r>
              <a:rPr lang="ru-RU" sz="1150" dirty="0">
                <a:solidFill>
                  <a:schemeClr val="tx2">
                    <a:lumMod val="50000"/>
                  </a:schemeClr>
                </a:solidFill>
                <a:latin typeface="Times New Roman"/>
                <a:ea typeface="Calibri"/>
              </a:rPr>
              <a:t>проводится   </a:t>
            </a:r>
            <a:r>
              <a:rPr lang="ru-RU" sz="1150" dirty="0" smtClean="0">
                <a:solidFill>
                  <a:schemeClr val="tx2">
                    <a:lumMod val="50000"/>
                  </a:schemeClr>
                </a:solidFill>
                <a:latin typeface="Times New Roman"/>
                <a:ea typeface="Calibri"/>
              </a:rPr>
              <a:t>антикор-рупционная   </a:t>
            </a:r>
            <a:r>
              <a:rPr lang="ru-RU" sz="1150" dirty="0">
                <a:solidFill>
                  <a:schemeClr val="tx2">
                    <a:lumMod val="50000"/>
                  </a:schemeClr>
                </a:solidFill>
                <a:latin typeface="Times New Roman"/>
                <a:ea typeface="Calibri"/>
              </a:rPr>
              <a:t>экспертиза действующих нормативных правовых актов администрации Зеленчукского муниципального района и другие </a:t>
            </a:r>
            <a:r>
              <a:rPr lang="ru-RU" sz="1150" dirty="0" smtClean="0">
                <a:solidFill>
                  <a:schemeClr val="tx2">
                    <a:lumMod val="50000"/>
                  </a:schemeClr>
                </a:solidFill>
                <a:latin typeface="Times New Roman"/>
                <a:ea typeface="Calibri"/>
              </a:rPr>
              <a:t>мероприятия</a:t>
            </a:r>
            <a:r>
              <a:rPr lang="ru-RU" sz="1150" dirty="0">
                <a:solidFill>
                  <a:schemeClr val="tx2">
                    <a:lumMod val="50000"/>
                  </a:schemeClr>
                </a:solidFill>
                <a:latin typeface="Times New Roman"/>
                <a:ea typeface="Calibri"/>
              </a:rPr>
              <a:t>.</a:t>
            </a:r>
            <a:endParaRPr lang="ru-RU" sz="1150" dirty="0" smtClean="0">
              <a:solidFill>
                <a:schemeClr val="tx2">
                  <a:lumMod val="50000"/>
                </a:schemeClr>
              </a:solidFill>
              <a:latin typeface="Times New Roman" pitchFamily="18" charset="0"/>
              <a:cs typeface="Times New Roman" pitchFamily="18" charset="0"/>
            </a:endParaRPr>
          </a:p>
        </p:txBody>
      </p:sp>
      <p:sp>
        <p:nvSpPr>
          <p:cNvPr id="4" name="Выноска 1 3"/>
          <p:cNvSpPr/>
          <p:nvPr/>
        </p:nvSpPr>
        <p:spPr>
          <a:xfrm>
            <a:off x="251520" y="1698629"/>
            <a:ext cx="1584176" cy="292389"/>
          </a:xfrm>
          <a:prstGeom prst="borderCallout1">
            <a:avLst>
              <a:gd name="adj1" fmla="val 92654"/>
              <a:gd name="adj2" fmla="val 780"/>
              <a:gd name="adj3" fmla="val 162685"/>
              <a:gd name="adj4" fmla="val 49402"/>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tx2">
                    <a:lumMod val="50000"/>
                  </a:schemeClr>
                </a:solidFill>
                <a:latin typeface="Times New Roman" pitchFamily="18" charset="0"/>
                <a:cs typeface="Times New Roman" pitchFamily="18" charset="0"/>
              </a:rPr>
              <a:t>Цель программы</a:t>
            </a:r>
            <a:endParaRPr lang="ru-RU" sz="1200" dirty="0">
              <a:solidFill>
                <a:schemeClr val="tx2">
                  <a:lumMod val="50000"/>
                </a:schemeClr>
              </a:solidFill>
            </a:endParaRPr>
          </a:p>
        </p:txBody>
      </p:sp>
      <p:sp>
        <p:nvSpPr>
          <p:cNvPr id="24" name="Выноска 1 23"/>
          <p:cNvSpPr/>
          <p:nvPr/>
        </p:nvSpPr>
        <p:spPr>
          <a:xfrm>
            <a:off x="3083714" y="1844824"/>
            <a:ext cx="1764196" cy="258146"/>
          </a:xfrm>
          <a:prstGeom prst="borderCallout1">
            <a:avLst>
              <a:gd name="adj1" fmla="val 99792"/>
              <a:gd name="adj2" fmla="val 44025"/>
              <a:gd name="adj3" fmla="val 149837"/>
              <a:gd name="adj4" fmla="val 44272"/>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smtClean="0">
                <a:solidFill>
                  <a:schemeClr val="tx2">
                    <a:lumMod val="50000"/>
                  </a:schemeClr>
                </a:solidFill>
                <a:latin typeface="Times New Roman" pitchFamily="18" charset="0"/>
                <a:cs typeface="Times New Roman" pitchFamily="18" charset="0"/>
              </a:rPr>
              <a:t>Задачи </a:t>
            </a:r>
            <a:r>
              <a:rPr lang="ru-RU" sz="1200" b="1" u="sng" dirty="0">
                <a:solidFill>
                  <a:schemeClr val="tx2">
                    <a:lumMod val="50000"/>
                  </a:schemeClr>
                </a:solidFill>
                <a:latin typeface="Times New Roman" pitchFamily="18" charset="0"/>
                <a:cs typeface="Times New Roman" pitchFamily="18" charset="0"/>
              </a:rPr>
              <a:t>программы</a:t>
            </a:r>
            <a:endParaRPr lang="ru-RU" sz="1200" dirty="0">
              <a:solidFill>
                <a:schemeClr val="tx2">
                  <a:lumMod val="50000"/>
                </a:schemeClr>
              </a:solidFill>
            </a:endParaRPr>
          </a:p>
        </p:txBody>
      </p:sp>
      <p:sp>
        <p:nvSpPr>
          <p:cNvPr id="25" name="Выноска 1 24"/>
          <p:cNvSpPr/>
          <p:nvPr/>
        </p:nvSpPr>
        <p:spPr>
          <a:xfrm>
            <a:off x="6732240" y="1350539"/>
            <a:ext cx="1980220" cy="305650"/>
          </a:xfrm>
          <a:prstGeom prst="borderCallout1">
            <a:avLst>
              <a:gd name="adj1" fmla="val 105177"/>
              <a:gd name="adj2" fmla="val 92223"/>
              <a:gd name="adj3" fmla="val 153554"/>
              <a:gd name="adj4" fmla="val 58667"/>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smtClean="0">
                <a:solidFill>
                  <a:schemeClr val="tx2">
                    <a:lumMod val="50000"/>
                  </a:schemeClr>
                </a:solidFill>
                <a:latin typeface="Times New Roman" pitchFamily="18" charset="0"/>
                <a:cs typeface="Times New Roman" pitchFamily="18" charset="0"/>
              </a:rPr>
              <a:t>Достигнутые результаты</a:t>
            </a:r>
            <a:endParaRPr lang="ru-RU" sz="1200" dirty="0">
              <a:solidFill>
                <a:schemeClr val="tx2">
                  <a:lumMod val="50000"/>
                </a:schemeClr>
              </a:solidFill>
            </a:endParaRPr>
          </a:p>
        </p:txBody>
      </p:sp>
    </p:spTree>
    <p:extLst>
      <p:ext uri="{BB962C8B-B14F-4D97-AF65-F5344CB8AC3E}">
        <p14:creationId xmlns:p14="http://schemas.microsoft.com/office/powerpoint/2010/main" val="970897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64097"/>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преступлений и иных правонарушений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Зеленчукском муниципальном районе</a:t>
            </a:r>
          </a:p>
        </p:txBody>
      </p:sp>
      <p:sp>
        <p:nvSpPr>
          <p:cNvPr id="2" name="Прямоугольник 1"/>
          <p:cNvSpPr/>
          <p:nvPr/>
        </p:nvSpPr>
        <p:spPr>
          <a:xfrm>
            <a:off x="2447764" y="1116033"/>
            <a:ext cx="4104456" cy="58477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600" b="1" dirty="0">
                <a:solidFill>
                  <a:srgbClr val="A20000"/>
                </a:solidFill>
                <a:latin typeface="Times New Roman" pitchFamily="18" charset="0"/>
                <a:cs typeface="Times New Roman" pitchFamily="18" charset="0"/>
              </a:rPr>
              <a:t> Расходы на реализацию программы </a:t>
            </a:r>
            <a:endParaRPr lang="ru-RU" sz="1600" b="1" dirty="0" smtClean="0">
              <a:solidFill>
                <a:srgbClr val="A20000"/>
              </a:solidFill>
              <a:latin typeface="Times New Roman" pitchFamily="18" charset="0"/>
              <a:cs typeface="Times New Roman" pitchFamily="18" charset="0"/>
            </a:endParaRPr>
          </a:p>
          <a:p>
            <a:pPr algn="ctr"/>
            <a:r>
              <a:rPr lang="ru-RU" sz="1600" b="1" dirty="0" smtClean="0">
                <a:solidFill>
                  <a:srgbClr val="A20000"/>
                </a:solidFill>
                <a:latin typeface="Times New Roman" pitchFamily="18" charset="0"/>
                <a:cs typeface="Times New Roman" pitchFamily="18" charset="0"/>
              </a:rPr>
              <a:t>составили </a:t>
            </a:r>
            <a:r>
              <a:rPr lang="ru-RU" sz="1600" b="1" dirty="0">
                <a:solidFill>
                  <a:srgbClr val="A20000"/>
                </a:solidFill>
                <a:latin typeface="Times New Roman" pitchFamily="18" charset="0"/>
                <a:cs typeface="Times New Roman" pitchFamily="18" charset="0"/>
              </a:rPr>
              <a:t>за 2017 год </a:t>
            </a:r>
            <a:r>
              <a:rPr lang="ru-RU" sz="1600" b="1" dirty="0" smtClean="0">
                <a:solidFill>
                  <a:srgbClr val="A20000"/>
                </a:solidFill>
                <a:latin typeface="Times New Roman" pitchFamily="18" charset="0"/>
                <a:cs typeface="Times New Roman" pitchFamily="18" charset="0"/>
              </a:rPr>
              <a:t>67,0 тыс. руб.</a:t>
            </a:r>
            <a:endParaRPr lang="ru-RU" sz="1600" dirty="0">
              <a:solidFill>
                <a:srgbClr val="A20000"/>
              </a:solidFill>
            </a:endParaRPr>
          </a:p>
        </p:txBody>
      </p:sp>
      <p:sp>
        <p:nvSpPr>
          <p:cNvPr id="3" name="Прямоугольник 2"/>
          <p:cNvSpPr/>
          <p:nvPr/>
        </p:nvSpPr>
        <p:spPr>
          <a:xfrm>
            <a:off x="129335" y="1556792"/>
            <a:ext cx="1944216"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формирование </a:t>
            </a:r>
            <a:r>
              <a:rPr lang="ru-RU" sz="1200" dirty="0">
                <a:latin typeface="Times New Roman" pitchFamily="18" charset="0"/>
                <a:cs typeface="Times New Roman" pitchFamily="18" charset="0"/>
              </a:rPr>
              <a:t>действенной системы профилактики правонарушений и преступлений на территории района </a:t>
            </a:r>
          </a:p>
        </p:txBody>
      </p:sp>
      <p:sp>
        <p:nvSpPr>
          <p:cNvPr id="6" name="Прямоугольник 5"/>
          <p:cNvSpPr/>
          <p:nvPr/>
        </p:nvSpPr>
        <p:spPr>
          <a:xfrm>
            <a:off x="2339752" y="1916832"/>
            <a:ext cx="2196244" cy="1231106"/>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осуществление </a:t>
            </a:r>
            <a:r>
              <a:rPr lang="ru-RU" sz="1200" dirty="0">
                <a:solidFill>
                  <a:prstClr val="black"/>
                </a:solidFill>
                <a:latin typeface="Times New Roman" pitchFamily="18" charset="0"/>
                <a:cs typeface="Times New Roman" pitchFamily="18" charset="0"/>
              </a:rPr>
              <a:t>целенаправленной социально-правовой профилактики правонарушений и преступлений</a:t>
            </a:r>
          </a:p>
        </p:txBody>
      </p:sp>
      <p:sp>
        <p:nvSpPr>
          <p:cNvPr id="15" name="Блок-схема: типовой процесс 14"/>
          <p:cNvSpPr/>
          <p:nvPr/>
        </p:nvSpPr>
        <p:spPr>
          <a:xfrm>
            <a:off x="179512" y="3831506"/>
            <a:ext cx="8640960" cy="82163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в Зеленчукском муниципальном районе на 2017 – 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107504" y="4925486"/>
            <a:ext cx="1368152" cy="181588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увеличение </a:t>
            </a:r>
            <a:r>
              <a:rPr lang="ru-RU" sz="1200" dirty="0">
                <a:latin typeface="Times New Roman" pitchFamily="18" charset="0"/>
                <a:cs typeface="Times New Roman" pitchFamily="18" charset="0"/>
              </a:rPr>
              <a:t>доли жителей района занимающиеся физической культурой и </a:t>
            </a:r>
            <a:r>
              <a:rPr lang="ru-RU" sz="1200" dirty="0" smtClean="0">
                <a:latin typeface="Times New Roman" pitchFamily="18" charset="0"/>
                <a:cs typeface="Times New Roman" pitchFamily="18" charset="0"/>
              </a:rPr>
              <a:t>спортом</a:t>
            </a:r>
          </a:p>
          <a:p>
            <a:pPr algn="ctr"/>
            <a:endParaRPr lang="ru-RU" sz="1200" dirty="0">
              <a:latin typeface="Times New Roman" pitchFamily="18" charset="0"/>
              <a:cs typeface="Times New Roman" pitchFamily="18" charset="0"/>
            </a:endParaRPr>
          </a:p>
        </p:txBody>
      </p:sp>
      <p:sp>
        <p:nvSpPr>
          <p:cNvPr id="17" name="Прямоугольник 16"/>
          <p:cNvSpPr/>
          <p:nvPr/>
        </p:nvSpPr>
        <p:spPr>
          <a:xfrm>
            <a:off x="1571026" y="5478904"/>
            <a:ext cx="1776838" cy="1046440"/>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smtClean="0">
                <a:solidFill>
                  <a:prstClr val="black"/>
                </a:solidFill>
                <a:latin typeface="Times New Roman" pitchFamily="18" charset="0"/>
                <a:cs typeface="Times New Roman" pitchFamily="18" charset="0"/>
              </a:rPr>
              <a:t>вовлечение  </a:t>
            </a:r>
            <a:r>
              <a:rPr lang="ru-RU" sz="1200" dirty="0">
                <a:solidFill>
                  <a:prstClr val="black"/>
                </a:solidFill>
                <a:latin typeface="Times New Roman" pitchFamily="18" charset="0"/>
                <a:cs typeface="Times New Roman" pitchFamily="18" charset="0"/>
              </a:rPr>
              <a:t>жителей района к занятию спортом и укрепление их здоровья </a:t>
            </a:r>
          </a:p>
        </p:txBody>
      </p:sp>
      <p:sp>
        <p:nvSpPr>
          <p:cNvPr id="20" name="Прямоугольник 19"/>
          <p:cNvSpPr/>
          <p:nvPr/>
        </p:nvSpPr>
        <p:spPr>
          <a:xfrm>
            <a:off x="2699792" y="4777988"/>
            <a:ext cx="3672408"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350,0 тыс. руб</a:t>
            </a:r>
            <a:r>
              <a:rPr lang="ru-RU" sz="1400" b="1" dirty="0">
                <a:solidFill>
                  <a:srgbClr val="A2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6335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Рисунок 18" descr="https://im3-tub-ru.yandex.net/i?id=1ba24d1f2a050cf5ecbff3c8d3b049c0&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63007" y="116631"/>
            <a:ext cx="1669415" cy="1152129"/>
          </a:xfrm>
          <a:prstGeom prst="rect">
            <a:avLst/>
          </a:prstGeom>
          <a:noFill/>
          <a:ln>
            <a:noFill/>
          </a:ln>
        </p:spPr>
      </p:pic>
      <p:pic>
        <p:nvPicPr>
          <p:cNvPr id="21" name="Picture 4" descr="http://www.kchr.ru/upload/iblock/354/1Y4A87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831506"/>
            <a:ext cx="1584498" cy="1037654"/>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descr="https://im3-tub-ru.yandex.net/i?id=78b1f36be7e00f1694218a0ce27c0968&amp;n=33&amp;h=190&amp;w=285">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450612" y="3831506"/>
            <a:ext cx="1645285" cy="1084356"/>
          </a:xfrm>
          <a:prstGeom prst="rect">
            <a:avLst/>
          </a:prstGeom>
          <a:noFill/>
          <a:ln>
            <a:noFill/>
          </a:ln>
        </p:spPr>
      </p:pic>
      <p:sp>
        <p:nvSpPr>
          <p:cNvPr id="14" name="Прямоугольник 13"/>
          <p:cNvSpPr/>
          <p:nvPr/>
        </p:nvSpPr>
        <p:spPr>
          <a:xfrm>
            <a:off x="4788024" y="1744504"/>
            <a:ext cx="4176464" cy="1900520"/>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150" dirty="0" smtClean="0">
                <a:latin typeface="Times New Roman" pitchFamily="18" charset="0"/>
                <a:ea typeface="Calibri"/>
                <a:cs typeface="Times New Roman" pitchFamily="18" charset="0"/>
              </a:rPr>
              <a:t>в</a:t>
            </a:r>
            <a:r>
              <a:rPr lang="ru-RU" sz="1150" dirty="0" smtClean="0">
                <a:latin typeface="Times New Roman"/>
                <a:ea typeface="Calibri"/>
                <a:cs typeface="Times New Roman"/>
              </a:rPr>
              <a:t> </a:t>
            </a:r>
            <a:r>
              <a:rPr lang="ru-RU" sz="1150" dirty="0">
                <a:latin typeface="Times New Roman"/>
                <a:ea typeface="Calibri"/>
                <a:cs typeface="Times New Roman"/>
              </a:rPr>
              <a:t>результате проведенной работы нарушений общественного порядка при проведении культурных и общественно-массовых мероприятий на территории обслуживания в течение 2017 года допущено не было. Общественный порядок и безопасность граждан обеспечены в полном объеме</a:t>
            </a:r>
            <a:r>
              <a:rPr lang="ru-RU" sz="1150" dirty="0">
                <a:latin typeface="Times New Roman"/>
                <a:ea typeface="Times New Roman"/>
                <a:cs typeface="Times New Roman"/>
              </a:rPr>
              <a:t>.</a:t>
            </a:r>
            <a:r>
              <a:rPr lang="ru-RU" sz="1150" dirty="0">
                <a:latin typeface="Times New Roman"/>
                <a:ea typeface="Calibri"/>
                <a:cs typeface="Times New Roman"/>
              </a:rPr>
              <a:t> </a:t>
            </a:r>
            <a:r>
              <a:rPr lang="ru-RU" sz="1150" dirty="0" smtClean="0">
                <a:latin typeface="Times New Roman"/>
                <a:ea typeface="Times New Roman"/>
                <a:cs typeface="Times New Roman"/>
              </a:rPr>
              <a:t>Для </a:t>
            </a:r>
            <a:r>
              <a:rPr lang="ru-RU" sz="1150" dirty="0">
                <a:latin typeface="Times New Roman"/>
                <a:ea typeface="Calibri"/>
                <a:cs typeface="Times New Roman"/>
              </a:rPr>
              <a:t>совершенствования работы по организации безопасности дорожного движения среди детей и подростков  в общеобразовательных учреждениях района  проводятся лекции по безопасности дорожного движения</a:t>
            </a:r>
            <a:r>
              <a:rPr lang="ru-RU" sz="1150" dirty="0" smtClean="0">
                <a:latin typeface="Times New Roman"/>
                <a:ea typeface="Calibri"/>
                <a:cs typeface="Times New Roman"/>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3419872" y="5371762"/>
            <a:ext cx="5658544" cy="1369606"/>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indent="431800" algn="ctr">
              <a:spcAft>
                <a:spcPts val="0"/>
              </a:spcAft>
            </a:pPr>
            <a:r>
              <a:rPr lang="ru-RU" sz="1150" dirty="0" smtClean="0">
                <a:latin typeface="Times New Roman"/>
                <a:ea typeface="Times New Roman"/>
              </a:rPr>
              <a:t>по </a:t>
            </a:r>
            <a:r>
              <a:rPr lang="ru-RU" sz="1150" dirty="0">
                <a:latin typeface="Times New Roman"/>
                <a:ea typeface="Times New Roman"/>
              </a:rPr>
              <a:t>итогам 2017 года  процент населения, систематически занимающихся физической культурой и спортом составил  34,5 %. Общее число детей и подростков, постоянно занимающихся спортом, составило 1174 </a:t>
            </a:r>
            <a:r>
              <a:rPr lang="ru-RU" sz="1150" dirty="0" smtClean="0">
                <a:latin typeface="Times New Roman"/>
                <a:ea typeface="Times New Roman"/>
              </a:rPr>
              <a:t>человека;  в</a:t>
            </a:r>
            <a:r>
              <a:rPr lang="ru-RU" sz="1150" dirty="0" smtClean="0">
                <a:latin typeface="Times New Roman"/>
                <a:ea typeface="Calibri"/>
              </a:rPr>
              <a:t> </a:t>
            </a:r>
            <a:r>
              <a:rPr lang="ru-RU" sz="1150" dirty="0">
                <a:latin typeface="Times New Roman"/>
                <a:ea typeface="Calibri"/>
              </a:rPr>
              <a:t>2017 году было проведено отделом по ФК и спорту 52 спортивных соревнования, 15 из которых по календарю юношеской спартакиады. В мероприятиях участвовали команды образовательных школ, физкультурных коллективов и допризывной молодежи района. </a:t>
            </a:r>
            <a:endParaRPr lang="ru-RU" sz="11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1821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711369"/>
          </a:xfrm>
          <a:prstGeom prst="flowChartPredefined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«Аппарат администрации Зеленчукского муниципального района на 2017-2019 годы»</a:t>
            </a:r>
          </a:p>
        </p:txBody>
      </p:sp>
      <p:sp>
        <p:nvSpPr>
          <p:cNvPr id="2" name="Прямоугольник 1"/>
          <p:cNvSpPr/>
          <p:nvPr/>
        </p:nvSpPr>
        <p:spPr>
          <a:xfrm>
            <a:off x="2483768" y="972017"/>
            <a:ext cx="3672408"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a:t>
            </a:r>
            <a:r>
              <a:rPr lang="ru-RU" sz="1300" b="1" dirty="0">
                <a:solidFill>
                  <a:srgbClr val="A20000"/>
                </a:solidFill>
                <a:latin typeface="Times New Roman" pitchFamily="18" charset="0"/>
                <a:cs typeface="Times New Roman" pitchFamily="18" charset="0"/>
              </a:rPr>
              <a:t>за 2017 год </a:t>
            </a:r>
            <a:r>
              <a:rPr lang="ru-RU" sz="1300" b="1" dirty="0" smtClean="0">
                <a:solidFill>
                  <a:srgbClr val="A20000"/>
                </a:solidFill>
                <a:latin typeface="Times New Roman" pitchFamily="18" charset="0"/>
                <a:cs typeface="Times New Roman" pitchFamily="18" charset="0"/>
              </a:rPr>
              <a:t>- 22011,7 </a:t>
            </a:r>
            <a:r>
              <a:rPr lang="ru-RU" sz="1300" b="1" dirty="0">
                <a:solidFill>
                  <a:srgbClr val="A20000"/>
                </a:solidFill>
                <a:latin typeface="Times New Roman" pitchFamily="18" charset="0"/>
                <a:cs typeface="Times New Roman" pitchFamily="18" charset="0"/>
              </a:rPr>
              <a:t>тыс</a:t>
            </a:r>
            <a:r>
              <a:rPr lang="ru-RU" sz="1300" b="1" dirty="0" smtClean="0">
                <a:solidFill>
                  <a:srgbClr val="A20000"/>
                </a:solidFill>
                <a:latin typeface="Times New Roman" pitchFamily="18" charset="0"/>
                <a:cs typeface="Times New Roman" pitchFamily="18" charset="0"/>
              </a:rPr>
              <a:t>. руб.</a:t>
            </a:r>
            <a:endParaRPr lang="ru-RU" sz="1300" dirty="0">
              <a:solidFill>
                <a:srgbClr val="A20000"/>
              </a:solidFill>
            </a:endParaRPr>
          </a:p>
        </p:txBody>
      </p:sp>
      <p:sp>
        <p:nvSpPr>
          <p:cNvPr id="3" name="Прямоугольник 2"/>
          <p:cNvSpPr/>
          <p:nvPr/>
        </p:nvSpPr>
        <p:spPr>
          <a:xfrm>
            <a:off x="107504" y="2053297"/>
            <a:ext cx="2232248" cy="1015663"/>
          </a:xfrm>
          <a:prstGeom prst="rect">
            <a:avLst/>
          </a:prstGeom>
          <a:ln>
            <a:solidFill>
              <a:schemeClr val="accent3">
                <a:lumMod val="50000"/>
              </a:schemeClr>
            </a:solidFill>
          </a:ln>
        </p:spPr>
        <p:txBody>
          <a:bodyPr wrap="square">
            <a:spAutoFit/>
          </a:bodyPr>
          <a:lstStyle/>
          <a:p>
            <a:pPr algn="ctr"/>
            <a:r>
              <a:rPr lang="ru-RU" sz="1200" dirty="0" smtClean="0">
                <a:latin typeface="Times New Roman" pitchFamily="18" charset="0"/>
                <a:cs typeface="Times New Roman" pitchFamily="18" charset="0"/>
              </a:rPr>
              <a:t>организационное</a:t>
            </a:r>
            <a:r>
              <a:rPr lang="ru-RU" sz="1200" dirty="0">
                <a:latin typeface="Times New Roman" pitchFamily="18" charset="0"/>
                <a:cs typeface="Times New Roman" pitchFamily="18" charset="0"/>
              </a:rPr>
              <a:t>, правовое, кадровое, хозяйственное обеспечение деятельности администрации Зеленчукского муниципального </a:t>
            </a:r>
            <a:r>
              <a:rPr lang="ru-RU" sz="1200" dirty="0" smtClean="0">
                <a:latin typeface="Times New Roman" pitchFamily="18" charset="0"/>
                <a:cs typeface="Times New Roman" pitchFamily="18" charset="0"/>
              </a:rPr>
              <a:t>района</a:t>
            </a:r>
            <a:endParaRPr lang="ru-RU" sz="1200" dirty="0">
              <a:latin typeface="Times New Roman" pitchFamily="18" charset="0"/>
              <a:cs typeface="Times New Roman" pitchFamily="18" charset="0"/>
            </a:endParaRPr>
          </a:p>
        </p:txBody>
      </p:sp>
      <p:sp>
        <p:nvSpPr>
          <p:cNvPr id="6" name="Прямоугольник 5"/>
          <p:cNvSpPr/>
          <p:nvPr/>
        </p:nvSpPr>
        <p:spPr>
          <a:xfrm>
            <a:off x="2714963" y="2269321"/>
            <a:ext cx="2793141" cy="1015663"/>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dirty="0" smtClean="0">
                <a:solidFill>
                  <a:prstClr val="black"/>
                </a:solidFill>
                <a:latin typeface="Times New Roman" pitchFamily="18" charset="0"/>
                <a:cs typeface="Times New Roman" pitchFamily="18" charset="0"/>
              </a:rPr>
              <a:t>организация </a:t>
            </a:r>
            <a:r>
              <a:rPr lang="ru-RU" sz="1200" dirty="0">
                <a:solidFill>
                  <a:prstClr val="black"/>
                </a:solidFill>
                <a:latin typeface="Times New Roman" pitchFamily="18" charset="0"/>
                <a:cs typeface="Times New Roman" pitchFamily="18" charset="0"/>
              </a:rPr>
              <a:t>исполнения решений, принятых в установленном порядке. Организация реализации мероприятий, направленных на совершенствование деятельности отделов </a:t>
            </a:r>
            <a:r>
              <a:rPr lang="ru-RU" sz="1200" dirty="0" smtClean="0">
                <a:solidFill>
                  <a:prstClr val="black"/>
                </a:solidFill>
                <a:latin typeface="Times New Roman" pitchFamily="18" charset="0"/>
                <a:cs typeface="Times New Roman" pitchFamily="18" charset="0"/>
              </a:rPr>
              <a:t>администрации</a:t>
            </a:r>
            <a:endParaRPr lang="ru-RU" sz="12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179512" y="3843739"/>
            <a:ext cx="8640960" cy="821630"/>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«Повышение безопасности дорожного движения в Зеленчукском муниципальном районе на 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550037" y="5095056"/>
            <a:ext cx="1815814"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повышение безопасности дорожного движения  на территории Зеленчукского </a:t>
            </a: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муниципального района</a:t>
            </a:r>
            <a:endParaRPr lang="ru-RU" sz="1200" dirty="0">
              <a:latin typeface="Times New Roman" pitchFamily="18" charset="0"/>
              <a:cs typeface="Times New Roman" pitchFamily="18" charset="0"/>
            </a:endParaRPr>
          </a:p>
        </p:txBody>
      </p:sp>
      <p:sp>
        <p:nvSpPr>
          <p:cNvPr id="17" name="Прямоугольник 16"/>
          <p:cNvSpPr/>
          <p:nvPr/>
        </p:nvSpPr>
        <p:spPr>
          <a:xfrm>
            <a:off x="2750967" y="4941168"/>
            <a:ext cx="2340260" cy="1723549"/>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150" dirty="0" smtClean="0">
                <a:solidFill>
                  <a:prstClr val="black"/>
                </a:solidFill>
                <a:latin typeface="Times New Roman" pitchFamily="18" charset="0"/>
                <a:cs typeface="Times New Roman" pitchFamily="18" charset="0"/>
              </a:rPr>
              <a:t>формирование </a:t>
            </a:r>
            <a:r>
              <a:rPr lang="ru-RU" sz="1150" dirty="0">
                <a:solidFill>
                  <a:prstClr val="black"/>
                </a:solidFill>
                <a:latin typeface="Times New Roman" pitchFamily="18" charset="0"/>
                <a:cs typeface="Times New Roman" pitchFamily="18" charset="0"/>
              </a:rPr>
              <a:t>реестра и карты доступности для инвалидов и других маломобильных групп населения по результатам паспортизации объектов здравоохранения, образования, культуры, социальной защиты населения</a:t>
            </a:r>
          </a:p>
        </p:txBody>
      </p:sp>
      <p:pic>
        <p:nvPicPr>
          <p:cNvPr id="19" name="Picture 9" descr="http://www.schoolage.ru/uploads/agencies/25/%D1%84%D0%BE%D1%82%D0%BE/fo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1" y="116631"/>
            <a:ext cx="1728193" cy="10844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dochkiisinochki.ru/wp-content/uploads/2015/05/kartinki-pro-pdd-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675" y="3843739"/>
            <a:ext cx="1547664" cy="946482"/>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descr="https://im0-tub-ru.yandex.net/i?id=6741b685c772af006b6a22c340707c46&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2528" y="3863752"/>
            <a:ext cx="1368152" cy="959242"/>
          </a:xfrm>
          <a:prstGeom prst="rect">
            <a:avLst/>
          </a:prstGeom>
          <a:noFill/>
          <a:ln>
            <a:noFill/>
          </a:ln>
        </p:spPr>
      </p:pic>
      <p:pic>
        <p:nvPicPr>
          <p:cNvPr id="26" name="Рисунок 25" descr="https://im0-tub-ru.yandex.net/i?id=720704db4b8a4fe2e2b8c62736457f8b&amp;n=33&amp;h=190&amp;w=25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402326" y="116632"/>
            <a:ext cx="1706178" cy="1084476"/>
          </a:xfrm>
          <a:prstGeom prst="rect">
            <a:avLst/>
          </a:prstGeom>
          <a:noFill/>
          <a:ln>
            <a:noFill/>
          </a:ln>
          <a:scene3d>
            <a:camera prst="orthographicFront"/>
            <a:lightRig rig="threePt" dir="t"/>
          </a:scene3d>
          <a:sp3d>
            <a:bevelT w="152400" h="50800" prst="softRound"/>
          </a:sp3d>
        </p:spPr>
      </p:pic>
      <p:sp>
        <p:nvSpPr>
          <p:cNvPr id="14" name="Прямоугольник 13"/>
          <p:cNvSpPr/>
          <p:nvPr/>
        </p:nvSpPr>
        <p:spPr>
          <a:xfrm>
            <a:off x="5652120" y="1917119"/>
            <a:ext cx="3312368" cy="1754326"/>
          </a:xfrm>
          <a:prstGeom prst="rect">
            <a:avLst/>
          </a:prstGeom>
          <a:ln>
            <a:solidFill>
              <a:schemeClr val="accent3">
                <a:lumMod val="50000"/>
              </a:schemeClr>
            </a:solidFill>
          </a:ln>
        </p:spPr>
        <p:txBody>
          <a:bodyPr wrap="square">
            <a:spAutoFit/>
          </a:bodyPr>
          <a:lstStyle/>
          <a:p>
            <a:pPr algn="ctr"/>
            <a:r>
              <a:rPr lang="ru-RU" sz="1200" dirty="0" smtClean="0">
                <a:latin typeface="Times New Roman"/>
                <a:ea typeface="Calibri"/>
                <a:cs typeface="Times New Roman"/>
              </a:rPr>
              <a:t>- доля </a:t>
            </a:r>
            <a:r>
              <a:rPr lang="ru-RU" sz="1200" dirty="0">
                <a:latin typeface="Times New Roman"/>
                <a:ea typeface="Calibri"/>
                <a:cs typeface="Times New Roman"/>
              </a:rPr>
              <a:t>отделов администрации Зеленчукского муниципального района, информация о результатах, деятельности которых за отчетный год размещена в сети Интернет – 100%;</a:t>
            </a:r>
            <a:endParaRPr lang="ru-RU" sz="1200" dirty="0">
              <a:ea typeface="Calibri"/>
              <a:cs typeface="Times New Roman"/>
            </a:endParaRPr>
          </a:p>
          <a:p>
            <a:pPr marL="171450" indent="-171450" algn="ctr">
              <a:buFontTx/>
              <a:buChar char="-"/>
            </a:pPr>
            <a:r>
              <a:rPr lang="ru-RU" sz="1200" dirty="0">
                <a:latin typeface="Times New Roman"/>
                <a:ea typeface="Calibri"/>
              </a:rPr>
              <a:t>обеспечено организационной работой по делопроизводству и сроках рассмотрения обращений граждан – 100%;</a:t>
            </a:r>
          </a:p>
          <a:p>
            <a:pPr marL="171450" indent="-171450" algn="ctr">
              <a:buFontTx/>
              <a:buChar char="-"/>
            </a:pPr>
            <a:r>
              <a:rPr lang="ru-RU" sz="1200" dirty="0">
                <a:latin typeface="Times New Roman"/>
                <a:ea typeface="Calibri"/>
              </a:rPr>
              <a:t> обеспечена сохранность  и учет архивных документов – 100% </a:t>
            </a:r>
            <a:r>
              <a:rPr lang="ru-RU" sz="1200" dirty="0" smtClean="0">
                <a:latin typeface="Times New Roman"/>
                <a:ea typeface="Calibri"/>
              </a:rPr>
              <a:t> и </a:t>
            </a:r>
            <a:r>
              <a:rPr lang="ru-RU" sz="1200" dirty="0">
                <a:latin typeface="Times New Roman"/>
                <a:ea typeface="Calibri"/>
              </a:rPr>
              <a:t>другие мероприятия</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5508104" y="4941168"/>
            <a:ext cx="3575066" cy="1785104"/>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200" dirty="0">
                <a:latin typeface="Times New Roman"/>
                <a:ea typeface="Calibri"/>
                <a:cs typeface="Times New Roman"/>
              </a:rPr>
              <a:t>в 2017 году  на обустройство автомобильных дорог общего пользования местного значения пешеходными переходами за счет средств дорожного фонда КЧР и софинансирования  из местного бюджета обустроено 20 пешеходных переходов вблизи образовательных учреждений района, расположенных в ст.Зеленчукской, ст.Кардоникской, ст.Исправной,  а.Кызыл-Октябрь.</a:t>
            </a:r>
            <a:endParaRPr lang="ru-RU" sz="1200" b="1" dirty="0">
              <a:latin typeface="Times New Roman" pitchFamily="18" charset="0"/>
              <a:cs typeface="Times New Roman" pitchFamily="18" charset="0"/>
            </a:endParaRPr>
          </a:p>
        </p:txBody>
      </p:sp>
      <p:sp>
        <p:nvSpPr>
          <p:cNvPr id="22" name="Выноска 1 21"/>
          <p:cNvSpPr/>
          <p:nvPr/>
        </p:nvSpPr>
        <p:spPr>
          <a:xfrm>
            <a:off x="395536" y="1552435"/>
            <a:ext cx="1584176" cy="292389"/>
          </a:xfrm>
          <a:prstGeom prst="borderCallout1">
            <a:avLst>
              <a:gd name="adj1" fmla="val 92654"/>
              <a:gd name="adj2" fmla="val 780"/>
              <a:gd name="adj3" fmla="val 170915"/>
              <a:gd name="adj4" fmla="val 47883"/>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a:solidFill>
                  <a:schemeClr val="tx2">
                    <a:lumMod val="50000"/>
                  </a:schemeClr>
                </a:solidFill>
                <a:latin typeface="Times New Roman" pitchFamily="18" charset="0"/>
                <a:cs typeface="Times New Roman" pitchFamily="18" charset="0"/>
              </a:rPr>
              <a:t>Цель программы</a:t>
            </a:r>
            <a:endParaRPr lang="ru-RU" sz="1400" dirty="0">
              <a:solidFill>
                <a:schemeClr val="tx2">
                  <a:lumMod val="50000"/>
                </a:schemeClr>
              </a:solidFill>
            </a:endParaRPr>
          </a:p>
        </p:txBody>
      </p:sp>
      <p:sp>
        <p:nvSpPr>
          <p:cNvPr id="23" name="Выноска 1 22"/>
          <p:cNvSpPr/>
          <p:nvPr/>
        </p:nvSpPr>
        <p:spPr>
          <a:xfrm>
            <a:off x="6804248" y="1412776"/>
            <a:ext cx="1980220" cy="305650"/>
          </a:xfrm>
          <a:prstGeom prst="borderCallout1">
            <a:avLst>
              <a:gd name="adj1" fmla="val 101241"/>
              <a:gd name="adj2" fmla="val 97084"/>
              <a:gd name="adj3" fmla="val 157491"/>
              <a:gd name="adj4" fmla="val 61097"/>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Результаты</a:t>
            </a:r>
            <a:endParaRPr lang="ru-RU" sz="1400" dirty="0">
              <a:solidFill>
                <a:schemeClr val="tx2">
                  <a:lumMod val="50000"/>
                </a:schemeClr>
              </a:solidFill>
            </a:endParaRPr>
          </a:p>
        </p:txBody>
      </p:sp>
      <p:sp>
        <p:nvSpPr>
          <p:cNvPr id="24" name="Выноска 1 23"/>
          <p:cNvSpPr/>
          <p:nvPr/>
        </p:nvSpPr>
        <p:spPr>
          <a:xfrm>
            <a:off x="2987824" y="1802702"/>
            <a:ext cx="1908212" cy="258146"/>
          </a:xfrm>
          <a:prstGeom prst="borderCallout1">
            <a:avLst>
              <a:gd name="adj1" fmla="val 99792"/>
              <a:gd name="adj2" fmla="val 48439"/>
              <a:gd name="adj3" fmla="val 182463"/>
              <a:gd name="adj4" fmla="val 48685"/>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Задачи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Tree>
    <p:extLst>
      <p:ext uri="{BB962C8B-B14F-4D97-AF65-F5344CB8AC3E}">
        <p14:creationId xmlns:p14="http://schemas.microsoft.com/office/powerpoint/2010/main" val="3762922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4283968" y="1534577"/>
            <a:ext cx="4752528" cy="2254463"/>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150" dirty="0" smtClean="0">
                <a:latin typeface="Times New Roman"/>
                <a:ea typeface="Times New Roman"/>
              </a:rPr>
              <a:t>Сотрудниками </a:t>
            </a:r>
            <a:r>
              <a:rPr lang="ru-RU" sz="1150" dirty="0">
                <a:latin typeface="Times New Roman"/>
                <a:ea typeface="Times New Roman"/>
              </a:rPr>
              <a:t>ОДН МО МВД России «Зеленчукский»  проведены лекционные занятия  в образовательных учреждениях района о вреде употребления наркотических средств, спиртных напитков и других одурманивающих веществ. В образовательных учреждениях по профилактике наркомании и вредных привычек включает следующие мероприятия: вовлечение учащихся в кружки и секции, проведение конкурсов, спортивных  состязаний, встречи с медицинскими работниками, конкурсы рисунков и плакатов «Мы выбираем здоровый образ жизни», уроки-ролевые игры, творческие работы учащихся. Из 5608 учащихся, 3860 заняты внеурочной деятельностью, что составляет 69 %  от общего количества обучающихся. </a:t>
            </a:r>
            <a:endParaRPr lang="ru-RU" sz="1200" b="1" dirty="0">
              <a:solidFill>
                <a:srgbClr val="FF0000"/>
              </a:solidFill>
              <a:latin typeface="Times New Roman" pitchFamily="18" charset="0"/>
              <a:cs typeface="Times New Roman" pitchFamily="18" charset="0"/>
            </a:endParaRPr>
          </a:p>
        </p:txBody>
      </p:sp>
      <p:sp>
        <p:nvSpPr>
          <p:cNvPr id="9" name="Блок-схема: типовой процесс 8"/>
          <p:cNvSpPr/>
          <p:nvPr/>
        </p:nvSpPr>
        <p:spPr>
          <a:xfrm>
            <a:off x="611560" y="116631"/>
            <a:ext cx="7992888" cy="1071410"/>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употребления наркотических средств, психотропных веществ и их прекурсоров подростками и молодежью Зеленчукского муниципального района на 2017 – 2019 годы»</a:t>
            </a:r>
          </a:p>
        </p:txBody>
      </p:sp>
      <p:sp>
        <p:nvSpPr>
          <p:cNvPr id="2" name="Прямоугольник 1"/>
          <p:cNvSpPr/>
          <p:nvPr/>
        </p:nvSpPr>
        <p:spPr>
          <a:xfrm>
            <a:off x="1547664" y="1311151"/>
            <a:ext cx="2664295"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r>
              <a:rPr lang="ru-RU" sz="1200" b="1" dirty="0" smtClean="0">
                <a:solidFill>
                  <a:srgbClr val="A20000"/>
                </a:solidFill>
                <a:latin typeface="Times New Roman" pitchFamily="18" charset="0"/>
                <a:cs typeface="Times New Roman" pitchFamily="18" charset="0"/>
              </a:rPr>
              <a:t>составили 10 тыс. руб.</a:t>
            </a:r>
            <a:endParaRPr lang="ru-RU" sz="1200" dirty="0">
              <a:solidFill>
                <a:srgbClr val="A20000"/>
              </a:solidFill>
            </a:endParaRPr>
          </a:p>
        </p:txBody>
      </p:sp>
      <p:sp>
        <p:nvSpPr>
          <p:cNvPr id="3" name="Прямоугольник 2"/>
          <p:cNvSpPr/>
          <p:nvPr/>
        </p:nvSpPr>
        <p:spPr>
          <a:xfrm>
            <a:off x="179512" y="1835877"/>
            <a:ext cx="1704665"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снижение </a:t>
            </a:r>
            <a:r>
              <a:rPr lang="ru-RU" sz="1200" dirty="0">
                <a:latin typeface="Times New Roman" pitchFamily="18" charset="0"/>
                <a:cs typeface="Times New Roman" pitchFamily="18" charset="0"/>
              </a:rPr>
              <a:t>уровня потребления  наркотических ,  психотропных веществ и их прекурсоров на территории района </a:t>
            </a:r>
          </a:p>
        </p:txBody>
      </p:sp>
      <p:sp>
        <p:nvSpPr>
          <p:cNvPr id="6" name="Прямоугольник 5"/>
          <p:cNvSpPr/>
          <p:nvPr/>
        </p:nvSpPr>
        <p:spPr>
          <a:xfrm>
            <a:off x="2026250" y="1844824"/>
            <a:ext cx="2030651" cy="1600438"/>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координация </a:t>
            </a:r>
            <a:r>
              <a:rPr lang="ru-RU" sz="1200" dirty="0">
                <a:solidFill>
                  <a:prstClr val="black"/>
                </a:solidFill>
                <a:latin typeface="Times New Roman" pitchFamily="18" charset="0"/>
                <a:cs typeface="Times New Roman" pitchFamily="18" charset="0"/>
              </a:rPr>
              <a:t>действий представителей общественных, религиозных организаций по выявлению причин и условий распространения наркомании </a:t>
            </a:r>
          </a:p>
        </p:txBody>
      </p:sp>
      <p:sp>
        <p:nvSpPr>
          <p:cNvPr id="15" name="Блок-схема: типовой процесс 14"/>
          <p:cNvSpPr/>
          <p:nvPr/>
        </p:nvSpPr>
        <p:spPr>
          <a:xfrm>
            <a:off x="179512" y="4047530"/>
            <a:ext cx="8640960" cy="821630"/>
          </a:xfrm>
          <a:prstGeom prst="flowChartPredefinedProcess">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«Устойчивое развитие сельских территорий Зеленчукского муниципального района на 2014-2017 годы и на период до 2020 года»</a:t>
            </a:r>
          </a:p>
        </p:txBody>
      </p:sp>
      <p:sp>
        <p:nvSpPr>
          <p:cNvPr id="16" name="Прямоугольник 15"/>
          <p:cNvSpPr/>
          <p:nvPr/>
        </p:nvSpPr>
        <p:spPr>
          <a:xfrm>
            <a:off x="251520" y="5445224"/>
            <a:ext cx="2064169" cy="1231106"/>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комплексное обустройство населенных пунктов, объектами социальной и инженерной инфраструктуры</a:t>
            </a:r>
          </a:p>
        </p:txBody>
      </p:sp>
      <p:sp>
        <p:nvSpPr>
          <p:cNvPr id="17" name="Прямоугольник 16"/>
          <p:cNvSpPr/>
          <p:nvPr/>
        </p:nvSpPr>
        <p:spPr>
          <a:xfrm>
            <a:off x="3041576" y="5704220"/>
            <a:ext cx="2916832" cy="677108"/>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prstClr val="black"/>
                </a:solidFill>
                <a:latin typeface="Times New Roman" pitchFamily="18" charset="0"/>
                <a:cs typeface="Times New Roman" pitchFamily="18" charset="0"/>
              </a:rPr>
              <a:t>развитие сети учреждений культурно-досугового типа в сельской местности</a:t>
            </a:r>
          </a:p>
        </p:txBody>
      </p:sp>
      <p:sp>
        <p:nvSpPr>
          <p:cNvPr id="20" name="Прямоугольник 19"/>
          <p:cNvSpPr/>
          <p:nvPr/>
        </p:nvSpPr>
        <p:spPr>
          <a:xfrm>
            <a:off x="2411760" y="4994012"/>
            <a:ext cx="4104456"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48,0 тыс. руб</a:t>
            </a:r>
            <a:r>
              <a:rPr lang="ru-RU" sz="1400" b="1" dirty="0">
                <a:solidFill>
                  <a:srgbClr val="A20000"/>
                </a:solidFill>
                <a:latin typeface="Times New Roman" pitchFamily="18" charset="0"/>
                <a:cs typeface="Times New Roman" pitchFamily="18" charset="0"/>
              </a:rPr>
              <a:t>.</a:t>
            </a:r>
          </a:p>
        </p:txBody>
      </p:sp>
      <p:pic>
        <p:nvPicPr>
          <p:cNvPr id="18" name="Picture 2" descr="http://knews.kg/wp-content/uploads/2017/06/Mir-bez-narkotik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3"/>
            <a:ext cx="172891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descr="C:\Documents and Settings\Aminat\Local Settings\Temporary Internet Files\Content.Word\8.bmp"/>
          <p:cNvPicPr/>
          <p:nvPr/>
        </p:nvPicPr>
        <p:blipFill>
          <a:blip r:embed="rId3">
            <a:extLst>
              <a:ext uri="{28A0092B-C50C-407E-A947-70E740481C1C}">
                <a14:useLocalDpi xmlns:a14="http://schemas.microsoft.com/office/drawing/2010/main" val="0"/>
              </a:ext>
            </a:extLst>
          </a:blip>
          <a:srcRect/>
          <a:stretch>
            <a:fillRect/>
          </a:stretch>
        </p:blipFill>
        <p:spPr bwMode="auto">
          <a:xfrm>
            <a:off x="7462112" y="97037"/>
            <a:ext cx="1634669" cy="1214114"/>
          </a:xfrm>
          <a:prstGeom prst="rect">
            <a:avLst/>
          </a:prstGeom>
          <a:noFill/>
          <a:ln>
            <a:noFill/>
          </a:ln>
        </p:spPr>
      </p:pic>
      <p:pic>
        <p:nvPicPr>
          <p:cNvPr id="25" name="Picture 4" descr="http://www.kchr.ru/upload/iblock/2e3/2e312c64ac707832efbd5d5a13f075f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848" y="4005064"/>
            <a:ext cx="1475656" cy="1071080"/>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descr="https://im0-tub-ru.yandex.net/i?id=d18744acbfe9d4daa16df213286bb3d9&amp;n=33&amp;h=190&amp;w=253">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9741" y="4052039"/>
            <a:ext cx="1373505" cy="1033145"/>
          </a:xfrm>
          <a:prstGeom prst="rect">
            <a:avLst/>
          </a:prstGeom>
          <a:noFill/>
          <a:ln>
            <a:noFill/>
          </a:ln>
        </p:spPr>
      </p:pic>
      <p:sp>
        <p:nvSpPr>
          <p:cNvPr id="21" name="Прямоугольник 20"/>
          <p:cNvSpPr/>
          <p:nvPr/>
        </p:nvSpPr>
        <p:spPr>
          <a:xfrm>
            <a:off x="6588224" y="5478904"/>
            <a:ext cx="2232248" cy="1231106"/>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200" dirty="0" smtClean="0">
                <a:latin typeface="Times New Roman"/>
                <a:ea typeface="Calibri"/>
              </a:rPr>
              <a:t>средства </a:t>
            </a:r>
            <a:r>
              <a:rPr lang="ru-RU" sz="1200" dirty="0">
                <a:latin typeface="Times New Roman"/>
                <a:ea typeface="Calibri"/>
              </a:rPr>
              <a:t>были  направлены на софинансирование расходов на строительство фельдшерско - акушерского пункта </a:t>
            </a:r>
            <a:r>
              <a:rPr lang="ru-RU" sz="1200" dirty="0" smtClean="0">
                <a:latin typeface="Times New Roman"/>
                <a:ea typeface="Calibri"/>
              </a:rPr>
              <a:t>в</a:t>
            </a:r>
          </a:p>
          <a:p>
            <a:pPr algn="ctr"/>
            <a:r>
              <a:rPr lang="ru-RU" sz="1200" dirty="0" smtClean="0">
                <a:latin typeface="Times New Roman"/>
                <a:ea typeface="Calibri"/>
              </a:rPr>
              <a:t> </a:t>
            </a:r>
            <a:r>
              <a:rPr lang="ru-RU" sz="1200" dirty="0">
                <a:latin typeface="Times New Roman"/>
                <a:ea typeface="Calibri"/>
              </a:rPr>
              <a:t>с.Хуса-Кардоник</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2922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55386"/>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«Развитие малого и среднего предпринимательства в Зеленчукском муниципальном районе на 2016-2018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51520" y="1479300"/>
            <a:ext cx="2268252"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обеспечение благоприятных условий для развития малого и среднего предпринимательства в Зеленчукском </a:t>
            </a:r>
            <a:r>
              <a:rPr lang="ru-RU" sz="1200" dirty="0" smtClean="0">
                <a:latin typeface="Times New Roman" pitchFamily="18" charset="0"/>
                <a:cs typeface="Times New Roman" pitchFamily="18" charset="0"/>
              </a:rPr>
              <a:t>муниципальном районе</a:t>
            </a:r>
            <a:endParaRPr lang="ru-RU" sz="1200"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p:txBody>
      </p:sp>
      <p:sp>
        <p:nvSpPr>
          <p:cNvPr id="6" name="Прямоугольник 5"/>
          <p:cNvSpPr/>
          <p:nvPr/>
        </p:nvSpPr>
        <p:spPr>
          <a:xfrm>
            <a:off x="2741866" y="1168929"/>
            <a:ext cx="2325434" cy="1231106"/>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a:solidFill>
                  <a:prstClr val="black"/>
                </a:solidFill>
                <a:latin typeface="Times New Roman" pitchFamily="18" charset="0"/>
                <a:cs typeface="Times New Roman" pitchFamily="18" charset="0"/>
              </a:rPr>
              <a:t>поддержка предпринимательства расширение ее состава, обеспечение эффективного взаимодействия</a:t>
            </a:r>
          </a:p>
        </p:txBody>
      </p:sp>
      <p:sp>
        <p:nvSpPr>
          <p:cNvPr id="15" name="Блок-схема: типовой процесс 14"/>
          <p:cNvSpPr/>
          <p:nvPr/>
        </p:nvSpPr>
        <p:spPr>
          <a:xfrm>
            <a:off x="251520" y="3356992"/>
            <a:ext cx="8640960" cy="864096"/>
          </a:xfrm>
          <a:prstGeom prst="flowChartPredefined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и становление Зеленчукского районного общества Баталпашинского казачьего отдела Кубанского казачьего войска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 год»</a:t>
            </a:r>
          </a:p>
        </p:txBody>
      </p:sp>
      <p:sp>
        <p:nvSpPr>
          <p:cNvPr id="16" name="Прямоугольник 15"/>
          <p:cNvSpPr/>
          <p:nvPr/>
        </p:nvSpPr>
        <p:spPr>
          <a:xfrm>
            <a:off x="117699" y="5373215"/>
            <a:ext cx="2294062" cy="1015663"/>
          </a:xfrm>
          <a:prstGeom prst="rect">
            <a:avLst/>
          </a:prstGeom>
          <a:ln>
            <a:solidFill>
              <a:schemeClr val="accent4">
                <a:lumMod val="50000"/>
              </a:schemeClr>
            </a:solidFill>
          </a:ln>
        </p:spPr>
        <p:txBody>
          <a:bodyPr wrap="square">
            <a:spAutoFit/>
          </a:bodyPr>
          <a:lstStyle/>
          <a:p>
            <a:pPr algn="ctr"/>
            <a:r>
              <a:rPr lang="ru-RU" sz="1200" dirty="0" smtClean="0">
                <a:latin typeface="Times New Roman" pitchFamily="18" charset="0"/>
                <a:cs typeface="Times New Roman" pitchFamily="18" charset="0"/>
              </a:rPr>
              <a:t>реализация </a:t>
            </a:r>
            <a:r>
              <a:rPr lang="ru-RU" sz="1200" dirty="0">
                <a:latin typeface="Times New Roman" pitchFamily="18" charset="0"/>
                <a:cs typeface="Times New Roman" pitchFamily="18" charset="0"/>
              </a:rPr>
              <a:t>в Зеленчукском </a:t>
            </a:r>
            <a:r>
              <a:rPr lang="ru-RU" sz="1200" dirty="0" smtClean="0">
                <a:latin typeface="Times New Roman" pitchFamily="18" charset="0"/>
                <a:cs typeface="Times New Roman" pitchFamily="18" charset="0"/>
              </a:rPr>
              <a:t>муниципальном районе </a:t>
            </a:r>
            <a:r>
              <a:rPr lang="ru-RU" sz="1200" dirty="0">
                <a:latin typeface="Times New Roman" pitchFamily="18" charset="0"/>
                <a:cs typeface="Times New Roman" pitchFamily="18" charset="0"/>
              </a:rPr>
              <a:t>государственной политики по возрождению и развитию казачества</a:t>
            </a:r>
          </a:p>
        </p:txBody>
      </p:sp>
      <p:sp>
        <p:nvSpPr>
          <p:cNvPr id="17" name="Прямоугольник 16"/>
          <p:cNvSpPr/>
          <p:nvPr/>
        </p:nvSpPr>
        <p:spPr>
          <a:xfrm>
            <a:off x="2644443" y="5550331"/>
            <a:ext cx="2520280" cy="830997"/>
          </a:xfrm>
          <a:prstGeom prst="rect">
            <a:avLst/>
          </a:prstGeom>
          <a:ln>
            <a:solidFill>
              <a:schemeClr val="accent4">
                <a:lumMod val="50000"/>
              </a:schemeClr>
            </a:solidFill>
          </a:ln>
        </p:spPr>
        <p:txBody>
          <a:bodyPr wrap="square">
            <a:spAutoFit/>
          </a:bodyPr>
          <a:lstStyle/>
          <a:p>
            <a:pPr algn="ctr"/>
            <a:r>
              <a:rPr lang="ru-RU" sz="1200" dirty="0" smtClean="0">
                <a:solidFill>
                  <a:prstClr val="black"/>
                </a:solidFill>
                <a:latin typeface="Times New Roman" pitchFamily="18" charset="0"/>
                <a:cs typeface="Times New Roman" pitchFamily="18" charset="0"/>
              </a:rPr>
              <a:t>развитие </a:t>
            </a:r>
            <a:r>
              <a:rPr lang="ru-RU" sz="1200" dirty="0">
                <a:solidFill>
                  <a:prstClr val="black"/>
                </a:solidFill>
                <a:latin typeface="Times New Roman" pitchFamily="18" charset="0"/>
                <a:cs typeface="Times New Roman" pitchFamily="18" charset="0"/>
              </a:rPr>
              <a:t>системы патриотического воспитания молодежи, возрождение традиционной культуры казачества</a:t>
            </a:r>
          </a:p>
        </p:txBody>
      </p:sp>
      <p:sp>
        <p:nvSpPr>
          <p:cNvPr id="20" name="Прямоугольник 19"/>
          <p:cNvSpPr/>
          <p:nvPr/>
        </p:nvSpPr>
        <p:spPr>
          <a:xfrm>
            <a:off x="2411760" y="4376717"/>
            <a:ext cx="3456384"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в </a:t>
            </a:r>
            <a:r>
              <a:rPr lang="ru-RU" sz="1300" b="1" dirty="0">
                <a:solidFill>
                  <a:srgbClr val="A20000"/>
                </a:solidFill>
                <a:latin typeface="Times New Roman" pitchFamily="18" charset="0"/>
                <a:cs typeface="Times New Roman" pitchFamily="18" charset="0"/>
              </a:rPr>
              <a:t>2017 </a:t>
            </a:r>
            <a:r>
              <a:rPr lang="ru-RU" sz="1300" b="1" dirty="0" smtClean="0">
                <a:solidFill>
                  <a:srgbClr val="A20000"/>
                </a:solidFill>
                <a:latin typeface="Times New Roman" pitchFamily="18" charset="0"/>
                <a:cs typeface="Times New Roman" pitchFamily="18" charset="0"/>
              </a:rPr>
              <a:t>году - 400,0 тыс. руб</a:t>
            </a:r>
            <a:r>
              <a:rPr lang="ru-RU" sz="1300" b="1" dirty="0">
                <a:solidFill>
                  <a:srgbClr val="A20000"/>
                </a:solidFill>
                <a:latin typeface="Times New Roman" pitchFamily="18" charset="0"/>
                <a:cs typeface="Times New Roman" pitchFamily="18" charset="0"/>
              </a:rPr>
              <a:t>.</a:t>
            </a:r>
          </a:p>
        </p:txBody>
      </p:sp>
      <p:pic>
        <p:nvPicPr>
          <p:cNvPr id="14" name="Picture 2" descr="http://rcpp35.ru/en/wp-content/uploads/2016/12/biz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4064" y="116631"/>
            <a:ext cx="1705491" cy="1152129"/>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descr="https://im2-tub-ru.yandex.net/i?id=493e0ec2cff6e59bf5ac8c88fb7d2648&amp;n=33&amp;h=190&amp;w=29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496" y="116630"/>
            <a:ext cx="1590040" cy="1152129"/>
          </a:xfrm>
          <a:prstGeom prst="rect">
            <a:avLst/>
          </a:prstGeom>
          <a:noFill/>
          <a:ln>
            <a:noFill/>
          </a:ln>
        </p:spPr>
      </p:pic>
      <p:pic>
        <p:nvPicPr>
          <p:cNvPr id="23" name="Picture 2" descr="http://dkzelenchuk.ucoz.ru/Novosti/2016/320_let/320_let_kazachemu_voiaku-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356992"/>
            <a:ext cx="1473206" cy="11257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bwMode="auto">
          <a:xfrm>
            <a:off x="7527267" y="3356992"/>
            <a:ext cx="1581237" cy="120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5264847" y="1294634"/>
            <a:ext cx="3674949" cy="1600438"/>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smtClean="0">
                <a:latin typeface="Times New Roman"/>
              </a:rPr>
              <a:t>Проведен </a:t>
            </a:r>
            <a:r>
              <a:rPr lang="ru-RU" sz="1200" dirty="0">
                <a:latin typeface="Times New Roman"/>
              </a:rPr>
              <a:t>анализ действующих нормативных правовых актов по вопросам поддержки малого предпринимательства и разработка предложений по совершенствованию законодательства</a:t>
            </a:r>
            <a:r>
              <a:rPr lang="ru-RU" sz="1200" dirty="0" smtClean="0">
                <a:latin typeface="Times New Roman"/>
              </a:rPr>
              <a:t>; Оказывается информационная </a:t>
            </a:r>
            <a:r>
              <a:rPr lang="ru-RU" sz="1200" dirty="0">
                <a:latin typeface="Times New Roman"/>
              </a:rPr>
              <a:t>поддержка малого и среднего предпринимательства на сайте администрации Зеленчукского муниципального района</a:t>
            </a:r>
            <a:r>
              <a:rPr lang="ru-RU" sz="1200" dirty="0" smtClean="0">
                <a:latin typeface="Times New Roman"/>
              </a:rPr>
              <a:t>.</a:t>
            </a:r>
            <a:endParaRPr lang="ru-RU" sz="1200" b="1" dirty="0">
              <a:solidFill>
                <a:srgbClr val="FF0000"/>
              </a:solidFill>
              <a:latin typeface="Times New Roman" pitchFamily="18" charset="0"/>
              <a:cs typeface="Times New Roman" pitchFamily="18" charset="0"/>
            </a:endParaRPr>
          </a:p>
        </p:txBody>
      </p:sp>
      <p:sp>
        <p:nvSpPr>
          <p:cNvPr id="21" name="Выноска 1 20"/>
          <p:cNvSpPr/>
          <p:nvPr/>
        </p:nvSpPr>
        <p:spPr>
          <a:xfrm>
            <a:off x="3419872" y="5098307"/>
            <a:ext cx="1764196" cy="258146"/>
          </a:xfrm>
          <a:prstGeom prst="borderCallout1">
            <a:avLst>
              <a:gd name="adj1" fmla="val 109113"/>
              <a:gd name="adj2" fmla="val 50163"/>
              <a:gd name="adj3" fmla="val 168481"/>
              <a:gd name="adj4" fmla="val 36770"/>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Задачи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
        <p:nvSpPr>
          <p:cNvPr id="25" name="Выноска 1 24"/>
          <p:cNvSpPr/>
          <p:nvPr/>
        </p:nvSpPr>
        <p:spPr>
          <a:xfrm>
            <a:off x="529357" y="4884103"/>
            <a:ext cx="1764196" cy="258146"/>
          </a:xfrm>
          <a:prstGeom prst="borderCallout1">
            <a:avLst>
              <a:gd name="adj1" fmla="val 109113"/>
              <a:gd name="adj2" fmla="val 1742"/>
              <a:gd name="adj3" fmla="val 187124"/>
              <a:gd name="adj4" fmla="val 46318"/>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Цель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
        <p:nvSpPr>
          <p:cNvPr id="26" name="Выноска 1 25"/>
          <p:cNvSpPr/>
          <p:nvPr/>
        </p:nvSpPr>
        <p:spPr>
          <a:xfrm>
            <a:off x="6017257" y="4626714"/>
            <a:ext cx="2170131" cy="371161"/>
          </a:xfrm>
          <a:prstGeom prst="borderCallout1">
            <a:avLst>
              <a:gd name="adj1" fmla="val 98373"/>
              <a:gd name="adj2" fmla="val 97902"/>
              <a:gd name="adj3" fmla="val 133032"/>
              <a:gd name="adj4" fmla="val 60728"/>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Достигнутые значения</a:t>
            </a:r>
            <a:endParaRPr lang="ru-RU" sz="1400" dirty="0">
              <a:solidFill>
                <a:schemeClr val="tx2">
                  <a:lumMod val="50000"/>
                </a:schemeClr>
              </a:solidFill>
            </a:endParaRPr>
          </a:p>
        </p:txBody>
      </p:sp>
      <p:sp>
        <p:nvSpPr>
          <p:cNvPr id="4" name="Прямоугольник 3"/>
          <p:cNvSpPr/>
          <p:nvPr/>
        </p:nvSpPr>
        <p:spPr>
          <a:xfrm>
            <a:off x="5364088" y="5128299"/>
            <a:ext cx="3744416" cy="1685077"/>
          </a:xfrm>
          <a:prstGeom prst="rect">
            <a:avLst/>
          </a:prstGeom>
          <a:ln>
            <a:solidFill>
              <a:schemeClr val="accent4">
                <a:lumMod val="50000"/>
              </a:schemeClr>
            </a:solidFill>
          </a:ln>
        </p:spPr>
        <p:txBody>
          <a:bodyPr wrap="square">
            <a:spAutoFit/>
          </a:bodyPr>
          <a:lstStyle/>
          <a:p>
            <a:pPr algn="just"/>
            <a:r>
              <a:rPr lang="ru-RU" sz="1150" spc="-5" dirty="0" smtClean="0">
                <a:latin typeface="Times New Roman"/>
                <a:ea typeface="Calibri"/>
                <a:cs typeface="Times New Roman"/>
              </a:rPr>
              <a:t>    созданы </a:t>
            </a:r>
            <a:r>
              <a:rPr lang="ru-RU" sz="1150" spc="-5" dirty="0">
                <a:latin typeface="Times New Roman"/>
                <a:ea typeface="Calibri"/>
                <a:cs typeface="Times New Roman"/>
              </a:rPr>
              <a:t>классы казачьей направленности в общеобразовательных учреждениях, совершенствование их учебно-методической базы;</a:t>
            </a:r>
            <a:endParaRPr lang="ru-RU" sz="1150" dirty="0">
              <a:ea typeface="Calibri"/>
              <a:cs typeface="Times New Roman"/>
            </a:endParaRPr>
          </a:p>
          <a:p>
            <a:pPr algn="just"/>
            <a:r>
              <a:rPr lang="ru-RU" sz="1150" spc="-5" dirty="0" smtClean="0">
                <a:latin typeface="Times New Roman"/>
                <a:ea typeface="Calibri"/>
                <a:cs typeface="Times New Roman"/>
              </a:rPr>
              <a:t>    проведены </a:t>
            </a:r>
            <a:r>
              <a:rPr lang="ru-RU" sz="1150" spc="-5" dirty="0">
                <a:latin typeface="Times New Roman"/>
                <a:ea typeface="Calibri"/>
                <a:cs typeface="Times New Roman"/>
              </a:rPr>
              <a:t>спортивно-развлекательного соревнования «Дед, батя и я - казачья семья»;</a:t>
            </a:r>
            <a:endParaRPr lang="ru-RU" sz="1150" dirty="0">
              <a:ea typeface="Calibri"/>
              <a:cs typeface="Times New Roman"/>
            </a:endParaRPr>
          </a:p>
          <a:p>
            <a:pPr algn="just"/>
            <a:r>
              <a:rPr lang="ru-RU" sz="1150" dirty="0" smtClean="0">
                <a:latin typeface="Times New Roman"/>
                <a:ea typeface="Calibri"/>
                <a:cs typeface="Times New Roman"/>
              </a:rPr>
              <a:t>    проведены </a:t>
            </a:r>
            <a:r>
              <a:rPr lang="ru-RU" sz="1150" dirty="0">
                <a:latin typeface="Times New Roman"/>
                <a:ea typeface="Calibri"/>
                <a:cs typeface="Times New Roman"/>
              </a:rPr>
              <a:t>спортивные мероприятия посвященные Дню Победы;</a:t>
            </a:r>
            <a:endParaRPr lang="ru-RU" sz="1150" dirty="0">
              <a:ea typeface="Calibri"/>
              <a:cs typeface="Times New Roman"/>
            </a:endParaRPr>
          </a:p>
          <a:p>
            <a:pPr algn="just"/>
            <a:r>
              <a:rPr lang="ru-RU" sz="1150" spc="-10" dirty="0" smtClean="0">
                <a:latin typeface="Times New Roman"/>
                <a:ea typeface="Calibri"/>
                <a:cs typeface="Times New Roman"/>
              </a:rPr>
              <a:t>    проведены </a:t>
            </a:r>
            <a:r>
              <a:rPr lang="ru-RU" sz="1150" spc="-10" dirty="0">
                <a:latin typeface="Times New Roman"/>
                <a:ea typeface="Calibri"/>
                <a:cs typeface="Times New Roman"/>
              </a:rPr>
              <a:t>ежегодные соревнования по военному многоборью  и другие мероприятия.</a:t>
            </a:r>
            <a:endParaRPr lang="ru-RU" sz="11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8879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936105"/>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«Управление муниципальными финансами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Зеленчукского муниципального района на 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2627784" y="1052736"/>
            <a:ext cx="3672408"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8442 </a:t>
            </a:r>
            <a:r>
              <a:rPr lang="ru-RU" sz="1400" b="1" dirty="0" smtClean="0">
                <a:solidFill>
                  <a:srgbClr val="A20000"/>
                </a:solidFill>
                <a:latin typeface="Times New Roman" pitchFamily="18" charset="0"/>
                <a:cs typeface="Times New Roman" pitchFamily="18" charset="0"/>
              </a:rPr>
              <a:t>тыс. руб.</a:t>
            </a:r>
            <a:endParaRPr lang="ru-RU" sz="1400" dirty="0">
              <a:solidFill>
                <a:srgbClr val="A20000"/>
              </a:solidFill>
            </a:endParaRPr>
          </a:p>
        </p:txBody>
      </p:sp>
      <p:sp>
        <p:nvSpPr>
          <p:cNvPr id="3" name="Прямоугольник 2"/>
          <p:cNvSpPr/>
          <p:nvPr/>
        </p:nvSpPr>
        <p:spPr>
          <a:xfrm>
            <a:off x="107504" y="1628800"/>
            <a:ext cx="2160239" cy="1785104"/>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обеспечение </a:t>
            </a:r>
            <a:r>
              <a:rPr lang="ru-RU" sz="1200" dirty="0">
                <a:latin typeface="Times New Roman" pitchFamily="18" charset="0"/>
                <a:cs typeface="Times New Roman" pitchFamily="18" charset="0"/>
              </a:rPr>
              <a:t>долгосрочной сбалансированности и устойчивости бюджетной системы Зеленчукского муниципального  района, повышение качества и прозрачности управления муниципальными финансами </a:t>
            </a:r>
          </a:p>
        </p:txBody>
      </p:sp>
      <p:sp>
        <p:nvSpPr>
          <p:cNvPr id="6" name="Прямоугольник 5"/>
          <p:cNvSpPr/>
          <p:nvPr/>
        </p:nvSpPr>
        <p:spPr>
          <a:xfrm>
            <a:off x="2555776" y="1628800"/>
            <a:ext cx="2160240" cy="196977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равных условий для устойчивого и эффективного исполнения расходных обязательств муниципальных образований Зеленчукского муниципального района, повышение эффективности расходов местного </a:t>
            </a:r>
            <a:r>
              <a:rPr lang="ru-RU" sz="1200" dirty="0" smtClean="0">
                <a:solidFill>
                  <a:prstClr val="black"/>
                </a:solidFill>
                <a:latin typeface="Times New Roman" pitchFamily="18" charset="0"/>
                <a:cs typeface="Times New Roman" pitchFamily="18" charset="0"/>
              </a:rPr>
              <a:t>бюджета</a:t>
            </a:r>
            <a:endParaRPr lang="ru-RU" sz="12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251520" y="3903514"/>
            <a:ext cx="8640960" cy="749622"/>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программа «Развитие многофункционального центра предоставления государственных и муниципальных услуг в Зеленчукском муниципальном районе  на 2017-2019 годы»</a:t>
            </a:r>
          </a:p>
          <a:p>
            <a:pPr algn="ct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35496" y="5301208"/>
            <a:ext cx="2664296"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обеспечение </a:t>
            </a:r>
            <a:r>
              <a:rPr lang="ru-RU" sz="1200" dirty="0">
                <a:latin typeface="Times New Roman" pitchFamily="18" charset="0"/>
                <a:cs typeface="Times New Roman" pitchFamily="18" charset="0"/>
              </a:rPr>
              <a:t>равного доступа, создание комфортных условий при получении гражданами и юридическими лицами государственных и муниципальных услуг по принципу «одного окна» </a:t>
            </a:r>
          </a:p>
        </p:txBody>
      </p:sp>
      <p:sp>
        <p:nvSpPr>
          <p:cNvPr id="17" name="Прямоугольник 16"/>
          <p:cNvSpPr/>
          <p:nvPr/>
        </p:nvSpPr>
        <p:spPr>
          <a:xfrm>
            <a:off x="2771800" y="5519554"/>
            <a:ext cx="3096344" cy="861774"/>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prstClr val="black"/>
                </a:solidFill>
                <a:latin typeface="Times New Roman" pitchFamily="18" charset="0"/>
                <a:cs typeface="Times New Roman" pitchFamily="18" charset="0"/>
              </a:rPr>
              <a:t>повышение эффективности муниципального управления, переход на предоставление услуг и их исполнение в электронном </a:t>
            </a:r>
            <a:r>
              <a:rPr lang="ru-RU" sz="1200" dirty="0" smtClean="0">
                <a:solidFill>
                  <a:prstClr val="black"/>
                </a:solidFill>
                <a:latin typeface="Times New Roman" pitchFamily="18" charset="0"/>
                <a:cs typeface="Times New Roman" pitchFamily="18" charset="0"/>
              </a:rPr>
              <a:t>виде </a:t>
            </a:r>
            <a:endParaRPr lang="ru-RU" sz="1200" dirty="0">
              <a:solidFill>
                <a:prstClr val="black"/>
              </a:solidFill>
              <a:latin typeface="Times New Roman" pitchFamily="18" charset="0"/>
              <a:cs typeface="Times New Roman" pitchFamily="18" charset="0"/>
            </a:endParaRPr>
          </a:p>
        </p:txBody>
      </p:sp>
      <p:sp>
        <p:nvSpPr>
          <p:cNvPr id="20" name="Прямоугольник 19"/>
          <p:cNvSpPr/>
          <p:nvPr/>
        </p:nvSpPr>
        <p:spPr>
          <a:xfrm>
            <a:off x="2627784" y="4777988"/>
            <a:ext cx="3528392"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6233,5 тыс. руб</a:t>
            </a:r>
            <a:r>
              <a:rPr lang="ru-RU" sz="1400" b="1" dirty="0">
                <a:solidFill>
                  <a:srgbClr val="A20000"/>
                </a:solidFill>
                <a:latin typeface="Times New Roman" pitchFamily="18" charset="0"/>
                <a:cs typeface="Times New Roman" pitchFamily="18" charset="0"/>
              </a:rPr>
              <a:t>.</a:t>
            </a:r>
          </a:p>
        </p:txBody>
      </p:sp>
      <p:pic>
        <p:nvPicPr>
          <p:cNvPr id="22" name="Рисунок 21" descr="C:\Documents and Settings\Aminat\Local Settings\Temporary Internet Files\Content.Word\10.1.bmp"/>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933056"/>
            <a:ext cx="1403648" cy="1037654"/>
          </a:xfrm>
          <a:prstGeom prst="rect">
            <a:avLst/>
          </a:prstGeom>
          <a:noFill/>
          <a:ln>
            <a:noFill/>
          </a:ln>
        </p:spPr>
      </p:pic>
      <p:pic>
        <p:nvPicPr>
          <p:cNvPr id="23" name="Рисунок 22" descr="C:\Documents and Settings\Aminat\Local Settings\Temporary Internet Files\Content.Word\10.bmp"/>
          <p:cNvPicPr/>
          <p:nvPr/>
        </p:nvPicPr>
        <p:blipFill>
          <a:blip r:embed="rId3">
            <a:extLst>
              <a:ext uri="{28A0092B-C50C-407E-A947-70E740481C1C}">
                <a14:useLocalDpi xmlns:a14="http://schemas.microsoft.com/office/drawing/2010/main" val="0"/>
              </a:ext>
            </a:extLst>
          </a:blip>
          <a:srcRect/>
          <a:stretch>
            <a:fillRect/>
          </a:stretch>
        </p:blipFill>
        <p:spPr bwMode="auto">
          <a:xfrm>
            <a:off x="35496" y="3891481"/>
            <a:ext cx="1368152" cy="1049687"/>
          </a:xfrm>
          <a:prstGeom prst="rect">
            <a:avLst/>
          </a:prstGeom>
          <a:noFill/>
          <a:ln>
            <a:noFill/>
          </a:ln>
        </p:spPr>
      </p:pic>
      <p:pic>
        <p:nvPicPr>
          <p:cNvPr id="24" name="Рисунок 23" descr="https://im0-tub-ru.yandex.net/i?id=720704db4b8a4fe2e2b8c62736457f8b&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354327" y="24063"/>
            <a:ext cx="1706178" cy="1163978"/>
          </a:xfrm>
          <a:prstGeom prst="rect">
            <a:avLst/>
          </a:prstGeom>
          <a:noFill/>
          <a:ln>
            <a:noFill/>
          </a:ln>
        </p:spPr>
      </p:pic>
      <p:pic>
        <p:nvPicPr>
          <p:cNvPr id="27" name="Рисунок 26" descr="https://im0-tub-ru.yandex.net/i?id=10108ec98b52c3a0643f2789c2c603e4&amp;n=33&amp;h=190&amp;w=322">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976" y="44624"/>
            <a:ext cx="1648192" cy="1125706"/>
          </a:xfrm>
          <a:prstGeom prst="rect">
            <a:avLst/>
          </a:prstGeom>
          <a:noFill/>
          <a:ln>
            <a:noFill/>
          </a:ln>
        </p:spPr>
      </p:pic>
      <p:sp>
        <p:nvSpPr>
          <p:cNvPr id="14" name="Прямоугольник 13"/>
          <p:cNvSpPr/>
          <p:nvPr/>
        </p:nvSpPr>
        <p:spPr>
          <a:xfrm>
            <a:off x="4932040" y="1628800"/>
            <a:ext cx="4032448" cy="1969770"/>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a:latin typeface="Times New Roman"/>
                <a:ea typeface="Calibri"/>
                <a:cs typeface="Times New Roman"/>
              </a:rPr>
              <a:t>Обеспечены равные условия для устойчивого и эффективного исполнения расходных обязательств муниципальных образований Зеленчукского муниципального района, обеспечена сбалансированность и повышена финансовая самостоятельность местных бюджетов</a:t>
            </a:r>
            <a:r>
              <a:rPr lang="ru-RU" sz="1200" dirty="0" smtClean="0">
                <a:latin typeface="Times New Roman"/>
                <a:ea typeface="Calibri"/>
                <a:cs typeface="Times New Roman"/>
              </a:rPr>
              <a:t>. Отсутствует </a:t>
            </a:r>
            <a:r>
              <a:rPr lang="ru-RU" sz="1200" dirty="0">
                <a:latin typeface="Times New Roman"/>
                <a:ea typeface="Calibri"/>
                <a:cs typeface="Times New Roman"/>
              </a:rPr>
              <a:t>в местных бюджетах просроченная кредиторская задолженность по выплате заработной платы с начислениями работникам бюджетной сферы и по исполнению обязательств перед гражданами</a:t>
            </a:r>
            <a:r>
              <a:rPr lang="ru-RU" sz="1200" dirty="0" smtClean="0">
                <a:latin typeface="Times New Roman"/>
                <a:ea typeface="Calibri"/>
                <a:cs typeface="Times New Roman"/>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6012160" y="5325596"/>
            <a:ext cx="3048344" cy="1415772"/>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smtClean="0">
                <a:latin typeface="Times New Roman"/>
                <a:ea typeface="Calibri"/>
              </a:rPr>
              <a:t>Доступность получения государственных </a:t>
            </a:r>
          </a:p>
          <a:p>
            <a:pPr algn="just"/>
            <a:r>
              <a:rPr lang="ru-RU" sz="1200" dirty="0" smtClean="0">
                <a:latin typeface="Times New Roman"/>
                <a:ea typeface="Calibri"/>
              </a:rPr>
              <a:t>и </a:t>
            </a:r>
            <a:r>
              <a:rPr lang="ru-RU" sz="1200" dirty="0">
                <a:latin typeface="Times New Roman"/>
                <a:ea typeface="Calibri"/>
              </a:rPr>
              <a:t>муниципальных услуг для физических </a:t>
            </a:r>
            <a:endParaRPr lang="ru-RU" sz="1200" dirty="0" smtClean="0">
              <a:latin typeface="Times New Roman"/>
              <a:ea typeface="Calibri"/>
            </a:endParaRPr>
          </a:p>
          <a:p>
            <a:pPr algn="just"/>
            <a:r>
              <a:rPr lang="ru-RU" sz="1200" dirty="0" smtClean="0">
                <a:latin typeface="Times New Roman"/>
                <a:ea typeface="Calibri"/>
              </a:rPr>
              <a:t>и </a:t>
            </a:r>
            <a:r>
              <a:rPr lang="ru-RU" sz="1200" dirty="0">
                <a:latin typeface="Times New Roman"/>
                <a:ea typeface="Calibri"/>
              </a:rPr>
              <a:t>юридических лиц доведена до 70 </a:t>
            </a:r>
            <a:r>
              <a:rPr lang="ru-RU" sz="1200" dirty="0" smtClean="0">
                <a:latin typeface="Times New Roman"/>
                <a:ea typeface="Calibri"/>
              </a:rPr>
              <a:t>процен-тов. Количество </a:t>
            </a:r>
            <a:r>
              <a:rPr lang="ru-RU" sz="1200" dirty="0">
                <a:latin typeface="Times New Roman"/>
                <a:ea typeface="Calibri"/>
              </a:rPr>
              <a:t>оказанных </a:t>
            </a:r>
            <a:r>
              <a:rPr lang="ru-RU" sz="1200" dirty="0" smtClean="0">
                <a:latin typeface="Times New Roman"/>
                <a:ea typeface="Calibri"/>
              </a:rPr>
              <a:t>государствен-ных </a:t>
            </a:r>
            <a:r>
              <a:rPr lang="ru-RU" sz="1200" dirty="0">
                <a:latin typeface="Times New Roman"/>
                <a:ea typeface="Calibri"/>
              </a:rPr>
              <a:t>и муниципальных услуг МФЦ   составило 31161</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3946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rot="20474769">
            <a:off x="1927974" y="817125"/>
            <a:ext cx="4045351"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400" b="1" dirty="0" smtClean="0">
                <a:effectLst>
                  <a:outerShdw blurRad="38100" dist="38100" dir="2700000" algn="tl">
                    <a:srgbClr val="C0C0C0"/>
                  </a:outerShdw>
                </a:effectLst>
              </a:rPr>
              <a:t>И ИНФОРМАЦИИ ГРАЖДАН</a:t>
            </a:r>
            <a:endParaRPr lang="ru-RU" sz="2400" b="1" dirty="0">
              <a:effectLst>
                <a:outerShdw blurRad="38100" dist="38100" dir="2700000" algn="tl">
                  <a:srgbClr val="C0C0C0"/>
                </a:outerShdw>
              </a:effectLst>
            </a:endParaRPr>
          </a:p>
        </p:txBody>
      </p:sp>
      <p:sp>
        <p:nvSpPr>
          <p:cNvPr id="5" name="Rectangle 8"/>
          <p:cNvSpPr>
            <a:spLocks noChangeArrowheads="1"/>
          </p:cNvSpPr>
          <p:nvPr/>
        </p:nvSpPr>
        <p:spPr bwMode="auto">
          <a:xfrm rot="20442296">
            <a:off x="325718" y="601124"/>
            <a:ext cx="2581763"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400" b="1" dirty="0" smtClean="0">
                <a:effectLst>
                  <a:outerShdw blurRad="38100" dist="38100" dir="2700000" algn="tl">
                    <a:srgbClr val="C0C0C0"/>
                  </a:outerShdw>
                </a:effectLst>
              </a:rPr>
              <a:t>ДЛЯ СВЕДЕНИЯ</a:t>
            </a:r>
            <a:endParaRPr lang="ru-RU" sz="2400" b="1" dirty="0">
              <a:effectLst>
                <a:outerShdw blurRad="38100" dist="38100" dir="2700000" algn="tl">
                  <a:srgbClr val="C0C0C0"/>
                </a:outerShdw>
              </a:effectLst>
            </a:endParaRPr>
          </a:p>
        </p:txBody>
      </p:sp>
      <p:sp>
        <p:nvSpPr>
          <p:cNvPr id="6" name="Rectangle 8"/>
          <p:cNvSpPr>
            <a:spLocks noChangeArrowheads="1"/>
          </p:cNvSpPr>
          <p:nvPr/>
        </p:nvSpPr>
        <p:spPr bwMode="auto">
          <a:xfrm>
            <a:off x="2123728" y="2204864"/>
            <a:ext cx="6912768" cy="4524315"/>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400" b="1" dirty="0" smtClean="0">
                <a:solidFill>
                  <a:schemeClr val="accent1">
                    <a:lumMod val="75000"/>
                  </a:schemeClr>
                </a:solidFill>
                <a:latin typeface="Cassandra" pitchFamily="66" charset="0"/>
              </a:rPr>
              <a:t>Уважаемые жители района!</a:t>
            </a:r>
          </a:p>
          <a:p>
            <a:pPr algn="ctr">
              <a:defRPr/>
            </a:pPr>
            <a:r>
              <a:rPr lang="ru-RU" sz="2400" b="1" dirty="0" smtClean="0">
                <a:solidFill>
                  <a:schemeClr val="accent1">
                    <a:lumMod val="75000"/>
                  </a:schemeClr>
                </a:solidFill>
                <a:latin typeface="Cassandra" pitchFamily="66" charset="0"/>
              </a:rPr>
              <a:t>На официальном сайте Администрации Зеленчукского  муниципального района размещена разная информация -о бюджете района, составе и структуре Администрации района, его управлений и отделов, отчеты о проделанной работе и т.д., с которой вы можете ознакомиться по электронному адресу -  </a:t>
            </a:r>
            <a:r>
              <a:rPr lang="en-US" sz="2400" b="1" dirty="0" smtClean="0">
                <a:solidFill>
                  <a:schemeClr val="accent1">
                    <a:lumMod val="75000"/>
                  </a:schemeClr>
                </a:solidFill>
                <a:latin typeface="Cassandra" pitchFamily="66" charset="0"/>
              </a:rPr>
              <a:t>zelenchukadminis.ru</a:t>
            </a:r>
            <a:endParaRPr lang="ru-RU" sz="2400" b="1" dirty="0" smtClean="0">
              <a:solidFill>
                <a:schemeClr val="accent1">
                  <a:lumMod val="75000"/>
                </a:schemeClr>
              </a:solidFill>
              <a:latin typeface="Cassandra" pitchFamily="66" charset="0"/>
            </a:endParaRPr>
          </a:p>
          <a:p>
            <a:pPr algn="ctr">
              <a:defRPr/>
            </a:pPr>
            <a:r>
              <a:rPr lang="ru-RU" sz="2400" b="1" dirty="0" smtClean="0">
                <a:solidFill>
                  <a:schemeClr val="accent1">
                    <a:lumMod val="75000"/>
                  </a:schemeClr>
                </a:solidFill>
                <a:latin typeface="Cassandra" pitchFamily="66" charset="0"/>
              </a:rPr>
              <a:t>Кроме этого, можете направить свои вопросы, а также предложения по улучшению  информирования  раздела «Бюджет для граждан» на электронный адрес Финансового управления - </a:t>
            </a:r>
            <a:r>
              <a:rPr lang="en-US" sz="2400" b="1" dirty="0" smtClean="0">
                <a:solidFill>
                  <a:schemeClr val="accent1">
                    <a:lumMod val="75000"/>
                  </a:schemeClr>
                </a:solidFill>
                <a:latin typeface="Cassandra" pitchFamily="66" charset="0"/>
              </a:rPr>
              <a:t>zelfin@mail.ru</a:t>
            </a:r>
            <a:r>
              <a:rPr lang="ru-RU" sz="2400" b="1" dirty="0" smtClean="0">
                <a:solidFill>
                  <a:schemeClr val="accent1">
                    <a:lumMod val="75000"/>
                  </a:schemeClr>
                </a:solidFill>
                <a:latin typeface="Cassandra" pitchFamily="66" charset="0"/>
              </a:rPr>
              <a:t> </a:t>
            </a:r>
            <a:endParaRPr lang="ru-RU" sz="2400" b="1" dirty="0">
              <a:solidFill>
                <a:schemeClr val="accent1">
                  <a:lumMod val="75000"/>
                </a:schemeClr>
              </a:solidFill>
              <a:latin typeface="Cassandra" pitchFamily="66" charset="0"/>
            </a:endParaRPr>
          </a:p>
        </p:txBody>
      </p:sp>
      <p:pic>
        <p:nvPicPr>
          <p:cNvPr id="7" name="Рисунок 6"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8"/>
            <a:ext cx="2448272" cy="1703852"/>
          </a:xfrm>
          <a:prstGeom prst="rect">
            <a:avLst/>
          </a:prstGeom>
          <a:noFill/>
          <a:ln>
            <a:noFill/>
          </a:ln>
        </p:spPr>
      </p:pic>
      <p:pic>
        <p:nvPicPr>
          <p:cNvPr id="8" name="Picture 4" descr="http://fs.homegate.ru/file/266753.jpg"/>
          <p:cNvPicPr/>
          <p:nvPr/>
        </p:nvPicPr>
        <p:blipFill>
          <a:blip r:embed="rId3"/>
          <a:srcRect/>
          <a:stretch>
            <a:fillRect/>
          </a:stretch>
        </p:blipFill>
        <p:spPr bwMode="auto">
          <a:xfrm>
            <a:off x="223827" y="1800907"/>
            <a:ext cx="1712835" cy="1474581"/>
          </a:xfrm>
          <a:prstGeom prst="roundRect">
            <a:avLst>
              <a:gd name="adj" fmla="val 21667"/>
            </a:avLst>
          </a:prstGeom>
          <a:solidFill>
            <a:srgbClr val="000000"/>
          </a:solidFill>
          <a:ln>
            <a:noFill/>
          </a:ln>
          <a:extLst/>
        </p:spPr>
      </p:pic>
      <p:pic>
        <p:nvPicPr>
          <p:cNvPr id="9" name="Picture 14" descr="Картинки по запросу картинки о бюджете и бюджетном процессе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627657"/>
            <a:ext cx="1306175" cy="1313511"/>
          </a:xfrm>
          <a:prstGeom prst="rect">
            <a:avLst/>
          </a:prstGeom>
          <a:noFill/>
          <a:extLst/>
        </p:spPr>
      </p:pic>
      <p:pic>
        <p:nvPicPr>
          <p:cNvPr id="10" name="Рисунок 9" descr="https://im3-tub-ru.yandex.net/i?id=d0f5b84b5a161acc7e6e3a318ad48e16&amp;n=33&amp;h=190&amp;w=258">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94869" y="5285287"/>
            <a:ext cx="1712834" cy="1384073"/>
          </a:xfrm>
          <a:prstGeom prst="rect">
            <a:avLst/>
          </a:prstGeom>
          <a:noFill/>
          <a:ln>
            <a:noFill/>
          </a:ln>
        </p:spPr>
      </p:pic>
    </p:spTree>
    <p:extLst>
      <p:ext uri="{BB962C8B-B14F-4D97-AF65-F5344CB8AC3E}">
        <p14:creationId xmlns:p14="http://schemas.microsoft.com/office/powerpoint/2010/main" val="544014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1628800"/>
            <a:ext cx="7704855" cy="5112568"/>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endParaRPr lang="ru-RU" sz="1250" b="1" dirty="0" smtClean="0">
              <a:solidFill>
                <a:schemeClr val="tx1"/>
              </a:solidFill>
              <a:effectLst>
                <a:outerShdw blurRad="38100" dist="38100" dir="2700000" algn="tl">
                  <a:srgbClr val="000000">
                    <a:alpha val="43137"/>
                  </a:srgbClr>
                </a:outerShdw>
              </a:effectLst>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fz-83.ru </a:t>
            </a:r>
            <a:r>
              <a:rPr lang="ru-RU" sz="1400" dirty="0" smtClean="0">
                <a:latin typeface="Franklin Gothic Book" pitchFamily="34" charset="0"/>
              </a:rPr>
              <a:t>– </a:t>
            </a:r>
            <a:r>
              <a:rPr lang="ru-RU" sz="1400" dirty="0">
                <a:latin typeface="Franklin Gothic Book" pitchFamily="34" charset="0"/>
              </a:rPr>
              <a:t>информационно-аналитический ресурс о реализации </a:t>
            </a:r>
            <a:r>
              <a:rPr lang="ru-RU" sz="1400" dirty="0" smtClean="0">
                <a:latin typeface="Franklin Gothic Book" pitchFamily="34" charset="0"/>
              </a:rPr>
              <a:t>положений </a:t>
            </a:r>
            <a:r>
              <a:rPr lang="ru-RU" sz="1400" dirty="0">
                <a:latin typeface="Franklin Gothic Book" pitchFamily="34" charset="0"/>
              </a:rPr>
              <a:t>Федерального </a:t>
            </a:r>
            <a:r>
              <a:rPr lang="ru-RU" sz="1400" dirty="0" smtClean="0">
                <a:latin typeface="Franklin Gothic Book" pitchFamily="34" charset="0"/>
              </a:rPr>
              <a:t>закона от 8 мая 2010 </a:t>
            </a:r>
            <a:r>
              <a:rPr lang="ru-RU" sz="1400" dirty="0">
                <a:latin typeface="Franklin Gothic Book" pitchFamily="34" charset="0"/>
              </a:rPr>
              <a:t>года №83-ФЗ«О внесении изменений </a:t>
            </a:r>
            <a:r>
              <a:rPr lang="ru-RU" sz="1400" dirty="0" smtClean="0">
                <a:latin typeface="Franklin Gothic Book" pitchFamily="34" charset="0"/>
              </a:rPr>
              <a:t>в отдельные </a:t>
            </a:r>
            <a:r>
              <a:rPr lang="ru-RU" sz="1400" dirty="0">
                <a:latin typeface="Franklin Gothic Book" pitchFamily="34" charset="0"/>
              </a:rPr>
              <a:t>законодательные акты </a:t>
            </a:r>
            <a:r>
              <a:rPr lang="ru-RU" sz="1400" dirty="0" smtClean="0">
                <a:latin typeface="Franklin Gothic Book" pitchFamily="34" charset="0"/>
              </a:rPr>
              <a:t>Российской Федерации в </a:t>
            </a:r>
            <a:r>
              <a:rPr lang="ru-RU" sz="1400" dirty="0">
                <a:latin typeface="Franklin Gothic Book" pitchFamily="34" charset="0"/>
              </a:rPr>
              <a:t>связи с </a:t>
            </a:r>
            <a:r>
              <a:rPr lang="ru-RU" sz="1400" dirty="0" smtClean="0">
                <a:latin typeface="Franklin Gothic Book" pitchFamily="34" charset="0"/>
              </a:rPr>
              <a:t>совершенствованием </a:t>
            </a:r>
            <a:r>
              <a:rPr lang="ru-RU" sz="1400" dirty="0">
                <a:latin typeface="Franklin Gothic Book" pitchFamily="34" charset="0"/>
              </a:rPr>
              <a:t>правового положения </a:t>
            </a:r>
            <a:r>
              <a:rPr lang="ru-RU" sz="1400" dirty="0" smtClean="0">
                <a:latin typeface="Franklin Gothic Book" pitchFamily="34" charset="0"/>
              </a:rPr>
              <a:t>государственных (муниципальных</a:t>
            </a:r>
            <a:r>
              <a:rPr lang="ru-RU" sz="1400" dirty="0">
                <a:latin typeface="Franklin Gothic Book" pitchFamily="34" charset="0"/>
              </a:rPr>
              <a:t>) </a:t>
            </a:r>
            <a:r>
              <a:rPr lang="ru-RU" sz="1400" dirty="0" smtClean="0">
                <a:latin typeface="Franklin Gothic Book" pitchFamily="34" charset="0"/>
              </a:rPr>
              <a:t>учреждений</a:t>
            </a:r>
            <a:r>
              <a:rPr lang="ru-RU" sz="1400" dirty="0">
                <a:latin typeface="Franklin Gothic Book" pitchFamily="34" charset="0"/>
              </a:rPr>
              <a:t>» в субъектах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www.budcodex.ru </a:t>
            </a:r>
            <a:r>
              <a:rPr lang="ru-RU" sz="1400" dirty="0" smtClean="0">
                <a:latin typeface="Franklin Gothic Book" pitchFamily="34" charset="0"/>
              </a:rPr>
              <a:t>– </a:t>
            </a:r>
            <a:r>
              <a:rPr lang="ru-RU" sz="1400" dirty="0">
                <a:latin typeface="Franklin Gothic Book" pitchFamily="34" charset="0"/>
              </a:rPr>
              <a:t>информационный ресурс, посвященный </a:t>
            </a:r>
            <a:r>
              <a:rPr lang="ru-RU" sz="1400" dirty="0" smtClean="0">
                <a:latin typeface="Franklin Gothic Book" pitchFamily="34" charset="0"/>
              </a:rPr>
              <a:t>подготовке новой </a:t>
            </a:r>
            <a:r>
              <a:rPr lang="ru-RU" sz="1400" dirty="0">
                <a:latin typeface="Franklin Gothic Book" pitchFamily="34" charset="0"/>
              </a:rPr>
              <a:t>редакции </a:t>
            </a:r>
            <a:r>
              <a:rPr lang="ru-RU" sz="1400" dirty="0" smtClean="0">
                <a:latin typeface="Franklin Gothic Book" pitchFamily="34" charset="0"/>
              </a:rPr>
              <a:t>Бюджетного </a:t>
            </a:r>
            <a:r>
              <a:rPr lang="ru-RU" sz="1400" dirty="0">
                <a:latin typeface="Franklin Gothic Book" pitchFamily="34" charset="0"/>
              </a:rPr>
              <a:t>кодекса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www.budget.gov.ru </a:t>
            </a:r>
            <a:r>
              <a:rPr lang="ru-RU" sz="1400" dirty="0" smtClean="0">
                <a:latin typeface="Franklin Gothic Book" pitchFamily="34" charset="0"/>
              </a:rPr>
              <a:t>– </a:t>
            </a:r>
            <a:r>
              <a:rPr lang="ru-RU" sz="1400" dirty="0">
                <a:latin typeface="Franklin Gothic Book" pitchFamily="34" charset="0"/>
              </a:rPr>
              <a:t>единый портал бюджетной системы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www.bus.gov.ru </a:t>
            </a:r>
            <a:r>
              <a:rPr lang="ru-RU" sz="1400" dirty="0" smtClean="0">
                <a:latin typeface="Franklin Gothic Book" pitchFamily="34" charset="0"/>
              </a:rPr>
              <a:t>– </a:t>
            </a:r>
            <a:r>
              <a:rPr lang="ru-RU" sz="1400" dirty="0">
                <a:latin typeface="Franklin Gothic Book" pitchFamily="34" charset="0"/>
              </a:rPr>
              <a:t>официальный сайт раскрытия информации о </a:t>
            </a:r>
            <a:r>
              <a:rPr lang="ru-RU" sz="1400" dirty="0" smtClean="0">
                <a:latin typeface="Franklin Gothic Book" pitchFamily="34" charset="0"/>
              </a:rPr>
              <a:t>деятельности </a:t>
            </a:r>
            <a:r>
              <a:rPr lang="ru-RU" sz="1400" dirty="0">
                <a:latin typeface="Franklin Gothic Book" pitchFamily="34" charset="0"/>
              </a:rPr>
              <a:t>государственных(муниципальных) </a:t>
            </a:r>
            <a:r>
              <a:rPr lang="ru-RU" sz="1400" dirty="0" smtClean="0">
                <a:latin typeface="Franklin Gothic Book" pitchFamily="34" charset="0"/>
              </a:rPr>
              <a:t>учреждений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www.gosprogrammy.gov.ru </a:t>
            </a:r>
            <a:r>
              <a:rPr lang="ru-RU" sz="1400" dirty="0" smtClean="0">
                <a:latin typeface="Franklin Gothic Book" pitchFamily="34" charset="0"/>
              </a:rPr>
              <a:t>– </a:t>
            </a:r>
            <a:r>
              <a:rPr lang="ru-RU" sz="1400" dirty="0">
                <a:latin typeface="Franklin Gothic Book" pitchFamily="34" charset="0"/>
              </a:rPr>
              <a:t>перечень и нормативные правовые акты </a:t>
            </a:r>
            <a:r>
              <a:rPr lang="ru-RU" sz="1400" dirty="0" smtClean="0">
                <a:latin typeface="Franklin Gothic Book" pitchFamily="34" charset="0"/>
              </a:rPr>
              <a:t>об утверждении </a:t>
            </a:r>
            <a:r>
              <a:rPr lang="ru-RU" sz="1400" dirty="0">
                <a:latin typeface="Franklin Gothic Book" pitchFamily="34" charset="0"/>
              </a:rPr>
              <a:t>государственных программ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www.iminfin.ru </a:t>
            </a:r>
            <a:r>
              <a:rPr lang="ru-RU" sz="1400" dirty="0" smtClean="0">
                <a:latin typeface="Franklin Gothic Book" pitchFamily="34" charset="0"/>
              </a:rPr>
              <a:t>– </a:t>
            </a:r>
            <a:r>
              <a:rPr lang="ru-RU" sz="1400" dirty="0">
                <a:latin typeface="Franklin Gothic Book" pitchFamily="34" charset="0"/>
              </a:rPr>
              <a:t>информационный ресурс по анализу показателей </a:t>
            </a:r>
            <a:r>
              <a:rPr lang="ru-RU" sz="1400" dirty="0" smtClean="0">
                <a:latin typeface="Franklin Gothic Book" pitchFamily="34" charset="0"/>
              </a:rPr>
              <a:t>бюджетов </a:t>
            </a:r>
            <a:r>
              <a:rPr lang="ru-RU" sz="1400" dirty="0">
                <a:latin typeface="Franklin Gothic Book" pitchFamily="34" charset="0"/>
              </a:rPr>
              <a:t>субъектов Российской Федерации на основании информации </a:t>
            </a:r>
            <a:r>
              <a:rPr lang="ru-RU" sz="1400" dirty="0" smtClean="0">
                <a:latin typeface="Franklin Gothic Book" pitchFamily="34" charset="0"/>
              </a:rPr>
              <a:t>официальных источников </a:t>
            </a: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info.minfin.ru </a:t>
            </a:r>
            <a:r>
              <a:rPr lang="ru-RU" sz="1400" dirty="0" smtClean="0">
                <a:latin typeface="Franklin Gothic Book" pitchFamily="34" charset="0"/>
              </a:rPr>
              <a:t>– </a:t>
            </a:r>
            <a:r>
              <a:rPr lang="ru-RU" sz="1400" dirty="0">
                <a:latin typeface="Franklin Gothic Book" pitchFamily="34" charset="0"/>
              </a:rPr>
              <a:t>информационно-аналитический  раздел  официального сайта Министерства Финансов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www.minfin.ru </a:t>
            </a:r>
            <a:r>
              <a:rPr lang="ru-RU" sz="1400" dirty="0" smtClean="0">
                <a:latin typeface="Franklin Gothic Book" pitchFamily="34" charset="0"/>
              </a:rPr>
              <a:t>– </a:t>
            </a:r>
            <a:r>
              <a:rPr lang="ru-RU" sz="1400" dirty="0">
                <a:latin typeface="Franklin Gothic Book" pitchFamily="34" charset="0"/>
              </a:rPr>
              <a:t>официальный сайт Министерства </a:t>
            </a:r>
            <a:r>
              <a:rPr lang="ru-RU" sz="1400" dirty="0" smtClean="0">
                <a:latin typeface="Franklin Gothic Book" pitchFamily="34" charset="0"/>
              </a:rPr>
              <a:t>Финансов Российской 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www.roskazna.ru </a:t>
            </a:r>
            <a:r>
              <a:rPr lang="ru-RU" sz="1400" dirty="0" smtClean="0">
                <a:latin typeface="Franklin Gothic Book" pitchFamily="34" charset="0"/>
              </a:rPr>
              <a:t>– </a:t>
            </a:r>
            <a:r>
              <a:rPr lang="ru-RU" sz="1400" dirty="0">
                <a:latin typeface="Franklin Gothic Book" pitchFamily="34" charset="0"/>
              </a:rPr>
              <a:t>официальный сайт Федерального </a:t>
            </a:r>
            <a:r>
              <a:rPr lang="ru-RU" sz="1400" dirty="0" smtClean="0">
                <a:latin typeface="Franklin Gothic Book" pitchFamily="34" charset="0"/>
              </a:rPr>
              <a:t>казначейства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http</a:t>
            </a:r>
            <a:r>
              <a:rPr lang="ru-RU" sz="1400" b="1" dirty="0">
                <a:solidFill>
                  <a:schemeClr val="tx1"/>
                </a:solidFill>
                <a:effectLst>
                  <a:outerShdw blurRad="38100" dist="38100" dir="2700000" algn="tl">
                    <a:srgbClr val="000000">
                      <a:alpha val="43137"/>
                    </a:srgbClr>
                  </a:outerShdw>
                </a:effectLst>
                <a:latin typeface="Franklin Gothic Book" pitchFamily="34" charset="0"/>
              </a:rPr>
              <a:t>://бюджет.большоеправительство.рф </a:t>
            </a:r>
            <a:r>
              <a:rPr lang="ru-RU" sz="1400" dirty="0" smtClean="0">
                <a:latin typeface="Franklin Gothic Book" pitchFamily="34" charset="0"/>
              </a:rPr>
              <a:t>–</a:t>
            </a:r>
            <a:r>
              <a:rPr lang="ru-RU" sz="1400" dirty="0">
                <a:latin typeface="Franklin Gothic Book" pitchFamily="34" charset="0"/>
              </a:rPr>
              <a:t> </a:t>
            </a:r>
            <a:r>
              <a:rPr lang="ru-RU" sz="1400" dirty="0" smtClean="0">
                <a:latin typeface="Franklin Gothic Book" pitchFamily="34" charset="0"/>
              </a:rPr>
              <a:t>методические  </a:t>
            </a:r>
            <a:r>
              <a:rPr lang="ru-RU" sz="1400" dirty="0">
                <a:latin typeface="Franklin Gothic Book" pitchFamily="34" charset="0"/>
              </a:rPr>
              <a:t>материалы  </a:t>
            </a:r>
            <a:r>
              <a:rPr lang="ru-RU" sz="1400" dirty="0" smtClean="0">
                <a:latin typeface="Franklin Gothic Book" pitchFamily="34" charset="0"/>
              </a:rPr>
              <a:t>и опыт </a:t>
            </a:r>
            <a:r>
              <a:rPr lang="ru-RU" sz="1400" dirty="0">
                <a:latin typeface="Franklin Gothic Book" pitchFamily="34" charset="0"/>
              </a:rPr>
              <a:t>субъектов Российской Федерации по разработке бюджета для </a:t>
            </a:r>
            <a:r>
              <a:rPr lang="ru-RU" sz="1400" dirty="0" smtClean="0">
                <a:latin typeface="Franklin Gothic Book" pitchFamily="34" charset="0"/>
              </a:rPr>
              <a:t>граждан</a:t>
            </a:r>
            <a:endParaRPr lang="ru-RU" sz="1400" dirty="0">
              <a:latin typeface="Franklin Gothic Book" pitchFamily="34" charset="0"/>
            </a:endParaRPr>
          </a:p>
        </p:txBody>
      </p:sp>
      <p:sp>
        <p:nvSpPr>
          <p:cNvPr id="5" name="Rectangle 8"/>
          <p:cNvSpPr>
            <a:spLocks noChangeArrowheads="1"/>
          </p:cNvSpPr>
          <p:nvPr/>
        </p:nvSpPr>
        <p:spPr bwMode="auto">
          <a:xfrm>
            <a:off x="1979712" y="981889"/>
            <a:ext cx="4889553" cy="43088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Открытые </a:t>
            </a:r>
            <a:r>
              <a:rPr lang="ru-RU" sz="2200" b="1" dirty="0">
                <a:effectLst>
                  <a:outerShdw blurRad="38100" dist="38100" dir="2700000" algn="tl">
                    <a:srgbClr val="C0C0C0"/>
                  </a:outerShdw>
                </a:effectLst>
              </a:rPr>
              <a:t>информационные </a:t>
            </a:r>
            <a:r>
              <a:rPr lang="ru-RU" sz="2200" b="1" dirty="0" smtClean="0">
                <a:effectLst>
                  <a:outerShdw blurRad="38100" dist="38100" dir="2700000" algn="tl">
                    <a:srgbClr val="C0C0C0"/>
                  </a:outerShdw>
                </a:effectLst>
              </a:rPr>
              <a:t>ресурсы</a:t>
            </a:r>
            <a:endParaRPr lang="ru-RU" sz="2000" b="1" dirty="0">
              <a:effectLst>
                <a:outerShdw blurRad="38100" dist="38100" dir="2700000" algn="tl">
                  <a:srgbClr val="C0C0C0"/>
                </a:outerShdw>
              </a:effectLst>
            </a:endParaRPr>
          </a:p>
        </p:txBody>
      </p:sp>
      <p:sp>
        <p:nvSpPr>
          <p:cNvPr id="4" name="Rectangle 8"/>
          <p:cNvSpPr>
            <a:spLocks noChangeArrowheads="1"/>
          </p:cNvSpPr>
          <p:nvPr/>
        </p:nvSpPr>
        <p:spPr bwMode="auto">
          <a:xfrm rot="19697949">
            <a:off x="87663" y="616638"/>
            <a:ext cx="2190064" cy="43088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для сведения</a:t>
            </a:r>
            <a:endParaRPr lang="ru-RU" sz="2000" b="1" dirty="0">
              <a:effectLst>
                <a:outerShdw blurRad="38100" dist="38100" dir="2700000" algn="tl">
                  <a:srgbClr val="C0C0C0"/>
                </a:outerShdw>
              </a:effectLst>
            </a:endParaRPr>
          </a:p>
        </p:txBody>
      </p:sp>
      <p:sp>
        <p:nvSpPr>
          <p:cNvPr id="7" name="Rectangle 8"/>
          <p:cNvSpPr>
            <a:spLocks noChangeArrowheads="1"/>
          </p:cNvSpPr>
          <p:nvPr/>
        </p:nvSpPr>
        <p:spPr bwMode="auto">
          <a:xfrm rot="1676177">
            <a:off x="6777576" y="604538"/>
            <a:ext cx="2190064" cy="43088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для сведения</a:t>
            </a:r>
            <a:endParaRPr lang="ru-RU" sz="2000" b="1" dirty="0">
              <a:effectLst>
                <a:outerShdw blurRad="38100" dist="38100" dir="2700000" algn="tl">
                  <a:srgbClr val="C0C0C0"/>
                </a:outerShdw>
              </a:effectLst>
            </a:endParaRPr>
          </a:p>
        </p:txBody>
      </p:sp>
    </p:spTree>
    <p:extLst>
      <p:ext uri="{BB962C8B-B14F-4D97-AF65-F5344CB8AC3E}">
        <p14:creationId xmlns:p14="http://schemas.microsoft.com/office/powerpoint/2010/main" val="125783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741872240"/>
              </p:ext>
            </p:extLst>
          </p:nvPr>
        </p:nvGraphicFramePr>
        <p:xfrm>
          <a:off x="467545" y="1358582"/>
          <a:ext cx="8208910" cy="5418086"/>
        </p:xfrm>
        <a:graphic>
          <a:graphicData uri="http://schemas.openxmlformats.org/drawingml/2006/table">
            <a:tbl>
              <a:tblPr>
                <a:effectLst>
                  <a:innerShdw blurRad="114300">
                    <a:prstClr val="black"/>
                  </a:innerShdw>
                </a:effectLst>
                <a:tableStyleId>{8A107856-5554-42FB-B03E-39F5DBC370BA}</a:tableStyleId>
              </a:tblPr>
              <a:tblGrid>
                <a:gridCol w="4108359"/>
                <a:gridCol w="2232317"/>
                <a:gridCol w="956249"/>
                <a:gridCol w="911985"/>
              </a:tblGrid>
              <a:tr h="295160">
                <a:tc>
                  <a:txBody>
                    <a:bodyPr/>
                    <a:lstStyle/>
                    <a:p>
                      <a:pPr algn="ctr">
                        <a:lnSpc>
                          <a:spcPct val="115000"/>
                        </a:lnSpc>
                        <a:spcAft>
                          <a:spcPts val="0"/>
                        </a:spcAft>
                      </a:pPr>
                      <a:r>
                        <a:rPr lang="ru-RU" sz="1300" dirty="0">
                          <a:effectLst/>
                        </a:rPr>
                        <a:t>Показатели</a:t>
                      </a:r>
                      <a:endParaRPr lang="ru-RU" sz="1300" b="1" dirty="0">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rPr>
                        <a:t>Единица измерения</a:t>
                      </a:r>
                      <a:endParaRPr lang="ru-RU" sz="1300" b="1" dirty="0">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outerShdw blurRad="38100" dist="38100" dir="2700000" algn="tl">
                              <a:srgbClr val="000000">
                                <a:alpha val="43137"/>
                              </a:srgbClr>
                            </a:outerShdw>
                          </a:effectLst>
                        </a:rPr>
                        <a:t>отчет </a:t>
                      </a:r>
                      <a:r>
                        <a:rPr lang="ru-RU" sz="1300" dirty="0" smtClean="0">
                          <a:effectLst>
                            <a:outerShdw blurRad="38100" dist="38100" dir="2700000" algn="tl">
                              <a:srgbClr val="000000">
                                <a:alpha val="43137"/>
                              </a:srgbClr>
                            </a:outerShdw>
                          </a:effectLst>
                        </a:rPr>
                        <a:t>2016</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outerShdw blurRad="38100" dist="38100" dir="2700000" algn="tl">
                              <a:srgbClr val="000000">
                                <a:alpha val="43137"/>
                              </a:srgbClr>
                            </a:outerShdw>
                          </a:effectLst>
                        </a:rPr>
                        <a:t>отчет </a:t>
                      </a:r>
                      <a:r>
                        <a:rPr lang="ru-RU" sz="1300" dirty="0" smtClean="0">
                          <a:effectLst>
                            <a:outerShdw blurRad="38100" dist="38100" dir="2700000" algn="tl">
                              <a:srgbClr val="000000">
                                <a:alpha val="43137"/>
                              </a:srgbClr>
                            </a:outerShdw>
                          </a:effectLst>
                        </a:rPr>
                        <a:t>2017</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2">
                        <a:lumMod val="40000"/>
                        <a:lumOff val="60000"/>
                      </a:schemeClr>
                    </a:solidFill>
                  </a:tcPr>
                </a:tc>
              </a:tr>
              <a:tr h="175635">
                <a:tc>
                  <a:txBody>
                    <a:bodyPr/>
                    <a:lstStyle/>
                    <a:p>
                      <a:pPr>
                        <a:lnSpc>
                          <a:spcPct val="115000"/>
                        </a:lnSpc>
                        <a:spcAft>
                          <a:spcPts val="0"/>
                        </a:spcAft>
                      </a:pPr>
                      <a:r>
                        <a:rPr lang="ru-RU" sz="1050" b="1" dirty="0">
                          <a:effectLst/>
                        </a:rPr>
                        <a:t>Промышленное </a:t>
                      </a:r>
                      <a:r>
                        <a:rPr lang="ru-RU" sz="1050" b="1" dirty="0" smtClean="0">
                          <a:effectLst/>
                        </a:rPr>
                        <a:t>производство:</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dirty="0">
                          <a:effectLst/>
                        </a:rPr>
                        <a:t>Индекс промышленного производства </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 в сопоставимых ценах</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effectLst/>
                        </a:rPr>
                        <a:t>94,70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100,90</a:t>
                      </a:r>
                      <a:endParaRPr lang="ru-RU" sz="1000" dirty="0">
                        <a:solidFill>
                          <a:schemeClr val="tx1"/>
                        </a:solidFill>
                        <a:effectLst/>
                        <a:latin typeface="Times New Roman"/>
                        <a:ea typeface="Times New Roman"/>
                        <a:cs typeface="Times New Roman"/>
                      </a:endParaRPr>
                    </a:p>
                  </a:txBody>
                  <a:tcPr marL="14535" marR="14535" marT="0" marB="0"/>
                </a:tc>
              </a:tr>
              <a:tr h="261816">
                <a:tc>
                  <a:txBody>
                    <a:bodyPr/>
                    <a:lstStyle/>
                    <a:p>
                      <a:pPr>
                        <a:lnSpc>
                          <a:spcPct val="115000"/>
                        </a:lnSpc>
                        <a:spcAft>
                          <a:spcPts val="0"/>
                        </a:spcAft>
                      </a:pPr>
                      <a:r>
                        <a:rPr lang="ru-RU" sz="1000" b="1" dirty="0">
                          <a:effectLst/>
                        </a:rPr>
                        <a:t>Обрабатывающие производства</a:t>
                      </a:r>
                      <a:endParaRPr lang="ru-RU" sz="100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endParaRPr lang="ru-RU" dirty="0"/>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dirty="0">
                          <a:effectLst/>
                        </a:rPr>
                        <a:t>Объем отгруженных товаров собственного производства, выполненных работ и услуг собственными силами - </a:t>
                      </a:r>
                      <a:r>
                        <a:rPr lang="ru-RU" sz="1000" dirty="0" smtClean="0">
                          <a:effectLst/>
                        </a:rPr>
                        <a:t>Обрабатывающие </a:t>
                      </a:r>
                      <a:r>
                        <a:rPr lang="ru-RU" sz="1000" dirty="0">
                          <a:effectLst/>
                        </a:rPr>
                        <a:t>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млн. руб.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501,70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402,40</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Индекс-дефлятор отгрузки - РАЗДЕЛ D: Обрабатывающие 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105,9</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 производства - РАЗДЕЛ D: Обрабатывающие 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75,8</a:t>
                      </a:r>
                      <a:endParaRPr lang="ru-RU" sz="1000" dirty="0">
                        <a:solidFill>
                          <a:schemeClr val="tx1"/>
                        </a:solidFill>
                        <a:effectLst/>
                        <a:latin typeface="Times New Roman"/>
                        <a:ea typeface="Times New Roman"/>
                        <a:cs typeface="Times New Roman"/>
                      </a:endParaRPr>
                    </a:p>
                  </a:txBody>
                  <a:tcPr marL="14535" marR="14535" marT="0" marB="0"/>
                </a:tc>
              </a:tr>
              <a:tr h="151951">
                <a:tc>
                  <a:txBody>
                    <a:bodyPr/>
                    <a:lstStyle/>
                    <a:p>
                      <a:pPr>
                        <a:lnSpc>
                          <a:spcPct val="115000"/>
                        </a:lnSpc>
                        <a:spcAft>
                          <a:spcPts val="0"/>
                        </a:spcAft>
                      </a:pPr>
                      <a:r>
                        <a:rPr lang="ru-RU" sz="1050" b="1" dirty="0">
                          <a:effectLst/>
                        </a:rPr>
                        <a:t>Сельское </a:t>
                      </a:r>
                      <a:r>
                        <a:rPr lang="ru-RU" sz="1050" b="1" dirty="0" smtClean="0">
                          <a:effectLst/>
                        </a:rPr>
                        <a:t>хозяйство:</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endParaRPr lang="ru-RU" dirty="0"/>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Продукция сельского хозяйства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млн. руб.</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2944,31</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3114,56</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 производства продукции сельского хозяйства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a:effectLst/>
                        </a:rPr>
                        <a:t>% к </a:t>
                      </a:r>
                      <a:r>
                        <a:rPr lang="ru-RU" sz="900" dirty="0" err="1" smtClean="0">
                          <a:effectLst/>
                        </a:rPr>
                        <a:t>предыдущ</a:t>
                      </a:r>
                      <a:r>
                        <a:rPr lang="ru-RU" sz="900" dirty="0" smtClean="0">
                          <a:effectLst/>
                        </a:rPr>
                        <a:t>.  </a:t>
                      </a:r>
                      <a:r>
                        <a:rPr lang="ru-RU" sz="900" dirty="0">
                          <a:effectLst/>
                        </a:rPr>
                        <a:t>году в сопоставимых ценах</a:t>
                      </a:r>
                      <a:endParaRPr lang="ru-RU" sz="9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101,3</a:t>
                      </a: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dirty="0">
                          <a:effectLst/>
                        </a:rPr>
                        <a:t>Индекс-дефлятор продукции сельского хозяйства в хозяйствах всех категорий</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104,3</a:t>
                      </a:r>
                      <a:endParaRPr lang="ru-RU" sz="1000" dirty="0">
                        <a:solidFill>
                          <a:schemeClr val="tx1"/>
                        </a:solidFill>
                        <a:effectLst/>
                        <a:latin typeface="Times New Roman"/>
                        <a:ea typeface="Times New Roman"/>
                        <a:cs typeface="Times New Roman"/>
                      </a:endParaRPr>
                    </a:p>
                  </a:txBody>
                  <a:tcPr marL="14535" marR="14535" marT="0" marB="0"/>
                </a:tc>
              </a:tr>
              <a:tr h="167271">
                <a:tc gridSpan="4">
                  <a:txBody>
                    <a:bodyPr/>
                    <a:lstStyle/>
                    <a:p>
                      <a:pPr>
                        <a:lnSpc>
                          <a:spcPct val="115000"/>
                        </a:lnSpc>
                        <a:spcAft>
                          <a:spcPts val="0"/>
                        </a:spcAft>
                      </a:pPr>
                      <a:r>
                        <a:rPr lang="ru-RU" sz="1000" dirty="0">
                          <a:effectLst/>
                        </a:rPr>
                        <a:t> </a:t>
                      </a:r>
                      <a:r>
                        <a:rPr lang="ru-RU" sz="1000" b="0" dirty="0" smtClean="0">
                          <a:effectLst/>
                        </a:rPr>
                        <a:t>Продукция </a:t>
                      </a:r>
                      <a:r>
                        <a:rPr lang="ru-RU" sz="1000" b="0" dirty="0">
                          <a:effectLst/>
                        </a:rPr>
                        <a:t>сельского хозяйства в хозяйствах всех категорий</a:t>
                      </a:r>
                      <a:r>
                        <a:rPr lang="ru-RU" sz="1000" dirty="0">
                          <a:effectLst/>
                        </a:rPr>
                        <a:t>, в том числе:</a:t>
                      </a:r>
                      <a:endParaRPr lang="ru-RU" sz="1000" dirty="0">
                        <a:solidFill>
                          <a:schemeClr val="tx1"/>
                        </a:solidFill>
                        <a:effectLst/>
                        <a:latin typeface="Times New Roman"/>
                        <a:ea typeface="Times New Roman"/>
                        <a:cs typeface="Times New Roman"/>
                      </a:endParaRPr>
                    </a:p>
                  </a:txBody>
                  <a:tcPr marL="14535" marR="14535" marT="0" marB="0"/>
                </a:tc>
                <a:tc hMerge="1">
                  <a:txBody>
                    <a:bodyPr/>
                    <a:lstStyle/>
                    <a:p>
                      <a:endParaRPr lang="ru-RU"/>
                    </a:p>
                  </a:txBody>
                  <a:tcPr/>
                </a:tc>
                <a:tc hMerge="1">
                  <a:txBody>
                    <a:bodyPr/>
                    <a:lstStyle/>
                    <a:p>
                      <a:endParaRPr lang="ru-RU"/>
                    </a:p>
                  </a:txBody>
                  <a:tcPr/>
                </a:tc>
                <a:tc hMerge="1">
                  <a:txBody>
                    <a:bodyPr/>
                    <a:lstStyle/>
                    <a:p>
                      <a:endParaRPr lang="ru-RU"/>
                    </a:p>
                  </a:txBody>
                  <a:tcPr/>
                </a:tc>
              </a:tr>
              <a:tr h="167271">
                <a:tc>
                  <a:txBody>
                    <a:bodyPr/>
                    <a:lstStyle/>
                    <a:p>
                      <a:pPr>
                        <a:lnSpc>
                          <a:spcPct val="115000"/>
                        </a:lnSpc>
                        <a:spcAft>
                          <a:spcPts val="0"/>
                        </a:spcAft>
                      </a:pPr>
                      <a:r>
                        <a:rPr lang="ru-RU" sz="1000" dirty="0">
                          <a:effectLst/>
                        </a:rPr>
                        <a:t>Продукция растениеводства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1312,66</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1386,90</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 производства продукции растениеводства</a:t>
                      </a:r>
                      <a:endParaRPr lang="ru-RU" sz="1000" dirty="0">
                        <a:effectLst/>
                        <a:latin typeface="Times New Roman"/>
                        <a:ea typeface="Times New Roman"/>
                        <a:cs typeface="Times New Roman"/>
                      </a:endParaRPr>
                    </a:p>
                  </a:txBody>
                  <a:tcPr marL="14535" marR="1453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smtClean="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101,3</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Индекс-дефлятор продукции растениеводства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104,3</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Продукция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1631,71</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1727,66</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 производства продукции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a:effectLst/>
                        </a:rPr>
                        <a:t>% к </a:t>
                      </a:r>
                      <a:r>
                        <a:rPr lang="ru-RU" sz="900" dirty="0" err="1" smtClean="0">
                          <a:effectLst/>
                        </a:rPr>
                        <a:t>предыдущ.году</a:t>
                      </a:r>
                      <a:r>
                        <a:rPr lang="ru-RU" sz="900" dirty="0" smtClean="0">
                          <a:effectLst/>
                        </a:rPr>
                        <a:t> </a:t>
                      </a:r>
                      <a:r>
                        <a:rPr lang="ru-RU" sz="900" dirty="0">
                          <a:effectLst/>
                        </a:rPr>
                        <a:t>в сопоставимых ценах</a:t>
                      </a:r>
                      <a:endParaRPr lang="ru-RU" sz="9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108,3</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Индекс-дефлятор продукции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103,5</a:t>
                      </a:r>
                      <a:endParaRPr lang="ru-RU" sz="1000" dirty="0">
                        <a:solidFill>
                          <a:schemeClr val="tx1"/>
                        </a:solidFill>
                        <a:effectLst/>
                        <a:latin typeface="Times New Roman"/>
                        <a:ea typeface="Times New Roman"/>
                        <a:cs typeface="Times New Roman"/>
                      </a:endParaRPr>
                    </a:p>
                  </a:txBody>
                  <a:tcPr marL="14535" marR="14535" marT="0" marB="0"/>
                </a:tc>
              </a:tr>
              <a:tr h="175635">
                <a:tc>
                  <a:txBody>
                    <a:bodyPr/>
                    <a:lstStyle/>
                    <a:p>
                      <a:pPr>
                        <a:lnSpc>
                          <a:spcPct val="115000"/>
                        </a:lnSpc>
                        <a:spcAft>
                          <a:spcPts val="0"/>
                        </a:spcAft>
                      </a:pPr>
                      <a:r>
                        <a:rPr lang="ru-RU" sz="1050" dirty="0" smtClean="0">
                          <a:effectLst/>
                        </a:rPr>
                        <a:t>Транспорт:</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dirty="0">
                          <a:effectLst/>
                        </a:rPr>
                        <a:t>Протяженность автомобильных дорог общего пользования с твердым покрытием </a:t>
                      </a:r>
                      <a:r>
                        <a:rPr lang="ru-RU" sz="1000" dirty="0" smtClean="0">
                          <a:effectLst/>
                        </a:rPr>
                        <a:t> (</a:t>
                      </a:r>
                      <a:r>
                        <a:rPr lang="ru-RU" sz="1000" dirty="0" err="1" smtClean="0">
                          <a:effectLst/>
                        </a:rPr>
                        <a:t>федер</a:t>
                      </a:r>
                      <a:r>
                        <a:rPr lang="ru-RU" sz="1000" dirty="0" smtClean="0">
                          <a:effectLst/>
                        </a:rPr>
                        <a:t>., </a:t>
                      </a:r>
                      <a:r>
                        <a:rPr lang="ru-RU" sz="1000" dirty="0" err="1" smtClean="0">
                          <a:effectLst/>
                        </a:rPr>
                        <a:t>региональн</a:t>
                      </a:r>
                      <a:r>
                        <a:rPr lang="ru-RU" sz="1000" dirty="0" smtClean="0">
                          <a:effectLst/>
                        </a:rPr>
                        <a:t>. </a:t>
                      </a:r>
                      <a:r>
                        <a:rPr lang="ru-RU" sz="1000" dirty="0">
                          <a:effectLst/>
                        </a:rPr>
                        <a:t>и </a:t>
                      </a:r>
                      <a:r>
                        <a:rPr lang="ru-RU" sz="1000" dirty="0" err="1" smtClean="0">
                          <a:effectLst/>
                        </a:rPr>
                        <a:t>межмуниципальн</a:t>
                      </a:r>
                      <a:r>
                        <a:rPr lang="ru-RU" sz="1000" dirty="0" smtClean="0">
                          <a:effectLst/>
                        </a:rPr>
                        <a:t>., </a:t>
                      </a:r>
                      <a:r>
                        <a:rPr lang="ru-RU" sz="1000" dirty="0" err="1" smtClean="0">
                          <a:effectLst/>
                        </a:rPr>
                        <a:t>местн.значения</a:t>
                      </a:r>
                      <a:r>
                        <a:rPr lang="ru-RU" sz="1000" dirty="0">
                          <a:effectLst/>
                        </a:rPr>
                        <a:t>)</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км.</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90,70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90,70</a:t>
                      </a:r>
                      <a:endParaRPr lang="ru-RU" sz="1000" dirty="0">
                        <a:solidFill>
                          <a:schemeClr val="tx1"/>
                        </a:solidFill>
                        <a:effectLst/>
                        <a:latin typeface="Times New Roman"/>
                        <a:ea typeface="Times New Roman"/>
                        <a:cs typeface="Times New Roman"/>
                      </a:endParaRPr>
                    </a:p>
                  </a:txBody>
                  <a:tcPr marL="14535" marR="14535" marT="0" marB="0"/>
                </a:tc>
              </a:tr>
              <a:tr h="167271">
                <a:tc>
                  <a:txBody>
                    <a:bodyPr/>
                    <a:lstStyle/>
                    <a:p>
                      <a:pPr>
                        <a:lnSpc>
                          <a:spcPct val="115000"/>
                        </a:lnSpc>
                        <a:spcAft>
                          <a:spcPts val="0"/>
                        </a:spcAft>
                      </a:pPr>
                      <a:r>
                        <a:rPr lang="ru-RU" sz="1000" dirty="0">
                          <a:effectLst/>
                        </a:rPr>
                        <a:t>в том числе федерального значения</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км.</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a:effectLst/>
                        </a:rPr>
                        <a:t>Плотность автомобильных дорог общего пользования с твердым покрытием</a:t>
                      </a:r>
                      <a:endParaRPr lang="ru-RU" sz="100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на конец года; км путей на 10000 </a:t>
                      </a:r>
                      <a:r>
                        <a:rPr lang="ru-RU" sz="1000" dirty="0" err="1">
                          <a:effectLst/>
                        </a:rPr>
                        <a:t>кв.км</a:t>
                      </a:r>
                      <a:r>
                        <a:rPr lang="ru-RU" sz="1000" dirty="0">
                          <a:effectLst/>
                        </a:rPr>
                        <a:t> </a:t>
                      </a:r>
                      <a:r>
                        <a:rPr lang="ru-RU" sz="1000" dirty="0" err="1">
                          <a:effectLst/>
                        </a:rPr>
                        <a:t>террит</a:t>
                      </a:r>
                      <a:r>
                        <a:rPr lang="ru-RU" sz="1000" dirty="0">
                          <a:effectLst/>
                        </a:rPr>
                        <a:t>.</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309,50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309,50</a:t>
                      </a:r>
                      <a:endParaRPr lang="ru-RU" sz="1000" dirty="0">
                        <a:solidFill>
                          <a:schemeClr val="tx1"/>
                        </a:solidFill>
                        <a:effectLst/>
                        <a:latin typeface="Times New Roman"/>
                        <a:ea typeface="Times New Roman"/>
                        <a:cs typeface="Times New Roman"/>
                      </a:endParaRPr>
                    </a:p>
                  </a:txBody>
                  <a:tcPr marL="14535" marR="14535" marT="0" marB="0"/>
                </a:tc>
              </a:tr>
              <a:tr h="334543">
                <a:tc>
                  <a:txBody>
                    <a:bodyPr/>
                    <a:lstStyle/>
                    <a:p>
                      <a:pPr>
                        <a:lnSpc>
                          <a:spcPct val="115000"/>
                        </a:lnSpc>
                        <a:spcAft>
                          <a:spcPts val="0"/>
                        </a:spcAft>
                      </a:pPr>
                      <a:r>
                        <a:rPr lang="ru-RU" sz="1000">
                          <a:effectLst/>
                        </a:rPr>
                        <a:t>Удельный вес автомобильных дорог с твердым покрытием в общей протяженности автомобильных дорог общего пользования</a:t>
                      </a:r>
                      <a:endParaRPr lang="ru-RU" sz="100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на конец года;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16,50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16,50</a:t>
                      </a:r>
                      <a:endParaRPr lang="ru-RU" sz="1000" dirty="0">
                        <a:solidFill>
                          <a:schemeClr val="tx1"/>
                        </a:solidFill>
                        <a:effectLst/>
                        <a:latin typeface="Times New Roman"/>
                        <a:ea typeface="Times New Roman"/>
                        <a:cs typeface="Times New Roman"/>
                      </a:endParaRPr>
                    </a:p>
                  </a:txBody>
                  <a:tcPr marL="14535" marR="14535" marT="0" marB="0"/>
                </a:tc>
              </a:tr>
            </a:tbl>
          </a:graphicData>
        </a:graphic>
      </p:graphicFrame>
      <p:sp>
        <p:nvSpPr>
          <p:cNvPr id="4" name="Прямоугольник 3"/>
          <p:cNvSpPr/>
          <p:nvPr/>
        </p:nvSpPr>
        <p:spPr>
          <a:xfrm>
            <a:off x="467544" y="151472"/>
            <a:ext cx="8208912" cy="1015663"/>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pPr algn="ctr"/>
            <a:r>
              <a:rPr lang="ru-RU" sz="3000" b="1" dirty="0">
                <a:solidFill>
                  <a:srgbClr val="C00000"/>
                </a:solidFill>
                <a:effectLst>
                  <a:outerShdw blurRad="38100" dist="38100" dir="2700000" algn="tl">
                    <a:srgbClr val="000000">
                      <a:alpha val="43137"/>
                    </a:srgbClr>
                  </a:outerShdw>
                </a:effectLst>
                <a:latin typeface="Victoriana" pitchFamily="2" charset="0"/>
              </a:rPr>
              <a:t>Основные показатели социально-экономического </a:t>
            </a:r>
            <a:r>
              <a:rPr lang="ru-RU" sz="3000" b="1" dirty="0" smtClean="0">
                <a:solidFill>
                  <a:srgbClr val="C00000"/>
                </a:solidFill>
                <a:effectLst>
                  <a:outerShdw blurRad="38100" dist="38100" dir="2700000" algn="tl">
                    <a:srgbClr val="000000">
                      <a:alpha val="43137"/>
                    </a:srgbClr>
                  </a:outerShdw>
                </a:effectLst>
                <a:latin typeface="Victoriana" pitchFamily="2" charset="0"/>
              </a:rPr>
              <a:t>развития </a:t>
            </a:r>
          </a:p>
          <a:p>
            <a:pPr algn="ctr"/>
            <a:r>
              <a:rPr lang="ru-RU" sz="2800" b="1" dirty="0" smtClean="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a:t>
            </a:r>
            <a:r>
              <a:rPr lang="ru-RU" sz="3000" b="1" dirty="0" smtClean="0">
                <a:solidFill>
                  <a:srgbClr val="C00000"/>
                </a:solidFill>
                <a:effectLst>
                  <a:outerShdw blurRad="38100" dist="38100" dir="2700000" algn="tl">
                    <a:srgbClr val="000000">
                      <a:alpha val="43137"/>
                    </a:srgbClr>
                  </a:outerShdw>
                </a:effectLst>
                <a:latin typeface="Victoriana" pitchFamily="2" charset="0"/>
              </a:rPr>
              <a:t> </a:t>
            </a:r>
            <a:r>
              <a:rPr lang="ru-RU" sz="2000" b="1" dirty="0">
                <a:solidFill>
                  <a:srgbClr val="C00000"/>
                </a:solidFill>
                <a:latin typeface="Victoriana" pitchFamily="2" charset="0"/>
              </a:rPr>
              <a:t>(</a:t>
            </a:r>
            <a:r>
              <a:rPr lang="ru-RU" sz="2000" b="1" dirty="0" smtClean="0">
                <a:solidFill>
                  <a:srgbClr val="C00000"/>
                </a:solidFill>
                <a:latin typeface="Victoriana" pitchFamily="2" charset="0"/>
              </a:rPr>
              <a:t>отчёт 2017 </a:t>
            </a:r>
            <a:r>
              <a:rPr lang="ru-RU" sz="2000" b="1" dirty="0">
                <a:solidFill>
                  <a:srgbClr val="C00000"/>
                </a:solidFill>
                <a:latin typeface="Victoriana" pitchFamily="2" charset="0"/>
              </a:rPr>
              <a:t>года сопоставимый с предыдущим годом) </a:t>
            </a:r>
          </a:p>
        </p:txBody>
      </p:sp>
    </p:spTree>
    <p:extLst>
      <p:ext uri="{BB962C8B-B14F-4D97-AF65-F5344CB8AC3E}">
        <p14:creationId xmlns:p14="http://schemas.microsoft.com/office/powerpoint/2010/main" val="3519582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m0-tub-ru.yandex.net/i?id=366b06562bb962d0f86cf7342e2548d8&amp;n=33&amp;h=190&amp;w=18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1" y="4581128"/>
            <a:ext cx="2160239" cy="2088232"/>
          </a:xfrm>
          <a:prstGeom prst="rect">
            <a:avLst/>
          </a:prstGeom>
          <a:noFill/>
          <a:ln>
            <a:noFill/>
          </a:ln>
        </p:spPr>
      </p:pic>
      <p:sp>
        <p:nvSpPr>
          <p:cNvPr id="7" name="Прямоугольник 6"/>
          <p:cNvSpPr/>
          <p:nvPr/>
        </p:nvSpPr>
        <p:spPr>
          <a:xfrm>
            <a:off x="512476" y="244966"/>
            <a:ext cx="8235988" cy="1815882"/>
          </a:xfrm>
          <a:prstGeom prst="rect">
            <a:avLst/>
          </a:prstGeom>
          <a:ln cmpd="dbl">
            <a:solidFill>
              <a:schemeClr val="accent3">
                <a:lumMod val="60000"/>
                <a:lumOff val="40000"/>
              </a:schemeClr>
            </a:solidFill>
          </a:ln>
          <a:effectLst>
            <a:innerShdw blurRad="114300">
              <a:prstClr val="black"/>
            </a:innerShdw>
          </a:effectLst>
          <a:scene3d>
            <a:camera prst="orthographicFront"/>
            <a:lightRig rig="threePt" dir="t"/>
          </a:scene3d>
          <a:sp3d>
            <a:bevelT w="152400" h="50800" prst="softRound"/>
          </a:sp3d>
        </p:spPr>
        <p:txBody>
          <a:bodyPr wrap="square">
            <a:spAutoFit/>
          </a:bodyPr>
          <a:lstStyle/>
          <a:p>
            <a:pPr algn="ctr"/>
            <a:r>
              <a:rPr lang="ru-RU" altLang="ru-RU" sz="2400" b="1" dirty="0" smtClean="0">
                <a:solidFill>
                  <a:srgbClr val="C00000"/>
                </a:solidFill>
                <a:effectLst>
                  <a:outerShdw blurRad="38100" dist="38100" dir="2700000" algn="tl">
                    <a:srgbClr val="000000">
                      <a:alpha val="43137"/>
                    </a:srgbClr>
                  </a:outerShdw>
                </a:effectLst>
                <a:latin typeface="Constantia" pitchFamily="18" charset="0"/>
              </a:rPr>
              <a:t>Презентация «Бюджет </a:t>
            </a:r>
            <a:r>
              <a:rPr lang="ru-RU" altLang="ru-RU" sz="2400" b="1" dirty="0">
                <a:solidFill>
                  <a:srgbClr val="C00000"/>
                </a:solidFill>
                <a:effectLst>
                  <a:outerShdw blurRad="38100" dist="38100" dir="2700000" algn="tl">
                    <a:srgbClr val="000000">
                      <a:alpha val="43137"/>
                    </a:srgbClr>
                  </a:outerShdw>
                </a:effectLst>
                <a:latin typeface="Constantia" pitchFamily="18" charset="0"/>
              </a:rPr>
              <a:t>для граждан» </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подготовлена Финансовым </a:t>
            </a:r>
            <a:r>
              <a:rPr lang="ru-RU" altLang="ru-RU" sz="2200" b="1" dirty="0">
                <a:solidFill>
                  <a:srgbClr val="C00000"/>
                </a:solidFill>
                <a:effectLst>
                  <a:outerShdw blurRad="38100" dist="38100" dir="2700000" algn="tl">
                    <a:srgbClr val="000000">
                      <a:alpha val="43137"/>
                    </a:srgbClr>
                  </a:outerShdw>
                </a:effectLst>
                <a:latin typeface="Constantia" pitchFamily="18" charset="0"/>
              </a:rPr>
              <a:t>управлением </a:t>
            </a:r>
          </a:p>
          <a:p>
            <a:pPr algn="ctr"/>
            <a:r>
              <a:rPr lang="ru-RU" altLang="ru-RU" sz="2200" b="1" dirty="0">
                <a:solidFill>
                  <a:srgbClr val="C00000"/>
                </a:solidFill>
                <a:effectLst>
                  <a:outerShdw blurRad="38100" dist="38100" dir="2700000" algn="tl">
                    <a:srgbClr val="000000">
                      <a:alpha val="43137"/>
                    </a:srgbClr>
                  </a:outerShdw>
                </a:effectLst>
                <a:latin typeface="Constantia" pitchFamily="18" charset="0"/>
              </a:rPr>
              <a:t>администрации Зеленчукского муниципального</a:t>
            </a: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 района</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Руководитель проекта: </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начальник финансового управления  А.А. Джужуева</a:t>
            </a:r>
            <a:endParaRPr lang="ru-RU" altLang="ru-RU" sz="2200" dirty="0">
              <a:solidFill>
                <a:srgbClr val="C00000"/>
              </a:solidFill>
              <a:latin typeface="Constantia" pitchFamily="18" charset="0"/>
            </a:endParaRPr>
          </a:p>
        </p:txBody>
      </p:sp>
      <p:sp>
        <p:nvSpPr>
          <p:cNvPr id="9" name="Прямоугольник 8"/>
          <p:cNvSpPr/>
          <p:nvPr/>
        </p:nvSpPr>
        <p:spPr>
          <a:xfrm>
            <a:off x="899592" y="3502749"/>
            <a:ext cx="7776864" cy="646331"/>
          </a:xfrm>
          <a:prstGeom prst="rect">
            <a:avLst/>
          </a:prstGeom>
        </p:spPr>
        <p:txBody>
          <a:bodyPr wrap="square">
            <a:spAutoFit/>
          </a:bodyPr>
          <a:lstStyle/>
          <a:p>
            <a:pPr marL="0" lvl="1" defTabSz="844550">
              <a:lnSpc>
                <a:spcPct val="90000"/>
              </a:lnSpc>
              <a:spcBef>
                <a:spcPct val="0"/>
              </a:spcBef>
              <a:spcAft>
                <a:spcPct val="15000"/>
              </a:spcAft>
            </a:pPr>
            <a:r>
              <a:rPr lang="ru-RU" sz="2000" dirty="0" smtClean="0">
                <a:solidFill>
                  <a:prstClr val="black">
                    <a:hueOff val="0"/>
                    <a:satOff val="0"/>
                    <a:lumOff val="0"/>
                    <a:alphaOff val="0"/>
                  </a:prstClr>
                </a:solidFill>
              </a:rPr>
              <a:t>   </a:t>
            </a:r>
            <a:r>
              <a:rPr lang="ru-RU" sz="2000" dirty="0" smtClean="0">
                <a:solidFill>
                  <a:schemeClr val="accent2">
                    <a:lumMod val="50000"/>
                  </a:schemeClr>
                </a:solidFill>
              </a:rPr>
              <a:t>369140  </a:t>
            </a:r>
            <a:r>
              <a:rPr lang="ru-RU" sz="2000" dirty="0" smtClean="0">
                <a:solidFill>
                  <a:schemeClr val="accent2">
                    <a:lumMod val="50000"/>
                  </a:schemeClr>
                </a:solidFill>
                <a:effectLst>
                  <a:outerShdw blurRad="38100" dist="38100" dir="2700000" algn="tl">
                    <a:srgbClr val="000000">
                      <a:alpha val="43137"/>
                    </a:srgbClr>
                  </a:outerShdw>
                </a:effectLst>
              </a:rPr>
              <a:t>Карачаево-Черкесская </a:t>
            </a:r>
            <a:r>
              <a:rPr lang="ru-RU" sz="2000" dirty="0">
                <a:solidFill>
                  <a:schemeClr val="accent2">
                    <a:lumMod val="50000"/>
                  </a:schemeClr>
                </a:solidFill>
                <a:effectLst>
                  <a:outerShdw blurRad="38100" dist="38100" dir="2700000" algn="tl">
                    <a:srgbClr val="000000">
                      <a:alpha val="43137"/>
                    </a:srgbClr>
                  </a:outerShdw>
                </a:effectLst>
              </a:rPr>
              <a:t>Республика </a:t>
            </a:r>
            <a:r>
              <a:rPr lang="ru-RU" sz="2000" dirty="0" smtClean="0">
                <a:solidFill>
                  <a:schemeClr val="accent2">
                    <a:lumMod val="50000"/>
                  </a:schemeClr>
                </a:solidFill>
                <a:effectLst>
                  <a:outerShdw blurRad="38100" dist="38100" dir="2700000" algn="tl">
                    <a:srgbClr val="000000">
                      <a:alpha val="43137"/>
                    </a:srgbClr>
                  </a:outerShdw>
                </a:effectLst>
              </a:rPr>
              <a:t> ст</a:t>
            </a:r>
            <a:r>
              <a:rPr lang="ru-RU" sz="2000" dirty="0">
                <a:solidFill>
                  <a:schemeClr val="accent2">
                    <a:lumMod val="50000"/>
                  </a:schemeClr>
                </a:solidFill>
                <a:effectLst>
                  <a:outerShdw blurRad="38100" dist="38100" dir="2700000" algn="tl">
                    <a:srgbClr val="000000">
                      <a:alpha val="43137"/>
                    </a:srgbClr>
                  </a:outerShdw>
                </a:effectLst>
              </a:rPr>
              <a:t>. Зеленчукская, </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smtClean="0">
                <a:solidFill>
                  <a:schemeClr val="tx2">
                    <a:lumMod val="20000"/>
                    <a:lumOff val="80000"/>
                  </a:schemeClr>
                </a:solidFill>
                <a:effectLst>
                  <a:outerShdw blurRad="38100" dist="38100" dir="2700000" algn="tl">
                    <a:srgbClr val="000000">
                      <a:alpha val="43137"/>
                    </a:srgbClr>
                  </a:outerShdw>
                </a:effectLst>
              </a:rPr>
              <a:t>.</a:t>
            </a:r>
            <a:r>
              <a:rPr lang="ru-RU" sz="2000" dirty="0" smtClean="0">
                <a:solidFill>
                  <a:schemeClr val="bg1"/>
                </a:solidFill>
                <a:effectLst>
                  <a:outerShdw blurRad="38100" dist="38100" dir="2700000" algn="tl">
                    <a:srgbClr val="000000">
                      <a:alpha val="43137"/>
                    </a:srgbClr>
                  </a:outerShdw>
                </a:effectLst>
              </a:rPr>
              <a:t> </a:t>
            </a:r>
            <a:r>
              <a:rPr lang="ru-RU" sz="2000" dirty="0" smtClean="0">
                <a:solidFill>
                  <a:schemeClr val="accent2">
                    <a:lumMod val="50000"/>
                  </a:schemeClr>
                </a:solidFill>
                <a:effectLst>
                  <a:outerShdw blurRad="38100" dist="38100" dir="2700000" algn="tl">
                    <a:srgbClr val="000000">
                      <a:alpha val="43137"/>
                    </a:srgbClr>
                  </a:outerShdw>
                </a:effectLst>
              </a:rPr>
              <a:t>                 ул</a:t>
            </a:r>
            <a:r>
              <a:rPr lang="ru-RU" sz="2000" dirty="0">
                <a:solidFill>
                  <a:schemeClr val="accent2">
                    <a:lumMod val="50000"/>
                  </a:schemeClr>
                </a:solidFill>
                <a:effectLst>
                  <a:outerShdw blurRad="38100" dist="38100" dir="2700000" algn="tl">
                    <a:srgbClr val="000000">
                      <a:alpha val="43137"/>
                    </a:srgbClr>
                  </a:outerShdw>
                </a:effectLst>
              </a:rPr>
              <a:t>. Первомайская, 129 </a:t>
            </a:r>
            <a:r>
              <a:rPr lang="ru-RU" sz="2000" dirty="0" smtClean="0">
                <a:solidFill>
                  <a:schemeClr val="accent2">
                    <a:lumMod val="50000"/>
                  </a:schemeClr>
                </a:solidFill>
                <a:effectLst>
                  <a:outerShdw blurRad="38100" dist="38100" dir="2700000" algn="tl">
                    <a:srgbClr val="000000">
                      <a:alpha val="43137"/>
                    </a:srgbClr>
                  </a:outerShdw>
                </a:effectLst>
              </a:rPr>
              <a:t>                                          </a:t>
            </a:r>
          </a:p>
        </p:txBody>
      </p:sp>
      <p:sp>
        <p:nvSpPr>
          <p:cNvPr id="10" name="Прямоугольник 9"/>
          <p:cNvSpPr/>
          <p:nvPr/>
        </p:nvSpPr>
        <p:spPr>
          <a:xfrm>
            <a:off x="3995936" y="5653697"/>
            <a:ext cx="4320480" cy="1015663"/>
          </a:xfrm>
          <a:prstGeom prst="rect">
            <a:avLst/>
          </a:prstGeom>
        </p:spPr>
        <p:txBody>
          <a:bodyPr wrap="square">
            <a:sp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8(87878</a:t>
            </a:r>
            <a:r>
              <a:rPr lang="ru-RU" sz="2000" dirty="0">
                <a:solidFill>
                  <a:prstClr val="black">
                    <a:hueOff val="0"/>
                    <a:satOff val="0"/>
                    <a:lumOff val="0"/>
                    <a:alphaOff val="0"/>
                  </a:prstClr>
                </a:solidFill>
                <a:effectLst>
                  <a:outerShdw blurRad="38100" dist="38100" dir="2700000" algn="tl">
                    <a:srgbClr val="000000">
                      <a:alpha val="43137"/>
                    </a:srgbClr>
                  </a:outerShdw>
                </a:effectLst>
              </a:rPr>
              <a:t>) 5-12-39;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5 </a:t>
            </a:r>
            <a:r>
              <a:rPr lang="ru-RU" sz="2000" dirty="0">
                <a:solidFill>
                  <a:prstClr val="black">
                    <a:hueOff val="0"/>
                    <a:satOff val="0"/>
                    <a:lumOff val="0"/>
                    <a:alphaOff val="0"/>
                  </a:prstClr>
                </a:solidFill>
                <a:effectLst>
                  <a:outerShdw blurRad="38100" dist="38100" dir="2700000" algn="tl">
                    <a:srgbClr val="000000">
                      <a:alpha val="43137"/>
                    </a:srgbClr>
                  </a:outerShdw>
                </a:effectLst>
              </a:rPr>
              <a:t>34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75;  5-19-13</a:t>
            </a:r>
          </a:p>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hlinkClick r:id="rId4"/>
              </a:rPr>
              <a:t>zelfin</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a:solidFill>
                  <a:prstClr val="black">
                    <a:hueOff val="0"/>
                    <a:satOff val="0"/>
                    <a:lumOff val="0"/>
                    <a:alphaOff val="0"/>
                  </a:prstClr>
                </a:solidFill>
                <a:effectLst>
                  <a:outerShdw blurRad="38100" dist="38100" dir="2700000" algn="tl">
                    <a:srgbClr val="000000">
                      <a:alpha val="43137"/>
                    </a:srgbClr>
                  </a:outerShdw>
                </a:effectLst>
                <a:hlinkClick r:id="rId4"/>
              </a:rPr>
              <a:t>mail</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err="1" smtClean="0">
                <a:solidFill>
                  <a:prstClr val="black">
                    <a:hueOff val="0"/>
                    <a:satOff val="0"/>
                    <a:lumOff val="0"/>
                    <a:alphaOff val="0"/>
                  </a:prstClr>
                </a:solidFill>
                <a:effectLst>
                  <a:outerShdw blurRad="38100" dist="38100" dir="2700000" algn="tl">
                    <a:srgbClr val="000000">
                      <a:alpha val="43137"/>
                    </a:srgbClr>
                  </a:outerShdw>
                </a:effectLst>
                <a:hlinkClick r:id="rId4"/>
              </a:rPr>
              <a:t>ru</a:t>
            </a:r>
            <a:endParaRPr lang="ru-RU" sz="2000" dirty="0" smtClean="0">
              <a:solidFill>
                <a:prstClr val="black">
                  <a:hueOff val="0"/>
                  <a:satOff val="0"/>
                  <a:lumOff val="0"/>
                  <a:alphaOff val="0"/>
                </a:prstClr>
              </a:solidFill>
              <a:effectLst>
                <a:outerShdw blurRad="38100" dist="38100" dir="2700000" algn="tl">
                  <a:srgbClr val="000000">
                    <a:alpha val="43137"/>
                  </a:srgbClr>
                </a:outerShdw>
              </a:effectLst>
            </a:endParaRPr>
          </a:p>
          <a:p>
            <a:pPr marL="0" lvl="1" defTabSz="844550">
              <a:lnSpc>
                <a:spcPct val="90000"/>
              </a:lnSpc>
              <a:spcBef>
                <a:spcPct val="0"/>
              </a:spcBef>
              <a:spcAft>
                <a:spcPct val="15000"/>
              </a:spcAft>
            </a:pP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sp>
        <p:nvSpPr>
          <p:cNvPr id="11" name="Прямоугольник 10"/>
          <p:cNvSpPr/>
          <p:nvPr/>
        </p:nvSpPr>
        <p:spPr>
          <a:xfrm>
            <a:off x="1259632" y="4109271"/>
            <a:ext cx="6912768" cy="687881"/>
          </a:xfrm>
          <a:prstGeom prst="rect">
            <a:avLst/>
          </a:prstGeom>
        </p:spPr>
        <p:txBody>
          <a:bodyPr wrap="square">
            <a:spAutoFit/>
          </a:bodyPr>
          <a:lstStyle/>
          <a:p>
            <a:pPr marL="0" lvl="1" defTabSz="844550">
              <a:spcBef>
                <a:spcPct val="0"/>
              </a:spcBef>
              <a:spcAft>
                <a:spcPct val="15000"/>
              </a:spcAft>
            </a:pPr>
            <a:r>
              <a:rPr lang="ru-RU" b="1" dirty="0" smtClean="0">
                <a:solidFill>
                  <a:schemeClr val="accent2">
                    <a:lumMod val="50000"/>
                  </a:schemeClr>
                </a:solidFill>
              </a:rPr>
              <a:t>Часы работы: понедельник-пятница  </a:t>
            </a:r>
            <a:r>
              <a:rPr lang="ru-RU" b="1" dirty="0" smtClean="0">
                <a:solidFill>
                  <a:schemeClr val="accent2">
                    <a:lumMod val="50000"/>
                  </a:schemeClr>
                </a:solidFill>
                <a:effectLst>
                  <a:outerShdw blurRad="38100" dist="38100" dir="2700000" algn="tl">
                    <a:srgbClr val="000000">
                      <a:alpha val="43137"/>
                    </a:srgbClr>
                  </a:outerShdw>
                </a:effectLst>
              </a:rPr>
              <a:t>с 8-00 </a:t>
            </a:r>
            <a:r>
              <a:rPr lang="ru-RU" b="1" dirty="0">
                <a:solidFill>
                  <a:schemeClr val="accent2">
                    <a:lumMod val="50000"/>
                  </a:schemeClr>
                </a:solidFill>
                <a:effectLst>
                  <a:outerShdw blurRad="38100" dist="38100" dir="2700000" algn="tl">
                    <a:srgbClr val="000000">
                      <a:alpha val="43137"/>
                    </a:srgbClr>
                  </a:outerShdw>
                </a:effectLst>
              </a:rPr>
              <a:t>до </a:t>
            </a:r>
            <a:r>
              <a:rPr lang="ru-RU" b="1" dirty="0" smtClean="0">
                <a:solidFill>
                  <a:schemeClr val="accent2">
                    <a:lumMod val="50000"/>
                  </a:schemeClr>
                </a:solidFill>
                <a:effectLst>
                  <a:outerShdw blurRad="38100" dist="38100" dir="2700000" algn="tl">
                    <a:srgbClr val="000000">
                      <a:alpha val="43137"/>
                    </a:srgbClr>
                  </a:outerShdw>
                </a:effectLst>
              </a:rPr>
              <a:t>16-20 и 17-00</a:t>
            </a:r>
          </a:p>
          <a:p>
            <a:pPr marL="0" lvl="1" defTabSz="844550">
              <a:spcBef>
                <a:spcPct val="0"/>
              </a:spcBef>
              <a:spcAft>
                <a:spcPct val="15000"/>
              </a:spcAft>
            </a:pPr>
            <a:r>
              <a:rPr lang="ru-RU" b="1" dirty="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rPr>
              <a:t>перерыв</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с 12.00 до 13.00</a:t>
            </a:r>
          </a:p>
        </p:txBody>
      </p:sp>
      <p:sp>
        <p:nvSpPr>
          <p:cNvPr id="12" name="Прямоугольник 11"/>
          <p:cNvSpPr/>
          <p:nvPr/>
        </p:nvSpPr>
        <p:spPr>
          <a:xfrm>
            <a:off x="1331640" y="3102639"/>
            <a:ext cx="6120680" cy="400110"/>
          </a:xfrm>
          <a:prstGeom prst="rect">
            <a:avLst/>
          </a:prstGeom>
        </p:spPr>
        <p:txBody>
          <a:bodyPr wrap="square">
            <a:spAutoFit/>
          </a:bodyPr>
          <a:lstStyle/>
          <a:p>
            <a:pPr algn="ct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Финансовое управление </a:t>
            </a:r>
            <a:r>
              <a:rPr lang="ru-RU" altLang="ru-RU" sz="2000" b="1" dirty="0" smtClean="0">
                <a:solidFill>
                  <a:schemeClr val="accent2">
                    <a:lumMod val="50000"/>
                  </a:schemeClr>
                </a:solidFill>
                <a:effectLst>
                  <a:outerShdw blurRad="38100" dist="38100" dir="2700000" algn="tl">
                    <a:srgbClr val="000000">
                      <a:alpha val="43137"/>
                    </a:srgbClr>
                  </a:outerShdw>
                </a:effectLst>
                <a:latin typeface="Constantia" pitchFamily="18" charset="0"/>
              </a:rPr>
              <a:t>находится </a:t>
            </a: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по адресу:</a:t>
            </a:r>
          </a:p>
        </p:txBody>
      </p:sp>
      <p:sp>
        <p:nvSpPr>
          <p:cNvPr id="3" name="Прямоугольник 2"/>
          <p:cNvSpPr/>
          <p:nvPr/>
        </p:nvSpPr>
        <p:spPr>
          <a:xfrm>
            <a:off x="1043608" y="2289066"/>
            <a:ext cx="6552728" cy="707886"/>
          </a:xfrm>
          <a:prstGeom prst="rect">
            <a:avLst/>
          </a:prstGeom>
          <a:ln>
            <a:solidFill>
              <a:schemeClr val="accent3">
                <a:lumMod val="60000"/>
                <a:lumOff val="40000"/>
              </a:schemeClr>
            </a:solidFill>
          </a:ln>
          <a:effectLst>
            <a:outerShdw blurRad="50800" dist="38100" dir="18900000" algn="bl" rotWithShape="0">
              <a:prstClr val="black">
                <a:alpha val="40000"/>
              </a:prstClr>
            </a:outerShdw>
          </a:effectLst>
        </p:spPr>
        <p:txBody>
          <a:bodyPr wrap="square">
            <a:spAutoFit/>
          </a:bodyPr>
          <a:lstStyle/>
          <a:p>
            <a:pPr lvl="0" indent="450215"/>
            <a:r>
              <a:rPr lang="ru-RU" sz="4000" b="1" dirty="0">
                <a:solidFill>
                  <a:srgbClr val="501D1C"/>
                </a:solidFill>
                <a:effectLst>
                  <a:outerShdw blurRad="38100" dist="38100" dir="2700000" algn="tl">
                    <a:srgbClr val="000000">
                      <a:alpha val="43137"/>
                    </a:srgbClr>
                  </a:outerShdw>
                </a:effectLst>
                <a:latin typeface="Times New Roman" pitchFamily="18" charset="0"/>
                <a:ea typeface="Calibri"/>
                <a:cs typeface="Times New Roman" pitchFamily="18" charset="0"/>
              </a:rPr>
              <a:t>Контактная информация</a:t>
            </a:r>
          </a:p>
        </p:txBody>
      </p:sp>
      <p:sp>
        <p:nvSpPr>
          <p:cNvPr id="13" name="Прямоугольник 12"/>
          <p:cNvSpPr/>
          <p:nvPr/>
        </p:nvSpPr>
        <p:spPr>
          <a:xfrm>
            <a:off x="2771800" y="5364505"/>
            <a:ext cx="6192688" cy="584775"/>
          </a:xfrm>
          <a:prstGeom prst="rect">
            <a:avLst/>
          </a:prstGeom>
        </p:spPr>
        <p:txBody>
          <a:bodyPr wrap="square">
            <a:spAutoFit/>
          </a:bodyPr>
          <a:lstStyle/>
          <a:p>
            <a:pPr marL="0" lvl="1" defTabSz="844550">
              <a:spcBef>
                <a:spcPct val="0"/>
              </a:spcBef>
              <a:spcAft>
                <a:spcPct val="15000"/>
              </a:spcAft>
            </a:pPr>
            <a:r>
              <a:rPr lang="ru-RU" sz="1600" b="1" dirty="0" smtClean="0">
                <a:solidFill>
                  <a:schemeClr val="tx2">
                    <a:lumMod val="50000"/>
                  </a:schemeClr>
                </a:solidFill>
              </a:rPr>
              <a:t>Дополнительную информацию можно получить по телефону                 и эл. адресу:</a:t>
            </a:r>
            <a:endParaRPr lang="ru-RU" sz="1600" b="1" dirty="0">
              <a:solidFill>
                <a:schemeClr val="tx2">
                  <a:lumMod val="50000"/>
                </a:schemeClr>
              </a:solidFill>
            </a:endParaRPr>
          </a:p>
        </p:txBody>
      </p:sp>
    </p:spTree>
    <p:extLst>
      <p:ext uri="{BB962C8B-B14F-4D97-AF65-F5344CB8AC3E}">
        <p14:creationId xmlns:p14="http://schemas.microsoft.com/office/powerpoint/2010/main" val="2670692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867484"/>
            <a:ext cx="7704856" cy="3785652"/>
          </a:xfrm>
          <a:prstGeom prst="rect">
            <a:avLst/>
          </a:prstGeom>
          <a:effectLst>
            <a:outerShdw blurRad="50800" dist="38100" dir="18900000" algn="bl" rotWithShape="0">
              <a:prstClr val="black">
                <a:alpha val="40000"/>
              </a:prstClr>
            </a:outerShdw>
          </a:effectLst>
        </p:spPr>
        <p:txBody>
          <a:bodyPr wrap="square">
            <a:spAutoFit/>
          </a:bodyPr>
          <a:lstStyle/>
          <a:p>
            <a:pPr lvl="0" indent="450215" algn="ct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СПАСИБО </a:t>
            </a:r>
            <a:b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за</a:t>
            </a:r>
            <a:b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внимание!</a:t>
            </a:r>
          </a:p>
        </p:txBody>
      </p:sp>
    </p:spTree>
    <p:extLst>
      <p:ext uri="{BB962C8B-B14F-4D97-AF65-F5344CB8AC3E}">
        <p14:creationId xmlns:p14="http://schemas.microsoft.com/office/powerpoint/2010/main" val="331727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71492390"/>
              </p:ext>
            </p:extLst>
          </p:nvPr>
        </p:nvGraphicFramePr>
        <p:xfrm>
          <a:off x="467544" y="103626"/>
          <a:ext cx="8280920" cy="6709029"/>
        </p:xfrm>
        <a:graphic>
          <a:graphicData uri="http://schemas.openxmlformats.org/drawingml/2006/table">
            <a:tbl>
              <a:tblPr>
                <a:effectLst>
                  <a:innerShdw blurRad="114300">
                    <a:prstClr val="black"/>
                  </a:innerShdw>
                </a:effectLst>
                <a:tableStyleId>{8A107856-5554-42FB-B03E-39F5DBC370BA}</a:tableStyleId>
              </a:tblPr>
              <a:tblGrid>
                <a:gridCol w="4147242"/>
                <a:gridCol w="2241077"/>
                <a:gridCol w="884489"/>
                <a:gridCol w="1008112"/>
              </a:tblGrid>
              <a:tr h="188691">
                <a:tc>
                  <a:txBody>
                    <a:bodyPr/>
                    <a:lstStyle/>
                    <a:p>
                      <a:pPr>
                        <a:lnSpc>
                          <a:spcPct val="115000"/>
                        </a:lnSpc>
                        <a:spcAft>
                          <a:spcPts val="0"/>
                        </a:spcAft>
                      </a:pPr>
                      <a:r>
                        <a:rPr lang="ru-RU" sz="1100" b="1" dirty="0">
                          <a:effectLst/>
                        </a:rPr>
                        <a:t>Торговля и услуги населению</a:t>
                      </a:r>
                      <a:endParaRPr lang="ru-RU" sz="110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в ценах соответствующих лет; млн. руб.</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1644,50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1631,00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99,18</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Индекс-дефлятор оборота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104,4</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млн. руб.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dk1"/>
                          </a:solidFill>
                          <a:effectLst/>
                          <a:latin typeface="+mn-lt"/>
                          <a:ea typeface="+mn-ea"/>
                          <a:cs typeface="+mn-cs"/>
                        </a:rPr>
                        <a:t>43,30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42,00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97,30</a:t>
                      </a:r>
                      <a:endParaRPr lang="ru-RU" sz="1000" dirty="0">
                        <a:solidFill>
                          <a:schemeClr val="tx1"/>
                        </a:solidFill>
                        <a:effectLst/>
                        <a:latin typeface="Times New Roman"/>
                        <a:ea typeface="Times New Roman"/>
                        <a:cs typeface="Times New Roman"/>
                      </a:endParaRPr>
                    </a:p>
                  </a:txBody>
                  <a:tcPr marL="11819" marR="11819" marT="0" marB="0"/>
                </a:tc>
              </a:tr>
              <a:tr h="343075">
                <a:tc>
                  <a:txBody>
                    <a:bodyPr/>
                    <a:lstStyle/>
                    <a:p>
                      <a:pPr>
                        <a:lnSpc>
                          <a:spcPct val="115000"/>
                        </a:lnSpc>
                        <a:spcAft>
                          <a:spcPts val="0"/>
                        </a:spcAft>
                      </a:pPr>
                      <a:r>
                        <a:rPr lang="ru-RU" sz="1000" dirty="0">
                          <a:effectLst/>
                        </a:rPr>
                        <a:t>Индекс потребительских цен на продукцию общественного питания за период с начала года</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к соответствующему периоду предыдущего года,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101,5</a:t>
                      </a:r>
                      <a:endParaRPr lang="ru-RU" sz="1000" dirty="0">
                        <a:solidFill>
                          <a:schemeClr val="tx1"/>
                        </a:solidFill>
                        <a:effectLst/>
                        <a:latin typeface="Times New Roman"/>
                        <a:ea typeface="Times New Roman"/>
                        <a:cs typeface="Times New Roman"/>
                      </a:endParaRPr>
                    </a:p>
                  </a:txBody>
                  <a:tcPr marL="11819" marR="11819" marT="0" marB="0"/>
                </a:tc>
              </a:tr>
              <a:tr h="171537">
                <a:tc gridSpan="4">
                  <a:txBody>
                    <a:bodyPr/>
                    <a:lstStyle/>
                    <a:p>
                      <a:pPr algn="l">
                        <a:lnSpc>
                          <a:spcPct val="115000"/>
                        </a:lnSpc>
                        <a:spcAft>
                          <a:spcPts val="0"/>
                        </a:spcAft>
                      </a:pPr>
                      <a:r>
                        <a:rPr lang="ru-RU" sz="1000" dirty="0">
                          <a:effectLst/>
                        </a:rPr>
                        <a:t>Распределение оборота розничной торговли по формам собственности</a:t>
                      </a:r>
                      <a:endParaRPr lang="ru-RU" sz="1000" b="1" dirty="0">
                        <a:solidFill>
                          <a:schemeClr val="tx1"/>
                        </a:solidFill>
                        <a:effectLst/>
                        <a:latin typeface="Times New Roman"/>
                        <a:ea typeface="Times New Roman"/>
                        <a:cs typeface="Times New Roman"/>
                      </a:endParaRPr>
                    </a:p>
                  </a:txBody>
                  <a:tcPr marL="11819" marR="11819" marT="0" marB="0"/>
                </a:tc>
                <a:tc hMerge="1">
                  <a:txBody>
                    <a:bodyPr/>
                    <a:lstStyle/>
                    <a:p>
                      <a:endParaRPr lang="ru-RU"/>
                    </a:p>
                  </a:txBody>
                  <a:tcPr/>
                </a:tc>
                <a:tc hMerge="1">
                  <a:txBody>
                    <a:bodyPr/>
                    <a:lstStyle/>
                    <a:p>
                      <a:endParaRPr lang="ru-RU"/>
                    </a:p>
                  </a:txBody>
                  <a:tcPr/>
                </a:tc>
                <a:tc hMerge="1">
                  <a:txBody>
                    <a:bodyPr/>
                    <a:lstStyle/>
                    <a:p>
                      <a:endParaRPr lang="ru-RU"/>
                    </a:p>
                  </a:txBody>
                  <a:tcPr/>
                </a:tc>
              </a:tr>
              <a:tr h="343075">
                <a:tc>
                  <a:txBody>
                    <a:bodyPr/>
                    <a:lstStyle/>
                    <a:p>
                      <a:pPr>
                        <a:lnSpc>
                          <a:spcPct val="115000"/>
                        </a:lnSpc>
                        <a:spcAft>
                          <a:spcPts val="0"/>
                        </a:spcAft>
                      </a:pPr>
                      <a:r>
                        <a:rPr lang="ru-RU" sz="1000" dirty="0">
                          <a:effectLst/>
                        </a:rPr>
                        <a:t>Государственная и муниципальная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обор. </a:t>
                      </a:r>
                      <a:r>
                        <a:rPr lang="ru-RU" sz="1000" dirty="0" smtClean="0">
                          <a:effectLst/>
                        </a:rPr>
                        <a:t>розничной</a:t>
                      </a:r>
                      <a:r>
                        <a:rPr lang="ru-RU" sz="1000" baseline="0" dirty="0" smtClean="0">
                          <a:effectLst/>
                        </a:rPr>
                        <a:t> </a:t>
                      </a:r>
                      <a:r>
                        <a:rPr lang="ru-RU" sz="1000" dirty="0" smtClean="0">
                          <a:effectLst/>
                        </a:rPr>
                        <a:t>торговли</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tc>
              </a:tr>
              <a:tr h="343075">
                <a:tc>
                  <a:txBody>
                    <a:bodyPr/>
                    <a:lstStyle/>
                    <a:p>
                      <a:pPr>
                        <a:lnSpc>
                          <a:spcPct val="115000"/>
                        </a:lnSpc>
                        <a:spcAft>
                          <a:spcPts val="0"/>
                        </a:spcAft>
                      </a:pPr>
                      <a:r>
                        <a:rPr lang="ru-RU" sz="1000" dirty="0">
                          <a:effectLst/>
                        </a:rPr>
                        <a:t>Частная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общ. объема </a:t>
                      </a:r>
                      <a:r>
                        <a:rPr lang="ru-RU" sz="1000" dirty="0" smtClean="0">
                          <a:effectLst/>
                        </a:rPr>
                        <a:t>обор. розничной торговли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100,00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100,0</a:t>
                      </a:r>
                      <a:endParaRPr lang="ru-RU" sz="1000" dirty="0">
                        <a:solidFill>
                          <a:schemeClr val="tx1"/>
                        </a:solidFill>
                        <a:effectLst/>
                        <a:latin typeface="Times New Roman"/>
                        <a:ea typeface="Times New Roman"/>
                        <a:cs typeface="Times New Roman"/>
                      </a:endParaRPr>
                    </a:p>
                  </a:txBody>
                  <a:tcPr marL="11819" marR="11819" marT="0" marB="0"/>
                </a:tc>
              </a:tr>
              <a:tr h="343075">
                <a:tc>
                  <a:txBody>
                    <a:bodyPr/>
                    <a:lstStyle/>
                    <a:p>
                      <a:pPr>
                        <a:lnSpc>
                          <a:spcPct val="115000"/>
                        </a:lnSpc>
                        <a:spcAft>
                          <a:spcPts val="0"/>
                        </a:spcAft>
                      </a:pPr>
                      <a:r>
                        <a:rPr lang="ru-RU" sz="1000" dirty="0">
                          <a:effectLst/>
                        </a:rPr>
                        <a:t>Другие формы собственности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a:t>
                      </a:r>
                      <a:r>
                        <a:rPr lang="ru-RU" sz="1000" dirty="0" smtClean="0">
                          <a:effectLst/>
                        </a:rPr>
                        <a:t>обор.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tc>
              </a:tr>
              <a:tr h="180114">
                <a:tc>
                  <a:txBody>
                    <a:bodyPr/>
                    <a:lstStyle/>
                    <a:p>
                      <a:pPr>
                        <a:lnSpc>
                          <a:spcPct val="115000"/>
                        </a:lnSpc>
                        <a:spcAft>
                          <a:spcPts val="0"/>
                        </a:spcAft>
                      </a:pPr>
                      <a:r>
                        <a:rPr lang="ru-RU" sz="1050" dirty="0">
                          <a:effectLst/>
                        </a:rPr>
                        <a:t>Расходы населения</a:t>
                      </a:r>
                      <a:endParaRPr lang="ru-RU" sz="105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2128,00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20128,00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smtClean="0">
                          <a:effectLst/>
                        </a:rPr>
                        <a:t>В том числе:  покупка </a:t>
                      </a:r>
                      <a:r>
                        <a:rPr lang="ru-RU" sz="1000" dirty="0">
                          <a:effectLst/>
                        </a:rPr>
                        <a:t>товаров и оплата услуг</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1841,00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1841,00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из них </a:t>
                      </a:r>
                      <a:r>
                        <a:rPr lang="ru-RU" sz="1000" dirty="0" smtClean="0">
                          <a:effectLst/>
                        </a:rPr>
                        <a:t> покупка </a:t>
                      </a:r>
                      <a:r>
                        <a:rPr lang="ru-RU" sz="1000" dirty="0">
                          <a:effectLst/>
                        </a:rPr>
                        <a:t>товаров</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1389,50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1389,50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обязательные платежи и разнообразные взносы</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млн. руб.</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186,90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186,90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прочие расходы</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100,00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Превышение доходов над расходами (+), или расходов над доходами (-)</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1424,28</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1424,28</a:t>
                      </a:r>
                      <a:endParaRPr lang="ru-RU" sz="1000" dirty="0">
                        <a:solidFill>
                          <a:schemeClr val="tx1"/>
                        </a:solidFill>
                        <a:effectLst/>
                        <a:latin typeface="Times New Roman"/>
                        <a:ea typeface="Times New Roman"/>
                        <a:cs typeface="Times New Roman"/>
                      </a:endParaRPr>
                    </a:p>
                  </a:txBody>
                  <a:tcPr marL="11819" marR="11819" marT="0" marB="0"/>
                </a:tc>
              </a:tr>
              <a:tr h="268493">
                <a:tc>
                  <a:txBody>
                    <a:bodyPr/>
                    <a:lstStyle/>
                    <a:p>
                      <a:pPr>
                        <a:lnSpc>
                          <a:spcPct val="115000"/>
                        </a:lnSpc>
                        <a:spcAft>
                          <a:spcPts val="0"/>
                        </a:spcAft>
                      </a:pPr>
                      <a:r>
                        <a:rPr lang="ru-RU" sz="1100" b="1" dirty="0">
                          <a:effectLst/>
                        </a:rPr>
                        <a:t>Труд и занятость</a:t>
                      </a:r>
                      <a:endParaRPr lang="ru-RU" sz="110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tr>
              <a:tr h="171537">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тыс. руб.</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22,30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24,00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102,80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107,60</a:t>
                      </a:r>
                      <a:endParaRPr lang="ru-RU" sz="1000" dirty="0">
                        <a:solidFill>
                          <a:schemeClr val="tx1"/>
                        </a:solidFill>
                        <a:effectLst/>
                        <a:latin typeface="Times New Roman"/>
                        <a:ea typeface="Times New Roman"/>
                        <a:cs typeface="Times New Roman"/>
                      </a:endParaRPr>
                    </a:p>
                  </a:txBody>
                  <a:tcPr marL="11819" marR="11819" marT="0" marB="0"/>
                </a:tc>
              </a:tr>
              <a:tr h="343075">
                <a:tc>
                  <a:txBody>
                    <a:bodyPr/>
                    <a:lstStyle/>
                    <a:p>
                      <a:pPr>
                        <a:lnSpc>
                          <a:spcPct val="115000"/>
                        </a:lnSpc>
                        <a:spcAft>
                          <a:spcPts val="0"/>
                        </a:spcAft>
                      </a:pPr>
                      <a:r>
                        <a:rPr lang="ru-RU" sz="1000" dirty="0">
                          <a:effectLst/>
                        </a:rPr>
                        <a:t>Распределение </a:t>
                      </a:r>
                      <a:r>
                        <a:rPr lang="ru-RU" sz="1000" dirty="0" smtClean="0">
                          <a:effectLst/>
                        </a:rPr>
                        <a:t>среднегодовой численности занятых </a:t>
                      </a:r>
                      <a:r>
                        <a:rPr lang="ru-RU" sz="1000" dirty="0">
                          <a:effectLst/>
                        </a:rPr>
                        <a:t>в экономике по формам собственности: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tr>
              <a:tr h="343075">
                <a:tc>
                  <a:txBody>
                    <a:bodyPr/>
                    <a:lstStyle/>
                    <a:p>
                      <a:pPr>
                        <a:lnSpc>
                          <a:spcPct val="115000"/>
                        </a:lnSpc>
                        <a:spcAft>
                          <a:spcPts val="0"/>
                        </a:spcAft>
                      </a:pPr>
                      <a:r>
                        <a:rPr lang="ru-RU" sz="1000">
                          <a:effectLst/>
                        </a:rPr>
                        <a:t>на предприятиях и в организациях государственной и муниципальной форм собственности</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тыс. чел.</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2,90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2,90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частная</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3,10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Уровень зарегистрированной безработицы (на конец года)</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2,00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2,00</a:t>
                      </a:r>
                      <a:endParaRPr lang="ru-RU" sz="1000" dirty="0">
                        <a:solidFill>
                          <a:schemeClr val="tx1"/>
                        </a:solidFill>
                        <a:effectLst/>
                        <a:latin typeface="Times New Roman"/>
                        <a:ea typeface="Times New Roman"/>
                        <a:cs typeface="Times New Roman"/>
                      </a:endParaRPr>
                    </a:p>
                  </a:txBody>
                  <a:tcPr marL="11819" marR="11819" marT="0" marB="0"/>
                </a:tc>
              </a:tr>
              <a:tr h="268493">
                <a:tc>
                  <a:txBody>
                    <a:bodyPr/>
                    <a:lstStyle/>
                    <a:p>
                      <a:pPr>
                        <a:lnSpc>
                          <a:spcPct val="115000"/>
                        </a:lnSpc>
                        <a:spcAft>
                          <a:spcPts val="0"/>
                        </a:spcAft>
                      </a:pPr>
                      <a:r>
                        <a:rPr lang="ru-RU" sz="1000" dirty="0">
                          <a:effectLst/>
                        </a:rPr>
                        <a:t>Численность безработных (по методологии МОТ)</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tr>
              <a:tr h="343075">
                <a:tc>
                  <a:txBody>
                    <a:bodyPr/>
                    <a:lstStyle/>
                    <a:p>
                      <a:pPr>
                        <a:lnSpc>
                          <a:spcPct val="115000"/>
                        </a:lnSpc>
                        <a:spcAft>
                          <a:spcPts val="0"/>
                        </a:spcAft>
                      </a:pPr>
                      <a:r>
                        <a:rPr lang="ru-RU" sz="1000">
                          <a:effectLst/>
                        </a:rPr>
                        <a:t>Численность безработных, зарегистрированных в  государственных учреждениях службы занятости населения (на конец года)</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0,45</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0,45</a:t>
                      </a:r>
                      <a:endParaRPr lang="ru-RU" sz="1000" dirty="0">
                        <a:solidFill>
                          <a:schemeClr val="tx1"/>
                        </a:solidFill>
                        <a:effectLst/>
                        <a:latin typeface="Times New Roman"/>
                        <a:ea typeface="Times New Roman"/>
                        <a:cs typeface="Times New Roman"/>
                      </a:endParaRPr>
                    </a:p>
                  </a:txBody>
                  <a:tcPr marL="11819" marR="11819" marT="0" marB="0"/>
                </a:tc>
              </a:tr>
              <a:tr h="343075">
                <a:tc>
                  <a:txBody>
                    <a:bodyPr/>
                    <a:lstStyle/>
                    <a:p>
                      <a:pPr>
                        <a:lnSpc>
                          <a:spcPct val="115000"/>
                        </a:lnSpc>
                        <a:spcAft>
                          <a:spcPts val="0"/>
                        </a:spcAft>
                      </a:pPr>
                      <a:r>
                        <a:rPr lang="ru-RU" sz="1000">
                          <a:effectLst/>
                        </a:rPr>
                        <a:t>Среднесписочная численность работников организаций (без внешних совместителей)</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6,00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6,00</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Фонд начисленной заработной платы всех работников</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1471,53</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1471,53</a:t>
                      </a:r>
                      <a:endParaRPr lang="ru-RU" sz="1000" dirty="0">
                        <a:solidFill>
                          <a:schemeClr val="tx1"/>
                        </a:solidFill>
                        <a:effectLst/>
                        <a:latin typeface="Times New Roman"/>
                        <a:ea typeface="Times New Roman"/>
                        <a:cs typeface="Times New Roman"/>
                      </a:endParaRPr>
                    </a:p>
                  </a:txBody>
                  <a:tcPr marL="11819" marR="11819" marT="0" marB="0"/>
                </a:tc>
              </a:tr>
              <a:tr h="171537">
                <a:tc>
                  <a:txBody>
                    <a:bodyPr/>
                    <a:lstStyle/>
                    <a:p>
                      <a:pPr>
                        <a:lnSpc>
                          <a:spcPct val="115000"/>
                        </a:lnSpc>
                        <a:spcAft>
                          <a:spcPts val="0"/>
                        </a:spcAft>
                      </a:pPr>
                      <a:r>
                        <a:rPr lang="ru-RU" sz="1000">
                          <a:effectLst/>
                        </a:rPr>
                        <a:t>Выплаты социального характера - всего</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1983,75</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1983,75</a:t>
                      </a:r>
                      <a:endParaRPr lang="ru-RU" sz="1000" dirty="0">
                        <a:solidFill>
                          <a:schemeClr val="tx1"/>
                        </a:solidFill>
                        <a:effectLst/>
                        <a:latin typeface="Times New Roman"/>
                        <a:ea typeface="Times New Roman"/>
                        <a:cs typeface="Times New Roman"/>
                      </a:endParaRPr>
                    </a:p>
                  </a:txBody>
                  <a:tcPr marL="11819" marR="11819" marT="0" marB="0"/>
                </a:tc>
              </a:tr>
            </a:tbl>
          </a:graphicData>
        </a:graphic>
      </p:graphicFrame>
    </p:spTree>
    <p:extLst>
      <p:ext uri="{BB962C8B-B14F-4D97-AF65-F5344CB8AC3E}">
        <p14:creationId xmlns:p14="http://schemas.microsoft.com/office/powerpoint/2010/main" val="23471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sp>
        <p:nvSpPr>
          <p:cNvPr id="7" name="Прямоугольник 6"/>
          <p:cNvSpPr/>
          <p:nvPr/>
        </p:nvSpPr>
        <p:spPr>
          <a:xfrm>
            <a:off x="323528" y="1052736"/>
            <a:ext cx="8496944" cy="5493812"/>
          </a:xfrm>
          <a:prstGeom prst="rect">
            <a:avLst/>
          </a:prstGeom>
        </p:spPr>
        <p:txBody>
          <a:bodyPr wrap="square">
            <a:spAutoFit/>
          </a:bodyPr>
          <a:lstStyle/>
          <a:p>
            <a:pPr algn="just"/>
            <a:r>
              <a:rPr lang="ru-RU" sz="1300" b="1" i="1" dirty="0">
                <a:solidFill>
                  <a:srgbClr val="002060"/>
                </a:solidFill>
                <a:effectLst>
                  <a:outerShdw blurRad="38100" dist="38100" dir="2700000" algn="tl">
                    <a:srgbClr val="000000">
                      <a:alpha val="43137"/>
                    </a:srgbClr>
                  </a:outerShdw>
                </a:effectLst>
              </a:rPr>
              <a:t>Автономное учреждение </a:t>
            </a:r>
            <a:r>
              <a:rPr lang="ru-RU" sz="1300" b="1" dirty="0">
                <a:solidFill>
                  <a:srgbClr val="002060"/>
                </a:solidFill>
                <a:effectLst>
                  <a:outerShdw blurRad="38100" dist="38100" dir="2700000" algn="tl">
                    <a:srgbClr val="000000">
                      <a:alpha val="43137"/>
                    </a:srgbClr>
                  </a:outerShdw>
                </a:effectLst>
              </a:rPr>
              <a:t>-</a:t>
            </a:r>
            <a:r>
              <a:rPr lang="ru-RU" sz="1300" dirty="0">
                <a:solidFill>
                  <a:srgbClr val="002060"/>
                </a:solidFill>
                <a:effectLst>
                  <a:outerShdw blurRad="38100" dist="38100" dir="2700000" algn="tl">
                    <a:srgbClr val="000000">
                      <a:alpha val="43137"/>
                    </a:srgbClr>
                  </a:outerShdw>
                </a:effectLst>
              </a:rPr>
              <a:t> </a:t>
            </a:r>
            <a:r>
              <a:rPr lang="ru-RU" sz="1300" dirty="0">
                <a:solidFill>
                  <a:srgbClr val="002060"/>
                </a:solidFill>
              </a:rPr>
              <a:t>некоммерческая организация, созданная Российской Федерацией, субъектом РФ или муниципальным образованием для выполнения работ, оказания услуг в целях осуществления предусмотренных законодательством РФ полномочий органов государственной власти, полномочий органов местного самоуправления в сфере науки, образования, здравоохранения, культуры, социальной защиты, занятости населения, физической культуры и спорта, а также в иной сфере.</a:t>
            </a:r>
          </a:p>
          <a:p>
            <a:pPr algn="just"/>
            <a:r>
              <a:rPr lang="ru-RU" sz="1300" b="1" i="1" dirty="0">
                <a:solidFill>
                  <a:srgbClr val="002060"/>
                </a:solidFill>
                <a:effectLst>
                  <a:outerShdw blurRad="38100" dist="38100" dir="2700000" algn="tl">
                    <a:srgbClr val="000000">
                      <a:alpha val="43137"/>
                    </a:srgbClr>
                  </a:outerShdw>
                </a:effectLst>
              </a:rPr>
              <a:t>Аналитический учет -</a:t>
            </a:r>
            <a:r>
              <a:rPr lang="ru-RU" sz="1300" dirty="0">
                <a:solidFill>
                  <a:srgbClr val="002060"/>
                </a:solidFill>
              </a:rPr>
              <a:t> система сбора данных, предусматривающая группировку учетной информации в нужном разрезе для нужд управления, составления бухгалтерской отчетности</a:t>
            </a:r>
          </a:p>
          <a:p>
            <a:pPr algn="just"/>
            <a:r>
              <a:rPr lang="ru-RU" sz="1300" b="1" i="1" dirty="0">
                <a:solidFill>
                  <a:srgbClr val="002060"/>
                </a:solidFill>
                <a:effectLst>
                  <a:outerShdw blurRad="38100" dist="38100" dir="2700000" algn="tl">
                    <a:srgbClr val="000000">
                      <a:alpha val="43137"/>
                    </a:srgbClr>
                  </a:outerShdw>
                </a:effectLst>
              </a:rPr>
              <a:t>Баланс бухгалтерский </a:t>
            </a:r>
            <a:r>
              <a:rPr lang="ru-RU" sz="1300" b="1" dirty="0">
                <a:solidFill>
                  <a:srgbClr val="002060"/>
                </a:solidFill>
                <a:effectLst>
                  <a:outerShdw blurRad="38100" dist="38100" dir="2700000" algn="tl">
                    <a:srgbClr val="000000">
                      <a:alpha val="43137"/>
                    </a:srgbClr>
                  </a:outerShdw>
                </a:effectLst>
              </a:rPr>
              <a:t>-</a:t>
            </a:r>
            <a:r>
              <a:rPr lang="ru-RU" sz="1300" dirty="0">
                <a:solidFill>
                  <a:srgbClr val="002060"/>
                </a:solidFill>
                <a:effectLst>
                  <a:outerShdw blurRad="38100" dist="38100" dir="2700000" algn="tl">
                    <a:srgbClr val="000000">
                      <a:alpha val="43137"/>
                    </a:srgbClr>
                  </a:outerShdw>
                </a:effectLst>
              </a:rPr>
              <a:t> </a:t>
            </a:r>
            <a:r>
              <a:rPr lang="ru-RU" sz="1300" dirty="0">
                <a:solidFill>
                  <a:srgbClr val="002060"/>
                </a:solidFill>
              </a:rPr>
              <a:t>документ бюджетной отчетности, представляющий собой совокупность показателей, обрисовывающих картину финансового и хозяйственного состояния бюджетного учреждения на начало и конец финансового года. Баланс состоит из двух частей (таблиц). Активы баланса отражают состав и размещение нефинансовых и финансовых активов, а пассивы баланса - обязательства и финансовый результат. Актив баланса в сумме равен его пассиву.</a:t>
            </a:r>
          </a:p>
          <a:p>
            <a:pPr algn="just"/>
            <a:r>
              <a:rPr lang="ru-RU" sz="1300" b="1" i="1" dirty="0">
                <a:solidFill>
                  <a:srgbClr val="002060"/>
                </a:solidFill>
                <a:effectLst>
                  <a:outerShdw blurRad="38100" dist="38100" dir="2700000" algn="tl">
                    <a:srgbClr val="000000">
                      <a:alpha val="43137"/>
                    </a:srgbClr>
                  </a:outerShdw>
                </a:effectLst>
              </a:rPr>
              <a:t>Бухгалтерская отчетность -</a:t>
            </a:r>
            <a:r>
              <a:rPr lang="ru-RU" sz="1300" dirty="0">
                <a:solidFill>
                  <a:srgbClr val="002060"/>
                </a:solidFill>
              </a:rPr>
              <a:t>  единая система данных об имущественном и финансовом положении организации и о результатах ее хозяйственной деятельности, составляемая на основе данных бухгалтерского учета по установленным формам.</a:t>
            </a:r>
          </a:p>
          <a:p>
            <a:pPr algn="just"/>
            <a:r>
              <a:rPr lang="ru-RU" sz="1300" b="1" i="1" dirty="0">
                <a:solidFill>
                  <a:srgbClr val="002060"/>
                </a:solidFill>
                <a:effectLst>
                  <a:outerShdw blurRad="38100" dist="38100" dir="2700000" algn="tl">
                    <a:srgbClr val="000000">
                      <a:alpha val="43137"/>
                    </a:srgbClr>
                  </a:outerShdw>
                </a:effectLst>
              </a:rPr>
              <a:t>Бухгалтерский учет бюджетных структур -</a:t>
            </a:r>
            <a:r>
              <a:rPr lang="ru-RU" sz="1300" dirty="0">
                <a:solidFill>
                  <a:srgbClr val="002060"/>
                </a:solidFill>
              </a:rPr>
              <a:t>  учет исполнения смет расходов. Расходы по бюджету в учреждениях и организациях учитывают в соответствии со структурой бюджетной классификации РФ. На счетах отражаются фактически произведенные расходы организациями и учреждениями. Финансирование для бюджетных организаций и учреждений производится по трем укрупненным статьям: заработная плата; текущие расходы; капитальные вложения и ремонт.</a:t>
            </a:r>
          </a:p>
          <a:p>
            <a:pPr algn="just"/>
            <a:r>
              <a:rPr lang="ru-RU" sz="1300" b="1" i="1" dirty="0">
                <a:solidFill>
                  <a:srgbClr val="002060"/>
                </a:solidFill>
                <a:effectLst>
                  <a:outerShdw blurRad="38100" dist="38100" dir="2700000" algn="tl">
                    <a:srgbClr val="000000">
                      <a:alpha val="43137"/>
                    </a:srgbClr>
                  </a:outerShdw>
                </a:effectLst>
              </a:rPr>
              <a:t>Бюджет -</a:t>
            </a:r>
            <a:r>
              <a:rPr lang="ru-RU" sz="1300" dirty="0">
                <a:solidFill>
                  <a:srgbClr val="002060"/>
                </a:solidFill>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300" b="1" i="1" dirty="0">
                <a:solidFill>
                  <a:srgbClr val="002060"/>
                </a:solidFill>
                <a:effectLst>
                  <a:outerShdw blurRad="38100" dist="38100" dir="2700000" algn="tl">
                    <a:srgbClr val="000000">
                      <a:alpha val="43137"/>
                    </a:srgbClr>
                  </a:outerShdw>
                </a:effectLst>
              </a:rPr>
              <a:t>Бюджетные ассигнования - </a:t>
            </a:r>
            <a:r>
              <a:rPr lang="ru-RU" sz="1300" dirty="0">
                <a:solidFill>
                  <a:srgbClr val="002060"/>
                </a:solidFill>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300" b="1" i="1" dirty="0">
                <a:solidFill>
                  <a:srgbClr val="002060"/>
                </a:solidFill>
                <a:effectLst>
                  <a:outerShdw blurRad="38100" dist="38100" dir="2700000" algn="tl">
                    <a:srgbClr val="000000">
                      <a:alpha val="43137"/>
                    </a:srgbClr>
                  </a:outerShdw>
                </a:effectLst>
              </a:rPr>
              <a:t>Бюджетная роспись </a:t>
            </a:r>
            <a:r>
              <a:rPr lang="ru-RU" sz="1300" b="1" dirty="0">
                <a:solidFill>
                  <a:srgbClr val="002060"/>
                </a:solidFill>
              </a:rPr>
              <a:t>-</a:t>
            </a:r>
            <a:r>
              <a:rPr lang="ru-RU" sz="1300" dirty="0">
                <a:solidFill>
                  <a:srgbClr val="002060"/>
                </a:solidFill>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p>
        </p:txBody>
      </p:sp>
      <p:pic>
        <p:nvPicPr>
          <p:cNvPr id="5" name="Рисунок 4"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4624"/>
            <a:ext cx="1512168" cy="1032357"/>
          </a:xfrm>
          <a:prstGeom prst="rect">
            <a:avLst/>
          </a:prstGeom>
          <a:noFill/>
          <a:ln>
            <a:noFill/>
          </a:ln>
        </p:spPr>
      </p:pic>
    </p:spTree>
    <p:extLst>
      <p:ext uri="{BB962C8B-B14F-4D97-AF65-F5344CB8AC3E}">
        <p14:creationId xmlns:p14="http://schemas.microsoft.com/office/powerpoint/2010/main" val="323600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235" y="1124744"/>
            <a:ext cx="8496944" cy="5693866"/>
          </a:xfrm>
          <a:prstGeom prst="rect">
            <a:avLst/>
          </a:prstGeom>
        </p:spPr>
        <p:txBody>
          <a:bodyPr wrap="square">
            <a:spAutoFit/>
          </a:bodyPr>
          <a:lstStyle/>
          <a:p>
            <a:pPr algn="just"/>
            <a:r>
              <a:rPr lang="ru-RU" sz="1400" b="1" i="1" dirty="0">
                <a:solidFill>
                  <a:srgbClr val="002060"/>
                </a:solidFill>
                <a:effectLst>
                  <a:outerShdw blurRad="38100" dist="38100" dir="2700000" algn="tl">
                    <a:srgbClr val="000000">
                      <a:alpha val="43137"/>
                    </a:srgbClr>
                  </a:outerShdw>
                </a:effectLst>
              </a:rPr>
              <a:t>Бюджетная смета - </a:t>
            </a:r>
            <a:r>
              <a:rPr lang="ru-RU" sz="1400" dirty="0">
                <a:solidFill>
                  <a:srgbClr val="002060"/>
                </a:solidFill>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400" b="1" i="1" dirty="0">
                <a:solidFill>
                  <a:srgbClr val="002060"/>
                </a:solidFill>
                <a:effectLst>
                  <a:outerShdw blurRad="38100" dist="38100" dir="2700000" algn="tl">
                    <a:srgbClr val="000000">
                      <a:alpha val="43137"/>
                    </a:srgbClr>
                  </a:outerShdw>
                </a:effectLst>
              </a:rPr>
              <a:t>Бюджетная классификация РФ - </a:t>
            </a:r>
            <a:r>
              <a:rPr lang="ru-RU" sz="1400" dirty="0">
                <a:solidFill>
                  <a:srgbClr val="002060"/>
                </a:solidFill>
              </a:rPr>
              <a:t>группировка доходов, расходов и источников финансирования дефицитов бюджетов бюджетной системы РФ,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РФ.</a:t>
            </a:r>
          </a:p>
          <a:p>
            <a:pPr algn="just"/>
            <a:r>
              <a:rPr lang="ru-RU" sz="1400" b="1" i="1" dirty="0">
                <a:solidFill>
                  <a:srgbClr val="002060"/>
                </a:solidFill>
                <a:effectLst>
                  <a:outerShdw blurRad="38100" dist="38100" dir="2700000" algn="tl">
                    <a:srgbClr val="000000">
                      <a:alpha val="43137"/>
                    </a:srgbClr>
                  </a:outerShdw>
                </a:effectLst>
              </a:rPr>
              <a:t>Бюджетное учреждение - </a:t>
            </a:r>
            <a:r>
              <a:rPr lang="ru-RU" sz="1400" dirty="0">
                <a:solidFill>
                  <a:srgbClr val="002060"/>
                </a:solidFill>
              </a:rPr>
              <a:t>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r>
              <a:rPr lang="ru-RU" sz="1400" dirty="0" smtClean="0">
                <a:solidFill>
                  <a:srgbClr val="002060"/>
                </a:solidFill>
              </a:rPr>
              <a:t>.</a:t>
            </a:r>
          </a:p>
          <a:p>
            <a:pPr algn="just"/>
            <a:r>
              <a:rPr lang="ru-RU" sz="1400" b="1" dirty="0" smtClean="0">
                <a:solidFill>
                  <a:srgbClr val="002060"/>
                </a:solidFill>
                <a:effectLst>
                  <a:outerShdw blurRad="38100" dist="38100" dir="2700000" algn="tl">
                    <a:srgbClr val="000000">
                      <a:alpha val="43137"/>
                    </a:srgbClr>
                  </a:outerShdw>
                </a:effectLst>
              </a:rPr>
              <a:t>Б</a:t>
            </a:r>
            <a:r>
              <a:rPr lang="ru-RU" sz="1400" b="1" i="1" dirty="0" smtClean="0">
                <a:solidFill>
                  <a:srgbClr val="002060"/>
                </a:solidFill>
                <a:effectLst>
                  <a:outerShdw blurRad="38100" dist="38100" dir="2700000" algn="tl">
                    <a:srgbClr val="000000">
                      <a:alpha val="43137"/>
                    </a:srgbClr>
                  </a:outerShdw>
                </a:effectLst>
              </a:rPr>
              <a:t>юджетное </a:t>
            </a:r>
            <a:r>
              <a:rPr lang="ru-RU" sz="1400" b="1" i="1" dirty="0">
                <a:solidFill>
                  <a:srgbClr val="002060"/>
                </a:solidFill>
                <a:effectLst>
                  <a:outerShdw blurRad="38100" dist="38100" dir="2700000" algn="tl">
                    <a:srgbClr val="000000">
                      <a:alpha val="43137"/>
                    </a:srgbClr>
                  </a:outerShdw>
                </a:effectLst>
              </a:rPr>
              <a:t>финансирование -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предоставление в безвозвратном порядке средств из </a:t>
            </a:r>
            <a:r>
              <a:rPr lang="ru-RU" sz="1400" dirty="0" smtClean="0">
                <a:solidFill>
                  <a:srgbClr val="002060"/>
                </a:solidFill>
              </a:rPr>
              <a:t>государственного </a:t>
            </a:r>
            <a:r>
              <a:rPr lang="ru-RU" sz="1400" dirty="0">
                <a:solidFill>
                  <a:srgbClr val="002060"/>
                </a:solidFill>
              </a:rPr>
              <a:t>бюджета для полного или частичного покрытия расходов, а также для осуществления государственных заказов, выполнения государственных программ, содержания государственных организаций для достижения общегосударственных целей.</a:t>
            </a:r>
          </a:p>
          <a:p>
            <a:pPr algn="just"/>
            <a:r>
              <a:rPr lang="ru-RU" sz="1400" b="1" i="1" dirty="0">
                <a:solidFill>
                  <a:srgbClr val="002060"/>
                </a:solidFill>
                <a:effectLst>
                  <a:outerShdw blurRad="38100" dist="38100" dir="2700000" algn="tl">
                    <a:srgbClr val="000000">
                      <a:alpha val="43137"/>
                    </a:srgbClr>
                  </a:outerShdw>
                </a:effectLst>
              </a:rPr>
              <a:t>Ведомственная структура расходов бюджета - </a:t>
            </a:r>
            <a:r>
              <a:rPr lang="ru-RU" sz="1400" dirty="0">
                <a:solidFill>
                  <a:srgbClr val="002060"/>
                </a:solidFill>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pPr algn="just"/>
            <a:r>
              <a:rPr lang="ru-RU" sz="1400" b="1" i="1" dirty="0">
                <a:solidFill>
                  <a:srgbClr val="002060"/>
                </a:solidFill>
                <a:effectLst>
                  <a:outerShdw blurRad="38100" dist="38100" dir="2700000" algn="tl">
                    <a:srgbClr val="000000">
                      <a:alpha val="43137"/>
                    </a:srgbClr>
                  </a:outerShdw>
                </a:effectLst>
              </a:rPr>
              <a:t>Главный администратор доходов бюджета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algn="just"/>
            <a:r>
              <a:rPr lang="ru-RU" sz="1400" b="1" i="1" dirty="0">
                <a:solidFill>
                  <a:srgbClr val="002060"/>
                </a:solidFill>
                <a:effectLst>
                  <a:outerShdw blurRad="38100" dist="38100" dir="2700000" algn="tl">
                    <a:srgbClr val="000000">
                      <a:alpha val="43137"/>
                    </a:srgbClr>
                  </a:outerShdw>
                </a:effectLst>
              </a:rPr>
              <a:t>Главный администратор источников финансирования дефицита бюджета - </a:t>
            </a:r>
            <a:r>
              <a:rPr lang="ru-RU" sz="1400" dirty="0">
                <a:solidFill>
                  <a:srgbClr val="002060"/>
                </a:solidFill>
              </a:rPr>
              <a:t>орган государственной власти (местного самоуправления), орган управления государственным внебюджетным фондом, иная организация, имеющий(</a:t>
            </a:r>
            <a:r>
              <a:rPr lang="ru-RU" sz="1400" dirty="0" err="1">
                <a:solidFill>
                  <a:srgbClr val="002060"/>
                </a:solidFill>
              </a:rPr>
              <a:t>ая</a:t>
            </a:r>
            <a:r>
              <a:rPr lang="ru-RU" sz="1400" dirty="0">
                <a:solidFill>
                  <a:srgbClr val="002060"/>
                </a:solidFill>
              </a:rPr>
              <a:t>) в своем ведении администраторов источников финансирования дефицита бюджета.</a:t>
            </a:r>
          </a:p>
        </p:txBody>
      </p:sp>
      <p:sp>
        <p:nvSpPr>
          <p:cNvPr id="5" name="Прямоугольник 4"/>
          <p:cNvSpPr/>
          <p:nvPr/>
        </p:nvSpPr>
        <p:spPr>
          <a:xfrm>
            <a:off x="395536"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236297" y="112951"/>
            <a:ext cx="1512168" cy="1011793"/>
          </a:xfrm>
          <a:prstGeom prst="rect">
            <a:avLst/>
          </a:prstGeom>
          <a:noFill/>
          <a:ln>
            <a:noFill/>
          </a:ln>
        </p:spPr>
      </p:pic>
    </p:spTree>
    <p:extLst>
      <p:ext uri="{BB962C8B-B14F-4D97-AF65-F5344CB8AC3E}">
        <p14:creationId xmlns:p14="http://schemas.microsoft.com/office/powerpoint/2010/main" val="75077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235" y="476672"/>
            <a:ext cx="8496944" cy="6555641"/>
          </a:xfrm>
          <a:prstGeom prst="rect">
            <a:avLst/>
          </a:prstGeom>
        </p:spPr>
        <p:txBody>
          <a:bodyPr wrap="square">
            <a:spAutoFit/>
          </a:bodyPr>
          <a:lstStyle/>
          <a:p>
            <a:pPr algn="just"/>
            <a:endParaRPr lang="ru-RU" sz="1400" b="1" i="1" dirty="0" smtClean="0">
              <a:solidFill>
                <a:srgbClr val="002060"/>
              </a:solidFill>
              <a:effectLst>
                <a:outerShdw blurRad="38100" dist="38100" dir="2700000" algn="tl">
                  <a:srgbClr val="000000">
                    <a:alpha val="43137"/>
                  </a:srgbClr>
                </a:outerShdw>
              </a:effectLst>
            </a:endParaRPr>
          </a:p>
          <a:p>
            <a:pPr algn="just"/>
            <a:endParaRPr lang="ru-RU" sz="1400" b="1" i="1" dirty="0">
              <a:solidFill>
                <a:srgbClr val="002060"/>
              </a:solidFill>
              <a:effectLst>
                <a:outerShdw blurRad="38100" dist="38100" dir="2700000" algn="tl">
                  <a:srgbClr val="000000">
                    <a:alpha val="43137"/>
                  </a:srgbClr>
                </a:outerShdw>
              </a:effectLst>
            </a:endParaRPr>
          </a:p>
          <a:p>
            <a:pPr algn="just"/>
            <a:r>
              <a:rPr lang="ru-RU" sz="1400" b="1" i="1" dirty="0" smtClean="0">
                <a:solidFill>
                  <a:srgbClr val="002060"/>
                </a:solidFill>
                <a:effectLst>
                  <a:outerShdw blurRad="38100" dist="38100" dir="2700000" algn="tl">
                    <a:srgbClr val="000000">
                      <a:alpha val="43137"/>
                    </a:srgbClr>
                  </a:outerShdw>
                </a:effectLst>
              </a:rPr>
              <a:t>Главный </a:t>
            </a:r>
            <a:r>
              <a:rPr lang="ru-RU" sz="1400" b="1" i="1" dirty="0">
                <a:solidFill>
                  <a:srgbClr val="002060"/>
                </a:solidFill>
                <a:effectLst>
                  <a:outerShdw blurRad="38100" dist="38100" dir="2700000" algn="tl">
                    <a:srgbClr val="000000">
                      <a:alpha val="43137"/>
                    </a:srgbClr>
                  </a:outerShdw>
                </a:effectLst>
              </a:rPr>
              <a:t>распорядитель бюджетных средств -</a:t>
            </a:r>
            <a:r>
              <a:rPr lang="ru-RU" sz="1400" b="1" i="1" dirty="0">
                <a:solidFill>
                  <a:srgbClr val="002060"/>
                </a:solidFill>
              </a:rPr>
              <a:t> </a:t>
            </a:r>
            <a:r>
              <a:rPr lang="ru-RU" sz="1400" dirty="0">
                <a:solidFill>
                  <a:srgbClr val="002060"/>
                </a:solidFill>
              </a:rPr>
              <a:t>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бюджета</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Единый	счет бюджета  </a:t>
            </a:r>
            <a:r>
              <a:rPr lang="ru-RU" sz="1400" b="1" i="1" dirty="0">
                <a:solidFill>
                  <a:srgbClr val="002060"/>
                </a:solidFill>
                <a:effectLst>
                  <a:outerShdw blurRad="38100" dist="38100" dir="2700000" algn="tl">
                    <a:srgbClr val="000000">
                      <a:alpha val="43137"/>
                    </a:srgbClr>
                  </a:outerShdw>
                </a:effectLst>
              </a:rPr>
              <a:t>-</a:t>
            </a:r>
            <a:r>
              <a:rPr lang="ru-RU" sz="1400" b="1" dirty="0">
                <a:solidFill>
                  <a:srgbClr val="002060"/>
                </a:solidFill>
              </a:rPr>
              <a:t> </a:t>
            </a:r>
            <a:r>
              <a:rPr lang="ru-RU" sz="1400" b="1" dirty="0" smtClean="0">
                <a:solidFill>
                  <a:srgbClr val="002060"/>
                </a:solidFill>
              </a:rPr>
              <a:t> </a:t>
            </a:r>
            <a:r>
              <a:rPr lang="ru-RU" sz="1400" dirty="0" smtClean="0">
                <a:solidFill>
                  <a:srgbClr val="002060"/>
                </a:solidFill>
              </a:rPr>
              <a:t>счет  </a:t>
            </a:r>
            <a:r>
              <a:rPr lang="ru-RU" sz="1400" dirty="0">
                <a:solidFill>
                  <a:srgbClr val="002060"/>
                </a:solidFill>
              </a:rPr>
              <a:t>(совокупность счетов), </a:t>
            </a:r>
            <a:r>
              <a:rPr lang="ru-RU" sz="1400" dirty="0" smtClean="0">
                <a:solidFill>
                  <a:srgbClr val="002060"/>
                </a:solidFill>
              </a:rPr>
              <a:t> открытый </a:t>
            </a:r>
            <a:r>
              <a:rPr lang="ru-RU" sz="1400" dirty="0">
                <a:solidFill>
                  <a:srgbClr val="002060"/>
                </a:solidFill>
              </a:rPr>
              <a:t>(открытых)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Казенное </a:t>
            </a:r>
            <a:r>
              <a:rPr lang="ru-RU" sz="1400" b="1" i="1" dirty="0">
                <a:solidFill>
                  <a:srgbClr val="002060"/>
                </a:solidFill>
                <a:effectLst>
                  <a:outerShdw blurRad="38100" dist="38100" dir="2700000" algn="tl">
                    <a:srgbClr val="000000">
                      <a:alpha val="43137"/>
                    </a:srgbClr>
                  </a:outerShdw>
                </a:effectLst>
              </a:rPr>
              <a:t>учреждение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a:t>
            </a:r>
            <a:endParaRPr lang="ru-RU" sz="1400" dirty="0" smtClean="0">
              <a:solidFill>
                <a:srgbClr val="002060"/>
              </a:solidFill>
            </a:endParaRPr>
          </a:p>
          <a:p>
            <a:pPr algn="just"/>
            <a:r>
              <a:rPr lang="ru-RU" sz="1400" b="1" i="1" dirty="0" smtClean="0">
                <a:solidFill>
                  <a:srgbClr val="002060"/>
                </a:solidFill>
                <a:effectLst>
                  <a:outerShdw blurRad="38100" dist="38100" dir="2700000" algn="tl">
                    <a:srgbClr val="000000">
                      <a:alpha val="43137"/>
                    </a:srgbClr>
                  </a:outerShdw>
                </a:effectLst>
              </a:rPr>
              <a:t>Лимиты </a:t>
            </a:r>
            <a:r>
              <a:rPr lang="ru-RU" sz="1400" b="1" i="1" dirty="0">
                <a:solidFill>
                  <a:srgbClr val="002060"/>
                </a:solidFill>
                <a:effectLst>
                  <a:outerShdw blurRad="38100" dist="38100" dir="2700000" algn="tl">
                    <a:srgbClr val="000000">
                      <a:alpha val="43137"/>
                    </a:srgbClr>
                  </a:outerShdw>
                </a:effectLst>
              </a:rPr>
              <a:t>бюджетных обязательств -</a:t>
            </a:r>
            <a:r>
              <a:rPr lang="ru-RU" sz="1400" dirty="0">
                <a:solidFill>
                  <a:srgbClr val="002060"/>
                </a:solidFill>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r>
              <a:rPr lang="ru-RU" sz="1400" dirty="0" smtClean="0">
                <a:solidFill>
                  <a:srgbClr val="002060"/>
                </a:solidFill>
              </a:rPr>
              <a:t> </a:t>
            </a:r>
            <a:r>
              <a:rPr lang="ru-RU" sz="1400" dirty="0">
                <a:solidFill>
                  <a:srgbClr val="002060"/>
                </a:solidFill>
              </a:rPr>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Непрограммные расходы -  </a:t>
            </a:r>
            <a:r>
              <a:rPr lang="ru-RU" sz="1400" dirty="0">
                <a:solidFill>
                  <a:srgbClr val="002060"/>
                </a:solidFill>
              </a:rPr>
              <a:t>расходные обязательства, не включенные в государственные программы.</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Обоснование бюджетных ассигнований -</a:t>
            </a:r>
            <a:r>
              <a:rPr lang="ru-RU" sz="1400" dirty="0">
                <a:solidFill>
                  <a:srgbClr val="002060"/>
                </a:solidFill>
              </a:rPr>
              <a:t> документ, содержащий информацию о бюджетных средствах в очередном финансовом году (очередном финансовом году и плановом периоде</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Отчетный </a:t>
            </a:r>
            <a:r>
              <a:rPr lang="ru-RU" sz="1400" b="1" i="1" dirty="0">
                <a:solidFill>
                  <a:srgbClr val="002060"/>
                </a:solidFill>
                <a:effectLst>
                  <a:outerShdw blurRad="38100" dist="38100" dir="2700000" algn="tl">
                    <a:srgbClr val="000000">
                      <a:alpha val="43137"/>
                    </a:srgbClr>
                  </a:outerShdw>
                </a:effectLst>
              </a:rPr>
              <a:t>финансовый год - </a:t>
            </a:r>
            <a:r>
              <a:rPr lang="ru-RU" sz="1400" dirty="0">
                <a:solidFill>
                  <a:srgbClr val="002060"/>
                </a:solidFill>
              </a:rPr>
              <a:t>год, предшествующий текущему финансовому году</a:t>
            </a:r>
            <a:r>
              <a:rPr lang="ru-RU" sz="1400" dirty="0" smtClean="0">
                <a:solidFill>
                  <a:srgbClr val="002060"/>
                </a:solidFill>
              </a:rPr>
              <a:t>.</a:t>
            </a:r>
          </a:p>
          <a:p>
            <a:r>
              <a:rPr lang="ru-RU" sz="1400" b="1" i="1" dirty="0" smtClean="0">
                <a:solidFill>
                  <a:srgbClr val="002060"/>
                </a:solidFill>
                <a:effectLst>
                  <a:outerShdw blurRad="38100" dist="38100" dir="2700000" algn="tl">
                    <a:srgbClr val="000000">
                      <a:alpha val="43137"/>
                    </a:srgbClr>
                  </a:outerShdw>
                </a:effectLst>
              </a:rPr>
              <a:t>Очередной </a:t>
            </a:r>
            <a:r>
              <a:rPr lang="ru-RU" sz="1400" b="1" i="1" dirty="0">
                <a:solidFill>
                  <a:srgbClr val="002060"/>
                </a:solidFill>
                <a:effectLst>
                  <a:outerShdw blurRad="38100" dist="38100" dir="2700000" algn="tl">
                    <a:srgbClr val="000000">
                      <a:alpha val="43137"/>
                    </a:srgbClr>
                  </a:outerShdw>
                </a:effectLst>
              </a:rPr>
              <a:t>финансовый год - </a:t>
            </a:r>
            <a:r>
              <a:rPr lang="ru-RU" sz="1400" dirty="0">
                <a:solidFill>
                  <a:srgbClr val="002060"/>
                </a:solidFill>
              </a:rPr>
              <a:t>год, следующий за текущим финансовым годом.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Плановый период - </a:t>
            </a:r>
            <a:r>
              <a:rPr lang="ru-RU" sz="1400" dirty="0">
                <a:solidFill>
                  <a:srgbClr val="002060"/>
                </a:solidFill>
              </a:rPr>
              <a:t>два финансовых года, следующие за очередным финансовым годом.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Получатель бюджетных средств  -</a:t>
            </a:r>
            <a:r>
              <a:rPr lang="ru-RU" sz="1400" i="1" dirty="0">
                <a:solidFill>
                  <a:srgbClr val="002060"/>
                </a:solidFill>
              </a:rPr>
              <a:t> </a:t>
            </a:r>
            <a:r>
              <a:rPr lang="ru-RU" sz="1400" dirty="0">
                <a:solidFill>
                  <a:srgbClr val="002060"/>
                </a:solidFill>
              </a:rPr>
              <a:t>бюджетное или иное учреждение, имеющее право на </a:t>
            </a:r>
            <a:r>
              <a:rPr lang="ru-RU" sz="1400" dirty="0" smtClean="0">
                <a:solidFill>
                  <a:srgbClr val="002060"/>
                </a:solidFill>
              </a:rPr>
              <a:t>получение </a:t>
            </a:r>
            <a:r>
              <a:rPr lang="ru-RU" sz="1400" dirty="0">
                <a:solidFill>
                  <a:srgbClr val="002060"/>
                </a:solidFill>
              </a:rPr>
              <a:t>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Программный бюджет </a:t>
            </a:r>
            <a:r>
              <a:rPr lang="ru-RU" sz="1400" b="1" i="1" dirty="0">
                <a:solidFill>
                  <a:srgbClr val="002060"/>
                </a:solidFill>
                <a:effectLst>
                  <a:outerShdw blurRad="38100" dist="38100" dir="2700000" algn="tl">
                    <a:srgbClr val="000000">
                      <a:alpha val="43137"/>
                    </a:srgbClr>
                  </a:outerShdw>
                </a:effectLst>
              </a:rPr>
              <a:t>-  </a:t>
            </a:r>
            <a:r>
              <a:rPr lang="ru-RU" sz="1400" dirty="0" smtClean="0">
                <a:solidFill>
                  <a:srgbClr val="002060"/>
                </a:solidFill>
              </a:rPr>
              <a:t>это </a:t>
            </a:r>
            <a:r>
              <a:rPr lang="ru-RU" sz="1400" dirty="0">
                <a:solidFill>
                  <a:srgbClr val="002060"/>
                </a:solidFill>
              </a:rPr>
              <a:t>бюджет, в котором видны цели и задачи, которые предстоит решить за счет бюджетного финансирования в очередном финансовом году и в плановом периоде.</a:t>
            </a:r>
          </a:p>
        </p:txBody>
      </p:sp>
      <p:sp>
        <p:nvSpPr>
          <p:cNvPr id="5" name="Прямоугольник 4"/>
          <p:cNvSpPr/>
          <p:nvPr/>
        </p:nvSpPr>
        <p:spPr>
          <a:xfrm>
            <a:off x="395536"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4624"/>
            <a:ext cx="1666891" cy="908720"/>
          </a:xfrm>
          <a:prstGeom prst="rect">
            <a:avLst/>
          </a:prstGeom>
          <a:noFill/>
          <a:ln>
            <a:noFill/>
          </a:ln>
        </p:spPr>
      </p:pic>
    </p:spTree>
    <p:extLst>
      <p:ext uri="{BB962C8B-B14F-4D97-AF65-F5344CB8AC3E}">
        <p14:creationId xmlns:p14="http://schemas.microsoft.com/office/powerpoint/2010/main" val="9817167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8845</TotalTime>
  <Words>8036</Words>
  <Application>Microsoft Office PowerPoint</Application>
  <PresentationFormat>Экран (4:3)</PresentationFormat>
  <Paragraphs>1358</Paragraphs>
  <Slides>51</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51</vt:i4>
      </vt:variant>
    </vt:vector>
  </HeadingPairs>
  <TitlesOfParts>
    <vt:vector size="53" baseType="lpstr">
      <vt:lpstr>Тема Office</vt:lpstr>
      <vt:lpstr>1_Тема Office</vt:lpstr>
      <vt:lpstr>По материалам отчета об исполнении бюджета  Зеленчукского муниципального района  Карачаево-Черкесской Республики  за 2017 год,  утвержденного Решением Совета Зеленчукского муниципального района от 27.04.2018 №225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об исполнении бюджета Зеленчукского муниципального района  за 2015 год</dc:title>
  <cp:lastModifiedBy>Aminat</cp:lastModifiedBy>
  <cp:revision>852</cp:revision>
  <cp:lastPrinted>2018-04-17T13:31:06Z</cp:lastPrinted>
  <dcterms:modified xsi:type="dcterms:W3CDTF">2018-06-22T10:49:15Z</dcterms:modified>
</cp:coreProperties>
</file>