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879" r:id="rId2"/>
  </p:sldMasterIdLst>
  <p:notesMasterIdLst>
    <p:notesMasterId r:id="rId32"/>
  </p:notesMasterIdLst>
  <p:sldIdLst>
    <p:sldId id="256" r:id="rId3"/>
    <p:sldId id="402" r:id="rId4"/>
    <p:sldId id="403" r:id="rId5"/>
    <p:sldId id="411" r:id="rId6"/>
    <p:sldId id="325" r:id="rId7"/>
    <p:sldId id="398" r:id="rId8"/>
    <p:sldId id="413" r:id="rId9"/>
    <p:sldId id="377" r:id="rId10"/>
    <p:sldId id="405" r:id="rId11"/>
    <p:sldId id="407" r:id="rId12"/>
    <p:sldId id="409" r:id="rId13"/>
    <p:sldId id="270" r:id="rId14"/>
    <p:sldId id="329" r:id="rId15"/>
    <p:sldId id="379" r:id="rId16"/>
    <p:sldId id="279" r:id="rId17"/>
    <p:sldId id="384" r:id="rId18"/>
    <p:sldId id="287" r:id="rId19"/>
    <p:sldId id="339" r:id="rId20"/>
    <p:sldId id="386" r:id="rId21"/>
    <p:sldId id="388" r:id="rId22"/>
    <p:sldId id="390" r:id="rId23"/>
    <p:sldId id="392" r:id="rId24"/>
    <p:sldId id="394" r:id="rId25"/>
    <p:sldId id="396" r:id="rId26"/>
    <p:sldId id="263" r:id="rId27"/>
    <p:sldId id="257" r:id="rId28"/>
    <p:sldId id="266" r:id="rId29"/>
    <p:sldId id="397" r:id="rId30"/>
    <p:sldId id="41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BC5"/>
    <a:srgbClr val="CDDDAD"/>
    <a:srgbClr val="E1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56" autoAdjust="0"/>
    <p:restoredTop sz="87575" autoAdjust="0"/>
  </p:normalViewPr>
  <p:slideViewPr>
    <p:cSldViewPr>
      <p:cViewPr>
        <p:scale>
          <a:sx n="87" d="100"/>
          <a:sy n="87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2021</a:t>
            </a:r>
            <a:endParaRPr lang="ru-RU" dirty="0"/>
          </a:p>
        </c:rich>
      </c:tx>
      <c:layout>
        <c:manualLayout>
          <c:xMode val="edge"/>
          <c:yMode val="edge"/>
          <c:x val="0.13081218057984162"/>
          <c:y val="8.918034628740854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771976033486169E-2"/>
          <c:y val="0.17952470469078707"/>
          <c:w val="0.60689073977011287"/>
          <c:h val="0.712268844666341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9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72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17,1</a:t>
                    </a:r>
                  </a:p>
                  <a:p>
                    <a:pPr>
                      <a:defRPr sz="1072" b="1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72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1,2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306255753416814"/>
                  <c:y val="-0.14163937351529593"/>
                </c:manualLayout>
              </c:layout>
              <c:tx>
                <c:rich>
                  <a:bodyPr/>
                  <a:lstStyle/>
                  <a:p>
                    <a:pPr>
                      <a:defRPr sz="1072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81,7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187597.3</c:v>
                </c:pt>
                <c:pt idx="1">
                  <c:v>14502.7</c:v>
                </c:pt>
                <c:pt idx="2">
                  <c:v>885417.2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2686">
          <a:noFill/>
        </a:ln>
      </c:spPr>
    </c:plotArea>
    <c:legend>
      <c:legendPos val="r"/>
      <c:layout/>
      <c:overlay val="0"/>
      <c:txPr>
        <a:bodyPr/>
        <a:lstStyle/>
        <a:p>
          <a:pPr>
            <a:defRPr sz="893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717570168511107"/>
          <c:y val="0.1267198339670836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3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18,1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1,3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290377546076445"/>
                  <c:y val="-0.18431975849757626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80,6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16.899999999999999</c:v>
                </c:pt>
                <c:pt idx="1">
                  <c:v>1.3</c:v>
                </c:pt>
                <c:pt idx="2">
                  <c:v>81.900000000000006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2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202</a:t>
            </a:r>
            <a:r>
              <a:rPr lang="ru-RU" sz="2400" dirty="0" smtClean="0"/>
              <a:t>3</a:t>
            </a:r>
            <a:endParaRPr lang="en-US" sz="2400" dirty="0"/>
          </a:p>
        </c:rich>
      </c:tx>
      <c:layout>
        <c:manualLayout>
          <c:xMode val="edge"/>
          <c:yMode val="edge"/>
          <c:x val="0.19919233923473728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663900592241887E-3"/>
          <c:w val="0.93753508382109585"/>
          <c:h val="0.960418927811439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54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19,4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244540080341952"/>
                  <c:y val="-0.24420363549349217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79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17.899999999999999</c:v>
                </c:pt>
                <c:pt idx="1">
                  <c:v>1.4</c:v>
                </c:pt>
                <c:pt idx="2">
                  <c:v>80.7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4BE101E-7B06-4AB2-9CC8-650D2E14A32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Глава Администрация муниципального района</a:t>
          </a:r>
        </a:p>
        <a:p>
          <a:pPr algn="ctr"/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руководит подготовкой вопросов формирования проекта районного бюджета; </a:t>
          </a:r>
        </a:p>
        <a:p>
          <a:pPr algn="ctr"/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 выносит на рассмотрение Совета;</a:t>
          </a:r>
        </a:p>
        <a:p>
          <a:pPr algn="ctr"/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 инициирует публичные слушания;</a:t>
          </a:r>
        </a:p>
        <a:p>
          <a:pPr algn="ctr"/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Контролирует исполнение;</a:t>
          </a:r>
        </a:p>
        <a:p>
          <a:pPr algn="ctr"/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Утверждает квартальную отчетность</a:t>
          </a: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/>
      <dgm:t>
        <a:bodyPr/>
        <a:lstStyle/>
        <a:p>
          <a:endParaRPr lang="ru-RU"/>
        </a:p>
      </dgm:t>
    </dgm:pt>
    <dgm:pt modelId="{AD086328-42E6-4038-8968-4EA045F7CF0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Совет  Зеленчукского района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рассматривает и утверждает бюджет;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устанавливает, изменяет и отменяет местные налоги;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Рассматривает  и утверждает внесение изменений в бюджет.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Утверждает годовую отчетность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/>
      <dgm:t>
        <a:bodyPr/>
        <a:lstStyle/>
        <a:p>
          <a:endParaRPr lang="ru-RU"/>
        </a:p>
      </dgm:t>
    </dgm:pt>
    <dgm:pt modelId="{457D5479-3190-4159-BAE4-C5C8ADB2286C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Финансовое управление Администрация ЗМР</a:t>
          </a:r>
        </a:p>
        <a:p>
          <a:pPr algn="l"/>
          <a:r>
            <a:rPr lang="ru-RU" sz="800" dirty="0" smtClean="0">
              <a:solidFill>
                <a:schemeClr val="tx1"/>
              </a:solidFill>
            </a:rPr>
            <a:t>  </a:t>
          </a:r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Составляет и исполняет бюджет: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доводит лимиты бюджетных ассигнований до ГРБС;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проводит финансирование получателям БС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принимает отчетность от ГРБС;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составляет сводную отчетность районного бюджета;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составляет консолидированную отчетность по МР; 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Осуществляет муниципальные заимствования.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/>
      <dgm:t>
        <a:bodyPr/>
        <a:lstStyle/>
        <a:p>
          <a:endParaRPr lang="ru-RU"/>
        </a:p>
      </dgm:t>
    </dgm:pt>
    <dgm:pt modelId="{2806752B-5BD3-4C1F-9E01-F135D9C826FE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Контрольно - счетный орган ЗМР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проводит экспертизу проекта бюджета;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контролирует исполнение местного бюджета.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/>
      <dgm:t>
        <a:bodyPr/>
        <a:lstStyle/>
        <a:p>
          <a:endParaRPr lang="ru-RU"/>
        </a:p>
      </dgm:t>
    </dgm:pt>
    <dgm:pt modelId="{7B448054-BD1F-4DB8-B808-A907AB9AE9F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Получатели бюджетных средств</a:t>
          </a:r>
        </a:p>
        <a:p>
          <a:pPr algn="l"/>
          <a:r>
            <a: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составляют и исполняют бюджетную смету;</a:t>
          </a:r>
        </a:p>
        <a:p>
          <a:pPr algn="l"/>
          <a:r>
            <a: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ведут бюджетный учет;</a:t>
          </a:r>
        </a:p>
        <a:p>
          <a:pPr algn="l"/>
          <a:r>
            <a: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и предоставляют главному распорядителю бюджетных средств бюджетную отчетность.</a:t>
          </a:r>
          <a:endParaRPr lang="ru-RU" sz="9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2AE3C7-0F2E-4C48-9038-4E1DFEECE64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Главные администраторы (администраторы) доходов районного бюджета 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предоставляют сведения, необходимые для составления бюджета;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анализируют, формируют и предоставляют бюджетную отчетность.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/>
      <dgm:t>
        <a:bodyPr/>
        <a:lstStyle/>
        <a:p>
          <a:endParaRPr lang="ru-RU"/>
        </a:p>
      </dgm:t>
    </dgm:pt>
    <dgm:pt modelId="{E1AF720E-912C-4165-84A4-5820E50EBAD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Главные распорядители (распорядители) бюджетных средств (ГРБС)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осуществляют планирование расходов бюджета;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составляют обоснование бюджетных ассигнований;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и утверждают муниципальные задания для подведомственных учреждений;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и предоставляют отчетность.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/>
      <dgm:t>
        <a:bodyPr/>
        <a:lstStyle/>
        <a:p>
          <a:endParaRPr lang="ru-RU"/>
        </a:p>
      </dgm:t>
    </dgm:pt>
    <dgm:pt modelId="{9BFE8969-13FB-402C-9DD3-6A161DCD5DF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Главный администратор источников финансирования дефицита районного бюджета</a:t>
          </a:r>
        </a:p>
        <a:p>
          <a:pPr algn="l"/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</a:t>
          </a:r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(финансовое управление) 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осуществляют планирование (прогнозирование) поступлений и выплат  по  источникам  финанси-рования дефицита бюджета;</a:t>
          </a:r>
        </a:p>
        <a:p>
          <a:pPr algn="l"/>
          <a:r>
            <a: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бюджетную отчетность.</a:t>
          </a:r>
          <a:endParaRPr lang="ru-RU" sz="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/>
      <dgm:t>
        <a:bodyPr/>
        <a:lstStyle/>
        <a:p>
          <a:endParaRPr lang="ru-RU"/>
        </a:p>
      </dgm:t>
    </dgm:pt>
    <dgm:pt modelId="{7AE1404B-1F1C-48F6-8465-26A7CA38A0B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Участники бюджетного процесса</a:t>
          </a:r>
        </a:p>
        <a:p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убъекты, осуществляющие деятельность по составлению и рассмотрению проектов бюджетов, утверждению и исполнению бюджетов, контролю за их исполнением, осуществлению бюджетного учета, составлению, внешней проверке, рассмотрению и утверждению бюджетной отчетности)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34244" custScaleY="140053" custLinFactNeighborX="-667" custLinFactNeighborY="3096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148698" custRadScaleRad="100452" custRadScaleInc="362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/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 custScaleY="100549" custLinFactNeighborX="53" custLinFactNeighborY="-3671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36968" custScaleY="99090" custRadScaleRad="141528" custRadScaleInc="1445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/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76415" custScaleY="145565" custRadScaleRad="121420" custRadScaleInc="493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/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24203" custScaleY="78957" custRadScaleRad="149496" custRadScaleInc="-9868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/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35757" custScaleY="89893" custRadScaleRad="89403" custRadScaleInc="-402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/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54966" custRadScaleRad="140553" custRadScaleInc="1345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/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20838" custRadScaleRad="131420" custRadScaleInc="380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/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05594" custRadScaleRad="150869" custRadScaleInc="-849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/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4C6417F0-C6BC-46F1-AEF7-376F98758D3C}" type="presOf" srcId="{8EFDF9E4-B71D-4FD0-8C25-1005EF21C02E}" destId="{018C802E-E8EE-41C8-8BAA-B2F01C39DAA2}" srcOrd="0" destOrd="0" presId="urn:microsoft.com/office/officeart/2005/8/layout/radial6"/>
    <dgm:cxn modelId="{A918DB84-AAE0-48B4-A0E2-5BE39AA6ABCE}" type="presOf" srcId="{80368796-B66A-4FEA-928C-F467B493B30E}" destId="{D336E3F1-8B08-444F-A4A5-486A16240F7C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8778D2FC-F88D-4A18-96E9-418059FE9F18}" type="presOf" srcId="{457D5479-3190-4159-BAE4-C5C8ADB2286C}" destId="{F4E02FC5-5AE7-4245-AB29-1ABD8AEB0F21}" srcOrd="0" destOrd="0" presId="urn:microsoft.com/office/officeart/2005/8/layout/radial6"/>
    <dgm:cxn modelId="{4091780C-A3A3-44E7-87D6-CDBA47544BD3}" type="presOf" srcId="{16E43C0E-5025-4B02-A12B-E8750D6E003A}" destId="{8408641A-5520-4223-B287-2CF3375948FD}" srcOrd="0" destOrd="0" presId="urn:microsoft.com/office/officeart/2005/8/layout/radial6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6DD62E33-1BBB-4B47-990F-D16A00F9869F}" type="presOf" srcId="{AD086328-42E6-4038-8968-4EA045F7CF0E}" destId="{845E0088-4DF9-433D-BC84-CA6B21FB8774}" srcOrd="0" destOrd="0" presId="urn:microsoft.com/office/officeart/2005/8/layout/radial6"/>
    <dgm:cxn modelId="{20C1416F-6702-4D46-BA73-C4F77C6656A2}" type="presOf" srcId="{212AE3C7-0F2E-4C48-9038-4E1DFEECE648}" destId="{2903352A-C723-4D92-8BD1-F54193A752E8}" srcOrd="0" destOrd="0" presId="urn:microsoft.com/office/officeart/2005/8/layout/radial6"/>
    <dgm:cxn modelId="{E0928A35-A0DC-4E49-B71D-37D6911692EA}" type="presOf" srcId="{E1AF720E-912C-4165-84A4-5820E50EBAD8}" destId="{1B484103-B5CC-49BB-A3BC-AF799990D8CA}" srcOrd="0" destOrd="0" presId="urn:microsoft.com/office/officeart/2005/8/layout/radial6"/>
    <dgm:cxn modelId="{A44A5EDA-9717-4330-BF5F-487A709600FC}" type="presOf" srcId="{36E4F3B6-8DD8-4DE5-A120-B51436573A5D}" destId="{09577B85-9C24-4AFB-BBCF-5B6EE4ABDBCC}" srcOrd="0" destOrd="0" presId="urn:microsoft.com/office/officeart/2005/8/layout/radial6"/>
    <dgm:cxn modelId="{7DF2C884-7EE3-4FD0-82DB-E86C847C579F}" type="presOf" srcId="{7D3B726C-BF58-455C-9D20-3351D67C21C7}" destId="{BACDCCE6-32EB-41B6-A9DD-91DC8FD48CB9}" srcOrd="0" destOrd="0" presId="urn:microsoft.com/office/officeart/2005/8/layout/radial6"/>
    <dgm:cxn modelId="{5995FBEE-C788-460E-B446-F29175D9D818}" type="presOf" srcId="{34BE101E-7B06-4AB2-9CC8-650D2E14A328}" destId="{8718CB4E-F65C-4E4A-89C4-26F421EC27CE}" srcOrd="0" destOrd="0" presId="urn:microsoft.com/office/officeart/2005/8/layout/radial6"/>
    <dgm:cxn modelId="{AAA114F8-782B-4BC5-B4D8-0D548730914A}" type="presOf" srcId="{7B448054-BD1F-4DB8-B808-A907AB9AE9F6}" destId="{2243B9A5-8E15-4393-A3CF-599F3170D614}" srcOrd="0" destOrd="0" presId="urn:microsoft.com/office/officeart/2005/8/layout/radial6"/>
    <dgm:cxn modelId="{6B948E52-3CC5-4DCB-B4CE-61C5D80C2F43}" type="presOf" srcId="{ACC09EE7-33B0-4FC4-8D7D-D9066F8E0872}" destId="{E4C76E3D-688C-4BFE-A395-BDB911363A6E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4484ED24-C1CB-47DC-877C-7E20D5A02588}" type="presOf" srcId="{2806752B-5BD3-4C1F-9E01-F135D9C826FE}" destId="{0D45D63D-91C6-4CBD-9A7E-8B57F668A8E9}" srcOrd="0" destOrd="0" presId="urn:microsoft.com/office/officeart/2005/8/layout/radial6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F29DF9FF-D770-4133-8A8A-25E000281AB2}" type="presOf" srcId="{9BFE8969-13FB-402C-9DD3-6A161DCD5DFE}" destId="{5356B0E1-8162-4DE2-9CF6-6915C440583D}" srcOrd="0" destOrd="0" presId="urn:microsoft.com/office/officeart/2005/8/layout/radial6"/>
    <dgm:cxn modelId="{017D7529-5AC8-404F-B4E3-55E7A8DAD277}" type="presOf" srcId="{41397CD7-34BF-43EB-8507-012806C04D8F}" destId="{81C46EE8-CFD4-48B7-B824-CCA63C8B9B22}" srcOrd="0" destOrd="0" presId="urn:microsoft.com/office/officeart/2005/8/layout/radial6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CE669DC1-B8EE-49F2-99F1-D069DC9B245E}" type="presOf" srcId="{7AE1404B-1F1C-48F6-8465-26A7CA38A0B0}" destId="{C2771272-27CF-4F9F-AA54-787F32BBBE07}" srcOrd="0" destOrd="0" presId="urn:microsoft.com/office/officeart/2005/8/layout/radial6"/>
    <dgm:cxn modelId="{EB233853-92A0-4830-B69D-C15B576A22A1}" type="presOf" srcId="{428CA93B-C0E8-4139-B292-C15430994F62}" destId="{1A87F541-6E74-4307-9CE0-B39223E5CA95}" srcOrd="0" destOrd="0" presId="urn:microsoft.com/office/officeart/2005/8/layout/radial6"/>
    <dgm:cxn modelId="{0524E878-4A9B-4514-AF9D-3D6C4B5A753F}" type="presOf" srcId="{986F66CF-7D7E-412B-ACFF-73FA4A5710E3}" destId="{13A03BB4-0DB0-442B-976D-9E2F662E00AF}" srcOrd="0" destOrd="0" presId="urn:microsoft.com/office/officeart/2005/8/layout/radial6"/>
    <dgm:cxn modelId="{1191E6E6-7029-4828-B63E-7DB3EDD75482}" type="presParOf" srcId="{13A03BB4-0DB0-442B-976D-9E2F662E00AF}" destId="{C2771272-27CF-4F9F-AA54-787F32BBBE07}" srcOrd="0" destOrd="0" presId="urn:microsoft.com/office/officeart/2005/8/layout/radial6"/>
    <dgm:cxn modelId="{5F0E5907-BBC6-4518-9279-43A3E6EE698D}" type="presParOf" srcId="{13A03BB4-0DB0-442B-976D-9E2F662E00AF}" destId="{8718CB4E-F65C-4E4A-89C4-26F421EC27CE}" srcOrd="1" destOrd="0" presId="urn:microsoft.com/office/officeart/2005/8/layout/radial6"/>
    <dgm:cxn modelId="{244A0A25-B7AD-4258-8874-28418C4403F2}" type="presParOf" srcId="{13A03BB4-0DB0-442B-976D-9E2F662E00AF}" destId="{F77850E8-ED66-4497-ADDC-2206A6355E98}" srcOrd="2" destOrd="0" presId="urn:microsoft.com/office/officeart/2005/8/layout/radial6"/>
    <dgm:cxn modelId="{EC8D23E6-D340-401A-8372-3C21A0640E99}" type="presParOf" srcId="{13A03BB4-0DB0-442B-976D-9E2F662E00AF}" destId="{1A87F541-6E74-4307-9CE0-B39223E5CA95}" srcOrd="3" destOrd="0" presId="urn:microsoft.com/office/officeart/2005/8/layout/radial6"/>
    <dgm:cxn modelId="{2FFD99D8-2BD0-4F8F-B6D7-D7E97C21EF6A}" type="presParOf" srcId="{13A03BB4-0DB0-442B-976D-9E2F662E00AF}" destId="{845E0088-4DF9-433D-BC84-CA6B21FB8774}" srcOrd="4" destOrd="0" presId="urn:microsoft.com/office/officeart/2005/8/layout/radial6"/>
    <dgm:cxn modelId="{8510BA3A-CD0A-4B3A-B537-D1E64F635A0E}" type="presParOf" srcId="{13A03BB4-0DB0-442B-976D-9E2F662E00AF}" destId="{0A1313B0-7E47-435A-BBF3-FA9820F9A7C1}" srcOrd="5" destOrd="0" presId="urn:microsoft.com/office/officeart/2005/8/layout/radial6"/>
    <dgm:cxn modelId="{DFA23679-F131-44BC-A236-E0399EE65D86}" type="presParOf" srcId="{13A03BB4-0DB0-442B-976D-9E2F662E00AF}" destId="{09577B85-9C24-4AFB-BBCF-5B6EE4ABDBCC}" srcOrd="6" destOrd="0" presId="urn:microsoft.com/office/officeart/2005/8/layout/radial6"/>
    <dgm:cxn modelId="{B82B805B-ACD6-4EBF-A469-0207EC2D0B68}" type="presParOf" srcId="{13A03BB4-0DB0-442B-976D-9E2F662E00AF}" destId="{F4E02FC5-5AE7-4245-AB29-1ABD8AEB0F21}" srcOrd="7" destOrd="0" presId="urn:microsoft.com/office/officeart/2005/8/layout/radial6"/>
    <dgm:cxn modelId="{92314EB7-E194-4A23-86C9-C1B1F850D007}" type="presParOf" srcId="{13A03BB4-0DB0-442B-976D-9E2F662E00AF}" destId="{3EDF1602-9463-4CBD-B73A-623E7C26D306}" srcOrd="8" destOrd="0" presId="urn:microsoft.com/office/officeart/2005/8/layout/radial6"/>
    <dgm:cxn modelId="{0E383115-FF0A-4AFE-8D2C-546794BAC161}" type="presParOf" srcId="{13A03BB4-0DB0-442B-976D-9E2F662E00AF}" destId="{8408641A-5520-4223-B287-2CF3375948FD}" srcOrd="9" destOrd="0" presId="urn:microsoft.com/office/officeart/2005/8/layout/radial6"/>
    <dgm:cxn modelId="{43FCD5AA-C3BB-49B4-B3A4-63DC06355C70}" type="presParOf" srcId="{13A03BB4-0DB0-442B-976D-9E2F662E00AF}" destId="{0D45D63D-91C6-4CBD-9A7E-8B57F668A8E9}" srcOrd="10" destOrd="0" presId="urn:microsoft.com/office/officeart/2005/8/layout/radial6"/>
    <dgm:cxn modelId="{B1557FAE-221F-4DE9-9919-5DC277CBA8FD}" type="presParOf" srcId="{13A03BB4-0DB0-442B-976D-9E2F662E00AF}" destId="{A483A381-D5C5-40BC-AFFB-E4B0A9EBABBB}" srcOrd="11" destOrd="0" presId="urn:microsoft.com/office/officeart/2005/8/layout/radial6"/>
    <dgm:cxn modelId="{2502F296-05E2-4279-8DAF-F1F32DD24D36}" type="presParOf" srcId="{13A03BB4-0DB0-442B-976D-9E2F662E00AF}" destId="{D336E3F1-8B08-444F-A4A5-486A16240F7C}" srcOrd="12" destOrd="0" presId="urn:microsoft.com/office/officeart/2005/8/layout/radial6"/>
    <dgm:cxn modelId="{DA1F2F3F-385E-4F3F-8FF8-A37B4172A326}" type="presParOf" srcId="{13A03BB4-0DB0-442B-976D-9E2F662E00AF}" destId="{2903352A-C723-4D92-8BD1-F54193A752E8}" srcOrd="13" destOrd="0" presId="urn:microsoft.com/office/officeart/2005/8/layout/radial6"/>
    <dgm:cxn modelId="{BDB9674F-10CD-45AE-B3B6-F20F147B03CD}" type="presParOf" srcId="{13A03BB4-0DB0-442B-976D-9E2F662E00AF}" destId="{5E13081B-6CBB-430E-A0FE-BBBFF7C0ACB2}" srcOrd="14" destOrd="0" presId="urn:microsoft.com/office/officeart/2005/8/layout/radial6"/>
    <dgm:cxn modelId="{39FF1744-016A-495F-8DBA-53AD8A273C37}" type="presParOf" srcId="{13A03BB4-0DB0-442B-976D-9E2F662E00AF}" destId="{018C802E-E8EE-41C8-8BAA-B2F01C39DAA2}" srcOrd="15" destOrd="0" presId="urn:microsoft.com/office/officeart/2005/8/layout/radial6"/>
    <dgm:cxn modelId="{95FB50D6-C255-4C1D-939E-FC125CAC9FF6}" type="presParOf" srcId="{13A03BB4-0DB0-442B-976D-9E2F662E00AF}" destId="{1B484103-B5CC-49BB-A3BC-AF799990D8CA}" srcOrd="16" destOrd="0" presId="urn:microsoft.com/office/officeart/2005/8/layout/radial6"/>
    <dgm:cxn modelId="{5E6438AA-E9DF-4A4E-AAB2-A065A685644B}" type="presParOf" srcId="{13A03BB4-0DB0-442B-976D-9E2F662E00AF}" destId="{E46A92E0-CDA0-4752-B399-98C875F8E026}" srcOrd="17" destOrd="0" presId="urn:microsoft.com/office/officeart/2005/8/layout/radial6"/>
    <dgm:cxn modelId="{542436BE-024F-4A9D-9C03-58090867BBC0}" type="presParOf" srcId="{13A03BB4-0DB0-442B-976D-9E2F662E00AF}" destId="{BACDCCE6-32EB-41B6-A9DD-91DC8FD48CB9}" srcOrd="18" destOrd="0" presId="urn:microsoft.com/office/officeart/2005/8/layout/radial6"/>
    <dgm:cxn modelId="{8800050A-B63A-4836-BEDD-B04BF71D4A13}" type="presParOf" srcId="{13A03BB4-0DB0-442B-976D-9E2F662E00AF}" destId="{5356B0E1-8162-4DE2-9CF6-6915C440583D}" srcOrd="19" destOrd="0" presId="urn:microsoft.com/office/officeart/2005/8/layout/radial6"/>
    <dgm:cxn modelId="{6EE4D486-96F7-4786-AAC5-CDB699AF7E87}" type="presParOf" srcId="{13A03BB4-0DB0-442B-976D-9E2F662E00AF}" destId="{C36DBA81-B1B1-4CC7-8B5B-6FA5F77A66FF}" srcOrd="20" destOrd="0" presId="urn:microsoft.com/office/officeart/2005/8/layout/radial6"/>
    <dgm:cxn modelId="{A1E07D90-E05B-4C3F-91D2-732F58CF6F17}" type="presParOf" srcId="{13A03BB4-0DB0-442B-976D-9E2F662E00AF}" destId="{E4C76E3D-688C-4BFE-A395-BDB911363A6E}" srcOrd="21" destOrd="0" presId="urn:microsoft.com/office/officeart/2005/8/layout/radial6"/>
    <dgm:cxn modelId="{0D0BBE3F-1347-40ED-8522-C3A33E8AF739}" type="presParOf" srcId="{13A03BB4-0DB0-442B-976D-9E2F662E00AF}" destId="{2243B9A5-8E15-4393-A3CF-599F3170D614}" srcOrd="22" destOrd="0" presId="urn:microsoft.com/office/officeart/2005/8/layout/radial6"/>
    <dgm:cxn modelId="{2F31DF3E-A211-480C-8772-C2A764778B3F}" type="presParOf" srcId="{13A03BB4-0DB0-442B-976D-9E2F662E00AF}" destId="{24FFE346-36FD-4264-94A6-BC2A279F3788}" srcOrd="23" destOrd="0" presId="urn:microsoft.com/office/officeart/2005/8/layout/radial6"/>
    <dgm:cxn modelId="{BCA3CC4B-075A-4D5C-9E31-BBBAC010BA14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46EE8-CFD4-48B7-B824-CCA63C8B9B22}">
      <dsp:nvSpPr>
        <dsp:cNvPr id="0" name=""/>
        <dsp:cNvSpPr/>
      </dsp:nvSpPr>
      <dsp:spPr>
        <a:xfrm>
          <a:off x="885173" y="325018"/>
          <a:ext cx="4732820" cy="4732820"/>
        </a:xfrm>
        <a:prstGeom prst="blockArc">
          <a:avLst>
            <a:gd name="adj1" fmla="val 13224852"/>
            <a:gd name="adj2" fmla="val 18152359"/>
            <a:gd name="adj3" fmla="val 3433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76E3D-688C-4BFE-A395-BDB911363A6E}">
      <dsp:nvSpPr>
        <dsp:cNvPr id="0" name=""/>
        <dsp:cNvSpPr/>
      </dsp:nvSpPr>
      <dsp:spPr>
        <a:xfrm>
          <a:off x="1303849" y="-398288"/>
          <a:ext cx="4732820" cy="4732820"/>
        </a:xfrm>
        <a:prstGeom prst="blockArc">
          <a:avLst>
            <a:gd name="adj1" fmla="val 9617198"/>
            <a:gd name="adj2" fmla="val 11982802"/>
            <a:gd name="adj3" fmla="val 3433"/>
          </a:avLst>
        </a:prstGeom>
        <a:solidFill>
          <a:schemeClr val="accent3">
            <a:hueOff val="3964728"/>
            <a:satOff val="-21254"/>
            <a:lumOff val="-28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CCE6-32EB-41B6-A9DD-91DC8FD48CB9}">
      <dsp:nvSpPr>
        <dsp:cNvPr id="0" name=""/>
        <dsp:cNvSpPr/>
      </dsp:nvSpPr>
      <dsp:spPr>
        <a:xfrm>
          <a:off x="1284023" y="1224035"/>
          <a:ext cx="4732820" cy="4732820"/>
        </a:xfrm>
        <a:prstGeom prst="blockArc">
          <a:avLst>
            <a:gd name="adj1" fmla="val 9533175"/>
            <a:gd name="adj2" fmla="val 12066825"/>
            <a:gd name="adj3" fmla="val 3433"/>
          </a:avLst>
        </a:prstGeom>
        <a:solidFill>
          <a:schemeClr val="accent3">
            <a:hueOff val="3303940"/>
            <a:satOff val="-17711"/>
            <a:lumOff val="-23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802E-E8EE-41C8-8BAA-B2F01C39DAA2}">
      <dsp:nvSpPr>
        <dsp:cNvPr id="0" name=""/>
        <dsp:cNvSpPr/>
      </dsp:nvSpPr>
      <dsp:spPr>
        <a:xfrm>
          <a:off x="1013670" y="719462"/>
          <a:ext cx="4732820" cy="4732820"/>
        </a:xfrm>
        <a:prstGeom prst="blockArc">
          <a:avLst>
            <a:gd name="adj1" fmla="val 3673049"/>
            <a:gd name="adj2" fmla="val 8684907"/>
            <a:gd name="adj3" fmla="val 3433"/>
          </a:avLst>
        </a:prstGeom>
        <a:solidFill>
          <a:schemeClr val="accent3">
            <a:hueOff val="2643152"/>
            <a:satOff val="-14169"/>
            <a:lumOff val="-1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E3F1-8B08-444F-A4A5-486A16240F7C}">
      <dsp:nvSpPr>
        <dsp:cNvPr id="0" name=""/>
        <dsp:cNvSpPr/>
      </dsp:nvSpPr>
      <dsp:spPr>
        <a:xfrm>
          <a:off x="3315718" y="754991"/>
          <a:ext cx="4732820" cy="4732820"/>
        </a:xfrm>
        <a:prstGeom prst="blockArc">
          <a:avLst>
            <a:gd name="adj1" fmla="val 2783336"/>
            <a:gd name="adj2" fmla="val 7233056"/>
            <a:gd name="adj3" fmla="val 3433"/>
          </a:avLst>
        </a:prstGeom>
        <a:solidFill>
          <a:schemeClr val="accent3">
            <a:hueOff val="1982364"/>
            <a:satOff val="-10627"/>
            <a:lumOff val="-14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641A-5520-4223-B287-2CF3375948FD}">
      <dsp:nvSpPr>
        <dsp:cNvPr id="0" name=""/>
        <dsp:cNvSpPr/>
      </dsp:nvSpPr>
      <dsp:spPr>
        <a:xfrm>
          <a:off x="2623508" y="2070659"/>
          <a:ext cx="4732820" cy="4732820"/>
        </a:xfrm>
        <a:prstGeom prst="blockArc">
          <a:avLst>
            <a:gd name="adj1" fmla="val 20044550"/>
            <a:gd name="adj2" fmla="val 546680"/>
            <a:gd name="adj3" fmla="val 3433"/>
          </a:avLst>
        </a:prstGeom>
        <a:solidFill>
          <a:schemeClr val="accent3">
            <a:hueOff val="1321576"/>
            <a:satOff val="-7085"/>
            <a:lumOff val="-9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7B85-9C24-4AFB-BBCF-5B6EE4ABDBCC}">
      <dsp:nvSpPr>
        <dsp:cNvPr id="0" name=""/>
        <dsp:cNvSpPr/>
      </dsp:nvSpPr>
      <dsp:spPr>
        <a:xfrm>
          <a:off x="2677013" y="-66332"/>
          <a:ext cx="4732820" cy="4732820"/>
        </a:xfrm>
        <a:prstGeom prst="blockArc">
          <a:avLst>
            <a:gd name="adj1" fmla="val 20785227"/>
            <a:gd name="adj2" fmla="val 1727558"/>
            <a:gd name="adj3" fmla="val 3433"/>
          </a:avLst>
        </a:prstGeom>
        <a:solidFill>
          <a:schemeClr val="accent3">
            <a:hueOff val="660788"/>
            <a:satOff val="-3542"/>
            <a:lumOff val="-4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7F541-6E74-4307-9CE0-B39223E5CA95}">
      <dsp:nvSpPr>
        <dsp:cNvPr id="0" name=""/>
        <dsp:cNvSpPr/>
      </dsp:nvSpPr>
      <dsp:spPr>
        <a:xfrm>
          <a:off x="2927193" y="365637"/>
          <a:ext cx="4732820" cy="4758803"/>
        </a:xfrm>
        <a:prstGeom prst="blockArc">
          <a:avLst>
            <a:gd name="adj1" fmla="val 15010927"/>
            <a:gd name="adj2" fmla="val 19796772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1272-27CF-4F9F-AA54-787F32BBBE07}">
      <dsp:nvSpPr>
        <dsp:cNvPr id="0" name=""/>
        <dsp:cNvSpPr/>
      </dsp:nvSpPr>
      <dsp:spPr>
        <a:xfrm>
          <a:off x="3168367" y="2071892"/>
          <a:ext cx="2163666" cy="2257292"/>
        </a:xfrm>
        <a:prstGeom prst="roundRect">
          <a:avLst/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Участники бюджетного процесса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убъекты, осуществляющие деятельность по составлению и рассмотрению проектов бюджетов, утверждению и исполнению бюджетов, контролю за их исполнением, осуществлению бюджетного учета, составлению, внешней проверке, рассмотрению и утверждению бюджетной отчетности)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73988" y="2177513"/>
        <a:ext cx="1952424" cy="2046050"/>
      </dsp:txXfrm>
    </dsp:sp>
    <dsp:sp modelId="{8718CB4E-F65C-4E4A-89C4-26F421EC27CE}">
      <dsp:nvSpPr>
        <dsp:cNvPr id="0" name=""/>
        <dsp:cNvSpPr/>
      </dsp:nvSpPr>
      <dsp:spPr>
        <a:xfrm>
          <a:off x="3021801" y="-108088"/>
          <a:ext cx="2961552" cy="167763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Глава Администрация муниципального района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руководит подготовкой вопросов формирования проекта районного бюджета;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 выносит на рассмотрение Совета;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-  инициирует публичные слушания;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Контролирует исполнение;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Утверждает квартальную отчетность</a:t>
          </a:r>
        </a:p>
      </dsp:txBody>
      <dsp:txXfrm>
        <a:off x="3103697" y="-26192"/>
        <a:ext cx="2797760" cy="1513847"/>
      </dsp:txXfrm>
    </dsp:sp>
    <dsp:sp modelId="{845E0088-4DF9-433D-BC84-CA6B21FB8774}">
      <dsp:nvSpPr>
        <dsp:cNvPr id="0" name=""/>
        <dsp:cNvSpPr/>
      </dsp:nvSpPr>
      <dsp:spPr>
        <a:xfrm>
          <a:off x="5967440" y="1195016"/>
          <a:ext cx="2673518" cy="111795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Совет  Зеленчукского района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рассматривает и утверждает бюджет;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устанавливает, изменяет и отменяет местные налоги;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Рассматривает  и утверждает внесение изменений в бюджет.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Утверждает годовую отчетность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22014" y="1249590"/>
        <a:ext cx="2564370" cy="1008804"/>
      </dsp:txXfrm>
    </dsp:sp>
    <dsp:sp modelId="{F4E02FC5-5AE7-4245-AB29-1ABD8AEB0F21}">
      <dsp:nvSpPr>
        <dsp:cNvPr id="0" name=""/>
        <dsp:cNvSpPr/>
      </dsp:nvSpPr>
      <dsp:spPr>
        <a:xfrm>
          <a:off x="5522393" y="2599130"/>
          <a:ext cx="3118566" cy="164229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Финансовое управление Администрация ЗМР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  </a:t>
          </a: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Составляет и исполняет бюджет: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доводит лимиты бюджетных ассигнований до ГРБС;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проводит финансирование получателям БС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принимает отчетность от ГРБС;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составляет сводную отчетность районного бюджета;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составляет консолидированную отчетность по МР;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Осуществляет муниципальные заимствования.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02563" y="2679300"/>
        <a:ext cx="2958226" cy="1481952"/>
      </dsp:txXfrm>
    </dsp:sp>
    <dsp:sp modelId="{0D45D63D-91C6-4CBD-9A7E-8B57F668A8E9}">
      <dsp:nvSpPr>
        <dsp:cNvPr id="0" name=""/>
        <dsp:cNvSpPr/>
      </dsp:nvSpPr>
      <dsp:spPr>
        <a:xfrm>
          <a:off x="6021616" y="4359962"/>
          <a:ext cx="2529501" cy="89080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Контрольно - счетный орган ЗМР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проводит экспертизу проекта бюджета;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контролирует исполнение местного бюджета.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65102" y="4403448"/>
        <a:ext cx="2442529" cy="803835"/>
      </dsp:txXfrm>
    </dsp:sp>
    <dsp:sp modelId="{2903352A-C723-4D92-8BD1-F54193A752E8}">
      <dsp:nvSpPr>
        <dsp:cNvPr id="0" name=""/>
        <dsp:cNvSpPr/>
      </dsp:nvSpPr>
      <dsp:spPr>
        <a:xfrm>
          <a:off x="3169990" y="4617228"/>
          <a:ext cx="2659855" cy="101418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Главные администраторы (администраторы) доходов районного бюджета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предоставляют сведения, необходимые для составления бюджета;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- анализируют, формируют и предоставляют бюджетную отчетность.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9499" y="4666737"/>
        <a:ext cx="2560837" cy="915171"/>
      </dsp:txXfrm>
    </dsp:sp>
    <dsp:sp modelId="{1B484103-B5CC-49BB-A3BC-AF799990D8CA}">
      <dsp:nvSpPr>
        <dsp:cNvPr id="0" name=""/>
        <dsp:cNvSpPr/>
      </dsp:nvSpPr>
      <dsp:spPr>
        <a:xfrm>
          <a:off x="0" y="3554066"/>
          <a:ext cx="2961552" cy="174835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Главные распорядители (распорядители) бюджетных средств (ГРБС)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осуществляют планирование расходов бюджета;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составляют обоснование бюджетных ассигнований;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и утверждают муниципальные задания для подведомственных учреждений;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и предоставляют отчетность.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348" y="3639414"/>
        <a:ext cx="2790856" cy="1577660"/>
      </dsp:txXfrm>
    </dsp:sp>
    <dsp:sp modelId="{5356B0E1-8162-4DE2-9CF6-6915C440583D}">
      <dsp:nvSpPr>
        <dsp:cNvPr id="0" name=""/>
        <dsp:cNvSpPr/>
      </dsp:nvSpPr>
      <dsp:spPr>
        <a:xfrm>
          <a:off x="0" y="2070987"/>
          <a:ext cx="2961552" cy="136331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Главный администратор источников финансирования дефицита районного бюджета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</a:t>
          </a: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(финансовое управление)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осуществляют планирование (прогнозирование) поступлений и выплат  по  источникам  финанси-рования дефицита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бюджетную отчетность.</a:t>
          </a:r>
          <a:endParaRPr lang="ru-RU" sz="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552" y="2137539"/>
        <a:ext cx="2828448" cy="1230213"/>
      </dsp:txXfrm>
    </dsp:sp>
    <dsp:sp modelId="{2243B9A5-8E15-4393-A3CF-599F3170D614}">
      <dsp:nvSpPr>
        <dsp:cNvPr id="0" name=""/>
        <dsp:cNvSpPr/>
      </dsp:nvSpPr>
      <dsp:spPr>
        <a:xfrm>
          <a:off x="0" y="587930"/>
          <a:ext cx="2961552" cy="119133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Получатели бюджетных средств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составляют и исполняют бюджетную смету;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ведут бюджетный учет;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формируют и предоставляют главному распорядителю бюджетных средств бюджетную отчетность.</a:t>
          </a:r>
          <a:endParaRPr lang="ru-RU" sz="9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156" y="646086"/>
        <a:ext cx="2845240" cy="1075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6F2F-5585-4834-93B0-A62C7494DF5C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AF71C-2D6F-46D2-9A45-AEF43B4BB1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90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B29E-4095-4B93-9644-7D75A382FF1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06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AF71C-2D6F-46D2-9A45-AEF43B4BB12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44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7299C5-CC01-4C08-91B2-803EC97486E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AF71C-2D6F-46D2-9A45-AEF43B4BB12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10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B089DD-B97B-4B7F-BCB6-ED996F1AECD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463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AF71C-2D6F-46D2-9A45-AEF43B4BB121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83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6DE92-74F1-48C1-8996-3197988A1A35}" type="datetimeFigureOut">
              <a:rPr lang="ru-RU"/>
              <a:pPr>
                <a:defRPr/>
              </a:pPr>
              <a:t>24.02.2021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B245C-DA7A-497D-B3D1-81F6FC8C9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84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1D2E90-8F75-4550-BF16-8BEA7C9937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A882C-60C6-4036-88F1-B2F1146B24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48F04-2465-433B-8A7E-F28A28E654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8C69D-6686-40A7-8D88-D305B29750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E0810-8941-49C8-B1CD-F604717CB5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9C85F-DB08-4314-9CE3-FB09197866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89F34-B7DF-45FB-BA3A-01B87722A3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488C-01E5-4364-8C67-C66E9982D4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98F1D-59EE-4B8D-9AF4-6820A8DEB0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BF9B1-B790-4B6F-AB8B-71D827DB53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AB37D-107F-47E4-B3E3-033F141C35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9DC24-6F7A-4116-BBE6-BAE1851911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23E4C3-9833-45ED-92AB-C488D8941D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26689-6C04-48D6-ABAC-3C514E8560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A89E5-2943-49AB-B3BB-3559E28214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3C5E6-E26F-4923-B64D-48BA0B5F84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21EDF1-FA73-461B-8EF6-7A9400D788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AFF4A-B94A-45B8-BBEC-516F3B160A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C168F-510D-4B2C-B27F-1A13F1D07E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23A61-2A98-4ADD-9439-52DEE24D9F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03506-29D8-4EA6-89FD-3DD5260D06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69514-8999-4BD1-A776-AA3C2DE59D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hyperlink" Target="https://yandex.ru/images/search?text=%D1%8D%D0%BC%D0%B1%D0%BB%D0%B5%D0%BC%D1%8B%20%D0%BE%20%D0%B1%D1%8E%D0%B4%D0%B6%D0%B5%D1%82%D0%B5,%20%D0%B4%D0%B5%D0%BD%D1%8C%D0%B3%D0%B0%D1%85%20%D0%B8%20%D0%B1%D1%83%D1%85%D1%83%D1%87%D0%B5%D1%82%D0%B5&amp;img_url=http://future-sales.ru/wp-content/uploads/2013/12/%D0%90%D1%83%D0%B4%D0%B8%D1%82-%D0%BE%D1%82%D0%B4%D0%B5%D0%BB%D0%B0-%D0%BF%D1%80%D0%BE%D0%B4%D0%B0%D0%B62-1024x1024.png&amp;pos=1&amp;rpt=simage" TargetMode="Externa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andex.ru/images/search?source=wiz&amp;img_url=http://www.cheboksary.ru/images/63978.jpg&amp;text=%D0%BA%D0%B0%D1%80%D1%82%D0%B8%D0%BD%D0%BA%D0%B8%20%D0%B2%20%D1%81%D1%84%D0%B5%D1%80%D0%B5%20%D0%BA%D1%83%D0%BB%D1%8C%D1%82%D1%83%D1%80%D1%8B&amp;noreask=1&amp;pos=27&amp;lr=100645&amp;rpt=simage" TargetMode="External"/><Relationship Id="rId5" Type="http://schemas.openxmlformats.org/officeDocument/2006/relationships/image" Target="../media/image37.png"/><Relationship Id="rId4" Type="http://schemas.openxmlformats.org/officeDocument/2006/relationships/hyperlink" Target="http://www.obrazovanie09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hyperlink" Target="https://yandex.ru/images/search?p=1&amp;text=%D0%BA%D0%B0%D1%80%D1%82%D0%B8%D0%BD%D0%BA%D0%B8%20%D0%B8%20%D1%8D%D0%BC%D0%B1%D0%BB%D0%B5%D0%BC%D1%8B%20%D0%BF%D0%BE%20%D1%81%D0%BE%D1%86%D0%B8%D0%B0%D0%BB%D1%8C%D0%BD%D0%BE%D0%B9%20%D0%BF%D0%BE%D0%B4%D0%B4%D0%B5%D1%80%D0%B6%D0%BA%D0%B5%20%D0%BD%D0%B0%D1%81%D0%B5%D0%BB%D0%B5%D0%BD%D0%B8%D1%8E&amp;img_url=http://www.bgdncentr.ru/wp-content/photos/young-family/dynamic/young-family-01.png-nggid03372-ngg0dyn-0x0x100-00f0w010c010r110f110r010t010.png&amp;pos=47&amp;rpt=simag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73216"/>
            <a:ext cx="9144000" cy="1484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решению Совета Зеленчукского муниципального района от 28.12.2020       № 73 «О  бюджете  Зеленчукского муниципального района Карачаево-Черкесской Республики  на 2021 год и плановый период 2022 и 2023 годов»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21" y="19870"/>
            <a:ext cx="8078242" cy="538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0952"/>
            <a:ext cx="252028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900igr.net/up/datas/164235/007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7250" y="160338"/>
            <a:ext cx="426872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Превышение расходов над доходами –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дефицит бюджета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12" y="160338"/>
            <a:ext cx="432047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Превышение доходов над расходами –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профицит бюджета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1" name="Picture 7" descr="https://cache3.youla.io/files/images/360_360/5c/87/5c875611a380b64923570b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" y="4509120"/>
            <a:ext cx="2455218" cy="23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79634" y="2967334"/>
            <a:ext cx="3908789" cy="17578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186218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Сбалансированным бюджет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считается тогда,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доходы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равны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между собой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имеют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максимально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сближенные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9532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996" y="66101"/>
            <a:ext cx="9144000" cy="10715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Бюджетный процесс</a:t>
            </a:r>
            <a:endParaRPr lang="ru-RU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0" y="-1"/>
            <a:ext cx="9187633" cy="1340769"/>
          </a:xfrm>
          <a:prstGeom prst="wedgeRectCallout">
            <a:avLst>
              <a:gd name="adj1" fmla="val -20903"/>
              <a:gd name="adj2" fmla="val 545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деятельность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составлению и рассмотрению проектов бюджетов, контролю за их исполнением, осуществлению бюджетного учета,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составлению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внешней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проверки,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рассмотрению 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утверждению бюджетной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отчетности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9223" y="1548532"/>
            <a:ext cx="3500438" cy="100012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 проекта бюджета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9100" y="2995908"/>
            <a:ext cx="3786189" cy="928688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Рассмотрение и утверждение бюджета 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79531" y="4365104"/>
            <a:ext cx="3357563" cy="85725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42875" y="5643563"/>
            <a:ext cx="3643313" cy="121443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отчетов об  исполнении бюджета  и их утверждение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790310" y="1412776"/>
            <a:ext cx="5357812" cy="1214438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мая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–постановление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бюджета до 14.11. –внесение проекта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Совет Зеленчукского муниципального района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731231" y="2743643"/>
            <a:ext cx="5361934" cy="1433217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Ноябрь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–декабрь,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назначение и проведение публичных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слушаний, внесение изменений в проект бюджета по итогам публичных слушаний, рассмотрение на комиссиях, заключение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контрольно-ревизионной комиссии -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Советом Зеленчукского муниципального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586929" y="4236793"/>
            <a:ext cx="5557072" cy="127845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бюджета с 1 января по 31 декабря согласно утвержденному Решению и внесению изменений к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нему, средства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перечисляются Главным распорядителям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бюджетных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3857625" y="5643562"/>
            <a:ext cx="5286375" cy="1214437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Отчетность месячная, квартальная,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годовая.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Годовая –январь-март, заключение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контрольно-ревизионной комиссией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апрель, публичные слушания -май,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утверждение Советом Зеленчукского муниципального района - май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5668498"/>
              </p:ext>
            </p:extLst>
          </p:nvPr>
        </p:nvGraphicFramePr>
        <p:xfrm>
          <a:off x="251520" y="1044027"/>
          <a:ext cx="8640960" cy="578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5776" y="116632"/>
            <a:ext cx="388843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9744" y="162580"/>
            <a:ext cx="230425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участвует в формировании  </a:t>
            </a:r>
            <a:r>
              <a:rPr lang="ru-RU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бюджета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603454" y="2885655"/>
            <a:ext cx="576064" cy="36004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427984" y="2698712"/>
            <a:ext cx="0" cy="18694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203848" y="2720175"/>
            <a:ext cx="351166" cy="33095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212722" y="4077072"/>
            <a:ext cx="207150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203848" y="5157192"/>
            <a:ext cx="216024" cy="28803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499992" y="5373216"/>
            <a:ext cx="0" cy="28803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580112" y="4293096"/>
            <a:ext cx="144016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508104" y="5229200"/>
            <a:ext cx="792088" cy="43204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580"/>
            <a:ext cx="2088232" cy="11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7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6362061" y="3046402"/>
            <a:ext cx="2637729" cy="96045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99364" y="116632"/>
            <a:ext cx="5703218" cy="5620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 учреждения </a:t>
            </a:r>
          </a:p>
        </p:txBody>
      </p:sp>
      <p:pic>
        <p:nvPicPr>
          <p:cNvPr id="5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88" y="931139"/>
            <a:ext cx="1316039" cy="61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94630" y="908721"/>
            <a:ext cx="3368055" cy="176646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22176" y="955229"/>
            <a:ext cx="3284522" cy="57976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25163" y="5157192"/>
            <a:ext cx="4184321" cy="127793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908720"/>
            <a:ext cx="3403808" cy="90750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4223" y="971220"/>
            <a:ext cx="3001673" cy="7926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3" y="980728"/>
            <a:ext cx="31573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</a:t>
            </a:r>
            <a:r>
              <a:rPr lang="ru-RU" sz="1400" dirty="0" smtClean="0">
                <a:cs typeface="Tahoma" pitchFamily="34" charset="0"/>
              </a:rPr>
              <a:t> органа </a:t>
            </a:r>
            <a:r>
              <a:rPr lang="ru-RU" sz="1400" dirty="0">
                <a:cs typeface="Tahoma" pitchFamily="34" charset="0"/>
              </a:rPr>
              <a:t>местного </a:t>
            </a:r>
            <a:r>
              <a:rPr lang="ru-RU" sz="1400" dirty="0" smtClean="0">
                <a:cs typeface="Tahoma" pitchFamily="34" charset="0"/>
              </a:rPr>
              <a:t>самоуправления:</a:t>
            </a:r>
            <a:endParaRPr lang="ru-RU" sz="1400" b="1" dirty="0" smtClean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9" y="5210036"/>
            <a:ext cx="4104455" cy="27699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отраслевых (функциональных)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управлений и отделов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9273" y="1052736"/>
            <a:ext cx="172461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cs typeface="Tahoma" pitchFamily="34" charset="0"/>
              </a:rPr>
              <a:t>50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</a:t>
            </a:r>
            <a:r>
              <a:rPr lang="ru-RU" sz="1400" dirty="0">
                <a:cs typeface="Tahoma" pitchFamily="34" charset="0"/>
              </a:rPr>
              <a:t> </a:t>
            </a:r>
            <a:r>
              <a:rPr lang="ru-RU" sz="1400" dirty="0" smtClean="0">
                <a:cs typeface="Tahoma" pitchFamily="34" charset="0"/>
              </a:rPr>
              <a:t>учреждения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2726" y="1988840"/>
            <a:ext cx="1674978" cy="77648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5770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6210" y="4353379"/>
            <a:ext cx="1703264" cy="7073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детских дошкольных учреждений,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1914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3054" y="3104737"/>
            <a:ext cx="1679724" cy="84378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учреждений дополнительного образования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2675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детей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51720" y="5802287"/>
            <a:ext cx="2022136" cy="68254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Информационно-методический кабинет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сфере образования и культуры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95736" y="2636912"/>
            <a:ext cx="1749273" cy="86409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 искусств (музыкальные школы), в них 784 обучающихся,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т.ч. художественная школа на 78 детей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23728" y="2132856"/>
            <a:ext cx="1919287" cy="373545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учреждения культуры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35059" y="4791446"/>
            <a:ext cx="1919288" cy="83026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Многофункциональный центр предоставления государственных и муниципальных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95736" y="3613279"/>
            <a:ext cx="1746922" cy="51079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детско-юношеские спортшколы,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1262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endParaRPr lang="ru-RU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28529" y="5471646"/>
            <a:ext cx="1824896" cy="74689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Единая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дежурная диспетчерская служба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Отдел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 и ЧС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9187" y="1734879"/>
            <a:ext cx="3267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   1.  Представительный  орган  –  Совет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Зеленчукского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муниципального р-на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   2.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Исполнительный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орган  –  Администрация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       Зеленчукского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муниципального р-на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09978" y="3091656"/>
            <a:ext cx="2469616" cy="54292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1 - контрольный орган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36718" y="5491714"/>
            <a:ext cx="368874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1. Финансовое  управление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2. Управление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3. Отдел культуры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4. Управление труда и социального  развития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80205" y="3613279"/>
            <a:ext cx="260144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Контрольно-ревизионная комиссия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Зеленчукского муниципального р-на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Рисунок 60" descr="https://im0-tub-ru.yandex.net/i?id=d6aed096ed5901eb18455f1c0df64ef8&amp;n=33&amp;h=190&amp;w=17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818515" cy="59136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03594" y="4235737"/>
            <a:ext cx="1759554" cy="40275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творчества детей,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629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Левая фигурная скобка 67"/>
          <p:cNvSpPr/>
          <p:nvPr/>
        </p:nvSpPr>
        <p:spPr>
          <a:xfrm>
            <a:off x="1907704" y="2636912"/>
            <a:ext cx="291461" cy="1944216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4073856" y="2765322"/>
            <a:ext cx="1746668" cy="10926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Из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районного бюджета получают финансирование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57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учреждений</a:t>
            </a:r>
            <a:endParaRPr lang="ru-RU" sz="13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6" y="908721"/>
            <a:ext cx="1606547" cy="88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42" y="806438"/>
            <a:ext cx="1386631" cy="131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93686"/>
            <a:ext cx="1746668" cy="104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89" y="4136600"/>
            <a:ext cx="1944216" cy="9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56" y="29673"/>
            <a:ext cx="1794708" cy="87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2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5436096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393899"/>
              </p:ext>
            </p:extLst>
          </p:nvPr>
        </p:nvGraphicFramePr>
        <p:xfrm>
          <a:off x="1331640" y="1670653"/>
          <a:ext cx="7620712" cy="507568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87584"/>
                <a:gridCol w="1308282"/>
                <a:gridCol w="1308282"/>
                <a:gridCol w="1308282"/>
                <a:gridCol w="1308282"/>
              </a:tblGrid>
              <a:tr h="813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(уточненный)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852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1479997,6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1141135,2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1082357,8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1013320,9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821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204224,0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208311,2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209444,8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210263,1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841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1482181,0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1141135,2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1082357,8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1013320,9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905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-2183,4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  <a:tr h="807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487956"/>
            <a:ext cx="7632848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ОСНОВНЫЕ  ХАРАКТЕРИСТИКИ  БЮДЖЕТА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ЗЕЛЕНЧУКСКОГО МУНИЦИПАЛЬНОГО РАЙОНА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 2021 год  и плановый период 2022 - 2023 годы</a:t>
            </a:r>
            <a:endParaRPr lang="ru-RU" sz="18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8" y="5542507"/>
            <a:ext cx="5715000" cy="117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6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6" y="991756"/>
            <a:ext cx="676577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55575" y="116632"/>
            <a:ext cx="8592889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Доходная часть бюджета муниципального района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724398" y="1268760"/>
            <a:ext cx="1" cy="8036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691680" y="1311520"/>
            <a:ext cx="0" cy="7981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779921" y="1268760"/>
            <a:ext cx="0" cy="8409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683001" y="1268760"/>
            <a:ext cx="6131651" cy="158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34162" y="2780928"/>
            <a:ext cx="2897678" cy="33624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имущество организаций по имуществу, не входящему в Единую систему газоснабжения</a:t>
            </a:r>
            <a:endParaRPr lang="ru-RU" sz="12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за выдачу разрешения на установку рекламной продукции.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2780928"/>
            <a:ext cx="2952328" cy="33624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Доходы от оказания платных услуг получателями средств бюджетов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от компенсации затрат бюджетов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МО</a:t>
            </a:r>
            <a:endParaRPr lang="ru-RU" sz="125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Штрафы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, санкции, возмещение ущерба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88489" y="2953975"/>
            <a:ext cx="2575999" cy="31393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Дотации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Субсидии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Субвенции 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  <a:p>
            <a:pPr marL="171450" indent="-1714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Прочие безвозмездные поступления от юридических и физических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766" y="2204864"/>
            <a:ext cx="21384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37343" y="2204864"/>
            <a:ext cx="23741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88223" y="2206605"/>
            <a:ext cx="2232249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" name="AutoShape 2" descr="https://credits.ru/upload/resize_cache/iblock/54e/810_810_1/54ef6996f906938256aad803d298f4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394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доходов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бюджета Зеленчукского муниципального района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2021 год и плановый период 2022-2023 годы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37550"/>
              </p:ext>
            </p:extLst>
          </p:nvPr>
        </p:nvGraphicFramePr>
        <p:xfrm>
          <a:off x="53751" y="1479725"/>
          <a:ext cx="9036498" cy="31734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2590"/>
                <a:gridCol w="1046022"/>
                <a:gridCol w="821024"/>
                <a:gridCol w="1269590"/>
                <a:gridCol w="821500"/>
                <a:gridCol w="1344273"/>
                <a:gridCol w="821499"/>
              </a:tblGrid>
              <a:tr h="502944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удельного веса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удельного веса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удельного веса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3017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 бюджета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208311,2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209444,8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210263,1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195229,5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195901,9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196356,4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13081,7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13906,7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932824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872913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803057,8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72228,7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2141,9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2141,9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43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815283,2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825459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755603,8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73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45312,1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45312,1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45312,1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2773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  <a:tr h="4422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1141135,2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1082357,8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1013320,9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22" marB="45722"/>
                </a:tc>
              </a:tr>
            </a:tbl>
          </a:graphicData>
        </a:graphic>
      </p:graphicFrame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334622"/>
              </p:ext>
            </p:extLst>
          </p:nvPr>
        </p:nvGraphicFramePr>
        <p:xfrm>
          <a:off x="33603" y="4581128"/>
          <a:ext cx="3405585" cy="242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714524"/>
              </p:ext>
            </p:extLst>
          </p:nvPr>
        </p:nvGraphicFramePr>
        <p:xfrm>
          <a:off x="3240509" y="4581128"/>
          <a:ext cx="2699644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25532613"/>
              </p:ext>
            </p:extLst>
          </p:nvPr>
        </p:nvGraphicFramePr>
        <p:xfrm>
          <a:off x="6588224" y="4869160"/>
          <a:ext cx="255577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31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9200"/>
            <a:ext cx="6336704" cy="348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2" y="44624"/>
            <a:ext cx="8496944" cy="6120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747210"/>
            <a:ext cx="8640959" cy="26284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                   Расходы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местных бюджетов – это денежные средства, направляемые на финансовое обеспечение задач и функций местного бюджета.</a:t>
            </a:r>
          </a:p>
          <a:p>
            <a:pPr marL="342900" lvl="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                   В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местных бюджетах в соответствии с бюджетной классификацией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Российской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Федерации раздельно предусматриваются средства, направляемые на исполнение расходных обязательств муниципальных образований в связи с осуществлением органами местного самоуправления полномочий по вопросам местного значения, и расходных обязательств муниципальных образований, исполняемых за счет субвенций из бюджетов других уровней для осуществления отдельных государственных полномочий.</a:t>
            </a:r>
          </a:p>
          <a:p>
            <a:pPr marL="342900" lvl="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                   Основная </a:t>
            </a:r>
            <a:r>
              <a:rPr lang="ru-RU" sz="1600" kern="0" dirty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часть расходов местных бюджетов связана с решением вопросов местного значения, с управлением и развитием экономики и социальной сферы муниципального </a:t>
            </a:r>
            <a:r>
              <a:rPr lang="ru-RU" sz="1600" kern="0" dirty="0" smtClean="0">
                <a:solidFill>
                  <a:srgbClr val="000000"/>
                </a:solidFill>
                <a:latin typeface="Times New Roman" pitchFamily="18" charset="0"/>
                <a:ea typeface="ヒラギノ角ゴ Pro W3" charset="-128"/>
                <a:cs typeface="Times New Roman" pitchFamily="18" charset="0"/>
              </a:rPr>
              <a:t>района.</a:t>
            </a:r>
            <a:endParaRPr lang="ru-RU" sz="1600" kern="0" dirty="0">
              <a:solidFill>
                <a:srgbClr val="000000"/>
              </a:solidFill>
              <a:latin typeface="Times New Roman" pitchFamily="18" charset="0"/>
              <a:ea typeface="ヒラギノ角ゴ Pro W3" charset="-128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7" y="3610123"/>
            <a:ext cx="2484784" cy="298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0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00" y="1388938"/>
            <a:ext cx="62198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79512" y="260648"/>
            <a:ext cx="8574124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районного бюджета </a:t>
            </a:r>
            <a:b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«программному»   принципу   планирования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1484784"/>
            <a:ext cx="6912768" cy="4779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Программные и непрограммные расходы</a:t>
            </a:r>
          </a:p>
        </p:txBody>
      </p:sp>
      <p:sp>
        <p:nvSpPr>
          <p:cNvPr id="9" name="Штриховая стрелка вправо 8"/>
          <p:cNvSpPr/>
          <p:nvPr/>
        </p:nvSpPr>
        <p:spPr>
          <a:xfrm rot="5400000">
            <a:off x="2560916" y="2312876"/>
            <a:ext cx="894960" cy="329176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Штриховая стрелка вправо 9"/>
          <p:cNvSpPr/>
          <p:nvPr/>
        </p:nvSpPr>
        <p:spPr>
          <a:xfrm rot="5400000">
            <a:off x="7278720" y="2480289"/>
            <a:ext cx="1231867" cy="329176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20272" y="3260811"/>
            <a:ext cx="2110855" cy="24324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(Содержание представительного органа, контрольно-счетного органа, субсидия автотранспортному предприятию по перевозке граждан, исковые требования по решению суда)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2996952"/>
            <a:ext cx="4608512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Программные расходы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(по муниципальным программам</a:t>
            </a:r>
            <a:r>
              <a:rPr lang="ru-RU" sz="1600" b="1" dirty="0" smtClean="0"/>
              <a:t>)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73682" y="4005064"/>
            <a:ext cx="1522454" cy="1736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75656" y="4005064"/>
            <a:ext cx="1224136" cy="17449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67" y="4031116"/>
            <a:ext cx="1368152" cy="17449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Социальной-культурной  направлен-ности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 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4005064"/>
            <a:ext cx="993466" cy="17365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 характера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5400000">
            <a:off x="3227160" y="3596791"/>
            <a:ext cx="447480" cy="164589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2054291" y="3625750"/>
            <a:ext cx="447480" cy="164589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Выгнутая влево стрелка 18"/>
          <p:cNvSpPr/>
          <p:nvPr/>
        </p:nvSpPr>
        <p:spPr>
          <a:xfrm rot="1902747">
            <a:off x="246222" y="2955390"/>
            <a:ext cx="422074" cy="999911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18485250">
            <a:off x="6009133" y="2963372"/>
            <a:ext cx="438102" cy="1075271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43808" y="3991590"/>
            <a:ext cx="1347579" cy="17500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 безопасных условий жизне-деятельности  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Штриховая стрелка вправо 22"/>
          <p:cNvSpPr/>
          <p:nvPr/>
        </p:nvSpPr>
        <p:spPr>
          <a:xfrm rot="5400000">
            <a:off x="4646965" y="3652976"/>
            <a:ext cx="447480" cy="164589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7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4868973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73" y="5410752"/>
            <a:ext cx="4129658" cy="1330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07504" y="0"/>
            <a:ext cx="887439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 бюджета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  Зеленчукского муниципального района</a:t>
            </a:r>
            <a:endParaRPr lang="ru-RU" sz="24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235722"/>
              </p:ext>
            </p:extLst>
          </p:nvPr>
        </p:nvGraphicFramePr>
        <p:xfrm>
          <a:off x="52906" y="908718"/>
          <a:ext cx="8928993" cy="45492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05356"/>
                <a:gridCol w="5069852"/>
                <a:gridCol w="1059371"/>
                <a:gridCol w="1257932"/>
                <a:gridCol w="936482"/>
              </a:tblGrid>
              <a:tr h="823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разделов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</a:tr>
              <a:tr h="229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46061,5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36899,8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36899,8</a:t>
                      </a:r>
                    </a:p>
                  </a:txBody>
                  <a:tcPr marL="68577" marR="68577" marT="0" marB="0" anchor="ctr" horzOverflow="overflow"/>
                </a:tc>
              </a:tr>
              <a:tr h="367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3099,6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2940,6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2940,6</a:t>
                      </a:r>
                    </a:p>
                  </a:txBody>
                  <a:tcPr marL="68577" marR="68577" marT="0" marB="0" anchor="ctr" horzOverflow="overflow"/>
                </a:tc>
              </a:tr>
              <a:tr h="28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14568,1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12060,5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12039,2</a:t>
                      </a:r>
                    </a:p>
                  </a:txBody>
                  <a:tcPr marL="68577" marR="68577" marT="0" marB="0" anchor="ctr" horzOverflow="overflow"/>
                </a:tc>
              </a:tr>
              <a:tr h="35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641008,3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594975,7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595815,3</a:t>
                      </a:r>
                    </a:p>
                  </a:txBody>
                  <a:tcPr marL="68577" marR="68577" marT="0" marB="0" anchor="ctr" horzOverflow="overflow"/>
                </a:tc>
              </a:tr>
              <a:tr h="35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35342,6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27699,8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27699,8</a:t>
                      </a:r>
                    </a:p>
                  </a:txBody>
                  <a:tcPr marL="68577" marR="68577" marT="0" marB="0" anchor="ctr" horzOverflow="overflow"/>
                </a:tc>
              </a:tr>
              <a:tr h="28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359987,2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370698,9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300843,7</a:t>
                      </a:r>
                    </a:p>
                  </a:txBody>
                  <a:tcPr marL="68577" marR="68577" marT="0" marB="0" anchor="ctr" horzOverflow="overflow"/>
                </a:tc>
              </a:tr>
              <a:tr h="28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2348,5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1232,5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1232,5</a:t>
                      </a:r>
                    </a:p>
                  </a:txBody>
                  <a:tcPr marL="68577" marR="68577" marT="0" marB="0" anchor="ctr" horzOverflow="overflow"/>
                </a:tc>
              </a:tr>
              <a:tr h="28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38719,4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35850,5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35850,5</a:t>
                      </a:r>
                    </a:p>
                  </a:txBody>
                  <a:tcPr marL="68577" marR="68577" marT="0" marB="0" anchor="ctr" horzOverflow="overflow"/>
                </a:tc>
              </a:tr>
              <a:tr h="689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1141135,2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1082357,8</a:t>
                      </a: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1013320,9</a:t>
                      </a:r>
                    </a:p>
                  </a:txBody>
                  <a:tcPr marL="68577" marR="68577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6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minat\Мои документы\Мои рисунки\бюдж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39" y="9377"/>
            <a:ext cx="2880320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038" y="777453"/>
            <a:ext cx="9032457" cy="6001643"/>
          </a:xfrm>
          <a:prstGeom prst="rect">
            <a:avLst/>
          </a:prstGeom>
          <a:gradFill>
            <a:gsLst>
              <a:gs pos="72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 defTabSz="685772">
              <a:lnSpc>
                <a:spcPct val="90000"/>
              </a:lnSpc>
            </a:pP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lnSpc>
                <a:spcPct val="90000"/>
              </a:lnSpc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- 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sz="12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), является основным финансовым документом </a:t>
            </a:r>
            <a:r>
              <a:rPr lang="ru-RU" sz="12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страны, региона, муниципалитета, поселения, утверждаемый органом законодательной власти соответствующего уровня управления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>
              <a:lnSpc>
                <a:spcPct val="90000"/>
              </a:lnSpc>
            </a:pPr>
            <a:r>
              <a:rPr lang="ru-RU" sz="1200" b="1" i="1" dirty="0" smtClean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предельные </a:t>
            </a:r>
            <a:r>
              <a:rPr lang="ru-RU" sz="12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pPr algn="just" defTabSz="685772">
              <a:lnSpc>
                <a:spcPct val="90000"/>
              </a:lnSpc>
            </a:pPr>
            <a:r>
              <a:rPr lang="ru-RU" sz="1200" b="1" dirty="0" smtClean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200" b="1" dirty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обеспеченность </a:t>
            </a:r>
            <a:r>
              <a:rPr lang="ru-RU" sz="1200" b="1" i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(обеспеченность территории налоговыми доходами) </a:t>
            </a:r>
            <a:r>
              <a:rPr lang="ru-RU" sz="1200" b="1" dirty="0" smtClean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определяется как отношение расчетных налоговых доходов на одного жителя, которые могут быть получены на конкретной территории и аналогичным средним показателем по муниципальным образованиям того же типа с учетом структуры населения, социально-экономических, географических, климатических и иных объективных факторов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/>
            <a:r>
              <a:rPr lang="ru-RU" sz="1200" b="1" i="1" dirty="0" smtClean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ru-RU" sz="1200" b="1" i="1" dirty="0">
                <a:solidFill>
                  <a:srgbClr val="1D477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обязательство -</a:t>
            </a:r>
            <a:r>
              <a:rPr lang="ru-RU" sz="1200" b="1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</a:t>
            </a:r>
            <a:r>
              <a:rPr lang="ru-RU" sz="1200" dirty="0" smtClean="0">
                <a:solidFill>
                  <a:srgbClr val="1D477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отчетности.</a:t>
            </a: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роспись -</a:t>
            </a:r>
            <a:r>
              <a:rPr 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Бюджетным кодексом Российской Федерации в целях исполнения бюджета по расходам (источникам финансирования дефицита бюджета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совокупность бюджетов государства, административно-территориальных единиц и бюджетов (смет) и счетов автономных в бюджетном отношении учреждений и фондов, основанных на экономических отношениях и юридических нормах. Характер бюджетной системы определяется социально-экономическим и политическим строем страны, а её организационное построение зависит от формы государственного и административного устройства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/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 государственной власти (государственный орган), орган управления государственным внебюджетным фондом, орган местного самоуправления, орган местной администрации, а также наиболее значимое учреждение науки, образования, культуры и здравоохранения, указанное в ведомственной структуре расходов бюджета, имеющие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если иное не установлено Бюджетным  кодексом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поступающие от населения, организаций, учреждений в бюджет денежные средства в виде:  налогов;  неналоговых поступлений (пошлины, доходы от продажи имущества, штрафы и т.п.);   безвозмездных поступлений;  доходов от предпринимательской деятельности бюджетных организаций. (Кредиты, доходы от  выпуска ценных бумаг, полученные государством (органами местного самоуправления), не включаются в состав доходов).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бюджета 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превышение расходов бюджета над его доходами.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82"/>
            <a:ext cx="29686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4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079612" y="-1881"/>
            <a:ext cx="6984776" cy="667716"/>
          </a:xfr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Общегосударственные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вопросы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1204728"/>
              </p:ext>
            </p:extLst>
          </p:nvPr>
        </p:nvGraphicFramePr>
        <p:xfrm>
          <a:off x="230804" y="2636912"/>
          <a:ext cx="8928993" cy="38706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19317"/>
                <a:gridCol w="5599699"/>
                <a:gridCol w="853816"/>
                <a:gridCol w="850395"/>
                <a:gridCol w="1105766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9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- всего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46061,5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36899,8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36899,8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28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законодательных (представительных) органов государственной власти и представительных органов муниципальных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3140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2044,1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2044,1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2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Правительства РФ, высших исполнительных органов государственной власти субъектов РФ, местных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администраций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18397,9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15671,1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15671,1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0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надзора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11324,8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9638,9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9638,9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9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9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12198,8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8535,7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8535,7</a:t>
                      </a:r>
                      <a:endParaRPr lang="ru-RU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183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3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57680"/>
              </p:ext>
            </p:extLst>
          </p:nvPr>
        </p:nvGraphicFramePr>
        <p:xfrm>
          <a:off x="323527" y="980728"/>
          <a:ext cx="8424937" cy="17959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04057"/>
                <a:gridCol w="5184576"/>
                <a:gridCol w="864096"/>
                <a:gridCol w="936104"/>
                <a:gridCol w="936104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 и  подразделов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5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и правоохранительная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 - всего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3099,6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2940,6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2940,6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20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 и территории от последствий чрезвычайных ситуаций природного и техногенного характера, гражданская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3099,6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2940,6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2940,6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3"/>
          <p:cNvSpPr>
            <a:spLocks noGrp="1"/>
          </p:cNvSpPr>
          <p:nvPr>
            <p:ph type="title"/>
          </p:nvPr>
        </p:nvSpPr>
        <p:spPr>
          <a:xfrm>
            <a:off x="107504" y="58314"/>
            <a:ext cx="8136904" cy="780305"/>
          </a:xfr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правоохранительная деятельность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3854" y="3023010"/>
            <a:ext cx="7200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894704"/>
              </p:ext>
            </p:extLst>
          </p:nvPr>
        </p:nvGraphicFramePr>
        <p:xfrm>
          <a:off x="467544" y="3760719"/>
          <a:ext cx="8052417" cy="171073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04056"/>
                <a:gridCol w="4870472"/>
                <a:gridCol w="895755"/>
                <a:gridCol w="861303"/>
                <a:gridCol w="93980"/>
                <a:gridCol w="826851"/>
              </a:tblGrid>
              <a:tr h="379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12039,2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 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всего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14568,1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12060,5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11940,8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0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Общеэкономические вопросы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0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и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рыболовство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2864,6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2774,6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2774,6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0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(дорожные фонды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9213,5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9285,9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9264,6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-1"/>
            <a:ext cx="8969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1571"/>
            <a:ext cx="27860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46305"/>
            <a:ext cx="29523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7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51" y="3051556"/>
            <a:ext cx="2016224" cy="136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33" y="116632"/>
            <a:ext cx="1547664" cy="108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МИНИСТЕРСТВО ОБРАЗОВАНИЯ И НАУКИ КЧР">
            <a:hlinkClick r:id="rId4" tgtFrame="_self" tooltip="&quot;МОиН КЧР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493"/>
            <a:ext cx="1656184" cy="9112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>
            <a:spLocks noGrp="1"/>
          </p:cNvSpPr>
          <p:nvPr>
            <p:ph type="title"/>
          </p:nvPr>
        </p:nvSpPr>
        <p:spPr>
          <a:xfrm>
            <a:off x="1989857" y="219086"/>
            <a:ext cx="5472608" cy="694971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Расходы на образование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0267"/>
              </p:ext>
            </p:extLst>
          </p:nvPr>
        </p:nvGraphicFramePr>
        <p:xfrm>
          <a:off x="611560" y="1052736"/>
          <a:ext cx="8208912" cy="18563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32059"/>
                <a:gridCol w="4940549"/>
                <a:gridCol w="912101"/>
                <a:gridCol w="988110"/>
                <a:gridCol w="836093"/>
              </a:tblGrid>
              <a:tr h="428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всего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641008,3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594975,7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595815,3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 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173455,2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157738,2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158062,8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5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392891,8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377801,8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378316,8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образование детей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62450,1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48361,3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48361,3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11823,2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11074,4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11074,4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 descr="https://im1-tub-ru.yandex.net/i?id=b3dd5e9a9e87c4d28f72095ace42e43d&amp;n=33&amp;h=190&amp;w=254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3051556"/>
            <a:ext cx="2592288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/>
          </p:cNvSpPr>
          <p:nvPr/>
        </p:nvSpPr>
        <p:spPr bwMode="auto">
          <a:xfrm>
            <a:off x="2306149" y="3364284"/>
            <a:ext cx="5256584" cy="468052"/>
          </a:xfrm>
          <a:prstGeom prst="rect">
            <a:avLst/>
          </a:prstGeom>
          <a:ln>
            <a:noFill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Расходы на культуру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48001"/>
              </p:ext>
            </p:extLst>
          </p:nvPr>
        </p:nvGraphicFramePr>
        <p:xfrm>
          <a:off x="395536" y="4365104"/>
          <a:ext cx="8370547" cy="17680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576064"/>
                <a:gridCol w="4799534"/>
                <a:gridCol w="1053698"/>
                <a:gridCol w="987528"/>
                <a:gridCol w="953723"/>
              </a:tblGrid>
              <a:tr h="375326"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03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искусство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35342,6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27699,8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27699,8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5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30497,1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22787,5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22787,5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5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Кинематография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1699,3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2049,8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2049,8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11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культуры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3146,2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2862,5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2862,5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8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" y="63671"/>
            <a:ext cx="1579943" cy="127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97" y="2714625"/>
            <a:ext cx="1790700" cy="121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5416" y="63671"/>
            <a:ext cx="7341079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Расходы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на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физическую культуру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и спорт</a:t>
            </a:r>
            <a:endParaRPr lang="ru-RU" sz="3200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97122"/>
              </p:ext>
            </p:extLst>
          </p:nvPr>
        </p:nvGraphicFramePr>
        <p:xfrm>
          <a:off x="880542" y="1298244"/>
          <a:ext cx="8136904" cy="16234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81208"/>
                <a:gridCol w="4577009"/>
                <a:gridCol w="1017113"/>
                <a:gridCol w="1018134"/>
                <a:gridCol w="943440"/>
              </a:tblGrid>
              <a:tr h="296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3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 - всего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2348,5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1232,5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1232,5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1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2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физической культуры и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спорта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1232,5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1232,5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8" name="Рисунок 27" descr="https://im0-tub-ru.yandex.net/i?id=8db40c745d1dc27071081028651ca579&amp;n=33&amp;h=190&amp;w=19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1515905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"/>
          <p:cNvSpPr>
            <a:spLocks noGrp="1"/>
          </p:cNvSpPr>
          <p:nvPr>
            <p:ph type="title"/>
          </p:nvPr>
        </p:nvSpPr>
        <p:spPr>
          <a:xfrm>
            <a:off x="2123728" y="3781197"/>
            <a:ext cx="5832648" cy="1008112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Расходы на социальную политику</a:t>
            </a:r>
          </a:p>
        </p:txBody>
      </p:sp>
      <p:graphicFrame>
        <p:nvGraphicFramePr>
          <p:cNvPr id="33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0372664"/>
              </p:ext>
            </p:extLst>
          </p:nvPr>
        </p:nvGraphicFramePr>
        <p:xfrm>
          <a:off x="213360" y="5013176"/>
          <a:ext cx="8784974" cy="16964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576063"/>
                <a:gridCol w="5400600"/>
                <a:gridCol w="864096"/>
                <a:gridCol w="1008112"/>
                <a:gridCol w="936103"/>
              </a:tblGrid>
              <a:tr h="434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разделов 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подразделов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5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359987,2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370698,9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300843,7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8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4874,5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4874,5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4874,5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8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109436,4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115790,7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115793,7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1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семьи и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детства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214278,1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218988,1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166258,1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7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в области социальной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политики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31398,2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31045,6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13917,4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7" y="3323840"/>
            <a:ext cx="104360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904359"/>
              </p:ext>
            </p:extLst>
          </p:nvPr>
        </p:nvGraphicFramePr>
        <p:xfrm>
          <a:off x="539552" y="1844824"/>
          <a:ext cx="7710241" cy="18465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720079"/>
                <a:gridCol w="3960441"/>
                <a:gridCol w="1152128"/>
                <a:gridCol w="864096"/>
                <a:gridCol w="1013497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разделов и подразделов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2023 год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7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- всего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38719,4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35850,5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35850,5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4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выравнивание бюджетной обеспеченности субъектов Российской Федерации и муниципальных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37919,4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35850,5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35850,5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4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Прочие межбюджетные трансферты общего характера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835696" y="332656"/>
            <a:ext cx="5559164" cy="10201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Межбюджетные трансферты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" y="4005064"/>
            <a:ext cx="3181952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" y="0"/>
            <a:ext cx="2107394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76" y="-39726"/>
            <a:ext cx="20478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81467"/>
            <a:ext cx="4627244" cy="278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8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65931"/>
              </p:ext>
            </p:extLst>
          </p:nvPr>
        </p:nvGraphicFramePr>
        <p:xfrm>
          <a:off x="0" y="986854"/>
          <a:ext cx="9036495" cy="584736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796136"/>
                <a:gridCol w="1080120"/>
                <a:gridCol w="1091738"/>
                <a:gridCol w="106850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anchor="ctr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по программам: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255605,6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198652,3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199491,9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58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«Управление муниципальными финансами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2020-2022г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11535,9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7781,1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7781,1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8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«Создание условий для эффективного и ответственного управления муниципальными финансами, повышения устойчивости бюджетов муниципальных образований Зеленчукского муниципального района»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2068,9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2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реализации муниципальной программы и прочие мероприятия»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9467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7781,1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7781,1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22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«Развитие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Зеленчукского муниципального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116532,9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89675,3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90514,9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«Одаренные дети»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2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дошкольного образования 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39297,4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27333,8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27658,4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9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2.3.Муниципальная 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системы отдыха и оздоровления детей»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905,6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общего образования 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37593,5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28087,3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28602,3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дополнительного образования детей 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25832,6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22409,5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22409,5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61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2.6.Муниципальная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«Другие вопросы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7206,6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6782,1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6782,1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2.7.Муниципальная 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подпрограмма «Комплексная безопасность образовательных учреждений»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2349,9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2250,6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2250,6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2.8.Муниципальная 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подпрограмма «Обеспечение реализации муниципальной программы и прочие мероприятия 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3036,3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2812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2812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19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2.9.Муниципальная подпрограмма «Организация питания обучающихся в муниципальных образовательных организациях»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211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652" name="TextBox 31"/>
          <p:cNvSpPr txBox="1">
            <a:spLocks noChangeArrowheads="1"/>
          </p:cNvSpPr>
          <p:nvPr/>
        </p:nvSpPr>
        <p:spPr bwMode="auto">
          <a:xfrm>
            <a:off x="4716016" y="1052736"/>
            <a:ext cx="11372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79602"/>
            <a:ext cx="6264696" cy="6480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Муниципальные программы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0" y="0"/>
            <a:ext cx="2592288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3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851311"/>
              </p:ext>
            </p:extLst>
          </p:nvPr>
        </p:nvGraphicFramePr>
        <p:xfrm>
          <a:off x="107503" y="415252"/>
          <a:ext cx="8960120" cy="59428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04143"/>
                <a:gridCol w="928192"/>
                <a:gridCol w="999592"/>
                <a:gridCol w="928193"/>
              </a:tblGrid>
              <a:tr h="511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Муниципальная 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«Молодежная политика  Зеленчукского муниципального района  на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68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«Профилактика употребления наркотических средств, психотропных веществ и их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прокуроров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подростками и молодежью в Зеленчукском муниципальном районе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«Патриотическое и гражданское воспитание несовершеннолетних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молодежи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Зеленчукского муниципального района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2021-2025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«Профилактика терроризма и экстремизма в Зеленчукском муниципальном районе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2020-2022годы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7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«Противодействие коррупции в  Зеленчукском муниципальном районе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«Профилактика преступлений и иных правонарушений на территории Зеленчукского муниципального района 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«Содействие занятости несовершеннолетних граждан Зеленчукского муниципального района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«Развитие физической культуры и спорта в Зеленчукском муниципальном районе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15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«Доступная среда Зеленчукского муниципального района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2019-2021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«Развитие и становление Зеленчукского  районного общества Баталпашинского казачьего отдела Кубанского казачьего войска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2021-2023 годы»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7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 Муниципальная </a:t>
                      </a: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«Сохранение и развитие </a:t>
                      </a: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культуры Зеленчукского муниципального района на 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2019-2021 </a:t>
                      </a:r>
                      <a:r>
                        <a:rPr lang="ru-RU" sz="12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годы»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69136,1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52391,6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52391,6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8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9270"/>
              </p:ext>
            </p:extLst>
          </p:nvPr>
        </p:nvGraphicFramePr>
        <p:xfrm>
          <a:off x="0" y="67096"/>
          <a:ext cx="9144000" cy="63110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78286"/>
                <a:gridCol w="1061357"/>
                <a:gridCol w="1061357"/>
                <a:gridCol w="1143000"/>
              </a:tblGrid>
              <a:tr h="435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«Социальная поддержка пожилых граждан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2019-2021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  в  Зеленчукском муниципальном  районе»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«Профилактика безнадзорности и правонарушений несовершеннолетних на территории  Зеленчукского муниципального района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2021-2023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5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«Социальная поддержка населения в  Зеленчукском муниципальном  районе 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 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19734,9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18791,9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18791,9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5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«Материальная помощь гражданам, оказавшимся в трудной жизненной ситуации»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18.2.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«Выплата пенсии за выслугу лет лицам, замещавшим муниципальные должности и должности муниципальной службы в администрации Зеленчукского муниципального района»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4874,5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4874,5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4874,5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5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18.3.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«Проведение тематических и праздничных мероприятий, чествование юбиляров и долгожителей»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18.4.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условий реализации муниципальной целевой программы «Социальная поддержка населения в Зеленчукском муниципальном районе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14450,4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13917,4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13917,4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5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«Аппарат администрации Зеленчукского муниципального района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27277,2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24114,4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24114,4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 Муниципальная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«Развитие многофункционального центра предоставления государственных и муниципальных услуг в Зеленчукском муниципальном районе на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2020- 2022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8427,1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5898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5898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8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«Гармонизация межнациональных отношений и профилактика этнического экстремизма в Зеленчукском муниципальном районе на 2019- 2021 годы»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704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22. Муниципальная программа «Формирование законопослушного поведения участников дорожного движения на территории Зеленчукского муниципального района на 2021- 2023 годы»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38,5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59" y="-1752"/>
            <a:ext cx="510004" cy="91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182388"/>
              </p:ext>
            </p:extLst>
          </p:nvPr>
        </p:nvGraphicFramePr>
        <p:xfrm>
          <a:off x="107504" y="1196752"/>
          <a:ext cx="8928992" cy="414875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97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8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1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2052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Категория получателей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</a:t>
                      </a:r>
                    </a:p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получателей , чел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020">
                <a:tc v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115">
                <a:tc>
                  <a:txBody>
                    <a:bodyPr/>
                    <a:lstStyle/>
                    <a:p>
                      <a:pPr marL="0" marR="0" lvl="0" indent="0" algn="l" defTabSz="914361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Содержание ребенка в семье опекуна и приемной семье, вознаграждение приемного родителя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2885,3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2885,3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единовременного пособия при всех формах устройства детей, лишенных родительского попечения, в семью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7249,8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7249,8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9385,1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9385,1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9385,1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1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выплата, в случае рождения третьего ребенка или последующих детей до достижения ребенком возраста трех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74482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74460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58820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59530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58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 по обеспечению  мер социальной поддержки   ветеранов труда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20330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20330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17327,4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18849,4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18849,4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 по обеспечению  мер социальной поддержки   ветеранов труда КЧР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6193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6192,2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82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 по  обеспечению мер социальной поддержки   реабилитированным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лицам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лицам , признанным пострадавшими от политических репрессий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41135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41134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35434,2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39919,2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39919,2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4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предоставление малоимущим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гражданам 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субсидий на оплату жилого помещения и коммунальных услуг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4317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1286189" cy="10023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768" y="287958"/>
            <a:ext cx="635780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Меры социальной поддержки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отдельных категорий граждан в КЧР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29250"/>
            <a:ext cx="424847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2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033264" y="127085"/>
            <a:ext cx="742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4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Наши контакты:</a:t>
            </a:r>
            <a:endParaRPr lang="ru-RU" sz="4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14312" y="2276872"/>
            <a:ext cx="4953188" cy="387282"/>
            <a:chOff x="1023452" y="764843"/>
            <a:chExt cx="4953188" cy="38728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 rot="10800000" flipV="1">
              <a:off x="1023452" y="764843"/>
              <a:ext cx="4953188" cy="38728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042358" y="783749"/>
              <a:ext cx="4915376" cy="34947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Адрес управления: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310448" y="2731724"/>
            <a:ext cx="6996187" cy="1077300"/>
            <a:chOff x="0" y="828968"/>
            <a:chExt cx="7215237" cy="10773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828968"/>
              <a:ext cx="7215237" cy="10773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828968"/>
              <a:ext cx="7215237" cy="10773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59983" tIns="395732" rIns="559983" bIns="135128" numCol="1" spcCol="1270" anchor="t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369140 ст. Зеленчукская, ул. Первомайская, 129                                         Карачаево-Черкесская республика</a:t>
              </a:r>
              <a:endPara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040307" y="4148955"/>
            <a:ext cx="6999213" cy="856185"/>
            <a:chOff x="0" y="2161478"/>
            <a:chExt cx="7215237" cy="80797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0" y="2161478"/>
              <a:ext cx="7215237" cy="807975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0" y="2161478"/>
              <a:ext cx="7215237" cy="8079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9983" tIns="395732" rIns="559983" bIns="135128" numCol="1" spcCol="1270" anchor="t" anchorCtr="0">
              <a:noAutofit/>
            </a:bodyPr>
            <a:lstStyle/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8(87878</a:t>
              </a:r>
              <a:r>
                <a:rPr lang="ru-RU" sz="2000" dirty="0" smtClean="0">
                  <a:solidFill>
                    <a:schemeClr val="tx1"/>
                  </a:solidFill>
                </a:rPr>
                <a:t>) 5-12-39;     </a:t>
              </a:r>
              <a:r>
                <a:rPr lang="en-US" sz="2000" dirty="0" smtClean="0">
                  <a:solidFill>
                    <a:schemeClr val="tx1"/>
                  </a:solidFill>
                </a:rPr>
                <a:t>zelfin</a:t>
              </a:r>
              <a:r>
                <a:rPr lang="ru-RU" sz="2000" dirty="0" smtClean="0">
                  <a:solidFill>
                    <a:schemeClr val="tx1"/>
                  </a:solidFill>
                </a:rPr>
                <a:t>@</a:t>
              </a:r>
              <a:r>
                <a:rPr lang="en-US" sz="2000" dirty="0" smtClean="0">
                  <a:solidFill>
                    <a:schemeClr val="tx1"/>
                  </a:solidFill>
                </a:rPr>
                <a:t>mail</a:t>
              </a:r>
              <a:r>
                <a:rPr lang="ru-RU" sz="2000" dirty="0" smtClean="0">
                  <a:solidFill>
                    <a:schemeClr val="tx1"/>
                  </a:solidFill>
                </a:rPr>
                <a:t>.</a:t>
              </a:r>
              <a:r>
                <a:rPr lang="en-US" sz="2000" dirty="0" smtClean="0">
                  <a:solidFill>
                    <a:schemeClr val="tx1"/>
                  </a:solidFill>
                </a:rPr>
                <a:t>ru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23728" y="3861048"/>
            <a:ext cx="4763738" cy="327834"/>
            <a:chOff x="1068908" y="1917306"/>
            <a:chExt cx="4763738" cy="32783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068908" y="1917306"/>
              <a:ext cx="4763738" cy="327834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084912" y="1933310"/>
              <a:ext cx="4731730" cy="2958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Тел/факс            Электронная почта: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71599" y="1098329"/>
            <a:ext cx="6840760" cy="1008112"/>
            <a:chOff x="741974" y="3093763"/>
            <a:chExt cx="5136157" cy="3418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741974" y="3093763"/>
              <a:ext cx="5136157" cy="34187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893330" y="3127141"/>
              <a:ext cx="4984801" cy="3085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ФИНАНСОВОЕ УПРАВЛЕНИЕ</a:t>
              </a:r>
            </a:p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Администрации Зеленчукского муниципального района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71600" y="5501345"/>
            <a:ext cx="7344816" cy="951991"/>
            <a:chOff x="0" y="3371850"/>
            <a:chExt cx="7215237" cy="951991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0" y="3371850"/>
              <a:ext cx="7215237" cy="95199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0" y="3371850"/>
              <a:ext cx="7215237" cy="9519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59983" tIns="395732" rIns="559983" bIns="135128" numCol="1" spcCol="1270" anchor="t" anchorCtr="0">
              <a:noAutofit/>
            </a:bodyPr>
            <a:lstStyle/>
            <a:p>
              <a:pPr marL="171450" lvl="1" indent="-171450" defTabSz="844550"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9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 </a:t>
              </a:r>
              <a:r>
                <a:rPr lang="ru-RU" sz="19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понедельник-пятница</a:t>
              </a:r>
              <a:r>
                <a:rPr lang="ru-RU" sz="1900" dirty="0" smtClean="0">
                  <a:solidFill>
                    <a:schemeClr val="tx1"/>
                  </a:solidFill>
                </a:rPr>
                <a:t>: </a:t>
              </a:r>
              <a:r>
                <a:rPr lang="ru-RU" sz="1600" dirty="0" smtClean="0">
                  <a:solidFill>
                    <a:schemeClr val="tx1"/>
                  </a:solidFill>
                </a:rPr>
                <a:t>с 8.00 до 17.00,                                                 </a:t>
              </a:r>
            </a:p>
            <a:p>
              <a:pPr marL="171450" lvl="1" indent="-171450" defTabSz="844550"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600" dirty="0">
                  <a:solidFill>
                    <a:schemeClr val="tx1"/>
                  </a:solidFill>
                </a:rPr>
                <a:t> </a:t>
              </a:r>
              <a:r>
                <a:rPr lang="ru-RU" sz="1600" dirty="0" smtClean="0">
                  <a:solidFill>
                    <a:schemeClr val="tx1"/>
                  </a:solidFill>
                </a:rPr>
                <a:t>                перерыв с 12.00 до 13.00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Скругленный прямоугольник 4"/>
          <p:cNvSpPr/>
          <p:nvPr/>
        </p:nvSpPr>
        <p:spPr>
          <a:xfrm>
            <a:off x="2210689" y="5132168"/>
            <a:ext cx="4760433" cy="3085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903" tIns="0" rIns="190903" bIns="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139732" y="5098790"/>
            <a:ext cx="4777122" cy="341878"/>
            <a:chOff x="1055524" y="3110452"/>
            <a:chExt cx="4777122" cy="3418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55524" y="3110452"/>
              <a:ext cx="4777122" cy="3418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1055524" y="3127141"/>
              <a:ext cx="4760433" cy="3085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0903" tIns="0" rIns="190903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Часы работы:</a:t>
              </a:r>
              <a:endPara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5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11733"/>
            <a:ext cx="8723675" cy="5262979"/>
          </a:xfrm>
          <a:prstGeom prst="rect">
            <a:avLst/>
          </a:prstGeom>
          <a:gradFill>
            <a:gsLst>
              <a:gs pos="72000">
                <a:schemeClr val="lt1">
                  <a:tint val="80000"/>
                  <a:satMod val="300000"/>
                </a:schemeClr>
              </a:gs>
              <a:gs pos="100000">
                <a:schemeClr val="lt1">
                  <a:shade val="30000"/>
                  <a:satMod val="200000"/>
                </a:schemeClr>
              </a:gs>
            </a:gsLst>
          </a:gra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 defTabSz="685772">
              <a:buClrTx/>
              <a:buSzTx/>
            </a:pPr>
            <a:endParaRPr lang="ru-RU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Дотации -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на безвозмездной и безвозвратной основе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установления направлений, целей и условий их использования, т.е. безвозмездная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одного бюджета другому, которая может быть использована органами власти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соответствующего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уровня на любые цели. Размер дотаций рассчитывается по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установленной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методике. </a:t>
            </a:r>
          </a:p>
          <a:p>
            <a:pPr algn="just" defTabSz="685772">
              <a:buClrTx/>
              <a:buSzTx/>
            </a:pP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Казенное </a:t>
            </a: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(муниципальное) учреждение,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осуществляющее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государственных (муниципальных) услуг, выполнение работ 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или) исполнение государственных (муниципальных) функций в целях обеспечения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предусмотренных законодательством Российской Федерации полномочий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власти или органов местного самоуправления, финансовое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которого осуществляется за счет средств соответствующего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основании бюджетной сметы.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свод бюджетов бюджетной системы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соответствующей территории (за исключением бюджетов государственных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внебюджетных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фондов) без учета межбюджетных трансфертов между этими бюджетами.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Консолидированным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быть бюджет на местном уровне (свод бюджета муниципального образования и бюджетов входящих в него поселений), региональном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свод бюджета субъекта Российской Федерации и бюджетов входящих в него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образований), федеральном (свод всех бюджетов бюджетной системы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Лимиты бюджетных обязательств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объем прав в денежном выражении по принятию и исполнению казенным учреждением бюджетных обязательств в текущем финансовом году и плановом периоде.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отношения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взаимоотношения между публично-правовыми образованиями по вопросам осуществления бюджетного процесса.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средства, предоставляемые одним бюджетом бюджетной системы Российской Федерации другому бюджету бюджетной системы Российской Федерации.  Межбюджетные трансферты предоставляются в форме:   дотаций на выравнивание бюджетной обеспеченности;   субсидий;   субвенций;  иных межбюджетных трансфертов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Отчетный финансовый год 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год, предшествующий текущему финансовому году.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Очередной финансовый год -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год, следующий за текущим финансовым годом.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Плановый период 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два финансовых года, следующие за очередным финансовым годом.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Получатель бюджетных средств (ПБС)  -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 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 своих функций за счет средств соответствующего бюджета.</a:t>
            </a:r>
          </a:p>
          <a:p>
            <a:pPr algn="just" defTabSz="685772">
              <a:buClrTx/>
              <a:buSzTx/>
            </a:pPr>
            <a:r>
              <a:rPr lang="ru-RU" sz="1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Профицит бюджета -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превышение доходов бюджета над его расходами.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0"/>
            <a:ext cx="2026931" cy="79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50768"/>
            <a:ext cx="273630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ГЛОСАРИЙ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79217"/>
            <a:ext cx="1331640" cy="157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" y="114418"/>
            <a:ext cx="7812359" cy="8523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Социально-экономическая характеристика Зеленчукского муниципального района</a:t>
            </a: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3203848" y="1308328"/>
            <a:ext cx="2232248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Площадь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2930,7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км</a:t>
            </a:r>
            <a:r>
              <a:rPr lang="ru-RU" sz="1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3" name="Picture 4" descr="E:\18 Бюджет для граждан\r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4581128"/>
            <a:ext cx="201853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Прямоугольник 10"/>
          <p:cNvSpPr>
            <a:spLocks noChangeArrowheads="1"/>
          </p:cNvSpPr>
          <p:nvPr/>
        </p:nvSpPr>
        <p:spPr bwMode="auto">
          <a:xfrm>
            <a:off x="175865" y="1821491"/>
            <a:ext cx="2470150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ru-RU" sz="2000" b="1" dirty="0" smtClean="0">
                <a:latin typeface="Tahoma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населенных пунктов</a:t>
            </a: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 rot="17164626">
            <a:off x="3221055" y="3497076"/>
            <a:ext cx="14795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ahoma" pitchFamily="34" charset="0"/>
              </a:rPr>
              <a:t>Зеленчукский район</a:t>
            </a:r>
            <a:endParaRPr lang="ru-RU" sz="1000" dirty="0">
              <a:latin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50836"/>
            <a:ext cx="2072299" cy="22852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сельских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поселений:</a:t>
            </a:r>
          </a:p>
          <a:p>
            <a:r>
              <a:rPr lang="ru-RU" sz="12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250" dirty="0" err="1" smtClean="0">
                <a:latin typeface="Arial" pitchFamily="34" charset="0"/>
                <a:cs typeface="Arial" pitchFamily="34" charset="0"/>
              </a:rPr>
              <a:t>Архызское</a:t>
            </a:r>
            <a:endParaRPr lang="ru-RU" sz="125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Даусузское</a:t>
            </a:r>
          </a:p>
          <a:p>
            <a:r>
              <a:rPr lang="ru-RU" sz="12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250" dirty="0" err="1" smtClean="0">
                <a:latin typeface="Arial" pitchFamily="34" charset="0"/>
                <a:cs typeface="Arial" pitchFamily="34" charset="0"/>
              </a:rPr>
              <a:t>Зеленчукское</a:t>
            </a:r>
            <a:endParaRPr lang="ru-RU" sz="125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5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50" dirty="0" smtClean="0">
                <a:latin typeface="Arial" pitchFamily="34" charset="0"/>
                <a:cs typeface="Arial" pitchFamily="34" charset="0"/>
              </a:rPr>
              <a:t>     Исправненское</a:t>
            </a: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250" dirty="0" err="1" smtClean="0">
                <a:latin typeface="Arial" pitchFamily="34" charset="0"/>
                <a:cs typeface="Arial" pitchFamily="34" charset="0"/>
              </a:rPr>
              <a:t>Кардоникское</a:t>
            </a:r>
            <a:endParaRPr lang="ru-RU" sz="125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Кызыл-Октябрьское</a:t>
            </a: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Марухское</a:t>
            </a: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Сторожевское</a:t>
            </a:r>
          </a:p>
          <a:p>
            <a:r>
              <a:rPr lang="ru-RU" sz="1250" dirty="0" smtClean="0">
                <a:latin typeface="Arial" pitchFamily="34" charset="0"/>
                <a:cs typeface="Arial" pitchFamily="34" charset="0"/>
              </a:rPr>
              <a:t>      Хасаут-Греческое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32740" y="5242173"/>
            <a:ext cx="4066625" cy="16158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Зеленчукский район занимает срединное положение в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КЧР и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граничит: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​ на западе – с Урупским районом Карачаево-Черкесии;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​ на севере – с Краснодарским краем;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​ на северо-востоке – с Хабезским районом Карачаево-Черкесии;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​ на востоке – с Карачаевским районом Карачаево-Черкесии;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​ на юге – с республикой Абхазией.</a:t>
            </a:r>
          </a:p>
        </p:txBody>
      </p:sp>
      <p:sp>
        <p:nvSpPr>
          <p:cNvPr id="21" name="Прямоугольник 10"/>
          <p:cNvSpPr>
            <a:spLocks noChangeArrowheads="1"/>
          </p:cNvSpPr>
          <p:nvPr/>
        </p:nvSpPr>
        <p:spPr bwMode="auto">
          <a:xfrm>
            <a:off x="334401" y="1126967"/>
            <a:ext cx="2153079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Районный центр –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станица Зеленчукская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293274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29" y="1821491"/>
            <a:ext cx="3438151" cy="308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5988056" y="3493457"/>
            <a:ext cx="307485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Протяженность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автомобильных дорог: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федерального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значения -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83,4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местного значения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549,9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84168" y="1646882"/>
            <a:ext cx="2664296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Численность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48339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чел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Сельское население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100 %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Плотность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населения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16,7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чел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./ кв. км</a:t>
            </a:r>
            <a:r>
              <a:rPr lang="ru-RU" sz="1400" dirty="0"/>
              <a:t>. 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F2B297-6986-4DE6-A778-8E81A66874F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 smtClean="0"/>
          </a:p>
        </p:txBody>
      </p:sp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показатели  социально-экономического развития Зеленчукского муниципального района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29245"/>
              </p:ext>
            </p:extLst>
          </p:nvPr>
        </p:nvGraphicFramePr>
        <p:xfrm>
          <a:off x="97971" y="836712"/>
          <a:ext cx="8938525" cy="589901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231887"/>
                <a:gridCol w="997182"/>
                <a:gridCol w="854728"/>
                <a:gridCol w="85472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7684"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Население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6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среднегодовая, тыс. чел.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48.41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48, 44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48,45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76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коэффициент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рождаемости (на 1 000 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3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коэффициент смертности (на 1 000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672"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Строительство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6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работ (млн.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592,39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649,30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720,37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460"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Торговля и услуги населению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6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 в ценах соответствующих лет;  млн. руб.)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1,97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2,14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2,41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83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 (% к предыдущему году)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2092"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Денежные доходы населения, труд и занятость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Прожиточный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минимум в среднем на душу населения (в среднем за год), в том числе по основным социально-демографическим группам населения (руб. месяц)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10285,64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10298,05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10354,32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трудоспособного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10884,9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11120,0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11564,8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пенсионеров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8344,4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8535,2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8753,7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10399,1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10505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10725,2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 ( млн.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2013,8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2155,7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2310,5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76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Номинальная начисленная среднемесячная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(рублей)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28895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30025,5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31705,3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2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государственных учреждениях службы занятости населения  (на конец года) (тыс. человек)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4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безработицы (%)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7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880" y="7524"/>
            <a:ext cx="9169880" cy="89562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Основные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цели и задачи налоговой политики 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endParaRPr lang="ru-RU" sz="1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FF0000"/>
                </a:solidFill>
                <a:latin typeface="Times New Roman"/>
                <a:ea typeface="Times New Roman"/>
              </a:rPr>
              <a:t>        </a:t>
            </a:r>
            <a:r>
              <a:rPr lang="ru-RU" sz="1200" dirty="0">
                <a:latin typeface="Times New Roman"/>
                <a:ea typeface="Times New Roman"/>
              </a:rPr>
              <a:t>Налоговая политика на </a:t>
            </a:r>
            <a:r>
              <a:rPr lang="ru-RU" sz="1200" dirty="0" smtClean="0">
                <a:latin typeface="Times New Roman"/>
                <a:ea typeface="Times New Roman"/>
              </a:rPr>
              <a:t>2021 </a:t>
            </a:r>
            <a:r>
              <a:rPr lang="ru-RU" sz="1200" dirty="0">
                <a:latin typeface="Times New Roman"/>
                <a:ea typeface="Times New Roman"/>
              </a:rPr>
              <a:t>год и на плановый период </a:t>
            </a:r>
            <a:r>
              <a:rPr lang="ru-RU" sz="1200" dirty="0" smtClean="0">
                <a:latin typeface="Times New Roman"/>
                <a:ea typeface="Times New Roman"/>
              </a:rPr>
              <a:t>2022 </a:t>
            </a:r>
            <a:r>
              <a:rPr lang="ru-RU" sz="1200" dirty="0">
                <a:latin typeface="Times New Roman"/>
                <a:ea typeface="Times New Roman"/>
              </a:rPr>
              <a:t>и </a:t>
            </a:r>
            <a:r>
              <a:rPr lang="ru-RU" sz="1200" dirty="0" smtClean="0">
                <a:latin typeface="Times New Roman"/>
                <a:ea typeface="Times New Roman"/>
              </a:rPr>
              <a:t>2023 </a:t>
            </a:r>
            <a:r>
              <a:rPr lang="ru-RU" sz="1200" dirty="0">
                <a:latin typeface="Times New Roman"/>
                <a:ea typeface="Times New Roman"/>
              </a:rPr>
              <a:t>годов будет ориентирована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на </a:t>
            </a:r>
            <a:r>
              <a:rPr lang="ru-RU" sz="1200" dirty="0">
                <a:latin typeface="Times New Roman"/>
                <a:ea typeface="Times New Roman"/>
              </a:rPr>
              <a:t>реализацию изменений налогового законодательства и нацелена на увеличение уровня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собираемости </a:t>
            </a:r>
            <a:r>
              <a:rPr lang="ru-RU" sz="1200" dirty="0">
                <a:latin typeface="Times New Roman"/>
                <a:ea typeface="Times New Roman"/>
              </a:rPr>
              <a:t>налогов, сокращение задолженности в бюджет.</a:t>
            </a:r>
          </a:p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/>
                <a:ea typeface="Times New Roman"/>
              </a:rPr>
              <a:t>        </a:t>
            </a:r>
            <a:r>
              <a:rPr lang="ru-RU" sz="1200" dirty="0">
                <a:latin typeface="Times New Roman"/>
                <a:ea typeface="Times New Roman"/>
              </a:rPr>
              <a:t>Основными  задачами налоговой  политики  Зеленчукского муниципального района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в </a:t>
            </a:r>
            <a:r>
              <a:rPr lang="ru-RU" sz="1200" dirty="0">
                <a:latin typeface="Times New Roman"/>
                <a:ea typeface="Times New Roman"/>
              </a:rPr>
              <a:t>трехлетней перспективе являются:</a:t>
            </a: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         ориентация приоритетов налоговой политики на развитие экономики;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повышение реалистичности прогнозирования и минимизация рисков несбалансированности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       при </a:t>
            </a:r>
            <a:r>
              <a:rPr lang="ru-RU" sz="1200" dirty="0">
                <a:latin typeface="Times New Roman"/>
                <a:ea typeface="Times New Roman"/>
              </a:rPr>
              <a:t>бюджетном планировании;</a:t>
            </a: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         укрепление доходной базы бюджета за счет наращивания стабильных доходных источников 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       и </a:t>
            </a:r>
            <a:r>
              <a:rPr lang="ru-RU" sz="1200" dirty="0">
                <a:latin typeface="Times New Roman"/>
                <a:ea typeface="Times New Roman"/>
              </a:rPr>
              <a:t>мобилизации в бюджет имеющихся резервов;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формирование  прозрачной  системы  регулирования  неналоговых платежей;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 проведение работы по развитию малого и среднего предпринимательства,  применению патентной системы налогообложения</a:t>
            </a:r>
            <a:r>
              <a:rPr lang="ru-RU" sz="1200" dirty="0" smtClean="0">
                <a:latin typeface="Times New Roman"/>
                <a:ea typeface="Times New Roman"/>
              </a:rPr>
              <a:t>.</a:t>
            </a:r>
            <a:r>
              <a:rPr lang="ru-RU" sz="1200" b="1" dirty="0">
                <a:latin typeface="Times New Roman"/>
                <a:ea typeface="Times New Roman"/>
              </a:rPr>
              <a:t> </a:t>
            </a:r>
            <a:endParaRPr lang="ru-RU" sz="12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2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Times New Roman"/>
              </a:rPr>
              <a:t>              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Основные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направления бюджетной политики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</a:t>
            </a:r>
            <a:r>
              <a:rPr lang="ru-RU" sz="1200" dirty="0" smtClean="0">
                <a:latin typeface="Times New Roman"/>
                <a:ea typeface="Times New Roman"/>
              </a:rPr>
              <a:t>Учитывая высокую неопределенность в оценке последствий сложной экономической ситуации в 2020 году, связанной с введением ограничительных мер, направленных на борьбу с распространением новой </a:t>
            </a:r>
            <a:r>
              <a:rPr lang="ru-RU" sz="1200" dirty="0" err="1" smtClean="0">
                <a:latin typeface="Times New Roman"/>
                <a:ea typeface="Times New Roman"/>
              </a:rPr>
              <a:t>коронавирусной</a:t>
            </a:r>
            <a:r>
              <a:rPr lang="ru-RU" sz="1200" dirty="0" smtClean="0">
                <a:latin typeface="Times New Roman"/>
                <a:ea typeface="Times New Roman"/>
              </a:rPr>
              <a:t> инфекции, основной задачей бюджетной политики на 2021-2023 годы будет обеспечение сбалансированности бюджета </a:t>
            </a:r>
            <a:r>
              <a:rPr lang="ru-RU" sz="1200" dirty="0" err="1" smtClean="0">
                <a:latin typeface="Times New Roman"/>
                <a:ea typeface="Times New Roman"/>
              </a:rPr>
              <a:t>Зеленчукского</a:t>
            </a:r>
            <a:r>
              <a:rPr lang="ru-RU" sz="1200" dirty="0" smtClean="0">
                <a:latin typeface="Times New Roman"/>
                <a:ea typeface="Times New Roman"/>
              </a:rPr>
              <a:t> муниципального района, в том числе за счет: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  - формирования реалистического прогноза поступления доходов, основанного на прогнозе социально-экономического развития </a:t>
            </a:r>
            <a:r>
              <a:rPr lang="ru-RU" sz="1200" dirty="0" err="1" smtClean="0">
                <a:latin typeface="Times New Roman"/>
                <a:ea typeface="Times New Roman"/>
              </a:rPr>
              <a:t>Зеленчукского</a:t>
            </a:r>
            <a:r>
              <a:rPr lang="ru-RU" sz="1200" dirty="0" smtClean="0">
                <a:latin typeface="Times New Roman"/>
                <a:ea typeface="Times New Roman"/>
              </a:rPr>
              <a:t> муниципального района на среднесрочный период (на 2021год и на плановый период 2022 и 2023 годов);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  - недопущения принятия новых расходных обязательств, не обеспеченных доходными источниками;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     - проведения ответственной долговой политики, реализации мер, направленных на обеспечение безопасного уровня долговой     нагрузки на районный бюджет.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sz="1200" dirty="0" smtClean="0">
                <a:latin typeface="Times New Roman"/>
                <a:ea typeface="Times New Roman"/>
              </a:rPr>
              <a:t>            В условиях ограниченности бюджетных ресурсов следующей задачей бюджетной политики  </a:t>
            </a:r>
            <a:r>
              <a:rPr lang="ru-RU" sz="1200" dirty="0">
                <a:latin typeface="Times New Roman"/>
                <a:ea typeface="Times New Roman"/>
              </a:rPr>
              <a:t>в Зеленчукском муниципальном районе </a:t>
            </a:r>
            <a:r>
              <a:rPr lang="ru-RU" sz="1200" dirty="0" smtClean="0">
                <a:latin typeface="Times New Roman"/>
                <a:ea typeface="Times New Roman"/>
              </a:rPr>
              <a:t>является осуществление мер по повышению эффективности использования бюджетных средств, в том числе за счет::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</a:t>
            </a:r>
            <a:r>
              <a:rPr lang="ru-RU" sz="1200" dirty="0" smtClean="0">
                <a:latin typeface="Times New Roman"/>
                <a:ea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</a:rPr>
              <a:t>бюджетных расходов с учетом обеспечения достижения целей национальных проектов в соответствии с Указом Президента Российской Федерации от  7 мая 2018 года №204 «О национальных целях и стратегических задачах развития Российской Федерации на период до 2024 года» и необходимости реализации на территории Зеленчукского муниципального района программ по основным направлениям развития Российской Федерации, в том числе Плана социального развития и экономического роста  Карачаево-Черкесской Республики;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повышение эффективности бюджетных расходов, формирование бюджетных параметров исходя из необходимости безусловного исполнения действующих расходных обязательств, в том числе с учетом их оптимизации и эффективности исполнения, осуществления взвешенного подхода к принятию новых расходных обязательств и сокращения неэффективных бюджетных расходов;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 совершенствование инструментов  программно - целевого планирования и управления с учетом приоритетов социально – экономического развития и реальных финансовых возможностей бюджета Зеленчукского муниципального района, совершенствования системы оценки эффективности реализации муниципальных программ;</a:t>
            </a:r>
            <a:endParaRPr lang="ru-RU" sz="9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           </a:t>
            </a:r>
            <a:r>
              <a:rPr lang="ru-RU" sz="1200" dirty="0" smtClean="0">
                <a:latin typeface="Times New Roman"/>
                <a:ea typeface="Times New Roman"/>
              </a:rPr>
              <a:t>реализация принципов открытости и прозрачности  </a:t>
            </a:r>
            <a:r>
              <a:rPr lang="ru-RU" sz="1200" dirty="0">
                <a:latin typeface="Times New Roman"/>
                <a:ea typeface="Times New Roman"/>
              </a:rPr>
              <a:t>бюджета и бюджетного процесса для понимания гражданами реализуемой в районе бюджетной и налоговой политики</a:t>
            </a:r>
            <a:r>
              <a:rPr lang="ru-RU" sz="1200" dirty="0" smtClean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0" y="620688"/>
            <a:ext cx="245868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0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 txBox="1">
            <a:spLocks noGrp="1"/>
          </p:cNvSpPr>
          <p:nvPr>
            <p:ph sz="quarter" idx="13"/>
          </p:nvPr>
        </p:nvSpPr>
        <p:spPr>
          <a:xfrm>
            <a:off x="-2720" y="511786"/>
            <a:ext cx="9144000" cy="5389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Дальнейшее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совершенствование методов налогового администрирования, повышение уровня ответственности главных администраторов доходов за качественное прогнозирование доходов бюджета и выполнение в полном объеме утвержденных годовых назначений по доходам бюджета;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Предотвращение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уклонения от уплаты налогов;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Усиление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контроля за соблюдением законодательства в области платежной дисциплины, легализации заработной платы, устранения нарушений по уплате страховых взносов в государственные внебюджетные фонды;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управления государственным и муниципальным имуществом посредством выявления неиспользуемых и (или) неэффективно используемых основных фондов и принятие мер по их перепрофилированию, продаже или предоставлению в аренду;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тесного взаимодействия органов государственной власти Карачаево-Черкесской Республики, органов местного самоуправления и территориальных подразделений федеральных органов власти в целях повышения роли имущественных налогов в формировании консолидированного бюджета Карачаево-Черкесской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Республики;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выплаты заработной платы работникам муниципальных учреждений и органов местного самоуправления;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Выполнение задач, поставленных майскими указами Президента Российской Федерации;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действующих расходных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обязательств;</a:t>
            </a:r>
          </a:p>
          <a:p>
            <a:pPr marL="285750" indent="-285750" algn="just"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финансовых взаимоотношений с бюджетами  сельских поселений Зеленчукского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района;</a:t>
            </a:r>
          </a:p>
          <a:p>
            <a:pPr marL="285750" indent="-285750" algn="just">
              <a:spcBef>
                <a:spcPts val="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открытости и прозрачности бюджета и бюджетного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0" y="17640"/>
            <a:ext cx="9036496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4572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Приоритеты бюджета Зеленчукского муниципального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23415"/>
            <a:ext cx="89644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5003" y="112474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(дар, пожертвование)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1920" y="1157573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безвозвратной основе на первоочередные расходы без установления конкретных целей использования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7977" y="257258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(«приходить на помощь»)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2605006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полномочий другим публично-правовым образованиям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1789" y="396247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(«поддержка»)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3962474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72068" y="5381499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Носят безвозмездный и безвозвратный характер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1789" y="5381498"/>
            <a:ext cx="3024336" cy="13598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6125" y="1700808"/>
            <a:ext cx="275795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52313" y="3092613"/>
            <a:ext cx="299607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69339" y="4437112"/>
            <a:ext cx="28258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89487" y="5911844"/>
            <a:ext cx="28258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2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6776</TotalTime>
  <Words>3802</Words>
  <Application>Microsoft Office PowerPoint</Application>
  <PresentationFormat>Экран (4:3)</PresentationFormat>
  <Paragraphs>953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1_Воздушный поток</vt:lpstr>
      <vt:lpstr>Воздушный поток</vt:lpstr>
      <vt:lpstr>Презентация PowerPoint</vt:lpstr>
      <vt:lpstr>Презентация PowerPoint</vt:lpstr>
      <vt:lpstr>Презентация PowerPoint</vt:lpstr>
      <vt:lpstr>Социально-экономическая характеристика Зеленчукского муниципального района</vt:lpstr>
      <vt:lpstr>Основные показатели  социально-экономического развития Зеленчукского муниципального района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Бюджетный процесс</vt:lpstr>
      <vt:lpstr>Презентация PowerPoint</vt:lpstr>
      <vt:lpstr>Муниципальные  учреждения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районного бюджета  по «программному»   принципу   планирования</vt:lpstr>
      <vt:lpstr>Презентация PowerPoint</vt:lpstr>
      <vt:lpstr>Общегосударственные вопросы  </vt:lpstr>
      <vt:lpstr> Национальная безопасность и правоохранительная деятельность </vt:lpstr>
      <vt:lpstr>Расходы на образование </vt:lpstr>
      <vt:lpstr>Расходы на социальную политику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контакты: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Отдел И</dc:creator>
  <cp:lastModifiedBy>Savchenko</cp:lastModifiedBy>
  <cp:revision>773</cp:revision>
  <cp:lastPrinted>2021-02-20T10:24:47Z</cp:lastPrinted>
  <dcterms:modified xsi:type="dcterms:W3CDTF">2021-02-24T06:33:20Z</dcterms:modified>
</cp:coreProperties>
</file>