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79" r:id="rId2"/>
  </p:sldMasterIdLst>
  <p:notesMasterIdLst>
    <p:notesMasterId r:id="rId32"/>
  </p:notesMasterIdLst>
  <p:sldIdLst>
    <p:sldId id="256" r:id="rId3"/>
    <p:sldId id="402" r:id="rId4"/>
    <p:sldId id="403" r:id="rId5"/>
    <p:sldId id="411" r:id="rId6"/>
    <p:sldId id="325" r:id="rId7"/>
    <p:sldId id="398" r:id="rId8"/>
    <p:sldId id="413" r:id="rId9"/>
    <p:sldId id="377" r:id="rId10"/>
    <p:sldId id="405" r:id="rId11"/>
    <p:sldId id="407" r:id="rId12"/>
    <p:sldId id="409" r:id="rId13"/>
    <p:sldId id="270" r:id="rId14"/>
    <p:sldId id="329" r:id="rId15"/>
    <p:sldId id="379" r:id="rId16"/>
    <p:sldId id="279" r:id="rId17"/>
    <p:sldId id="384" r:id="rId18"/>
    <p:sldId id="287" r:id="rId19"/>
    <p:sldId id="339" r:id="rId20"/>
    <p:sldId id="386" r:id="rId21"/>
    <p:sldId id="388" r:id="rId22"/>
    <p:sldId id="390" r:id="rId23"/>
    <p:sldId id="392" r:id="rId24"/>
    <p:sldId id="394" r:id="rId25"/>
    <p:sldId id="396" r:id="rId26"/>
    <p:sldId id="263" r:id="rId27"/>
    <p:sldId id="257" r:id="rId28"/>
    <p:sldId id="266" r:id="rId29"/>
    <p:sldId id="397" r:id="rId30"/>
    <p:sldId id="417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BC5"/>
    <a:srgbClr val="CDDDAD"/>
    <a:srgbClr val="E1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 autoAdjust="0"/>
    <p:restoredTop sz="87575" autoAdjust="0"/>
  </p:normalViewPr>
  <p:slideViewPr>
    <p:cSldViewPr>
      <p:cViewPr>
        <p:scale>
          <a:sx n="87" d="100"/>
          <a:sy n="87" d="100"/>
        </p:scale>
        <p:origin x="-119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2022</a:t>
            </a:r>
            <a:endParaRPr lang="ru-RU" dirty="0"/>
          </a:p>
        </c:rich>
      </c:tx>
      <c:layout>
        <c:manualLayout>
          <c:xMode val="edge"/>
          <c:yMode val="edge"/>
          <c:x val="0.13081218057984162"/>
          <c:y val="8.918034628740854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771976033486169E-2"/>
          <c:y val="0.17952470469078707"/>
          <c:w val="0.60689073977011287"/>
          <c:h val="0.71226884466634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13,1</a:t>
                    </a:r>
                  </a:p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0,9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306255753416814"/>
                  <c:y val="-0.14163937351529593"/>
                </c:manualLayout>
              </c:layout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86,0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187597.3</c:v>
                </c:pt>
                <c:pt idx="1">
                  <c:v>14502.7</c:v>
                </c:pt>
                <c:pt idx="2">
                  <c:v>885417.2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86">
          <a:noFill/>
        </a:ln>
      </c:spPr>
    </c:plotArea>
    <c:legend>
      <c:legendPos val="r"/>
      <c:layout/>
      <c:overlay val="0"/>
      <c:txPr>
        <a:bodyPr/>
        <a:lstStyle/>
        <a:p>
          <a:pPr>
            <a:defRPr sz="893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717570168511107"/>
          <c:y val="0.1267198339670836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13,8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0,9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290377546076445"/>
                  <c:y val="-0.1843197584975762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85,3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1.3</c:v>
                </c:pt>
                <c:pt idx="2">
                  <c:v>81.900000000000006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202</a:t>
            </a:r>
            <a:r>
              <a:rPr lang="ru-RU" sz="2400" dirty="0" smtClean="0"/>
              <a:t>4</a:t>
            </a:r>
            <a:endParaRPr lang="en-US" sz="2400" dirty="0"/>
          </a:p>
        </c:rich>
      </c:tx>
      <c:layout>
        <c:manualLayout>
          <c:xMode val="edge"/>
          <c:yMode val="edge"/>
          <c:x val="0.19919233923473728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663900592241887E-3"/>
          <c:w val="0.93753508382109585"/>
          <c:h val="0.96041892781143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54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13,7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1,0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244540080341952"/>
                  <c:y val="-0.2442036354934921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85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1.4</c:v>
                </c:pt>
                <c:pt idx="2">
                  <c:v>80.7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BE101E-7B06-4AB2-9CC8-650D2E14A32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 Администрация муниципального района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руководит подготовкой вопросов формирования проекта районного бюджета; 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выносит на рассмотрение Совета;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инициирует публичные слушания;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Контролирует исполнение;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Утверждает квартальную отчетность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 Зеленчукского района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и утверждает бюджет;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устанавливает, изменяет и отменяет местные налоги;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 и утверждает внесение изменений в бюджет.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Утверждает годовую отчетность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Финансовое управление Администрация ЗМР</a:t>
          </a:r>
        </a:p>
        <a:p>
          <a:pPr algn="l"/>
          <a:r>
            <a:rPr lang="ru-RU" sz="800" dirty="0" smtClean="0">
              <a:solidFill>
                <a:schemeClr val="tx1"/>
              </a:solidFill>
            </a:rPr>
            <a:t>  </a:t>
          </a:r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Составляет и исполняет бюджет: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доводит лимиты бюджетных ассигнований до ГРБС;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финансирование получателям БС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принимает отчетность от ГРБС;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сводную отчетность районного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консолидированную отчетность по МР;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Осуществляет муниципальные заимствования.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 - счетный орган ЗМР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экспертизу проекта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контролирует исполнение местного бюджета.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и исполняют бюджетную смету;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ведут бюджетный учет;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главному распорядителю бюджетных средств бюджетную отчетность.</a:t>
          </a:r>
          <a:endParaRPr lang="ru-RU" sz="9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администраторы (администраторы) доходов районного бюджета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предоставляют сведения, необходимые для составления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анализируют, формируют и предоставляют бюджетную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распорядители (распорядители) бюджетных средств (ГРБС)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расходов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обоснование бюджетных ассигнований;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утверждают муниципальные задания для подведомственных учреждений;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Главный администратор источников финансирования дефицита районного бюджета</a:t>
          </a:r>
        </a:p>
        <a:p>
          <a:pPr algn="l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(финансовое управление)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(прогнозирование) поступлений и выплат  по  источникам  финанси-рования дефицита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бюджетную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7AE1404B-1F1C-48F6-8465-26A7CA38A0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бюджетного процесса</a:t>
          </a:r>
        </a:p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отчетности)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34244" custScaleY="140053" custLinFactNeighborX="-667" custLinFactNeighborY="309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148698" custRadScaleRad="100452" custRadScaleInc="362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 custScaleY="100549" custLinFactNeighborX="53" custLinFactNeighborY="-3671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36968" custScaleY="99090" custRadScaleRad="141528" custRadScaleInc="144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76415" custScaleY="145565" custRadScaleRad="121420" custRadScaleInc="49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24203" custScaleY="78957" custRadScaleRad="149496" custRadScaleInc="-986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35757" custScaleY="89893" custRadScaleRad="89403" custRadScaleInc="-402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54966" custRadScaleRad="140553" custRadScaleInc="1345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20838" custRadScaleRad="131420" custRadScaleInc="38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05594" custRadScaleRad="150869" custRadScaleInc="-849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4C6417F0-C6BC-46F1-AEF7-376F98758D3C}" type="presOf" srcId="{8EFDF9E4-B71D-4FD0-8C25-1005EF21C02E}" destId="{018C802E-E8EE-41C8-8BAA-B2F01C39DAA2}" srcOrd="0" destOrd="0" presId="urn:microsoft.com/office/officeart/2005/8/layout/radial6"/>
    <dgm:cxn modelId="{A918DB84-AAE0-48B4-A0E2-5BE39AA6ABCE}" type="presOf" srcId="{80368796-B66A-4FEA-928C-F467B493B30E}" destId="{D336E3F1-8B08-444F-A4A5-486A16240F7C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8778D2FC-F88D-4A18-96E9-418059FE9F18}" type="presOf" srcId="{457D5479-3190-4159-BAE4-C5C8ADB2286C}" destId="{F4E02FC5-5AE7-4245-AB29-1ABD8AEB0F21}" srcOrd="0" destOrd="0" presId="urn:microsoft.com/office/officeart/2005/8/layout/radial6"/>
    <dgm:cxn modelId="{4091780C-A3A3-44E7-87D6-CDBA47544BD3}" type="presOf" srcId="{16E43C0E-5025-4B02-A12B-E8750D6E003A}" destId="{8408641A-5520-4223-B287-2CF3375948FD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6DD62E33-1BBB-4B47-990F-D16A00F9869F}" type="presOf" srcId="{AD086328-42E6-4038-8968-4EA045F7CF0E}" destId="{845E0088-4DF9-433D-BC84-CA6B21FB8774}" srcOrd="0" destOrd="0" presId="urn:microsoft.com/office/officeart/2005/8/layout/radial6"/>
    <dgm:cxn modelId="{20C1416F-6702-4D46-BA73-C4F77C6656A2}" type="presOf" srcId="{212AE3C7-0F2E-4C48-9038-4E1DFEECE648}" destId="{2903352A-C723-4D92-8BD1-F54193A752E8}" srcOrd="0" destOrd="0" presId="urn:microsoft.com/office/officeart/2005/8/layout/radial6"/>
    <dgm:cxn modelId="{E0928A35-A0DC-4E49-B71D-37D6911692EA}" type="presOf" srcId="{E1AF720E-912C-4165-84A4-5820E50EBAD8}" destId="{1B484103-B5CC-49BB-A3BC-AF799990D8CA}" srcOrd="0" destOrd="0" presId="urn:microsoft.com/office/officeart/2005/8/layout/radial6"/>
    <dgm:cxn modelId="{A44A5EDA-9717-4330-BF5F-487A709600FC}" type="presOf" srcId="{36E4F3B6-8DD8-4DE5-A120-B51436573A5D}" destId="{09577B85-9C24-4AFB-BBCF-5B6EE4ABDBCC}" srcOrd="0" destOrd="0" presId="urn:microsoft.com/office/officeart/2005/8/layout/radial6"/>
    <dgm:cxn modelId="{7DF2C884-7EE3-4FD0-82DB-E86C847C579F}" type="presOf" srcId="{7D3B726C-BF58-455C-9D20-3351D67C21C7}" destId="{BACDCCE6-32EB-41B6-A9DD-91DC8FD48CB9}" srcOrd="0" destOrd="0" presId="urn:microsoft.com/office/officeart/2005/8/layout/radial6"/>
    <dgm:cxn modelId="{5995FBEE-C788-460E-B446-F29175D9D818}" type="presOf" srcId="{34BE101E-7B06-4AB2-9CC8-650D2E14A328}" destId="{8718CB4E-F65C-4E4A-89C4-26F421EC27CE}" srcOrd="0" destOrd="0" presId="urn:microsoft.com/office/officeart/2005/8/layout/radial6"/>
    <dgm:cxn modelId="{AAA114F8-782B-4BC5-B4D8-0D548730914A}" type="presOf" srcId="{7B448054-BD1F-4DB8-B808-A907AB9AE9F6}" destId="{2243B9A5-8E15-4393-A3CF-599F3170D614}" srcOrd="0" destOrd="0" presId="urn:microsoft.com/office/officeart/2005/8/layout/radial6"/>
    <dgm:cxn modelId="{6B948E52-3CC5-4DCB-B4CE-61C5D80C2F43}" type="presOf" srcId="{ACC09EE7-33B0-4FC4-8D7D-D9066F8E0872}" destId="{E4C76E3D-688C-4BFE-A395-BDB911363A6E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4484ED24-C1CB-47DC-877C-7E20D5A02588}" type="presOf" srcId="{2806752B-5BD3-4C1F-9E01-F135D9C826FE}" destId="{0D45D63D-91C6-4CBD-9A7E-8B57F668A8E9}" srcOrd="0" destOrd="0" presId="urn:microsoft.com/office/officeart/2005/8/layout/radial6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F29DF9FF-D770-4133-8A8A-25E000281AB2}" type="presOf" srcId="{9BFE8969-13FB-402C-9DD3-6A161DCD5DFE}" destId="{5356B0E1-8162-4DE2-9CF6-6915C440583D}" srcOrd="0" destOrd="0" presId="urn:microsoft.com/office/officeart/2005/8/layout/radial6"/>
    <dgm:cxn modelId="{017D7529-5AC8-404F-B4E3-55E7A8DAD277}" type="presOf" srcId="{41397CD7-34BF-43EB-8507-012806C04D8F}" destId="{81C46EE8-CFD4-48B7-B824-CCA63C8B9B22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CE669DC1-B8EE-49F2-99F1-D069DC9B245E}" type="presOf" srcId="{7AE1404B-1F1C-48F6-8465-26A7CA38A0B0}" destId="{C2771272-27CF-4F9F-AA54-787F32BBBE07}" srcOrd="0" destOrd="0" presId="urn:microsoft.com/office/officeart/2005/8/layout/radial6"/>
    <dgm:cxn modelId="{EB233853-92A0-4830-B69D-C15B576A22A1}" type="presOf" srcId="{428CA93B-C0E8-4139-B292-C15430994F62}" destId="{1A87F541-6E74-4307-9CE0-B39223E5CA95}" srcOrd="0" destOrd="0" presId="urn:microsoft.com/office/officeart/2005/8/layout/radial6"/>
    <dgm:cxn modelId="{0524E878-4A9B-4514-AF9D-3D6C4B5A753F}" type="presOf" srcId="{986F66CF-7D7E-412B-ACFF-73FA4A5710E3}" destId="{13A03BB4-0DB0-442B-976D-9E2F662E00AF}" srcOrd="0" destOrd="0" presId="urn:microsoft.com/office/officeart/2005/8/layout/radial6"/>
    <dgm:cxn modelId="{1191E6E6-7029-4828-B63E-7DB3EDD75482}" type="presParOf" srcId="{13A03BB4-0DB0-442B-976D-9E2F662E00AF}" destId="{C2771272-27CF-4F9F-AA54-787F32BBBE07}" srcOrd="0" destOrd="0" presId="urn:microsoft.com/office/officeart/2005/8/layout/radial6"/>
    <dgm:cxn modelId="{5F0E5907-BBC6-4518-9279-43A3E6EE698D}" type="presParOf" srcId="{13A03BB4-0DB0-442B-976D-9E2F662E00AF}" destId="{8718CB4E-F65C-4E4A-89C4-26F421EC27CE}" srcOrd="1" destOrd="0" presId="urn:microsoft.com/office/officeart/2005/8/layout/radial6"/>
    <dgm:cxn modelId="{244A0A25-B7AD-4258-8874-28418C4403F2}" type="presParOf" srcId="{13A03BB4-0DB0-442B-976D-9E2F662E00AF}" destId="{F77850E8-ED66-4497-ADDC-2206A6355E98}" srcOrd="2" destOrd="0" presId="urn:microsoft.com/office/officeart/2005/8/layout/radial6"/>
    <dgm:cxn modelId="{EC8D23E6-D340-401A-8372-3C21A0640E99}" type="presParOf" srcId="{13A03BB4-0DB0-442B-976D-9E2F662E00AF}" destId="{1A87F541-6E74-4307-9CE0-B39223E5CA95}" srcOrd="3" destOrd="0" presId="urn:microsoft.com/office/officeart/2005/8/layout/radial6"/>
    <dgm:cxn modelId="{2FFD99D8-2BD0-4F8F-B6D7-D7E97C21EF6A}" type="presParOf" srcId="{13A03BB4-0DB0-442B-976D-9E2F662E00AF}" destId="{845E0088-4DF9-433D-BC84-CA6B21FB8774}" srcOrd="4" destOrd="0" presId="urn:microsoft.com/office/officeart/2005/8/layout/radial6"/>
    <dgm:cxn modelId="{8510BA3A-CD0A-4B3A-B537-D1E64F635A0E}" type="presParOf" srcId="{13A03BB4-0DB0-442B-976D-9E2F662E00AF}" destId="{0A1313B0-7E47-435A-BBF3-FA9820F9A7C1}" srcOrd="5" destOrd="0" presId="urn:microsoft.com/office/officeart/2005/8/layout/radial6"/>
    <dgm:cxn modelId="{DFA23679-F131-44BC-A236-E0399EE65D86}" type="presParOf" srcId="{13A03BB4-0DB0-442B-976D-9E2F662E00AF}" destId="{09577B85-9C24-4AFB-BBCF-5B6EE4ABDBCC}" srcOrd="6" destOrd="0" presId="urn:microsoft.com/office/officeart/2005/8/layout/radial6"/>
    <dgm:cxn modelId="{B82B805B-ACD6-4EBF-A469-0207EC2D0B68}" type="presParOf" srcId="{13A03BB4-0DB0-442B-976D-9E2F662E00AF}" destId="{F4E02FC5-5AE7-4245-AB29-1ABD8AEB0F21}" srcOrd="7" destOrd="0" presId="urn:microsoft.com/office/officeart/2005/8/layout/radial6"/>
    <dgm:cxn modelId="{92314EB7-E194-4A23-86C9-C1B1F850D007}" type="presParOf" srcId="{13A03BB4-0DB0-442B-976D-9E2F662E00AF}" destId="{3EDF1602-9463-4CBD-B73A-623E7C26D306}" srcOrd="8" destOrd="0" presId="urn:microsoft.com/office/officeart/2005/8/layout/radial6"/>
    <dgm:cxn modelId="{0E383115-FF0A-4AFE-8D2C-546794BAC161}" type="presParOf" srcId="{13A03BB4-0DB0-442B-976D-9E2F662E00AF}" destId="{8408641A-5520-4223-B287-2CF3375948FD}" srcOrd="9" destOrd="0" presId="urn:microsoft.com/office/officeart/2005/8/layout/radial6"/>
    <dgm:cxn modelId="{43FCD5AA-C3BB-49B4-B3A4-63DC06355C70}" type="presParOf" srcId="{13A03BB4-0DB0-442B-976D-9E2F662E00AF}" destId="{0D45D63D-91C6-4CBD-9A7E-8B57F668A8E9}" srcOrd="10" destOrd="0" presId="urn:microsoft.com/office/officeart/2005/8/layout/radial6"/>
    <dgm:cxn modelId="{B1557FAE-221F-4DE9-9919-5DC277CBA8FD}" type="presParOf" srcId="{13A03BB4-0DB0-442B-976D-9E2F662E00AF}" destId="{A483A381-D5C5-40BC-AFFB-E4B0A9EBABBB}" srcOrd="11" destOrd="0" presId="urn:microsoft.com/office/officeart/2005/8/layout/radial6"/>
    <dgm:cxn modelId="{2502F296-05E2-4279-8DAF-F1F32DD24D36}" type="presParOf" srcId="{13A03BB4-0DB0-442B-976D-9E2F662E00AF}" destId="{D336E3F1-8B08-444F-A4A5-486A16240F7C}" srcOrd="12" destOrd="0" presId="urn:microsoft.com/office/officeart/2005/8/layout/radial6"/>
    <dgm:cxn modelId="{DA1F2F3F-385E-4F3F-8FF8-A37B4172A326}" type="presParOf" srcId="{13A03BB4-0DB0-442B-976D-9E2F662E00AF}" destId="{2903352A-C723-4D92-8BD1-F54193A752E8}" srcOrd="13" destOrd="0" presId="urn:microsoft.com/office/officeart/2005/8/layout/radial6"/>
    <dgm:cxn modelId="{BDB9674F-10CD-45AE-B3B6-F20F147B03CD}" type="presParOf" srcId="{13A03BB4-0DB0-442B-976D-9E2F662E00AF}" destId="{5E13081B-6CBB-430E-A0FE-BBBFF7C0ACB2}" srcOrd="14" destOrd="0" presId="urn:microsoft.com/office/officeart/2005/8/layout/radial6"/>
    <dgm:cxn modelId="{39FF1744-016A-495F-8DBA-53AD8A273C37}" type="presParOf" srcId="{13A03BB4-0DB0-442B-976D-9E2F662E00AF}" destId="{018C802E-E8EE-41C8-8BAA-B2F01C39DAA2}" srcOrd="15" destOrd="0" presId="urn:microsoft.com/office/officeart/2005/8/layout/radial6"/>
    <dgm:cxn modelId="{95FB50D6-C255-4C1D-939E-FC125CAC9FF6}" type="presParOf" srcId="{13A03BB4-0DB0-442B-976D-9E2F662E00AF}" destId="{1B484103-B5CC-49BB-A3BC-AF799990D8CA}" srcOrd="16" destOrd="0" presId="urn:microsoft.com/office/officeart/2005/8/layout/radial6"/>
    <dgm:cxn modelId="{5E6438AA-E9DF-4A4E-AAB2-A065A685644B}" type="presParOf" srcId="{13A03BB4-0DB0-442B-976D-9E2F662E00AF}" destId="{E46A92E0-CDA0-4752-B399-98C875F8E026}" srcOrd="17" destOrd="0" presId="urn:microsoft.com/office/officeart/2005/8/layout/radial6"/>
    <dgm:cxn modelId="{542436BE-024F-4A9D-9C03-58090867BBC0}" type="presParOf" srcId="{13A03BB4-0DB0-442B-976D-9E2F662E00AF}" destId="{BACDCCE6-32EB-41B6-A9DD-91DC8FD48CB9}" srcOrd="18" destOrd="0" presId="urn:microsoft.com/office/officeart/2005/8/layout/radial6"/>
    <dgm:cxn modelId="{8800050A-B63A-4836-BEDD-B04BF71D4A13}" type="presParOf" srcId="{13A03BB4-0DB0-442B-976D-9E2F662E00AF}" destId="{5356B0E1-8162-4DE2-9CF6-6915C440583D}" srcOrd="19" destOrd="0" presId="urn:microsoft.com/office/officeart/2005/8/layout/radial6"/>
    <dgm:cxn modelId="{6EE4D486-96F7-4786-AAC5-CDB699AF7E87}" type="presParOf" srcId="{13A03BB4-0DB0-442B-976D-9E2F662E00AF}" destId="{C36DBA81-B1B1-4CC7-8B5B-6FA5F77A66FF}" srcOrd="20" destOrd="0" presId="urn:microsoft.com/office/officeart/2005/8/layout/radial6"/>
    <dgm:cxn modelId="{A1E07D90-E05B-4C3F-91D2-732F58CF6F17}" type="presParOf" srcId="{13A03BB4-0DB0-442B-976D-9E2F662E00AF}" destId="{E4C76E3D-688C-4BFE-A395-BDB911363A6E}" srcOrd="21" destOrd="0" presId="urn:microsoft.com/office/officeart/2005/8/layout/radial6"/>
    <dgm:cxn modelId="{0D0BBE3F-1347-40ED-8522-C3A33E8AF739}" type="presParOf" srcId="{13A03BB4-0DB0-442B-976D-9E2F662E00AF}" destId="{2243B9A5-8E15-4393-A3CF-599F3170D614}" srcOrd="22" destOrd="0" presId="urn:microsoft.com/office/officeart/2005/8/layout/radial6"/>
    <dgm:cxn modelId="{2F31DF3E-A211-480C-8772-C2A764778B3F}" type="presParOf" srcId="{13A03BB4-0DB0-442B-976D-9E2F662E00AF}" destId="{24FFE346-36FD-4264-94A6-BC2A279F3788}" srcOrd="23" destOrd="0" presId="urn:microsoft.com/office/officeart/2005/8/layout/radial6"/>
    <dgm:cxn modelId="{BCA3CC4B-075A-4D5C-9E31-BBBAC010BA14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885173" y="325018"/>
          <a:ext cx="4732820" cy="4732820"/>
        </a:xfrm>
        <a:prstGeom prst="blockArc">
          <a:avLst>
            <a:gd name="adj1" fmla="val 13224852"/>
            <a:gd name="adj2" fmla="val 18152359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03849" y="-398288"/>
          <a:ext cx="4732820" cy="4732820"/>
        </a:xfrm>
        <a:prstGeom prst="blockArc">
          <a:avLst>
            <a:gd name="adj1" fmla="val 9617198"/>
            <a:gd name="adj2" fmla="val 11982802"/>
            <a:gd name="adj3" fmla="val 3433"/>
          </a:avLst>
        </a:prstGeom>
        <a:solidFill>
          <a:schemeClr val="accent3">
            <a:hueOff val="3964728"/>
            <a:satOff val="-21254"/>
            <a:lumOff val="-28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284023" y="1224035"/>
          <a:ext cx="4732820" cy="4732820"/>
        </a:xfrm>
        <a:prstGeom prst="blockArc">
          <a:avLst>
            <a:gd name="adj1" fmla="val 9533175"/>
            <a:gd name="adj2" fmla="val 12066825"/>
            <a:gd name="adj3" fmla="val 3433"/>
          </a:avLst>
        </a:prstGeom>
        <a:solidFill>
          <a:schemeClr val="accent3">
            <a:hueOff val="3303940"/>
            <a:satOff val="-17711"/>
            <a:lumOff val="-23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013670" y="719462"/>
          <a:ext cx="4732820" cy="4732820"/>
        </a:xfrm>
        <a:prstGeom prst="blockArc">
          <a:avLst>
            <a:gd name="adj1" fmla="val 3673049"/>
            <a:gd name="adj2" fmla="val 8684907"/>
            <a:gd name="adj3" fmla="val 3433"/>
          </a:avLst>
        </a:prstGeom>
        <a:solidFill>
          <a:schemeClr val="accent3">
            <a:hueOff val="2643152"/>
            <a:satOff val="-14169"/>
            <a:lumOff val="-1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3315718" y="754991"/>
          <a:ext cx="4732820" cy="4732820"/>
        </a:xfrm>
        <a:prstGeom prst="blockArc">
          <a:avLst>
            <a:gd name="adj1" fmla="val 2783336"/>
            <a:gd name="adj2" fmla="val 7233056"/>
            <a:gd name="adj3" fmla="val 3433"/>
          </a:avLst>
        </a:prstGeom>
        <a:solidFill>
          <a:schemeClr val="accent3">
            <a:hueOff val="1982364"/>
            <a:satOff val="-10627"/>
            <a:lumOff val="-14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623508" y="2070659"/>
          <a:ext cx="4732820" cy="4732820"/>
        </a:xfrm>
        <a:prstGeom prst="blockArc">
          <a:avLst>
            <a:gd name="adj1" fmla="val 20044550"/>
            <a:gd name="adj2" fmla="val 546680"/>
            <a:gd name="adj3" fmla="val 3433"/>
          </a:avLst>
        </a:prstGeom>
        <a:solidFill>
          <a:schemeClr val="accent3">
            <a:hueOff val="1321576"/>
            <a:satOff val="-7085"/>
            <a:lumOff val="-9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677013" y="-66332"/>
          <a:ext cx="4732820" cy="4732820"/>
        </a:xfrm>
        <a:prstGeom prst="blockArc">
          <a:avLst>
            <a:gd name="adj1" fmla="val 20785227"/>
            <a:gd name="adj2" fmla="val 1727558"/>
            <a:gd name="adj3" fmla="val 3433"/>
          </a:avLst>
        </a:prstGeom>
        <a:solidFill>
          <a:schemeClr val="accent3">
            <a:hueOff val="660788"/>
            <a:satOff val="-3542"/>
            <a:lumOff val="-4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2927193" y="365637"/>
          <a:ext cx="4732820" cy="4758803"/>
        </a:xfrm>
        <a:prstGeom prst="blockArc">
          <a:avLst>
            <a:gd name="adj1" fmla="val 15010927"/>
            <a:gd name="adj2" fmla="val 19796772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168367" y="2071892"/>
          <a:ext cx="2163666" cy="2257292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бюджетного процесса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отчетности)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3988" y="2177513"/>
        <a:ext cx="1952424" cy="2046050"/>
      </dsp:txXfrm>
    </dsp:sp>
    <dsp:sp modelId="{8718CB4E-F65C-4E4A-89C4-26F421EC27CE}">
      <dsp:nvSpPr>
        <dsp:cNvPr id="0" name=""/>
        <dsp:cNvSpPr/>
      </dsp:nvSpPr>
      <dsp:spPr>
        <a:xfrm>
          <a:off x="3021801" y="-108088"/>
          <a:ext cx="2961552" cy="167763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 Администрация муниципального района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руководит подготовкой вопросов формирования проекта районного бюджета;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выносит на рассмотрение Совета;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инициирует публичные слушания;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Контролирует исполнение;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Утверждает квартальную отчетность</a:t>
          </a:r>
        </a:p>
      </dsp:txBody>
      <dsp:txXfrm>
        <a:off x="3103697" y="-26192"/>
        <a:ext cx="2797760" cy="1513847"/>
      </dsp:txXfrm>
    </dsp:sp>
    <dsp:sp modelId="{845E0088-4DF9-433D-BC84-CA6B21FB8774}">
      <dsp:nvSpPr>
        <dsp:cNvPr id="0" name=""/>
        <dsp:cNvSpPr/>
      </dsp:nvSpPr>
      <dsp:spPr>
        <a:xfrm>
          <a:off x="5967440" y="1195016"/>
          <a:ext cx="2673518" cy="111795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 Зеленчукского района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и утверждает бюджет;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устанавливает, изменяет и отменяет местные налоги;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 и утверждает внесение изменений в бюджет.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Утверждает годовую отчетность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22014" y="1249590"/>
        <a:ext cx="2564370" cy="1008804"/>
      </dsp:txXfrm>
    </dsp:sp>
    <dsp:sp modelId="{F4E02FC5-5AE7-4245-AB29-1ABD8AEB0F21}">
      <dsp:nvSpPr>
        <dsp:cNvPr id="0" name=""/>
        <dsp:cNvSpPr/>
      </dsp:nvSpPr>
      <dsp:spPr>
        <a:xfrm>
          <a:off x="5522393" y="2599130"/>
          <a:ext cx="3118566" cy="164229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Финансовое управление Администрация ЗМР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  </a:t>
          </a: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Составляет и исполняет бюджет: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доводит лимиты бюджетных ассигнований до ГРБС;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финансирование получателям БС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принимает отчетность от ГРБС;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сводную отчетность районного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консолидированную отчетность по МР;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Осуществляет муниципальные заимствования.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2563" y="2679300"/>
        <a:ext cx="2958226" cy="1481952"/>
      </dsp:txXfrm>
    </dsp:sp>
    <dsp:sp modelId="{0D45D63D-91C6-4CBD-9A7E-8B57F668A8E9}">
      <dsp:nvSpPr>
        <dsp:cNvPr id="0" name=""/>
        <dsp:cNvSpPr/>
      </dsp:nvSpPr>
      <dsp:spPr>
        <a:xfrm>
          <a:off x="6021616" y="4359962"/>
          <a:ext cx="2529501" cy="89080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 - счетный орган ЗМР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экспертизу проекта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контролирует исполнение местного бюджета.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5102" y="4403448"/>
        <a:ext cx="2442529" cy="803835"/>
      </dsp:txXfrm>
    </dsp:sp>
    <dsp:sp modelId="{2903352A-C723-4D92-8BD1-F54193A752E8}">
      <dsp:nvSpPr>
        <dsp:cNvPr id="0" name=""/>
        <dsp:cNvSpPr/>
      </dsp:nvSpPr>
      <dsp:spPr>
        <a:xfrm>
          <a:off x="3169990" y="4617228"/>
          <a:ext cx="2659855" cy="101418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администраторы (администраторы) доходов районного бюджета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предоставляют сведения, необходимые для составления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анализируют, формируют и предоставляют бюджетную отчетность.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9499" y="4666737"/>
        <a:ext cx="2560837" cy="915171"/>
      </dsp:txXfrm>
    </dsp:sp>
    <dsp:sp modelId="{1B484103-B5CC-49BB-A3BC-AF799990D8CA}">
      <dsp:nvSpPr>
        <dsp:cNvPr id="0" name=""/>
        <dsp:cNvSpPr/>
      </dsp:nvSpPr>
      <dsp:spPr>
        <a:xfrm>
          <a:off x="0" y="3554066"/>
          <a:ext cx="2961552" cy="17483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распорядители (распорядители) бюджетных средств (ГРБС)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расходов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обоснование бюджетных ассигнований;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утверждают муниципальные задания для подведомственных учреждений;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отчетность.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348" y="3639414"/>
        <a:ext cx="2790856" cy="1577660"/>
      </dsp:txXfrm>
    </dsp:sp>
    <dsp:sp modelId="{5356B0E1-8162-4DE2-9CF6-6915C440583D}">
      <dsp:nvSpPr>
        <dsp:cNvPr id="0" name=""/>
        <dsp:cNvSpPr/>
      </dsp:nvSpPr>
      <dsp:spPr>
        <a:xfrm>
          <a:off x="0" y="2070987"/>
          <a:ext cx="2961552" cy="136331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Главный администратор источников финансирования дефицита районного бюджета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(финансовое управление)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(прогнозирование) поступлений и выплат  по  источникам  финанси-рования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бюджетную отчетность.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552" y="2137539"/>
        <a:ext cx="2828448" cy="1230213"/>
      </dsp:txXfrm>
    </dsp:sp>
    <dsp:sp modelId="{2243B9A5-8E15-4393-A3CF-599F3170D614}">
      <dsp:nvSpPr>
        <dsp:cNvPr id="0" name=""/>
        <dsp:cNvSpPr/>
      </dsp:nvSpPr>
      <dsp:spPr>
        <a:xfrm>
          <a:off x="0" y="587930"/>
          <a:ext cx="2961552" cy="119133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и исполняют бюджетную смету;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ведут бюджетный учет;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главному распорядителю бюджетных средств бюджетную отчетность.</a:t>
          </a:r>
          <a:endParaRPr lang="ru-RU" sz="9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156" y="646086"/>
        <a:ext cx="2845240" cy="107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6F2F-5585-4834-93B0-A62C7494DF5C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AF71C-2D6F-46D2-9A45-AEF43B4BB1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B29E-4095-4B93-9644-7D75A382FF1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06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4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299C5-CC01-4C08-91B2-803EC97486E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10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089DD-B97B-4B7F-BCB6-ED996F1AEC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463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3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DE92-74F1-48C1-8996-3197988A1A35}" type="datetimeFigureOut">
              <a:rPr lang="ru-RU"/>
              <a:pPr>
                <a:defRPr/>
              </a:pPr>
              <a:t>19.01.2022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245C-DA7A-497D-B3D1-81F6FC8C9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4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D2E90-8F75-4550-BF16-8BEA7C9937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882C-60C6-4036-88F1-B2F1146B24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48F04-2465-433B-8A7E-F28A28E654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8C69D-6686-40A7-8D88-D305B2975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E0810-8941-49C8-B1CD-F604717CB5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9C85F-DB08-4314-9CE3-FB09197866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89F34-B7DF-45FB-BA3A-01B87722A3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88C-01E5-4364-8C67-C66E9982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98F1D-59EE-4B8D-9AF4-6820A8DEB0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BF9B1-B790-4B6F-AB8B-71D827DB53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AB37D-107F-47E4-B3E3-033F141C3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9DC24-6F7A-4116-BBE6-BAE1851911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3E4C3-9833-45ED-92AB-C488D8941D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26689-6C04-48D6-ABAC-3C514E8560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A89E5-2943-49AB-B3BB-3559E2821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C5E6-E26F-4923-B64D-48BA0B5F84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1EDF1-FA73-461B-8EF6-7A9400D788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FF4A-B94A-45B8-BBEC-516F3B160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C168F-510D-4B2C-B27F-1A13F1D07E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3A61-2A98-4ADD-9439-52DEE24D9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03506-29D8-4EA6-89FD-3DD5260D06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69514-8999-4BD1-A776-AA3C2DE59D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hyperlink" Target="https://yandex.ru/images/search?text=%D1%8D%D0%BC%D0%B1%D0%BB%D0%B5%D0%BC%D1%8B%20%D0%BE%20%D0%B1%D1%8E%D0%B4%D0%B6%D0%B5%D1%82%D0%B5,%20%D0%B4%D0%B5%D0%BD%D1%8C%D0%B3%D0%B0%D1%85%20%D0%B8%20%D0%B1%D1%83%D1%85%D1%83%D1%87%D0%B5%D1%82%D0%B5&amp;img_url=http://future-sales.ru/wp-content/uploads/2013/12/%D0%90%D1%83%D0%B4%D0%B8%D1%82-%D0%BE%D1%82%D0%B4%D0%B5%D0%BB%D0%B0-%D0%BF%D1%80%D0%BE%D0%B4%D0%B0%D0%B62-1024x1024.png&amp;pos=1&amp;rpt=simage" TargetMode="Externa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andex.ru/images/search?source=wiz&amp;img_url=http://www.cheboksary.ru/images/63978.jpg&amp;text=%D0%BA%D0%B0%D1%80%D1%82%D0%B8%D0%BD%D0%BA%D0%B8%20%D0%B2%20%D1%81%D1%84%D0%B5%D1%80%D0%B5%20%D0%BA%D1%83%D0%BB%D1%8C%D1%82%D1%83%D1%80%D1%8B&amp;noreask=1&amp;pos=27&amp;lr=100645&amp;rpt=simage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www.obrazovanie09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s://yandex.ru/images/search?p=1&amp;text=%D0%BA%D0%B0%D1%80%D1%82%D0%B8%D0%BD%D0%BA%D0%B8%20%D0%B8%20%D1%8D%D0%BC%D0%B1%D0%BB%D0%B5%D0%BC%D1%8B%20%D0%BF%D0%BE%20%D1%81%D0%BE%D1%86%D0%B8%D0%B0%D0%BB%D1%8C%D0%BD%D0%BE%D0%B9%20%D0%BF%D0%BE%D0%B4%D0%B4%D0%B5%D1%80%D0%B6%D0%BA%D0%B5%20%D0%BD%D0%B0%D1%81%D0%B5%D0%BB%D0%B5%D0%BD%D0%B8%D1%8E&amp;img_url=http://www.bgdncentr.ru/wp-content/photos/young-family/dynamic/young-family-01.png-nggid03372-ngg0dyn-0x0x100-00f0w010c010r110f110r010t010.png&amp;pos=47&amp;rpt=simag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4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Совета Зеленчукского муниципального района от 27.12.2021       №129 «О  бюджете  Зеленчукского муниципального района Карачаево-Черкесской Республики  на 2022 год и плановый период 2023 и 2024 годов»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21" y="19870"/>
            <a:ext cx="8078242" cy="538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0952"/>
            <a:ext cx="25202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900igr.net/up/datas/164235/00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250" y="160338"/>
            <a:ext cx="426872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расходов над доходами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12" y="160338"/>
            <a:ext cx="432047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доходов над расходами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 descr="https://cache3.youla.io/files/images/360_360/5c/87/5c875611a380b64923570b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" y="4509120"/>
            <a:ext cx="2455218" cy="23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79634" y="2967334"/>
            <a:ext cx="3908789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186218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Сбалансированным бюджет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тогда,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доходы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собой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сближенные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9532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96" y="66101"/>
            <a:ext cx="9144000" cy="1071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Бюджетный процесс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0" y="-1"/>
            <a:ext cx="9187633" cy="1340769"/>
          </a:xfrm>
          <a:prstGeom prst="wedgeRectCallout">
            <a:avLst>
              <a:gd name="adj1" fmla="val -20903"/>
              <a:gd name="adj2" fmla="val 545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деятельность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составлению и рассмотрению проектов бюджетов, контролю за их исполнением, осуществлению бюджетного учета,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проверки,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рассмотрению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утверждению бюджетной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9223" y="1548532"/>
            <a:ext cx="3500438" cy="100012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 проекта бюджета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9100" y="2995908"/>
            <a:ext cx="3786189" cy="92868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Рассмотрение и утверждение бюджета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79531" y="4365104"/>
            <a:ext cx="3357563" cy="85725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2875" y="5643563"/>
            <a:ext cx="3643313" cy="121443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отчетов об  исполнении бюджета  и их утверждение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790310" y="1412776"/>
            <a:ext cx="5357812" cy="121443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–постановление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бюджета до 14.11. –внесение проекта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Зеленчукского муниципального 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731231" y="2743643"/>
            <a:ext cx="5361934" cy="143321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–декабрь,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и проведение публичных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слушаний, внесение изменений в проект бюджета по итогам публичных слушаний, рассмотрение на комиссиях, заключение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комиссии -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Советом Зеленчукского муниципального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586929" y="4236793"/>
            <a:ext cx="5557072" cy="127845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с 1 января по 31 декабря согласно утвержденному Решению и внесению изменений к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нему, средства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перечисляются Главным распорядителям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857625" y="5643562"/>
            <a:ext cx="5286375" cy="121443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Отчетность месячная, квартальная,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годовая.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Годовая –январь-март, заключение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апрель, публичные слушания -май,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Советом Зеленчукского муниципального района - май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5668498"/>
              </p:ext>
            </p:extLst>
          </p:nvPr>
        </p:nvGraphicFramePr>
        <p:xfrm>
          <a:off x="251520" y="1044027"/>
          <a:ext cx="8640960" cy="57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776" y="116632"/>
            <a:ext cx="38884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9744" y="162580"/>
            <a:ext cx="2304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участвует в формировании  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603454" y="2885655"/>
            <a:ext cx="576064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427984" y="2698712"/>
            <a:ext cx="0" cy="1869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203848" y="2720175"/>
            <a:ext cx="351166" cy="3309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12722" y="4077072"/>
            <a:ext cx="207150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5157192"/>
            <a:ext cx="216024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499992" y="5373216"/>
            <a:ext cx="0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580112" y="4293096"/>
            <a:ext cx="14401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508104" y="5229200"/>
            <a:ext cx="792088" cy="43204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580"/>
            <a:ext cx="2088232" cy="11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362061" y="3046402"/>
            <a:ext cx="2637729" cy="9604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99364" y="116632"/>
            <a:ext cx="5703218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 учреждения </a:t>
            </a:r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8" y="931139"/>
            <a:ext cx="1316039" cy="61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4630" y="908721"/>
            <a:ext cx="3368055" cy="17664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2176" y="955229"/>
            <a:ext cx="3284522" cy="5797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5163" y="5157192"/>
            <a:ext cx="4184321" cy="12779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908720"/>
            <a:ext cx="3403808" cy="907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223" y="971220"/>
            <a:ext cx="3001673" cy="792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3" y="980728"/>
            <a:ext cx="31573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</a:t>
            </a:r>
            <a:r>
              <a:rPr lang="ru-RU" sz="1400" dirty="0" smtClean="0">
                <a:cs typeface="Tahoma" pitchFamily="34" charset="0"/>
              </a:rPr>
              <a:t> органа </a:t>
            </a:r>
            <a:r>
              <a:rPr lang="ru-RU" sz="1400" dirty="0">
                <a:cs typeface="Tahoma" pitchFamily="34" charset="0"/>
              </a:rPr>
              <a:t>местного </a:t>
            </a:r>
            <a:r>
              <a:rPr lang="ru-RU" sz="1400" dirty="0" smtClean="0">
                <a:cs typeface="Tahoma" pitchFamily="34" charset="0"/>
              </a:rPr>
              <a:t>самоуправления:</a:t>
            </a:r>
            <a:endParaRPr lang="ru-RU" sz="1400" b="1" dirty="0" smtClean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9" y="5210036"/>
            <a:ext cx="4104455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отраслевых (функциональных)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управлений и отделов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9273" y="1052736"/>
            <a:ext cx="17246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49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ru-RU" sz="1400" dirty="0">
                <a:cs typeface="Tahoma" pitchFamily="34" charset="0"/>
              </a:rPr>
              <a:t>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726" y="1988840"/>
            <a:ext cx="1674978" cy="7764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5989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6210" y="4353379"/>
            <a:ext cx="1703264" cy="7073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1881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3054" y="3104737"/>
            <a:ext cx="1679724" cy="8437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2409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детей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720" y="5802287"/>
            <a:ext cx="2022136" cy="68254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Информационно-методический кабинет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сфере образования и культуры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2636912"/>
            <a:ext cx="1749273" cy="8640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 искусств (музыкальные школы), в них 734 обучающихся,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т.ч. художественная школа на 102 детей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3728" y="2132856"/>
            <a:ext cx="1919287" cy="3735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учреждения культуры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35059" y="4791446"/>
            <a:ext cx="1919288" cy="83026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 предоставления государственных и муниципальных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5736" y="3613279"/>
            <a:ext cx="1746922" cy="51079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детско-юношеские спортшколы,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1069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8529" y="5471646"/>
            <a:ext cx="1824896" cy="74689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дежурная диспетчерская служба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Отдел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и 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9187" y="1734879"/>
            <a:ext cx="3267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1.  Представительный  орган  –  Совет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Зеленчукского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2.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Исполнительный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орган  –  Администрация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Зеленчукского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09978" y="3091656"/>
            <a:ext cx="2469616" cy="5429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1 - контрольный орган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36718" y="5491714"/>
            <a:ext cx="368874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1. Финансовое  управление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2. Управление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3. Отдел культуры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4. Управление труда и социального  развития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80205" y="3613279"/>
            <a:ext cx="260144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Контрольно-ревизионная комиссия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Зеленчукского муниципального р-на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Рисунок 60" descr="https://im0-tub-ru.yandex.net/i?id=d6aed096ed5901eb18455f1c0df64ef8&amp;n=33&amp;h=190&amp;w=17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818515" cy="5913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03594" y="4235737"/>
            <a:ext cx="1759554" cy="40275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творчества детей,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606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>
            <a:off x="1907704" y="2636912"/>
            <a:ext cx="291461" cy="1944216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073856" y="2765322"/>
            <a:ext cx="1746668" cy="10926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Из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районного бюджета получают финансирование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56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учреждений</a:t>
            </a:r>
            <a:endParaRPr lang="ru-RU" sz="13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6" y="908721"/>
            <a:ext cx="1606547" cy="8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42" y="806438"/>
            <a:ext cx="138663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93686"/>
            <a:ext cx="1746668" cy="104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9" y="4136600"/>
            <a:ext cx="1944216" cy="9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56" y="29673"/>
            <a:ext cx="1794708" cy="8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43609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51185"/>
              </p:ext>
            </p:extLst>
          </p:nvPr>
        </p:nvGraphicFramePr>
        <p:xfrm>
          <a:off x="1331640" y="1670653"/>
          <a:ext cx="7620712" cy="50756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87584"/>
                <a:gridCol w="1308282"/>
                <a:gridCol w="1308282"/>
                <a:gridCol w="1308282"/>
                <a:gridCol w="1308282"/>
              </a:tblGrid>
              <a:tr h="81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(уточненный)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52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1614872,7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1527201,4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1464297,1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1478480,0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2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223537,2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214071,6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215407,4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216605,0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41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1619555,9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1527201,4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1464297,1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1478480,0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90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-4683,2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07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487956"/>
            <a:ext cx="763284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 ХАРАКТЕРИСТИКИ  БЮДЖЕТА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ЗЕЛЕНЧУКСКОГО МУНИЦИПАЛЬНОГО РАЙОНА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2022 год  и плановый период 2023 - 2024 годы</a:t>
            </a:r>
            <a:endParaRPr lang="ru-RU" sz="18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5542507"/>
            <a:ext cx="5715000" cy="11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" y="991756"/>
            <a:ext cx="67657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5575" y="116632"/>
            <a:ext cx="8592889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Доходная часть бюджета муниципального района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398" y="1268760"/>
            <a:ext cx="1" cy="8036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91680" y="1311520"/>
            <a:ext cx="0" cy="7981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79921" y="1268760"/>
            <a:ext cx="0" cy="8409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83001" y="1268760"/>
            <a:ext cx="6131651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4162" y="2780928"/>
            <a:ext cx="2897678" cy="33624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организаций по имуществу, не входящему в Единую систему газоснабжения</a:t>
            </a:r>
            <a:endPara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за выдачу разрешения на установку рекламной продукции.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780928"/>
            <a:ext cx="2952328" cy="33624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получателями средств бюджетов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от компенсации затрат бюджетов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МО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санкции, возмещение ущерба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8489" y="2953975"/>
            <a:ext cx="2575999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Дотации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Субсидии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Прочие безвозмездные поступления от юридических и физических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766" y="2204864"/>
            <a:ext cx="21384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37343" y="2204864"/>
            <a:ext cx="23741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3" y="2206605"/>
            <a:ext cx="223224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" name="AutoShape 2" descr="https://credits.ru/upload/resize_cache/iblock/54e/810_810_1/54ef6996f906938256aad803d298f4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394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бюджета Зеленчукского муниципального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2022 год и плановый период 2023-2024 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58994"/>
              </p:ext>
            </p:extLst>
          </p:nvPr>
        </p:nvGraphicFramePr>
        <p:xfrm>
          <a:off x="53751" y="1479725"/>
          <a:ext cx="9036498" cy="31734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2590"/>
                <a:gridCol w="1046022"/>
                <a:gridCol w="821024"/>
                <a:gridCol w="1269590"/>
                <a:gridCol w="821500"/>
                <a:gridCol w="1344273"/>
                <a:gridCol w="821499"/>
              </a:tblGrid>
              <a:tr h="502944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3017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214071,6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215407,4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216605,0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200698,7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201667,4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202460,1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13372,9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13740,0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14144,9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1313129,8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1248889,7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1261875,0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72228,7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59168,0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58955,3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59168,0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73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1152281,9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1160483,2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1173255,8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73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29451,2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29451,2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29451,2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4422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1527201,4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1464297,1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1478480,0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</a:tbl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51635"/>
              </p:ext>
            </p:extLst>
          </p:nvPr>
        </p:nvGraphicFramePr>
        <p:xfrm>
          <a:off x="33603" y="4581128"/>
          <a:ext cx="3405585" cy="242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872881"/>
              </p:ext>
            </p:extLst>
          </p:nvPr>
        </p:nvGraphicFramePr>
        <p:xfrm>
          <a:off x="3240509" y="4581128"/>
          <a:ext cx="2699644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4552266"/>
              </p:ext>
            </p:extLst>
          </p:nvPr>
        </p:nvGraphicFramePr>
        <p:xfrm>
          <a:off x="6588224" y="4869160"/>
          <a:ext cx="255577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31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9200"/>
            <a:ext cx="6336704" cy="348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44624"/>
            <a:ext cx="8496944" cy="6120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47210"/>
            <a:ext cx="8640959" cy="2628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Расходы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местных бюджетов – это денежные средства, направляемые на финансовое обеспечение задач и функций местного бюджета.</a:t>
            </a: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В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местных бюджетах в соответствии с бюджетной классификацией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Российской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Федерации раздельно предусматриваются средства, направляемые на исполнение расходных обязательств муниципальных образований в связи с осуществлением органами местного самоуправления полномочий по вопросам местного значения, и расходных обязательств муниципальных образований, исполняемых за счет субвенций из бюджетов других уровней для осуществления отдельных государственных полномочий.</a:t>
            </a: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Основная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часть расходов местных бюджетов связана с решением вопросов местного значения, с управлением и развитием экономики и социальной сферы муниципального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района.</a:t>
            </a:r>
            <a:endParaRPr lang="ru-RU" sz="1600" kern="0" dirty="0">
              <a:solidFill>
                <a:srgbClr val="000000"/>
              </a:solidFill>
              <a:latin typeface="Times New Roman" pitchFamily="18" charset="0"/>
              <a:ea typeface="ヒラギノ角ゴ Pro W3" charset="-128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7" y="3610123"/>
            <a:ext cx="2484784" cy="29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0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00" y="1388938"/>
            <a:ext cx="62198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57412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районного бюджета </a:t>
            </a:r>
            <a:b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«программному»   принципу   планирования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484784"/>
            <a:ext cx="6912768" cy="4779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и непрограммные расходы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2560916" y="2312876"/>
            <a:ext cx="894960" cy="329176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7278720" y="2480289"/>
            <a:ext cx="1231867" cy="32917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3260811"/>
            <a:ext cx="2110855" cy="24324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(Содержание представительного органа, контрольно-счетного органа, субсидия автотранспортному предприятию по перевозке граждан, исковые требования по решению суда)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996952"/>
            <a:ext cx="460851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Программные расходы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(по муниципальным программам</a:t>
            </a:r>
            <a:r>
              <a:rPr lang="ru-RU" sz="1600" b="1" dirty="0" smtClean="0"/>
              <a:t>)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3682" y="4005064"/>
            <a:ext cx="1522454" cy="1736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4005064"/>
            <a:ext cx="1224136" cy="17449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67" y="4031116"/>
            <a:ext cx="1368152" cy="17449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Социальной-культурной  направлен-ности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4005064"/>
            <a:ext cx="993466" cy="1736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 характера</a:t>
            </a:r>
          </a:p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9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3227160" y="3596791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2054291" y="3625750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Выгнутая влево стрелка 18"/>
          <p:cNvSpPr/>
          <p:nvPr/>
        </p:nvSpPr>
        <p:spPr>
          <a:xfrm rot="1902747">
            <a:off x="246222" y="2955390"/>
            <a:ext cx="422074" cy="999911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8485250">
            <a:off x="6009133" y="2963372"/>
            <a:ext cx="438102" cy="1075271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3808" y="3991590"/>
            <a:ext cx="1347579" cy="1750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 безопасных условий жизне-деятельности 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646965" y="3652976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4868973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73" y="5410752"/>
            <a:ext cx="4129658" cy="1330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87439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 бюджета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Зеленчукского муниципального района</a:t>
            </a:r>
            <a:endParaRPr lang="ru-RU" sz="24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75411"/>
              </p:ext>
            </p:extLst>
          </p:nvPr>
        </p:nvGraphicFramePr>
        <p:xfrm>
          <a:off x="52906" y="908718"/>
          <a:ext cx="8928993" cy="45492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5356"/>
                <a:gridCol w="5069852"/>
                <a:gridCol w="1059371"/>
                <a:gridCol w="1257932"/>
                <a:gridCol w="936482"/>
              </a:tblGrid>
              <a:tr h="823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разделов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</a:tr>
              <a:tr h="22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48976,5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38542,4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39171,5</a:t>
                      </a:r>
                    </a:p>
                  </a:txBody>
                  <a:tcPr marL="68577" marR="68577" marT="0" marB="0" anchor="ctr" horzOverflow="overflow"/>
                </a:tc>
              </a:tr>
              <a:tr h="36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3182,6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2659,1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2659,1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14720,7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12565,2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13128,5</a:t>
                      </a:r>
                    </a:p>
                  </a:txBody>
                  <a:tcPr marL="68577" marR="68577" marT="0" marB="0" anchor="ctr" horzOverflow="overflow"/>
                </a:tc>
              </a:tr>
              <a:tr h="3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759298,5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714880,7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714880,7</a:t>
                      </a:r>
                    </a:p>
                  </a:txBody>
                  <a:tcPr marL="68577" marR="68577" marT="0" marB="0" anchor="ctr" horzOverflow="overflow"/>
                </a:tc>
              </a:tr>
              <a:tr h="3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36486,1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28051,7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28051,7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623622,4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627631,3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640621,8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2195,2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1647,3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1647,3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38719,4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38319,4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38319,4</a:t>
                      </a:r>
                    </a:p>
                  </a:txBody>
                  <a:tcPr marL="68577" marR="68577" marT="0" marB="0" anchor="ctr" horzOverflow="overflow"/>
                </a:tc>
              </a:tr>
              <a:tr h="689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1527201,4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1464297,1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1478480,0</a:t>
                      </a:r>
                    </a:p>
                  </a:txBody>
                  <a:tcPr marL="68577" marR="68577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minat\Мои документы\Мои рисунки\бюдж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39" y="9377"/>
            <a:ext cx="288032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38" y="777453"/>
            <a:ext cx="9032457" cy="6001643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 defTabSz="685772">
              <a:lnSpc>
                <a:spcPct val="90000"/>
              </a:lnSpc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), является основным финансовым документом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страны, региона, муниципалитета, поселения, утверждаемый органом законодательной власти соответствующего уровня управления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lnSpc>
                <a:spcPct val="90000"/>
              </a:lnSpc>
            </a:pPr>
            <a:r>
              <a:rPr lang="ru-RU" sz="1200" b="1" i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предельные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 defTabSz="685772">
              <a:lnSpc>
                <a:spcPct val="90000"/>
              </a:lnSpc>
            </a:pPr>
            <a:r>
              <a:rPr lang="ru-RU" sz="1200" b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dirty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sz="1200" b="1" i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(обеспеченность территории налоговыми доходами) </a:t>
            </a:r>
            <a:r>
              <a:rPr lang="ru-RU" sz="1200" b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определяется как отношение расчетных налоговых доходов на одного жителя, которые могут быть получены на конкретной территории и аналогичным средним показателем по муниципальным образованиям того же типа с учетом структуры населения, социально-экономических, географических, климатических и иных объективных факторов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/>
            <a:r>
              <a:rPr lang="ru-RU" sz="1200" b="1" i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200" b="1" i="1" dirty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обязательство -</a:t>
            </a:r>
            <a:r>
              <a:rPr lang="ru-RU" sz="12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отчетности.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 -</a:t>
            </a: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совокупность бюджетов государства, административно-территориальных единиц и бюджетов (смет) и счетов автономных в бюджетном отношении учреждений и фондов, основанных на экономических отношениях и юридических нормах. Характер бюджетной системы определяется социально-экономическим и политическим строем страны, а её организационное построение зависит от формы государственного и административного устройства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/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 кодексом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поступающие от населения, организаций, учреждений в бюджет денежные средства в виде:  налогов;  неналоговых поступлений (пошлины, доходы от продажи имущества, штрафы и т.п.);   безвозмездных поступлений;  доходов от предпринимательской деятельности бюджетных организаций. (Кредиты, доходы от  выпуска ценных бумаг, полученные государством (органами местного самоуправления), не включаются в состав доходов).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бюджета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расходов бюджета над его доходами.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82"/>
            <a:ext cx="29686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079612" y="-1881"/>
            <a:ext cx="6984776" cy="667716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Общегосударственные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вопросы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950623"/>
              </p:ext>
            </p:extLst>
          </p:nvPr>
        </p:nvGraphicFramePr>
        <p:xfrm>
          <a:off x="230804" y="2636912"/>
          <a:ext cx="8928993" cy="46213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19317"/>
                <a:gridCol w="5599699"/>
                <a:gridCol w="853816"/>
                <a:gridCol w="850395"/>
                <a:gridCol w="110576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- всего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48976,5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38542,4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39171,5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законодательных (представительных) органов государственной власти и представительных органов муниципальных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3222,9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2549,2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2549,2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Правительства РФ, высших исполнительных органов государственной власти субъектов РФ, местных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18750,2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15082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15082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надзора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13029,4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10625,8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10625,8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9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12867,2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9969,4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9969,4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18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50385"/>
              </p:ext>
            </p:extLst>
          </p:nvPr>
        </p:nvGraphicFramePr>
        <p:xfrm>
          <a:off x="323527" y="980728"/>
          <a:ext cx="8424937" cy="17959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04057"/>
                <a:gridCol w="5184576"/>
                <a:gridCol w="864096"/>
                <a:gridCol w="936104"/>
                <a:gridCol w="93610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 и  подразделов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 правоохранительная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 - всего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3182,6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2659,1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2659,1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территории от последствий чрезвычайных ситуаций природного и техногенного характера, гражданская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3182,6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2659,1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2659,1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107504" y="58314"/>
            <a:ext cx="8136904" cy="780305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правоохранительная деятельность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854" y="3023010"/>
            <a:ext cx="7200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78808"/>
              </p:ext>
            </p:extLst>
          </p:nvPr>
        </p:nvGraphicFramePr>
        <p:xfrm>
          <a:off x="467544" y="3760719"/>
          <a:ext cx="8052417" cy="205518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04056"/>
                <a:gridCol w="4870472"/>
                <a:gridCol w="895755"/>
                <a:gridCol w="861303"/>
                <a:gridCol w="93980"/>
                <a:gridCol w="826851"/>
              </a:tblGrid>
              <a:tr h="37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всего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14720,7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12565,2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13128,5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рыболовство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2949,3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2447,6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2447,6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(дорожные фонды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9366,4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9202,6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9365,9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области национальной экономики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1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1571"/>
            <a:ext cx="27860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46305"/>
            <a:ext cx="29523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51" y="3051556"/>
            <a:ext cx="2016224" cy="13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33" y="116632"/>
            <a:ext cx="1547664" cy="10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МИНИСТЕРСТВО ОБРАЗОВАНИЯ И НАУКИ КЧР">
            <a:hlinkClick r:id="rId4" tgtFrame="_self" tooltip="&quot;МОиН КЧР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493"/>
            <a:ext cx="1656184" cy="9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1989857" y="219086"/>
            <a:ext cx="5472608" cy="694971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образование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46534"/>
              </p:ext>
            </p:extLst>
          </p:nvPr>
        </p:nvGraphicFramePr>
        <p:xfrm>
          <a:off x="611560" y="1052736"/>
          <a:ext cx="8208912" cy="18563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32059"/>
                <a:gridCol w="4940549"/>
                <a:gridCol w="912101"/>
                <a:gridCol w="988110"/>
                <a:gridCol w="836093"/>
              </a:tblGrid>
              <a:tr h="42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всего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759298,5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714880,7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714880,7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195461,8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183509,1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183509,1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483322,7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469069,6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469069,6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66264,6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50525,3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50525,3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1293,6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12955,8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11582,7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11582,7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 descr="https://im1-tub-ru.yandex.net/i?id=b3dd5e9a9e87c4d28f72095ace42e43d&amp;n=33&amp;h=190&amp;w=254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051556"/>
            <a:ext cx="259228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2306149" y="3364284"/>
            <a:ext cx="5256584" cy="468052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культуру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25307"/>
              </p:ext>
            </p:extLst>
          </p:nvPr>
        </p:nvGraphicFramePr>
        <p:xfrm>
          <a:off x="395536" y="4365104"/>
          <a:ext cx="8370547" cy="1768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576064"/>
                <a:gridCol w="4799534"/>
                <a:gridCol w="1053698"/>
                <a:gridCol w="987528"/>
                <a:gridCol w="953723"/>
              </a:tblGrid>
              <a:tr h="375326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0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36486,1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28051,7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28051,7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5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29985,9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22749,8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22749,8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5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2987,5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2645,5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2645,5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1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3512,7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2656,4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2656,4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8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" y="63671"/>
            <a:ext cx="1579943" cy="1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7" y="2714625"/>
            <a:ext cx="1790700" cy="12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5416" y="63671"/>
            <a:ext cx="7341079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физическую культуру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и спорт</a:t>
            </a:r>
            <a:endParaRPr lang="ru-RU" sz="32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76867"/>
              </p:ext>
            </p:extLst>
          </p:nvPr>
        </p:nvGraphicFramePr>
        <p:xfrm>
          <a:off x="880542" y="1298244"/>
          <a:ext cx="8136904" cy="1623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81208"/>
                <a:gridCol w="4577009"/>
                <a:gridCol w="1017113"/>
                <a:gridCol w="1018134"/>
                <a:gridCol w="943440"/>
              </a:tblGrid>
              <a:tr h="296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- 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1647,3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1647,3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физической культуры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1895,2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1472,3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1472,3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8" name="Рисунок 27" descr="https://im0-tub-ru.yandex.net/i?id=8db40c745d1dc27071081028651ca579&amp;n=33&amp;h=190&amp;w=19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515905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"/>
          <p:cNvSpPr>
            <a:spLocks noGrp="1"/>
          </p:cNvSpPr>
          <p:nvPr>
            <p:ph type="title"/>
          </p:nvPr>
        </p:nvSpPr>
        <p:spPr>
          <a:xfrm>
            <a:off x="2123728" y="3781197"/>
            <a:ext cx="5832648" cy="1008112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социальную политику</a:t>
            </a:r>
          </a:p>
        </p:txBody>
      </p:sp>
      <p:graphicFrame>
        <p:nvGraphicFramePr>
          <p:cNvPr id="33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494443"/>
              </p:ext>
            </p:extLst>
          </p:nvPr>
        </p:nvGraphicFramePr>
        <p:xfrm>
          <a:off x="213360" y="5013176"/>
          <a:ext cx="8784974" cy="16964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76063"/>
                <a:gridCol w="5400600"/>
                <a:gridCol w="864096"/>
                <a:gridCol w="1008112"/>
                <a:gridCol w="936103"/>
              </a:tblGrid>
              <a:tr h="434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623622,4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627631,3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640621,8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4143,3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4874,5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113739,4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113600,1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113648,4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детства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470726,4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479987,6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492455,3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социальной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политики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33128,6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29900,3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30374,8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3323840"/>
            <a:ext cx="10436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049787"/>
              </p:ext>
            </p:extLst>
          </p:nvPr>
        </p:nvGraphicFramePr>
        <p:xfrm>
          <a:off x="539552" y="1844824"/>
          <a:ext cx="7710241" cy="1846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720079"/>
                <a:gridCol w="3960441"/>
                <a:gridCol w="1152128"/>
                <a:gridCol w="864096"/>
                <a:gridCol w="101349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2024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- всего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выравнивание бюджетной обеспеченности субъектов Российской Федерации и муниципальных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межбюджетные трансферты общего характера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332656"/>
            <a:ext cx="5559164" cy="10201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" y="4005064"/>
            <a:ext cx="318195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" y="0"/>
            <a:ext cx="210739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76" y="-39726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81467"/>
            <a:ext cx="4627244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9955"/>
              </p:ext>
            </p:extLst>
          </p:nvPr>
        </p:nvGraphicFramePr>
        <p:xfrm>
          <a:off x="0" y="986854"/>
          <a:ext cx="9036495" cy="58473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96136"/>
                <a:gridCol w="1080120"/>
                <a:gridCol w="1091738"/>
                <a:gridCol w="106850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по программам: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265899,4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201408,3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202484,9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«Управление муниципальными финансами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13209,4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11124,1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11124,1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«Создание условий для эффективного и ответственного управления муниципальными финансами, повышения устойчивости бюджетов муниципальных образований Зеленчукского муниципального района»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и прочие мероприятия»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11140,5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9055,2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9055,2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Зеленчукского муниципального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117927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86695,3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87729,6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«Одаренные дети»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дошкольного образования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41070,4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31406,5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32440,8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2.3.Муниципальная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отдыха и оздоровления детей»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общего образования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32884,2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21433,3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21433,3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дополнительного образования детей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26908,2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«Другие вопросы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7719,6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6226,9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6226,9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2.7.Муниципальная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подпрограмма «Комплексная безопасность образовательных учреждений»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4708,8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2502,2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2502,2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2.8.Муниципальная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 и прочие мероприятия 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3462,6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2844,2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2844,2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2.9.Муниципальная подпрограмма «Организация питания обучающихся в муниципальных образовательных организациях»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652" name="TextBox 31"/>
          <p:cNvSpPr txBox="1">
            <a:spLocks noChangeArrowheads="1"/>
          </p:cNvSpPr>
          <p:nvPr/>
        </p:nvSpPr>
        <p:spPr bwMode="auto">
          <a:xfrm>
            <a:off x="4716016" y="1052736"/>
            <a:ext cx="11372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79602"/>
            <a:ext cx="6264696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программы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0" y="0"/>
            <a:ext cx="2592288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4915"/>
              </p:ext>
            </p:extLst>
          </p:nvPr>
        </p:nvGraphicFramePr>
        <p:xfrm>
          <a:off x="107503" y="415252"/>
          <a:ext cx="8960120" cy="84379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04143"/>
                <a:gridCol w="928192"/>
                <a:gridCol w="999592"/>
                <a:gridCol w="928193"/>
              </a:tblGrid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«Социальная поддержка населения в  Зеленчукском муниципальном 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21393,7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16763,3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16805,6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«Материальная помощь гражданам, оказавшимся в трудной жизненной ситуации»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«Выплата пенсии за выслугу лет лицам, замещавшим муниципальные должности и должности муниципальной службы в администрации Зеленчукского муниципального района»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6028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4143,3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4143,3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«Проведение тематических и праздничных мероприятий, чествование юбиляров и долгожителей»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Муниципальная подпрограмма «Обеспечение условий реализации муниципальной целевой программы «Социальная поддержка населения в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2020-2022 годы»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15115,7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12457,3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12457,3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6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«Профилактика употребления наркотических средств, психотропных веществ и их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прокуроров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подростками и молодежью в Зеленчукском муниципальном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«Патриотическое и гражданское воспитание несовершеннолетних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молодежи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Зеленчукского муниципального района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терроризма и экстремизма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2020-2022годы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«Противодействие коррупции в  Зеленчукском муниципальном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преступлений и иных правонарушений на территории Зеленчукского муниципального района 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«Содействие занятости несовершеннолетних граждан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физической культуры и спорта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«Доступная среда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2022-2024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и становление Зеленчукского  районного общества Баталпашинского казачьего отдела Кубанского казачьего войска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Муниципальная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«Сохранение и развитие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культуры Зеленчукского муниципального района на 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2022-2024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73981,1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55790,5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55790,5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79990"/>
              </p:ext>
            </p:extLst>
          </p:nvPr>
        </p:nvGraphicFramePr>
        <p:xfrm>
          <a:off x="0" y="67096"/>
          <a:ext cx="9144000" cy="47365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78286"/>
                <a:gridCol w="1061357"/>
                <a:gridCol w="1061357"/>
                <a:gridCol w="1143000"/>
              </a:tblGrid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Муниципальная  программа «Молодежная политика  </a:t>
                      </a:r>
                      <a:r>
                        <a:rPr lang="ru-RU" sz="12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 на 2020-2022 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15.Муниципальная программа «Формирование законопослушного поведения участников дорожного движения на территории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2021- 2023 годы»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«Социальная поддержка пожилых граждан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2022-2024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 в  Зеленчукском муниципальном  районе»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безнадзорности и правонарушений несовершеннолетних на территории  Зеленчукского муниципального района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18.Муниципальная программа «Развитие малого и среднего предпринимательства в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муниципальном районе на 2022-2024 годы»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«Аппарат администрации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27934,2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22703,9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22703,9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многофункционального центра предоставления государственных и муниципальных услуг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2020- 2022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9075,5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6741,7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6741,7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«Гармонизация межнациональных отношений и профилактика этнического экстремизма в Зеленчукском муниципальном районе на 2019- 2021 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59" y="-1752"/>
            <a:ext cx="510004" cy="91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50068"/>
              </p:ext>
            </p:extLst>
          </p:nvPr>
        </p:nvGraphicFramePr>
        <p:xfrm>
          <a:off x="107504" y="1196752"/>
          <a:ext cx="8928992" cy="41487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97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2052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 получателей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получателей , чел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20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115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вознаграждение приемного родителя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2399,4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2399,4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9618,4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11030,2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9711,1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9711,1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выплата, в случае рождения третьего ребенка или последующих детей до достижения ребенком возраста трех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82394,1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82304,5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80637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84822,7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95077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обеспечению  мер социальной поддержки   ветеранов труда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18291,5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18201,1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обеспечению  мер социальной поддержки   ветеранов труда КЧР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5915,5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6290,5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6290,5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6290,5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2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 обеспечению мер социальной поддержки   реабилитированным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лицам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лицам , признанным пострадавшими от политических репрессий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36246,9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36246,2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38790,9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38790,9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38790,9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предоставление малоимущим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гражданам 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субсидий на оплату жилого помещения и коммунальных услуг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4569,6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1286189" cy="1002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287958"/>
            <a:ext cx="635780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отдельных категорий граждан в КЧР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29250"/>
            <a:ext cx="424847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33264" y="127085"/>
            <a:ext cx="742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контакты: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14312" y="2276872"/>
            <a:ext cx="4953188" cy="387282"/>
            <a:chOff x="1023452" y="764843"/>
            <a:chExt cx="4953188" cy="3872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 rot="10800000" flipV="1">
              <a:off x="1023452" y="764843"/>
              <a:ext cx="4953188" cy="38728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42358" y="783749"/>
              <a:ext cx="4915376" cy="3494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 управления: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10448" y="2731724"/>
            <a:ext cx="6996187" cy="1077300"/>
            <a:chOff x="0" y="828968"/>
            <a:chExt cx="7215237" cy="10773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369140 ст. Зеленчукская, ул. Первомайская, 129                                         Карачаево-Черкесская республика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40307" y="4148955"/>
            <a:ext cx="6999213" cy="856185"/>
            <a:chOff x="0" y="2161478"/>
            <a:chExt cx="7215237" cy="807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8(87878</a:t>
              </a:r>
              <a:r>
                <a:rPr lang="ru-RU" sz="2000" dirty="0" smtClean="0">
                  <a:solidFill>
                    <a:schemeClr val="tx1"/>
                  </a:solidFill>
                </a:rPr>
                <a:t>) 5-12-39;     </a:t>
              </a:r>
              <a:r>
                <a:rPr lang="en-US" sz="2000" dirty="0" smtClean="0">
                  <a:solidFill>
                    <a:schemeClr val="tx1"/>
                  </a:solidFill>
                </a:rPr>
                <a:t>zelfin</a:t>
              </a:r>
              <a:r>
                <a:rPr lang="ru-RU" sz="2000" dirty="0" smtClean="0">
                  <a:solidFill>
                    <a:schemeClr val="tx1"/>
                  </a:solidFill>
                </a:rPr>
                <a:t>@</a:t>
              </a:r>
              <a:r>
                <a:rPr lang="en-US" sz="2000" dirty="0" smtClean="0">
                  <a:solidFill>
                    <a:schemeClr val="tx1"/>
                  </a:solidFill>
                </a:rPr>
                <a:t>mail</a:t>
              </a:r>
              <a:r>
                <a:rPr lang="ru-RU" sz="2000" dirty="0" smtClean="0">
                  <a:solidFill>
                    <a:schemeClr val="tx1"/>
                  </a:solidFill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</a:rPr>
                <a:t>ru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3861048"/>
            <a:ext cx="4763738" cy="327834"/>
            <a:chOff x="1068908" y="1917306"/>
            <a:chExt cx="4763738" cy="327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68908" y="1917306"/>
              <a:ext cx="4763738" cy="32783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84912" y="1933310"/>
              <a:ext cx="4731730" cy="295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Тел/факс            Электронная почта: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1599" y="1098329"/>
            <a:ext cx="6840760" cy="1008112"/>
            <a:chOff x="741974" y="3093763"/>
            <a:chExt cx="5136157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41974" y="3093763"/>
              <a:ext cx="5136157" cy="3418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893330" y="3127141"/>
              <a:ext cx="4984801" cy="3085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Администрации Зеленчукского муниципального района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1600" y="5501345"/>
            <a:ext cx="7344816" cy="951991"/>
            <a:chOff x="0" y="3371850"/>
            <a:chExt cx="7215237" cy="95199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понедельник-пятница</a:t>
              </a:r>
              <a:r>
                <a:rPr lang="ru-RU" sz="1900" dirty="0" smtClean="0">
                  <a:solidFill>
                    <a:schemeClr val="tx1"/>
                  </a:solidFill>
                </a:rPr>
                <a:t>: </a:t>
              </a:r>
              <a:r>
                <a:rPr lang="ru-RU" sz="1600" dirty="0" smtClean="0">
                  <a:solidFill>
                    <a:schemeClr val="tx1"/>
                  </a:solidFill>
                </a:rPr>
                <a:t>с 8.00 до 17.00,                                                 </a:t>
              </a:r>
            </a:p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</a:rPr>
                <a:t>                перерыв с 12.00 до 13.00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2210689" y="5132168"/>
            <a:ext cx="4760433" cy="3085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903" tIns="0" rIns="190903" bIns="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139732" y="5098790"/>
            <a:ext cx="4777122" cy="341878"/>
            <a:chOff x="1055524" y="3110452"/>
            <a:chExt cx="4777122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55524" y="3110452"/>
              <a:ext cx="4777122" cy="3418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055524" y="3127141"/>
              <a:ext cx="4760433" cy="3085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Часы работы: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5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11733"/>
            <a:ext cx="8723675" cy="5262979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 defTabSz="685772">
              <a:buClrTx/>
              <a:buSzTx/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Дотации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на безвозмездной и безвозвратной основе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установления направлений, целей и условий их использования, т.е. безвозмездная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 бюджета другому, которая может быть использована органами власти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соответствующего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на любые цели. Размер дотаций рассчитывается по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установленной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методике. 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Казенное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учреждение,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осуществляющее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(муниципальных) услуг, выполнение работ 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или) исполнение государственных (муниципальных) функций в целях обеспечения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предусмотренных законодательством Российской Федерации полномочий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 или органов местного самоуправления, финансовое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которого осуществляется за счет средств соответствующего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бюджетной сметы.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бюджетов бюджетной системы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соответствующей территории (за исключением бюджетов государственных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внебюджетных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фондов) без учета межбюджетных трансфертов между этими бюджетами.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Консолидированным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бюджет на местном уровне (свод бюджета муниципального образования и бюджетов входящих в него поселений), региональном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бюджета субъекта Российской Федерации и бюджетов входящих в него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образований), федеральном (свод всех бюджетов бюджетной системы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Лимиты бюджетных обязательств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объем прав в денежном выражении по принятию и исполнению казенным учреждением бюджетных обязательств в текущем финансовом году и плановом периоде.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взаимоотношения между публично-правовыми образованиями по вопросам осуществления бюджетного процесса.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Федерации.  Межбюджетные трансферты предоставляются в форме:   дотаций на выравнивание бюджетной обеспеченности;   субсидий;   субвенций;  иных межбюджетных трансфертов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Отчетный финансовый год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год, предшествующий текущему финансовому году.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Очередной финансовый год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год, следующий за текущим финансовым годом.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Плановый период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два финансовых года, следующие за очередным финансовым годом.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Получатель бюджетных средств (ПБС) 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 своих функций за счет средств соответствующего бюджета.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 бюджета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доходов бюджета над его расходами.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2026931" cy="79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0768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ГЛОСАРИЙ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9217"/>
            <a:ext cx="1331640" cy="15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" y="114418"/>
            <a:ext cx="7812359" cy="8523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Социально-экономическая характеристика Зеленчукского муниципального района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203848" y="1308328"/>
            <a:ext cx="223224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Площадь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2930,7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581128"/>
            <a:ext cx="20185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75865" y="1821491"/>
            <a:ext cx="24701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2000" b="1" dirty="0" smtClean="0">
                <a:latin typeface="Tahoma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населенных пунктов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 rot="17164626">
            <a:off x="3221055" y="3497076"/>
            <a:ext cx="14795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ahoma" pitchFamily="34" charset="0"/>
              </a:rPr>
              <a:t>Зеленчукский район</a:t>
            </a:r>
            <a:endParaRPr lang="ru-RU" sz="1000" dirty="0"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50836"/>
            <a:ext cx="2072299" cy="22852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сельских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поселений:</a:t>
            </a: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Архызское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Даусузское</a:t>
            </a: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Зеленчукское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Исправненское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Кардоникское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Кызыл-Октябрьское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Марухское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Сторожевское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Хасаут-Греческое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2740" y="5242173"/>
            <a:ext cx="4066625" cy="16158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Зеленчукский район занимает срединное положение 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КЧР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граничит: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западе – с Урупским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севере – с Краснодарским краем;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северо-востоке – с Хабезским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востоке – с Карачаевским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юге – с республикой Абхазией.</a:t>
            </a:r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334401" y="1126967"/>
            <a:ext cx="215307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Районный центр –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станица Зеленчукская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93274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29" y="1821491"/>
            <a:ext cx="3438151" cy="3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5988056" y="3493457"/>
            <a:ext cx="307485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Протяженность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автомобильных дорог: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федерального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значения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83,4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местного значения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569,5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1646882"/>
            <a:ext cx="266429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Численность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48248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Сельское население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100 %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Плотность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населения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16,5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./ кв. км</a:t>
            </a:r>
            <a:r>
              <a:rPr lang="ru-RU" sz="1400" dirty="0"/>
              <a:t>.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2B297-6986-4DE6-A778-8E81A66874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 smtClean="0"/>
          </a:p>
        </p:txBody>
      </p:sp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 социально-экономического развития Зеленчукского муниципального района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62166"/>
              </p:ext>
            </p:extLst>
          </p:nvPr>
        </p:nvGraphicFramePr>
        <p:xfrm>
          <a:off x="97971" y="836712"/>
          <a:ext cx="8938525" cy="56246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231887"/>
                <a:gridCol w="997182"/>
                <a:gridCol w="854728"/>
                <a:gridCol w="85472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Население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среднегодовая, тыс.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48.41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48, 44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48,45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рождаемости (на 1 000 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3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смертности (на 1 000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672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Строительство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6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работ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653,91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710,67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770,88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60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Торговля и услуги населению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 в ценах соответствующих лет;  млн. руб.)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1995,01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2124,61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2258,17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3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 (% к предыдущему году)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092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Денежные доходы населения, труд и занятость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Прожиточный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минимум в среднем на душу населения (в среднем за год), в том числе по основным социально-демографическим группам населения (руб. месяц)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10875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11410,10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трудоспособного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11854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12026,2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12426,2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пенсионеров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9353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9418,6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9818,6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11327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11582,5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11985,50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(рублей)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30225,36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31404,15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33162,78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 (на конец года) (тыс. человек)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0,365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4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880" y="7524"/>
            <a:ext cx="9169880" cy="87716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цели и задачи налоговой политики 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/>
                <a:ea typeface="Times New Roman"/>
              </a:rPr>
              <a:t>        </a:t>
            </a:r>
            <a:r>
              <a:rPr lang="ru-RU" sz="1200" dirty="0">
                <a:latin typeface="Times New Roman"/>
                <a:ea typeface="Times New Roman"/>
              </a:rPr>
              <a:t>Налоговая политика на </a:t>
            </a:r>
            <a:r>
              <a:rPr lang="ru-RU" sz="1200" dirty="0" smtClean="0">
                <a:latin typeface="Times New Roman"/>
                <a:ea typeface="Times New Roman"/>
              </a:rPr>
              <a:t>2022 </a:t>
            </a:r>
            <a:r>
              <a:rPr lang="ru-RU" sz="1200" dirty="0">
                <a:latin typeface="Times New Roman"/>
                <a:ea typeface="Times New Roman"/>
              </a:rPr>
              <a:t>год и на плановый период </a:t>
            </a:r>
            <a:r>
              <a:rPr lang="ru-RU" sz="1200" dirty="0" smtClean="0">
                <a:latin typeface="Times New Roman"/>
                <a:ea typeface="Times New Roman"/>
              </a:rPr>
              <a:t>2023 </a:t>
            </a:r>
            <a:r>
              <a:rPr lang="ru-RU" sz="1200" dirty="0">
                <a:latin typeface="Times New Roman"/>
                <a:ea typeface="Times New Roman"/>
              </a:rPr>
              <a:t>и </a:t>
            </a:r>
            <a:r>
              <a:rPr lang="ru-RU" sz="1200" dirty="0" smtClean="0">
                <a:latin typeface="Times New Roman"/>
                <a:ea typeface="Times New Roman"/>
              </a:rPr>
              <a:t>2024 </a:t>
            </a:r>
            <a:r>
              <a:rPr lang="ru-RU" sz="1200" dirty="0">
                <a:latin typeface="Times New Roman"/>
                <a:ea typeface="Times New Roman"/>
              </a:rPr>
              <a:t>годов будет ориентирована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на </a:t>
            </a:r>
            <a:r>
              <a:rPr lang="ru-RU" sz="1200" dirty="0">
                <a:latin typeface="Times New Roman"/>
                <a:ea typeface="Times New Roman"/>
              </a:rPr>
              <a:t>реализацию изменений налогового законодательства и нацелена на увеличение уровня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собираемости </a:t>
            </a:r>
            <a:r>
              <a:rPr lang="ru-RU" sz="1200" dirty="0">
                <a:latin typeface="Times New Roman"/>
                <a:ea typeface="Times New Roman"/>
              </a:rPr>
              <a:t>налогов, сокращение задолженности в бюджет.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        </a:t>
            </a:r>
            <a:r>
              <a:rPr lang="ru-RU" sz="1200" dirty="0">
                <a:latin typeface="Times New Roman"/>
                <a:ea typeface="Times New Roman"/>
              </a:rPr>
              <a:t>Основными  задачами налоговой  политики  Зеленчукского муниципального района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в </a:t>
            </a:r>
            <a:r>
              <a:rPr lang="ru-RU" sz="1200" dirty="0">
                <a:latin typeface="Times New Roman"/>
                <a:ea typeface="Times New Roman"/>
              </a:rPr>
              <a:t>трехлетней перспективе являются: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   ориентация приоритетов налоговой политики на развитие экономики;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повышение реалистичности прогнозирования и минимизация рисков несбалансированности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при </a:t>
            </a:r>
            <a:r>
              <a:rPr lang="ru-RU" sz="1200" dirty="0">
                <a:latin typeface="Times New Roman"/>
                <a:ea typeface="Times New Roman"/>
              </a:rPr>
              <a:t>бюджетном планировании;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   укрепление доходной базы бюджета за счет наращивания стабильных доходных источников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и </a:t>
            </a:r>
            <a:r>
              <a:rPr lang="ru-RU" sz="1200" dirty="0">
                <a:latin typeface="Times New Roman"/>
                <a:ea typeface="Times New Roman"/>
              </a:rPr>
              <a:t>мобилизации в бюджет имеющихся резервов;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формирование  прозрачной  системы  регулирования  неналоговых платежей;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проведение работы по развитию малого и среднего предпринимательства,  применению патентной системы налогообложения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  <a:r>
              <a:rPr lang="ru-RU" sz="1200" b="1" dirty="0">
                <a:latin typeface="Times New Roman"/>
                <a:ea typeface="Times New Roman"/>
              </a:rPr>
              <a:t> </a:t>
            </a:r>
            <a:endParaRPr lang="ru-RU" sz="12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Times New Roman"/>
              </a:rPr>
              <a:t>          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направления бюджетной политики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</a:t>
            </a:r>
            <a:r>
              <a:rPr lang="ru-RU" sz="1200" dirty="0" smtClean="0">
                <a:latin typeface="Times New Roman"/>
                <a:ea typeface="Times New Roman"/>
              </a:rPr>
              <a:t>Учитывая высокую неопределенность в оценке последствий сложной экономической ситуации в 2021 году, связанной с введением ограничительных мер, направленных на борьбу с распространением новой </a:t>
            </a:r>
            <a:r>
              <a:rPr lang="ru-RU" sz="1200" dirty="0" err="1" smtClean="0">
                <a:latin typeface="Times New Roman"/>
                <a:ea typeface="Times New Roman"/>
              </a:rPr>
              <a:t>коронавирусной</a:t>
            </a:r>
            <a:r>
              <a:rPr lang="ru-RU" sz="1200" dirty="0" smtClean="0">
                <a:latin typeface="Times New Roman"/>
                <a:ea typeface="Times New Roman"/>
              </a:rPr>
              <a:t> инфекции, основной задачей бюджетной политики на 2022-2024 годы будет обеспечение сбалансированности бюджета </a:t>
            </a:r>
            <a:r>
              <a:rPr lang="ru-RU" sz="1200" dirty="0" err="1" smtClean="0">
                <a:latin typeface="Times New Roman"/>
                <a:ea typeface="Times New Roman"/>
              </a:rPr>
              <a:t>Зеленчукского</a:t>
            </a:r>
            <a:r>
              <a:rPr lang="ru-RU" sz="1200" dirty="0" smtClean="0">
                <a:latin typeface="Times New Roman"/>
                <a:ea typeface="Times New Roman"/>
              </a:rPr>
              <a:t> муниципального района, в том числе за счет: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- формирования реалистического прогноза поступления доходов, основанного на прогнозе социально-экономического развития </a:t>
            </a:r>
            <a:r>
              <a:rPr lang="ru-RU" sz="1200" dirty="0" err="1" smtClean="0">
                <a:latin typeface="Times New Roman"/>
                <a:ea typeface="Times New Roman"/>
              </a:rPr>
              <a:t>Зеленчукского</a:t>
            </a:r>
            <a:r>
              <a:rPr lang="ru-RU" sz="1200" dirty="0" smtClean="0">
                <a:latin typeface="Times New Roman"/>
                <a:ea typeface="Times New Roman"/>
              </a:rPr>
              <a:t> муниципального района на среднесрочный период (на 2022год и на плановый период 2023 и 2024 годов);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- недопущения принятия новых расходных обязательств, не обеспеченных доходными источниками;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     - проведения ответственной долговой политики, реализации мер, направленных на обеспечение безопасного уровня долговой     нагрузки на районный бюджет.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    В условиях ограниченности бюджетных ресурсов следующей задачей бюджетной политики  </a:t>
            </a:r>
            <a:r>
              <a:rPr lang="ru-RU" sz="1200" dirty="0">
                <a:latin typeface="Times New Roman"/>
                <a:ea typeface="Times New Roman"/>
              </a:rPr>
              <a:t>в Зеленчукском муниципальном районе </a:t>
            </a:r>
            <a:r>
              <a:rPr lang="ru-RU" sz="1200" dirty="0" smtClean="0">
                <a:latin typeface="Times New Roman"/>
                <a:ea typeface="Times New Roman"/>
              </a:rPr>
              <a:t>является осуществление мер по повышению эффективности использования бюджетных средств, в том числе за счет::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бюджетных расходов с учетом обеспечения достижения целей национальных проектов в соответствии с Указом Президента Российской Федерации от  7 мая 2018 года №204 «О национальных целях и стратегических задачах развития Российской Федерации на период до 2024 года» и необходимости реализации на территории Зеленчукского муниципального района программ по основным направлениям развития Российской Федерации, в том числе Плана социального развития и экономического роста  Карачаево-Черкесской Республики;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совершенствование инструментов  программно - целевого планирования и управления с учетом приоритетов социально – экономического развития и реальных финансовых возможностей бюджета Зеленчукского муниципального района, совершенствования системы оценки эффективности реализации муниципальных программ;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 </a:t>
            </a:r>
            <a:r>
              <a:rPr lang="ru-RU" sz="1200" dirty="0" smtClean="0">
                <a:latin typeface="Times New Roman"/>
                <a:ea typeface="Times New Roman"/>
              </a:rPr>
              <a:t>реализация принципов открытости и прозрачности  </a:t>
            </a:r>
            <a:r>
              <a:rPr lang="ru-RU" sz="1200" dirty="0">
                <a:latin typeface="Times New Roman"/>
                <a:ea typeface="Times New Roman"/>
              </a:rPr>
              <a:t>бюджета и бюджетного процесса для понимания гражданами реализуемой в районе бюджетной и налоговой политики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620688"/>
            <a:ext cx="245868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sz="quarter" idx="13"/>
          </p:nvPr>
        </p:nvSpPr>
        <p:spPr>
          <a:xfrm>
            <a:off x="-2720" y="511786"/>
            <a:ext cx="9144000" cy="5389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Предотвращение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уклонения от уплаты налогов;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контроля за соблюдением законодательства в области платежной дисциплины, легализации заработной платы, устранения нарушений по уплате страховых взносов в государственные внебюджетные фонды;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государственным и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тесного взаимодействия органов государственной власти Карачаево-Черкесской Республики,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Карачаево-Черкесской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Республики;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выплаты заработной платы работникам муниципальных учреждений и органов местного самоуправления;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Выполнение 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действующих расходных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обязательств;</a:t>
            </a:r>
          </a:p>
          <a:p>
            <a:pPr marL="285750" indent="-285750"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финансовых взаимоотношений с бюджетами  сельских поселений Зеленчукского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marL="285750" indent="-285750"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открытости и прозрачности бюджета и бюджетного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0" y="17640"/>
            <a:ext cx="903649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Приоритеты бюджета Зеленчукского муниципального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3415"/>
            <a:ext cx="89644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003" y="112474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(дар, пожертвование)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157573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977" y="257258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(«приходить на помощь»)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605006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789" y="396247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(«поддержка»)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3962474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2068" y="5381499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Носят безвозмездный и безвозвратный характер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789" y="5381498"/>
            <a:ext cx="3024336" cy="13598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6125" y="1700808"/>
            <a:ext cx="27579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2313" y="3092613"/>
            <a:ext cx="29960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9339" y="4437112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9487" y="5911844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6994</TotalTime>
  <Words>3831</Words>
  <Application>Microsoft Office PowerPoint</Application>
  <PresentationFormat>Экран (4:3)</PresentationFormat>
  <Paragraphs>969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1_Воздушный поток</vt:lpstr>
      <vt:lpstr>Воздушный поток</vt:lpstr>
      <vt:lpstr>Презентация PowerPoint</vt:lpstr>
      <vt:lpstr>Презентация PowerPoint</vt:lpstr>
      <vt:lpstr>Презентация PowerPoint</vt:lpstr>
      <vt:lpstr>Социально-экономическая характеристика Зеленчукского муниципального района</vt:lpstr>
      <vt:lpstr>Основные показатели  социально-экономического развития Зеленчукского муниципального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</vt:lpstr>
      <vt:lpstr>Презентация PowerPoint</vt:lpstr>
      <vt:lpstr>Муниципальные 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районного бюджета  по «программному»   принципу   планирования</vt:lpstr>
      <vt:lpstr>Презентация PowerPoint</vt:lpstr>
      <vt:lpstr>Общегосударственные вопросы  </vt:lpstr>
      <vt:lpstr> Национальная безопасность и правоохранительная деятельность </vt:lpstr>
      <vt:lpstr>Расходы на образование </vt:lpstr>
      <vt:lpstr>Расходы на социальную политику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Отдел И</dc:creator>
  <cp:lastModifiedBy>Savchenko</cp:lastModifiedBy>
  <cp:revision>829</cp:revision>
  <cp:lastPrinted>2022-01-19T07:54:35Z</cp:lastPrinted>
  <dcterms:modified xsi:type="dcterms:W3CDTF">2022-01-19T10:02:36Z</dcterms:modified>
</cp:coreProperties>
</file>