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 id="2147483879" r:id="rId2"/>
  </p:sldMasterIdLst>
  <p:notesMasterIdLst>
    <p:notesMasterId r:id="rId32"/>
  </p:notesMasterIdLst>
  <p:sldIdLst>
    <p:sldId id="256" r:id="rId3"/>
    <p:sldId id="402" r:id="rId4"/>
    <p:sldId id="403" r:id="rId5"/>
    <p:sldId id="411" r:id="rId6"/>
    <p:sldId id="325" r:id="rId7"/>
    <p:sldId id="398" r:id="rId8"/>
    <p:sldId id="413" r:id="rId9"/>
    <p:sldId id="377" r:id="rId10"/>
    <p:sldId id="405" r:id="rId11"/>
    <p:sldId id="407" r:id="rId12"/>
    <p:sldId id="409" r:id="rId13"/>
    <p:sldId id="270" r:id="rId14"/>
    <p:sldId id="329" r:id="rId15"/>
    <p:sldId id="379" r:id="rId16"/>
    <p:sldId id="279" r:id="rId17"/>
    <p:sldId id="384" r:id="rId18"/>
    <p:sldId id="287" r:id="rId19"/>
    <p:sldId id="339" r:id="rId20"/>
    <p:sldId id="386" r:id="rId21"/>
    <p:sldId id="388" r:id="rId22"/>
    <p:sldId id="390" r:id="rId23"/>
    <p:sldId id="392" r:id="rId24"/>
    <p:sldId id="394" r:id="rId25"/>
    <p:sldId id="396" r:id="rId26"/>
    <p:sldId id="263" r:id="rId27"/>
    <p:sldId id="257" r:id="rId28"/>
    <p:sldId id="266" r:id="rId29"/>
    <p:sldId id="397" r:id="rId30"/>
    <p:sldId id="417" r:id="rId31"/>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8BC5"/>
    <a:srgbClr val="CDDDAD"/>
    <a:srgbClr val="E1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6" autoAdjust="0"/>
    <p:restoredTop sz="87575" autoAdjust="0"/>
  </p:normalViewPr>
  <p:slideViewPr>
    <p:cSldViewPr>
      <p:cViewPr>
        <p:scale>
          <a:sx n="87" d="100"/>
          <a:sy n="87" d="100"/>
        </p:scale>
        <p:origin x="-38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Times New Roman" pitchFamily="18" charset="0"/>
                <a:cs typeface="Times New Roman" pitchFamily="18" charset="0"/>
              </a:defRPr>
            </a:pPr>
            <a:r>
              <a:rPr lang="ru-RU" dirty="0" smtClean="0"/>
              <a:t>2024</a:t>
            </a:r>
            <a:endParaRPr lang="ru-RU" dirty="0"/>
          </a:p>
        </c:rich>
      </c:tx>
      <c:layout>
        <c:manualLayout>
          <c:xMode val="edge"/>
          <c:yMode val="edge"/>
          <c:x val="0.13081218057984162"/>
          <c:y val="8.9180346287408549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2771976033486169E-2"/>
          <c:y val="0.17952470469078707"/>
          <c:w val="0.60689073977011287"/>
          <c:h val="0.71226884466634199"/>
        </c:manualLayout>
      </c:layout>
      <c:pie3DChart>
        <c:varyColors val="1"/>
        <c:ser>
          <c:idx val="0"/>
          <c:order val="0"/>
          <c:tx>
            <c:strRef>
              <c:f>Лист1!$B$1</c:f>
              <c:strCache>
                <c:ptCount val="1"/>
                <c:pt idx="0">
                  <c:v>2024</c:v>
                </c:pt>
              </c:strCache>
            </c:strRef>
          </c:tx>
          <c:explosion val="29"/>
          <c:dPt>
            <c:idx val="0"/>
            <c:bubble3D val="0"/>
            <c:extLst xmlns:c16r2="http://schemas.microsoft.com/office/drawing/2015/06/chart">
              <c:ext xmlns:c16="http://schemas.microsoft.com/office/drawing/2014/chart" uri="{C3380CC4-5D6E-409C-BE32-E72D297353CC}">
                <c16:uniqueId val="{00000000-331C-4C06-9FD5-46AB282B668F}"/>
              </c:ext>
            </c:extLst>
          </c:dPt>
          <c:dPt>
            <c:idx val="1"/>
            <c:bubble3D val="0"/>
            <c:extLst xmlns:c16r2="http://schemas.microsoft.com/office/drawing/2015/06/chart">
              <c:ext xmlns:c16="http://schemas.microsoft.com/office/drawing/2014/chart" uri="{C3380CC4-5D6E-409C-BE32-E72D297353CC}">
                <c16:uniqueId val="{00000001-331C-4C06-9FD5-46AB282B668F}"/>
              </c:ext>
            </c:extLst>
          </c:dPt>
          <c:dPt>
            <c:idx val="2"/>
            <c:bubble3D val="0"/>
            <c:extLst xmlns:c16r2="http://schemas.microsoft.com/office/drawing/2015/06/chart">
              <c:ext xmlns:c16="http://schemas.microsoft.com/office/drawing/2014/chart" uri="{C3380CC4-5D6E-409C-BE32-E72D297353CC}">
                <c16:uniqueId val="{00000002-331C-4C06-9FD5-46AB282B668F}"/>
              </c:ext>
            </c:extLst>
          </c:dPt>
          <c:dLbls>
            <c:dLbl>
              <c:idx val="0"/>
              <c:layout/>
              <c:tx>
                <c:rich>
                  <a:bodyPr/>
                  <a:lstStyle/>
                  <a:p>
                    <a:pPr>
                      <a:defRPr sz="1072" b="1">
                        <a:latin typeface="Times New Roman" pitchFamily="18" charset="0"/>
                        <a:cs typeface="Times New Roman" pitchFamily="18" charset="0"/>
                      </a:defRPr>
                    </a:pPr>
                    <a:r>
                      <a:rPr lang="ru-RU" dirty="0" smtClean="0">
                        <a:latin typeface="Times New Roman" pitchFamily="18" charset="0"/>
                        <a:cs typeface="Times New Roman" pitchFamily="18" charset="0"/>
                      </a:rPr>
                      <a:t>19,8</a:t>
                    </a:r>
                    <a:endParaRPr lang="en-US" dirty="0">
                      <a:latin typeface="Times New Roman" pitchFamily="18" charset="0"/>
                      <a:cs typeface="Times New Roman" pitchFamily="18" charset="0"/>
                    </a:endParaRPr>
                  </a:p>
                  <a:p>
                    <a:pPr>
                      <a:defRPr sz="1072" b="1">
                        <a:latin typeface="Times New Roman" pitchFamily="18" charset="0"/>
                        <a:cs typeface="Times New Roman" pitchFamily="18" charset="0"/>
                      </a:defRPr>
                    </a:pPr>
                    <a:endParaRPr lang="en-US" dirty="0"/>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331C-4C06-9FD5-46AB282B668F}"/>
                </c:ext>
              </c:extLst>
            </c:dLbl>
            <c:dLbl>
              <c:idx val="1"/>
              <c:layout/>
              <c:tx>
                <c:rich>
                  <a:bodyPr/>
                  <a:lstStyle/>
                  <a:p>
                    <a:pPr>
                      <a:defRPr sz="1072" b="1">
                        <a:latin typeface="Times New Roman" pitchFamily="18" charset="0"/>
                        <a:cs typeface="Times New Roman" pitchFamily="18" charset="0"/>
                      </a:defRPr>
                    </a:pPr>
                    <a:r>
                      <a:rPr lang="en-US" dirty="0" smtClean="0">
                        <a:latin typeface="Times New Roman" pitchFamily="18" charset="0"/>
                        <a:cs typeface="Times New Roman" pitchFamily="18" charset="0"/>
                      </a:rPr>
                      <a:t>1,</a:t>
                    </a:r>
                    <a:r>
                      <a:rPr lang="ru-RU"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c:rich>
              </c:tx>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331C-4C06-9FD5-46AB282B668F}"/>
                </c:ext>
              </c:extLst>
            </c:dLbl>
            <c:dLbl>
              <c:idx val="2"/>
              <c:layout>
                <c:manualLayout>
                  <c:x val="0.12306255753416814"/>
                  <c:y val="-0.14163937351529593"/>
                </c:manualLayout>
              </c:layout>
              <c:tx>
                <c:rich>
                  <a:bodyPr/>
                  <a:lstStyle/>
                  <a:p>
                    <a:pPr>
                      <a:defRPr sz="1072" b="1">
                        <a:latin typeface="Times New Roman" pitchFamily="18" charset="0"/>
                        <a:cs typeface="Times New Roman" pitchFamily="18" charset="0"/>
                      </a:defRPr>
                    </a:pPr>
                    <a:r>
                      <a:rPr lang="ru-RU" dirty="0" smtClean="0"/>
                      <a:t>78,7</a:t>
                    </a:r>
                    <a:endParaRPr lang="en-US" dirty="0"/>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331C-4C06-9FD5-46AB282B668F}"/>
                </c:ext>
              </c:extLst>
            </c:dLbl>
            <c:spPr>
              <a:noFill/>
              <a:ln>
                <a:noFill/>
              </a:ln>
              <a:effectLst/>
            </c:spPr>
            <c:txPr>
              <a:bodyPr/>
              <a:lstStyle/>
              <a:p>
                <a:pPr>
                  <a:defRPr sz="804" b="1">
                    <a:latin typeface="Times New Roman" pitchFamily="18" charset="0"/>
                    <a:cs typeface="Times New Roman" pitchFamily="18" charset="0"/>
                  </a:defRPr>
                </a:pPr>
                <a:endParaRPr lang="ru-RU"/>
              </a:p>
            </c:txPr>
            <c:dLblPos val="out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19.8</c:v>
                </c:pt>
                <c:pt idx="1">
                  <c:v>1.4</c:v>
                </c:pt>
                <c:pt idx="2">
                  <c:v>78.7</c:v>
                </c:pt>
              </c:numCache>
            </c:numRef>
          </c:val>
          <c:extLst xmlns:c16r2="http://schemas.microsoft.com/office/drawing/2015/06/chart">
            <c:ext xmlns:c16="http://schemas.microsoft.com/office/drawing/2014/chart" uri="{C3380CC4-5D6E-409C-BE32-E72D297353CC}">
              <c16:uniqueId val="{00000003-331C-4C06-9FD5-46AB282B668F}"/>
            </c:ext>
          </c:extLst>
        </c:ser>
        <c:dLbls>
          <c:showLegendKey val="0"/>
          <c:showVal val="0"/>
          <c:showCatName val="0"/>
          <c:showSerName val="0"/>
          <c:showPercent val="0"/>
          <c:showBubbleSize val="0"/>
          <c:showLeaderLines val="1"/>
        </c:dLbls>
      </c:pie3DChart>
      <c:spPr>
        <a:noFill/>
        <a:ln w="22686">
          <a:noFill/>
        </a:ln>
      </c:spPr>
    </c:plotArea>
    <c:legend>
      <c:legendPos val="r"/>
      <c:layout>
        <c:manualLayout>
          <c:xMode val="edge"/>
          <c:yMode val="edge"/>
          <c:x val="0.65683047112316972"/>
          <c:y val="0.44490955361498463"/>
          <c:w val="0.3096070131856935"/>
          <c:h val="0.41756476934344017"/>
        </c:manualLayout>
      </c:layout>
      <c:overlay val="0"/>
      <c:txPr>
        <a:bodyPr/>
        <a:lstStyle/>
        <a:p>
          <a:pPr>
            <a:defRPr sz="893" b="1"/>
          </a:pPr>
          <a:endParaRPr lang="ru-RU"/>
        </a:p>
      </c:txPr>
    </c:legend>
    <c:plotVisOnly val="1"/>
    <c:dispBlanksAs val="zero"/>
    <c:showDLblsOverMax val="0"/>
  </c:chart>
  <c:txPr>
    <a:bodyPr/>
    <a:lstStyle/>
    <a:p>
      <a:pPr>
        <a:defRPr sz="1608"/>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Times New Roman" pitchFamily="18" charset="0"/>
                <a:cs typeface="Times New Roman" pitchFamily="18" charset="0"/>
              </a:defRPr>
            </a:pPr>
            <a:r>
              <a:rPr lang="en-US" sz="2400" dirty="0" smtClean="0">
                <a:latin typeface="Times New Roman" pitchFamily="18" charset="0"/>
                <a:cs typeface="Times New Roman" pitchFamily="18" charset="0"/>
              </a:rPr>
              <a:t>202</a:t>
            </a:r>
            <a:r>
              <a:rPr lang="ru-RU" sz="2400" dirty="0" smtClean="0">
                <a:latin typeface="Times New Roman" pitchFamily="18" charset="0"/>
                <a:cs typeface="Times New Roman" pitchFamily="18" charset="0"/>
              </a:rPr>
              <a:t>5</a:t>
            </a:r>
            <a:endParaRPr lang="en-US" sz="2400" dirty="0">
              <a:latin typeface="Times New Roman" pitchFamily="18" charset="0"/>
              <a:cs typeface="Times New Roman" pitchFamily="18" charset="0"/>
            </a:endParaRPr>
          </a:p>
        </c:rich>
      </c:tx>
      <c:layout>
        <c:manualLayout>
          <c:xMode val="edge"/>
          <c:yMode val="edge"/>
          <c:x val="9.7366590798265443E-2"/>
          <c:y val="7.446240541174437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2690853042340314E-2"/>
          <c:y val="0.26047671657881633"/>
          <c:w val="0.94141225041540233"/>
          <c:h val="0.62664179288721011"/>
        </c:manualLayout>
      </c:layout>
      <c:pie3DChart>
        <c:varyColors val="1"/>
        <c:ser>
          <c:idx val="0"/>
          <c:order val="0"/>
          <c:tx>
            <c:strRef>
              <c:f>Лист1!$B$1</c:f>
              <c:strCache>
                <c:ptCount val="1"/>
                <c:pt idx="0">
                  <c:v>2025</c:v>
                </c:pt>
              </c:strCache>
            </c:strRef>
          </c:tx>
          <c:explosion val="31"/>
          <c:dPt>
            <c:idx val="0"/>
            <c:bubble3D val="0"/>
            <c:extLst xmlns:c16r2="http://schemas.microsoft.com/office/drawing/2015/06/chart">
              <c:ext xmlns:c16="http://schemas.microsoft.com/office/drawing/2014/chart" uri="{C3380CC4-5D6E-409C-BE32-E72D297353CC}">
                <c16:uniqueId val="{00000000-930C-4C63-8786-E922743FA22A}"/>
              </c:ext>
            </c:extLst>
          </c:dPt>
          <c:dPt>
            <c:idx val="1"/>
            <c:bubble3D val="0"/>
            <c:extLst xmlns:c16r2="http://schemas.microsoft.com/office/drawing/2015/06/chart">
              <c:ext xmlns:c16="http://schemas.microsoft.com/office/drawing/2014/chart" uri="{C3380CC4-5D6E-409C-BE32-E72D297353CC}">
                <c16:uniqueId val="{00000001-930C-4C63-8786-E922743FA22A}"/>
              </c:ext>
            </c:extLst>
          </c:dPt>
          <c:dPt>
            <c:idx val="2"/>
            <c:bubble3D val="0"/>
            <c:extLst xmlns:c16r2="http://schemas.microsoft.com/office/drawing/2015/06/chart">
              <c:ext xmlns:c16="http://schemas.microsoft.com/office/drawing/2014/chart" uri="{C3380CC4-5D6E-409C-BE32-E72D297353CC}">
                <c16:uniqueId val="{00000002-930C-4C63-8786-E922743FA22A}"/>
              </c:ext>
            </c:extLst>
          </c:dPt>
          <c:dLbls>
            <c:dLbl>
              <c:idx val="0"/>
              <c:layout/>
              <c:tx>
                <c:rich>
                  <a:bodyPr/>
                  <a:lstStyle/>
                  <a:p>
                    <a:r>
                      <a:rPr lang="ru-RU" dirty="0" smtClean="0"/>
                      <a:t>20,9</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930C-4C63-8786-E922743FA22A}"/>
                </c:ext>
              </c:extLst>
            </c:dLbl>
            <c:dLbl>
              <c:idx val="1"/>
              <c:layout/>
              <c:tx>
                <c:rich>
                  <a:bodyPr/>
                  <a:lstStyle/>
                  <a:p>
                    <a:r>
                      <a:rPr lang="en-US" sz="1200" dirty="0" smtClean="0">
                        <a:latin typeface="Times New Roman" pitchFamily="18" charset="0"/>
                        <a:cs typeface="Times New Roman" pitchFamily="18" charset="0"/>
                      </a:rPr>
                      <a:t>1,</a:t>
                    </a:r>
                    <a:r>
                      <a:rPr lang="ru-RU" sz="1200" dirty="0" smtClean="0">
                        <a:latin typeface="Times New Roman" pitchFamily="18" charset="0"/>
                        <a:cs typeface="Times New Roman" pitchFamily="18" charset="0"/>
                      </a:rPr>
                      <a:t>5</a:t>
                    </a:r>
                    <a:endParaRPr lang="en-US" sz="1200" dirty="0">
                      <a:latin typeface="Times New Roman" pitchFamily="18" charset="0"/>
                      <a:cs typeface="Times New Roman" pitchFamily="18" charset="0"/>
                    </a:endParaRP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930C-4C63-8786-E922743FA22A}"/>
                </c:ext>
              </c:extLst>
            </c:dLbl>
            <c:dLbl>
              <c:idx val="2"/>
              <c:layout>
                <c:manualLayout>
                  <c:x val="0.11290377546076445"/>
                  <c:y val="-0.18431975849757626"/>
                </c:manualLayout>
              </c:layout>
              <c:tx>
                <c:rich>
                  <a:bodyPr/>
                  <a:lstStyle/>
                  <a:p>
                    <a:r>
                      <a:rPr lang="ru-RU" dirty="0" smtClean="0"/>
                      <a:t>77,5</a:t>
                    </a:r>
                    <a:endParaRPr lang="en-US" dirty="0"/>
                  </a:p>
                </c:rich>
              </c:tx>
              <c:dLblPos val="bestFit"/>
              <c:showLegendKey val="0"/>
              <c:showVal val="1"/>
              <c:showCatName val="0"/>
              <c:showSerName val="0"/>
              <c:showPercent val="0"/>
              <c:showBubbleSize val="0"/>
            </c:dLbl>
            <c:spPr>
              <a:noFill/>
              <a:ln>
                <a:noFill/>
              </a:ln>
              <a:effectLst/>
            </c:spPr>
            <c:txPr>
              <a:bodyPr/>
              <a:lstStyle/>
              <a:p>
                <a:pPr>
                  <a:defRPr sz="1200" b="1">
                    <a:latin typeface="Times New Roman" pitchFamily="18" charset="0"/>
                    <a:cs typeface="Times New Roman" pitchFamily="18" charset="0"/>
                  </a:defRPr>
                </a:pPr>
                <a:endParaRPr lang="ru-RU"/>
              </a:p>
            </c:txPr>
            <c:dLblPos val="out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20.9</c:v>
                </c:pt>
                <c:pt idx="1">
                  <c:v>1.5</c:v>
                </c:pt>
                <c:pt idx="2">
                  <c:v>77.5</c:v>
                </c:pt>
              </c:numCache>
            </c:numRef>
          </c:val>
          <c:extLst xmlns:c16r2="http://schemas.microsoft.com/office/drawing/2015/06/chart">
            <c:ext xmlns:c16="http://schemas.microsoft.com/office/drawing/2014/chart" uri="{C3380CC4-5D6E-409C-BE32-E72D297353CC}">
              <c16:uniqueId val="{00000003-930C-4C63-8786-E922743FA22A}"/>
            </c:ext>
          </c:extLst>
        </c:ser>
        <c:dLbls>
          <c:showLegendKey val="0"/>
          <c:showVal val="0"/>
          <c:showCatName val="0"/>
          <c:showSerName val="0"/>
          <c:showPercent val="0"/>
          <c:showBubbleSize val="0"/>
          <c:showLeaderLines val="1"/>
        </c:dLbls>
      </c:pie3DChart>
      <c:spPr>
        <a:noFill/>
        <a:ln w="25372">
          <a:noFill/>
        </a:ln>
      </c:spPr>
    </c:plotArea>
    <c:plotVisOnly val="1"/>
    <c:dispBlanksAs val="zero"/>
    <c:showDLblsOverMax val="0"/>
  </c:chart>
  <c:txPr>
    <a:bodyPr/>
    <a:lstStyle/>
    <a:p>
      <a:pPr>
        <a:defRPr sz="1798"/>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202</a:t>
            </a:r>
            <a:r>
              <a:rPr lang="ru-RU" sz="2400" dirty="0" smtClean="0"/>
              <a:t>6</a:t>
            </a:r>
            <a:endParaRPr lang="en-US" sz="2400" dirty="0"/>
          </a:p>
        </c:rich>
      </c:tx>
      <c:layout>
        <c:manualLayout>
          <c:xMode val="edge"/>
          <c:yMode val="edge"/>
          <c:x val="8.4902198001702803E-2"/>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4660502328842592E-2"/>
          <c:y val="0.18203319289309736"/>
          <c:w val="0.93080791670886365"/>
          <c:h val="0.81796680710690262"/>
        </c:manualLayout>
      </c:layout>
      <c:pie3DChart>
        <c:varyColors val="1"/>
        <c:ser>
          <c:idx val="0"/>
          <c:order val="0"/>
          <c:tx>
            <c:strRef>
              <c:f>Лист1!$B$1</c:f>
              <c:strCache>
                <c:ptCount val="1"/>
                <c:pt idx="0">
                  <c:v>2026</c:v>
                </c:pt>
              </c:strCache>
            </c:strRef>
          </c:tx>
          <c:explosion val="54"/>
          <c:dPt>
            <c:idx val="0"/>
            <c:bubble3D val="0"/>
            <c:explosion val="23"/>
          </c:dPt>
          <c:dPt>
            <c:idx val="2"/>
            <c:bubble3D val="0"/>
            <c:explosion val="64"/>
          </c:dPt>
          <c:dLbls>
            <c:dLbl>
              <c:idx val="0"/>
              <c:layout/>
              <c:tx>
                <c:rich>
                  <a:bodyPr/>
                  <a:lstStyle/>
                  <a:p>
                    <a:pPr>
                      <a:defRPr b="1"/>
                    </a:pPr>
                    <a:r>
                      <a:rPr lang="en-US" dirty="0" smtClean="0"/>
                      <a:t>2</a:t>
                    </a:r>
                    <a:r>
                      <a:rPr lang="ru-RU" dirty="0" smtClean="0"/>
                      <a:t>2,1</a:t>
                    </a:r>
                    <a:endParaRPr lang="en-US" dirty="0"/>
                  </a:p>
                </c:rich>
              </c:tx>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B364-411D-8903-C03A6DEAF48C}"/>
                </c:ext>
              </c:extLst>
            </c:dLbl>
            <c:dLbl>
              <c:idx val="1"/>
              <c:layout/>
              <c:tx>
                <c:rich>
                  <a:bodyPr/>
                  <a:lstStyle/>
                  <a:p>
                    <a:pPr>
                      <a:defRPr b="1"/>
                    </a:pPr>
                    <a:r>
                      <a:rPr lang="en-US" dirty="0"/>
                      <a:t>1,6</a:t>
                    </a:r>
                  </a:p>
                </c:rich>
              </c:tx>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B364-411D-8903-C03A6DEAF48C}"/>
                </c:ext>
              </c:extLst>
            </c:dLbl>
            <c:dLbl>
              <c:idx val="2"/>
              <c:layout>
                <c:manualLayout>
                  <c:x val="0.16244540080341952"/>
                  <c:y val="-0.24420363549349217"/>
                </c:manualLayout>
              </c:layout>
              <c:tx>
                <c:rich>
                  <a:bodyPr/>
                  <a:lstStyle/>
                  <a:p>
                    <a:pPr>
                      <a:defRPr b="1"/>
                    </a:pPr>
                    <a:r>
                      <a:rPr lang="en-US" dirty="0" smtClean="0"/>
                      <a:t>7</a:t>
                    </a:r>
                    <a:r>
                      <a:rPr lang="ru-RU" dirty="0" smtClean="0"/>
                      <a:t>6,2</a:t>
                    </a:r>
                    <a:endParaRPr lang="en-US" dirty="0"/>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B364-411D-8903-C03A6DEAF48C}"/>
                </c:ext>
              </c:extLst>
            </c:dLbl>
            <c:spPr>
              <a:noFill/>
              <a:ln>
                <a:noFill/>
              </a:ln>
              <a:effectLst/>
            </c:spPr>
            <c:dLblPos val="out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numRef>
              <c:f>Лист1!$A$2:$A$5</c:f>
              <c:numCache>
                <c:formatCode>General</c:formatCode>
                <c:ptCount val="4"/>
              </c:numCache>
            </c:numRef>
          </c:cat>
          <c:val>
            <c:numRef>
              <c:f>Лист1!$B$2:$B$5</c:f>
              <c:numCache>
                <c:formatCode>General</c:formatCode>
                <c:ptCount val="4"/>
                <c:pt idx="0">
                  <c:v>22.1</c:v>
                </c:pt>
                <c:pt idx="1">
                  <c:v>1.6</c:v>
                </c:pt>
                <c:pt idx="2">
                  <c:v>76.2</c:v>
                </c:pt>
              </c:numCache>
            </c:numRef>
          </c:val>
          <c:extLst xmlns:c16r2="http://schemas.microsoft.com/office/drawing/2015/06/chart">
            <c:ext xmlns:c16="http://schemas.microsoft.com/office/drawing/2014/chart" uri="{C3380CC4-5D6E-409C-BE32-E72D297353CC}">
              <c16:uniqueId val="{00000003-B364-411D-8903-C03A6DEAF48C}"/>
            </c:ext>
          </c:extLst>
        </c:ser>
        <c:dLbls>
          <c:dLblPos val="outEnd"/>
          <c:showLegendKey val="0"/>
          <c:showVal val="1"/>
          <c:showCatName val="0"/>
          <c:showSerName val="0"/>
          <c:showPercent val="0"/>
          <c:showBubbleSize val="0"/>
          <c:showLeaderLines val="1"/>
        </c:dLbls>
      </c:pie3DChart>
    </c:plotArea>
    <c:plotVisOnly val="1"/>
    <c:dispBlanksAs val="gap"/>
    <c:showDLblsOverMax val="0"/>
  </c:chart>
  <c:txPr>
    <a:bodyPr/>
    <a:lstStyle/>
    <a:p>
      <a:pPr>
        <a:defRPr sz="1200">
          <a:latin typeface="Times New Roman" pitchFamily="18" charset="0"/>
          <a:cs typeface="Times New Roman"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F66CF-7D7E-412B-ACFF-73FA4A5710E3}" type="doc">
      <dgm:prSet loTypeId="urn:microsoft.com/office/officeart/2005/8/layout/radial6" loCatId="cycle" qsTypeId="urn:microsoft.com/office/officeart/2005/8/quickstyle/simple1#3" qsCatId="simple" csTypeId="urn:microsoft.com/office/officeart/2005/8/colors/colorful3" csCatId="colorful" phldr="1"/>
      <dgm:spPr/>
      <dgm:t>
        <a:bodyPr/>
        <a:lstStyle/>
        <a:p>
          <a:endParaRPr lang="ru-RU"/>
        </a:p>
      </dgm:t>
    </dgm:pt>
    <dgm:pt modelId="{34BE101E-7B06-4AB2-9CC8-650D2E14A328}">
      <dgm:prSet phldrT="[Текст]" custT="1"/>
      <dgm:spPr>
        <a:solidFill>
          <a:schemeClr val="accent2">
            <a:lumMod val="40000"/>
            <a:lumOff val="60000"/>
          </a:schemeClr>
        </a:solidFill>
      </dgm:spPr>
      <dgm:t>
        <a:bodyPr/>
        <a:lstStyle/>
        <a:p>
          <a:pPr algn="ctr"/>
          <a:r>
            <a:rPr lang="ru-RU" sz="900" b="1" dirty="0">
              <a:solidFill>
                <a:schemeClr val="tx1"/>
              </a:solidFill>
              <a:latin typeface="Times New Roman" pitchFamily="18" charset="0"/>
              <a:cs typeface="Times New Roman" pitchFamily="18" charset="0"/>
            </a:rPr>
            <a:t>Глава Администрация муниципального района</a:t>
          </a:r>
        </a:p>
        <a:p>
          <a:pPr algn="ctr"/>
          <a:r>
            <a:rPr lang="ru-RU" sz="900" dirty="0">
              <a:solidFill>
                <a:schemeClr val="tx1"/>
              </a:solidFill>
              <a:latin typeface="Times New Roman" pitchFamily="18" charset="0"/>
              <a:cs typeface="Times New Roman" pitchFamily="18" charset="0"/>
            </a:rPr>
            <a:t>   - руководит подготовкой вопросов формирования проекта районного бюджета; </a:t>
          </a:r>
        </a:p>
        <a:p>
          <a:pPr algn="ctr"/>
          <a:r>
            <a:rPr lang="ru-RU" sz="900" dirty="0">
              <a:solidFill>
                <a:schemeClr val="tx1"/>
              </a:solidFill>
              <a:latin typeface="Times New Roman" pitchFamily="18" charset="0"/>
              <a:cs typeface="Times New Roman" pitchFamily="18" charset="0"/>
            </a:rPr>
            <a:t>  -  выносит на рассмотрение Совета;</a:t>
          </a:r>
        </a:p>
        <a:p>
          <a:pPr algn="ctr"/>
          <a:r>
            <a:rPr lang="ru-RU" sz="900" dirty="0">
              <a:solidFill>
                <a:schemeClr val="tx1"/>
              </a:solidFill>
              <a:latin typeface="Times New Roman" pitchFamily="18" charset="0"/>
              <a:cs typeface="Times New Roman" pitchFamily="18" charset="0"/>
            </a:rPr>
            <a:t>  -  инициирует публичные слушания;</a:t>
          </a:r>
        </a:p>
        <a:p>
          <a:pPr algn="ctr"/>
          <a:r>
            <a:rPr lang="ru-RU" sz="900" dirty="0">
              <a:solidFill>
                <a:schemeClr val="tx1"/>
              </a:solidFill>
              <a:latin typeface="Times New Roman" pitchFamily="18" charset="0"/>
              <a:cs typeface="Times New Roman" pitchFamily="18" charset="0"/>
            </a:rPr>
            <a:t>Контролирует исполнение;</a:t>
          </a:r>
        </a:p>
        <a:p>
          <a:pPr algn="ctr"/>
          <a:r>
            <a:rPr lang="ru-RU" sz="900" dirty="0">
              <a:solidFill>
                <a:schemeClr val="tx1"/>
              </a:solidFill>
              <a:latin typeface="Times New Roman" pitchFamily="18" charset="0"/>
              <a:cs typeface="Times New Roman" pitchFamily="18" charset="0"/>
            </a:rPr>
            <a:t>Утверждает квартальную отчетность</a:t>
          </a:r>
        </a:p>
      </dgm:t>
    </dgm:pt>
    <dgm:pt modelId="{9B93B7E7-62A0-4408-8F77-3CA0B4AB977C}" type="parTrans" cxnId="{87D99FA7-633B-460C-912D-BADBAAA19ABA}">
      <dgm:prSet/>
      <dgm:spPr/>
      <dgm:t>
        <a:bodyPr/>
        <a:lstStyle/>
        <a:p>
          <a:endParaRPr lang="ru-RU"/>
        </a:p>
      </dgm:t>
    </dgm:pt>
    <dgm:pt modelId="{428CA93B-C0E8-4139-B292-C15430994F62}" type="sibTrans" cxnId="{87D99FA7-633B-460C-912D-BADBAAA19ABA}">
      <dgm:prSet/>
      <dgm:spPr/>
      <dgm:t>
        <a:bodyPr/>
        <a:lstStyle/>
        <a:p>
          <a:endParaRPr lang="ru-RU"/>
        </a:p>
      </dgm:t>
    </dgm:pt>
    <dgm:pt modelId="{AD086328-42E6-4038-8968-4EA045F7CF0E}">
      <dgm:prSet phldrT="[Текст]" custT="1"/>
      <dgm:spPr>
        <a:solidFill>
          <a:schemeClr val="accent6">
            <a:lumMod val="40000"/>
            <a:lumOff val="60000"/>
          </a:schemeClr>
        </a:solidFill>
      </dgm:spPr>
      <dgm:t>
        <a:bodyPr/>
        <a:lstStyle/>
        <a:p>
          <a:pPr algn="ctr"/>
          <a:r>
            <a:rPr lang="ru-RU" sz="800" b="1" dirty="0">
              <a:solidFill>
                <a:schemeClr val="tx1"/>
              </a:solidFill>
              <a:latin typeface="Times New Roman" pitchFamily="18" charset="0"/>
              <a:cs typeface="Times New Roman" pitchFamily="18" charset="0"/>
            </a:rPr>
            <a:t>Совет  Зеленчукского района</a:t>
          </a:r>
        </a:p>
        <a:p>
          <a:pPr algn="l"/>
          <a:r>
            <a:rPr lang="ru-RU" sz="800" dirty="0">
              <a:solidFill>
                <a:schemeClr val="tx1"/>
              </a:solidFill>
              <a:latin typeface="Times New Roman" pitchFamily="18" charset="0"/>
              <a:cs typeface="Times New Roman" pitchFamily="18" charset="0"/>
            </a:rPr>
            <a:t>- рассматривает и утверждает бюджет;</a:t>
          </a:r>
        </a:p>
        <a:p>
          <a:pPr algn="l"/>
          <a:r>
            <a:rPr lang="ru-RU" sz="800" dirty="0">
              <a:solidFill>
                <a:schemeClr val="tx1"/>
              </a:solidFill>
              <a:latin typeface="Times New Roman" pitchFamily="18" charset="0"/>
              <a:cs typeface="Times New Roman" pitchFamily="18" charset="0"/>
            </a:rPr>
            <a:t>- устанавливает, изменяет и отменяет местные налоги;</a:t>
          </a:r>
        </a:p>
        <a:p>
          <a:pPr algn="l"/>
          <a:r>
            <a:rPr lang="ru-RU" sz="800" dirty="0">
              <a:solidFill>
                <a:schemeClr val="tx1"/>
              </a:solidFill>
              <a:latin typeface="Times New Roman" pitchFamily="18" charset="0"/>
              <a:cs typeface="Times New Roman" pitchFamily="18" charset="0"/>
            </a:rPr>
            <a:t>- Рассматривает  и утверждает внесение изменений в бюджет.</a:t>
          </a:r>
        </a:p>
        <a:p>
          <a:pPr algn="l"/>
          <a:r>
            <a:rPr lang="ru-RU" sz="800" dirty="0">
              <a:solidFill>
                <a:schemeClr val="tx1"/>
              </a:solidFill>
              <a:latin typeface="Times New Roman" pitchFamily="18" charset="0"/>
              <a:cs typeface="Times New Roman" pitchFamily="18" charset="0"/>
            </a:rPr>
            <a:t>- Утверждает годовую отчетность</a:t>
          </a:r>
        </a:p>
      </dgm:t>
    </dgm:pt>
    <dgm:pt modelId="{6C2D5477-08B7-4FE1-B563-88E987AE78FE}" type="parTrans" cxnId="{3EFF7720-2FFB-4CD6-AD6E-AEACF19F1A46}">
      <dgm:prSet/>
      <dgm:spPr/>
      <dgm:t>
        <a:bodyPr/>
        <a:lstStyle/>
        <a:p>
          <a:endParaRPr lang="ru-RU"/>
        </a:p>
      </dgm:t>
    </dgm:pt>
    <dgm:pt modelId="{36E4F3B6-8DD8-4DE5-A120-B51436573A5D}" type="sibTrans" cxnId="{3EFF7720-2FFB-4CD6-AD6E-AEACF19F1A46}">
      <dgm:prSet/>
      <dgm:spPr/>
      <dgm:t>
        <a:bodyPr/>
        <a:lstStyle/>
        <a:p>
          <a:endParaRPr lang="ru-RU"/>
        </a:p>
      </dgm:t>
    </dgm:pt>
    <dgm:pt modelId="{457D5479-3190-4159-BAE4-C5C8ADB2286C}">
      <dgm:prSet phldrT="[Текст]" custT="1"/>
      <dgm:spPr>
        <a:solidFill>
          <a:schemeClr val="accent2">
            <a:lumMod val="20000"/>
            <a:lumOff val="80000"/>
          </a:schemeClr>
        </a:solidFill>
      </dgm:spPr>
      <dgm:t>
        <a:bodyPr/>
        <a:lstStyle/>
        <a:p>
          <a:pPr algn="ctr"/>
          <a:r>
            <a:rPr lang="ru-RU" sz="800" b="1" dirty="0">
              <a:solidFill>
                <a:schemeClr val="tx1"/>
              </a:solidFill>
              <a:latin typeface="Times New Roman" pitchFamily="18" charset="0"/>
              <a:cs typeface="Times New Roman" pitchFamily="18" charset="0"/>
            </a:rPr>
            <a:t>Финансовое управление Администрация ЗМР</a:t>
          </a:r>
        </a:p>
        <a:p>
          <a:pPr algn="l"/>
          <a:r>
            <a:rPr lang="ru-RU" sz="800" dirty="0">
              <a:solidFill>
                <a:schemeClr val="tx1"/>
              </a:solidFill>
            </a:rPr>
            <a:t>  </a:t>
          </a:r>
          <a:r>
            <a:rPr lang="ru-RU" sz="800" dirty="0">
              <a:solidFill>
                <a:schemeClr val="tx1"/>
              </a:solidFill>
              <a:latin typeface="Times New Roman" pitchFamily="18" charset="0"/>
              <a:cs typeface="Times New Roman" pitchFamily="18" charset="0"/>
            </a:rPr>
            <a:t>Составляет и исполняет бюджет:</a:t>
          </a:r>
        </a:p>
        <a:p>
          <a:pPr algn="l"/>
          <a:r>
            <a:rPr lang="ru-RU" sz="800" dirty="0">
              <a:solidFill>
                <a:schemeClr val="tx1"/>
              </a:solidFill>
              <a:latin typeface="Times New Roman" pitchFamily="18" charset="0"/>
              <a:cs typeface="Times New Roman" pitchFamily="18" charset="0"/>
            </a:rPr>
            <a:t>- доводит лимиты бюджетных ассигнований до ГРБС;</a:t>
          </a:r>
        </a:p>
        <a:p>
          <a:pPr algn="l"/>
          <a:r>
            <a:rPr lang="ru-RU" sz="800" dirty="0">
              <a:solidFill>
                <a:schemeClr val="tx1"/>
              </a:solidFill>
              <a:latin typeface="Times New Roman" pitchFamily="18" charset="0"/>
              <a:cs typeface="Times New Roman" pitchFamily="18" charset="0"/>
            </a:rPr>
            <a:t>- проводит финансирование получателям БС</a:t>
          </a:r>
        </a:p>
        <a:p>
          <a:pPr algn="l"/>
          <a:r>
            <a:rPr lang="ru-RU" sz="800" dirty="0">
              <a:solidFill>
                <a:schemeClr val="tx1"/>
              </a:solidFill>
              <a:latin typeface="Times New Roman" pitchFamily="18" charset="0"/>
              <a:cs typeface="Times New Roman" pitchFamily="18" charset="0"/>
            </a:rPr>
            <a:t>- принимает отчетность от ГРБС;</a:t>
          </a:r>
        </a:p>
        <a:p>
          <a:pPr algn="l"/>
          <a:r>
            <a:rPr lang="ru-RU" sz="800" dirty="0">
              <a:solidFill>
                <a:schemeClr val="tx1"/>
              </a:solidFill>
              <a:latin typeface="Times New Roman" pitchFamily="18" charset="0"/>
              <a:cs typeface="Times New Roman" pitchFamily="18" charset="0"/>
            </a:rPr>
            <a:t>- составляет сводную отчетность районного бюджета;</a:t>
          </a:r>
        </a:p>
        <a:p>
          <a:pPr algn="l"/>
          <a:r>
            <a:rPr lang="ru-RU" sz="800" dirty="0">
              <a:solidFill>
                <a:schemeClr val="tx1"/>
              </a:solidFill>
              <a:latin typeface="Times New Roman" pitchFamily="18" charset="0"/>
              <a:cs typeface="Times New Roman" pitchFamily="18" charset="0"/>
            </a:rPr>
            <a:t>- составляет консолидированную отчетность по МР; </a:t>
          </a:r>
        </a:p>
        <a:p>
          <a:pPr algn="l"/>
          <a:r>
            <a:rPr lang="ru-RU" sz="800" dirty="0">
              <a:solidFill>
                <a:schemeClr val="tx1"/>
              </a:solidFill>
              <a:latin typeface="Times New Roman" pitchFamily="18" charset="0"/>
              <a:cs typeface="Times New Roman" pitchFamily="18" charset="0"/>
            </a:rPr>
            <a:t>   Осуществляет муниципальные заимствования.</a:t>
          </a:r>
        </a:p>
      </dgm:t>
    </dgm:pt>
    <dgm:pt modelId="{A04F5FCC-EDCD-4414-B36C-74564DCDC617}" type="parTrans" cxnId="{5378E6A3-E9C3-4CBB-8825-D73E25E6671C}">
      <dgm:prSet/>
      <dgm:spPr/>
      <dgm:t>
        <a:bodyPr/>
        <a:lstStyle/>
        <a:p>
          <a:endParaRPr lang="ru-RU"/>
        </a:p>
      </dgm:t>
    </dgm:pt>
    <dgm:pt modelId="{16E43C0E-5025-4B02-A12B-E8750D6E003A}" type="sibTrans" cxnId="{5378E6A3-E9C3-4CBB-8825-D73E25E6671C}">
      <dgm:prSet/>
      <dgm:spPr/>
      <dgm:t>
        <a:bodyPr/>
        <a:lstStyle/>
        <a:p>
          <a:endParaRPr lang="ru-RU"/>
        </a:p>
      </dgm:t>
    </dgm:pt>
    <dgm:pt modelId="{2806752B-5BD3-4C1F-9E01-F135D9C826FE}">
      <dgm:prSet phldrT="[Текст]" custT="1"/>
      <dgm:spPr>
        <a:solidFill>
          <a:schemeClr val="accent4">
            <a:lumMod val="20000"/>
            <a:lumOff val="80000"/>
          </a:schemeClr>
        </a:solidFill>
      </dgm:spPr>
      <dgm:t>
        <a:bodyPr/>
        <a:lstStyle/>
        <a:p>
          <a:pPr algn="ctr"/>
          <a:r>
            <a:rPr lang="ru-RU" sz="800" b="1" dirty="0">
              <a:solidFill>
                <a:schemeClr val="tx1"/>
              </a:solidFill>
              <a:latin typeface="Times New Roman" pitchFamily="18" charset="0"/>
              <a:cs typeface="Times New Roman" pitchFamily="18" charset="0"/>
            </a:rPr>
            <a:t>Контрольно - счетный орган ЗМР</a:t>
          </a:r>
        </a:p>
        <a:p>
          <a:pPr algn="l"/>
          <a:r>
            <a:rPr lang="ru-RU" sz="800" dirty="0">
              <a:solidFill>
                <a:schemeClr val="tx1"/>
              </a:solidFill>
              <a:latin typeface="Times New Roman" pitchFamily="18" charset="0"/>
              <a:cs typeface="Times New Roman" pitchFamily="18" charset="0"/>
            </a:rPr>
            <a:t>- проводит экспертизу проекта бюджета;</a:t>
          </a:r>
        </a:p>
        <a:p>
          <a:pPr algn="l"/>
          <a:r>
            <a:rPr lang="ru-RU" sz="800" dirty="0">
              <a:solidFill>
                <a:schemeClr val="tx1"/>
              </a:solidFill>
              <a:latin typeface="Times New Roman" pitchFamily="18" charset="0"/>
              <a:cs typeface="Times New Roman" pitchFamily="18" charset="0"/>
            </a:rPr>
            <a:t>- контролирует исполнение местного бюджета.</a:t>
          </a:r>
        </a:p>
      </dgm:t>
    </dgm:pt>
    <dgm:pt modelId="{D6678E5B-3401-49B6-A5B6-9E2C17C44DC6}" type="parTrans" cxnId="{BF4AE5FD-CC48-45D2-B14C-C544F99986E1}">
      <dgm:prSet/>
      <dgm:spPr/>
      <dgm:t>
        <a:bodyPr/>
        <a:lstStyle/>
        <a:p>
          <a:endParaRPr lang="ru-RU"/>
        </a:p>
      </dgm:t>
    </dgm:pt>
    <dgm:pt modelId="{80368796-B66A-4FEA-928C-F467B493B30E}" type="sibTrans" cxnId="{BF4AE5FD-CC48-45D2-B14C-C544F99986E1}">
      <dgm:prSet/>
      <dgm:spPr/>
      <dgm:t>
        <a:bodyPr/>
        <a:lstStyle/>
        <a:p>
          <a:endParaRPr lang="ru-RU"/>
        </a:p>
      </dgm:t>
    </dgm:pt>
    <dgm:pt modelId="{7B448054-BD1F-4DB8-B808-A907AB9AE9F6}">
      <dgm:prSet phldrT="[Текст]" custT="1"/>
      <dgm:spPr>
        <a:solidFill>
          <a:schemeClr val="accent1">
            <a:lumMod val="60000"/>
            <a:lumOff val="40000"/>
          </a:schemeClr>
        </a:solidFill>
      </dgm:spPr>
      <dgm:t>
        <a:bodyPr/>
        <a:lstStyle/>
        <a:p>
          <a:pPr algn="ctr"/>
          <a:r>
            <a:rPr lang="ru-RU" sz="900" b="1" dirty="0">
              <a:solidFill>
                <a:schemeClr val="tx1"/>
              </a:solidFill>
              <a:latin typeface="Times New Roman" pitchFamily="18" charset="0"/>
              <a:cs typeface="Times New Roman" pitchFamily="18" charset="0"/>
            </a:rPr>
            <a:t>Получатели бюджетных средств</a:t>
          </a:r>
        </a:p>
        <a:p>
          <a:pPr algn="l"/>
          <a:r>
            <a:rPr lang="ru-RU" sz="900" b="0" dirty="0">
              <a:solidFill>
                <a:schemeClr val="tx1"/>
              </a:solidFill>
              <a:latin typeface="Times New Roman" pitchFamily="18" charset="0"/>
              <a:cs typeface="Times New Roman" pitchFamily="18" charset="0"/>
            </a:rPr>
            <a:t>- составляют и исполняют бюджетную смету;</a:t>
          </a:r>
        </a:p>
        <a:p>
          <a:pPr algn="l"/>
          <a:r>
            <a:rPr lang="ru-RU" sz="900" b="0" dirty="0">
              <a:solidFill>
                <a:schemeClr val="tx1"/>
              </a:solidFill>
              <a:latin typeface="Times New Roman" pitchFamily="18" charset="0"/>
              <a:cs typeface="Times New Roman" pitchFamily="18" charset="0"/>
            </a:rPr>
            <a:t>- ведут бюджетный учет;</a:t>
          </a:r>
        </a:p>
        <a:p>
          <a:pPr algn="l"/>
          <a:r>
            <a:rPr lang="ru-RU" sz="900" b="0" dirty="0">
              <a:solidFill>
                <a:schemeClr val="tx1"/>
              </a:solidFill>
              <a:latin typeface="Times New Roman" pitchFamily="18" charset="0"/>
              <a:cs typeface="Times New Roman" pitchFamily="18" charset="0"/>
            </a:rPr>
            <a:t>- формируют и предоставляют главному распорядителю бюджетных средств бюджетную отчетность.</a:t>
          </a:r>
        </a:p>
      </dgm:t>
    </dgm:pt>
    <dgm:pt modelId="{80C2BF13-EC7D-41E1-B4DA-BD20982257E1}" type="parTrans" cxnId="{1C407AB0-8A3F-43AA-B5D7-C5557F0D6E66}">
      <dgm:prSet/>
      <dgm:spPr/>
      <dgm:t>
        <a:bodyPr/>
        <a:lstStyle/>
        <a:p>
          <a:endParaRPr lang="ru-RU"/>
        </a:p>
      </dgm:t>
    </dgm:pt>
    <dgm:pt modelId="{41397CD7-34BF-43EB-8507-012806C04D8F}" type="sibTrans" cxnId="{1C407AB0-8A3F-43AA-B5D7-C5557F0D6E66}">
      <dgm:prSet/>
      <dgm:spPr>
        <a:solidFill>
          <a:schemeClr val="accent4">
            <a:lumMod val="60000"/>
            <a:lumOff val="40000"/>
          </a:schemeClr>
        </a:solidFill>
      </dgm:spPr>
      <dgm:t>
        <a:bodyPr/>
        <a:lstStyle/>
        <a:p>
          <a:endParaRPr lang="ru-RU"/>
        </a:p>
      </dgm:t>
    </dgm:pt>
    <dgm:pt modelId="{212AE3C7-0F2E-4C48-9038-4E1DFEECE648}">
      <dgm:prSet phldrT="[Текст]" custT="1"/>
      <dgm:spPr>
        <a:solidFill>
          <a:schemeClr val="accent1">
            <a:lumMod val="20000"/>
            <a:lumOff val="80000"/>
          </a:schemeClr>
        </a:solidFill>
      </dgm:spPr>
      <dgm:t>
        <a:bodyPr/>
        <a:lstStyle/>
        <a:p>
          <a:pPr algn="ctr"/>
          <a:r>
            <a:rPr lang="ru-RU" sz="800" b="1" dirty="0">
              <a:solidFill>
                <a:schemeClr val="tx1"/>
              </a:solidFill>
              <a:latin typeface="Times New Roman" pitchFamily="18" charset="0"/>
              <a:cs typeface="Times New Roman" pitchFamily="18" charset="0"/>
            </a:rPr>
            <a:t>Главные администраторы (администраторы) доходов районного бюджета </a:t>
          </a:r>
        </a:p>
        <a:p>
          <a:pPr algn="l"/>
          <a:r>
            <a:rPr lang="ru-RU" sz="800" dirty="0">
              <a:solidFill>
                <a:schemeClr val="tx1"/>
              </a:solidFill>
              <a:latin typeface="Times New Roman" pitchFamily="18" charset="0"/>
              <a:cs typeface="Times New Roman" pitchFamily="18" charset="0"/>
            </a:rPr>
            <a:t>   - предоставляют сведения, необходимые для составления бюджета;</a:t>
          </a:r>
        </a:p>
        <a:p>
          <a:pPr algn="l"/>
          <a:r>
            <a:rPr lang="ru-RU" sz="800" dirty="0">
              <a:solidFill>
                <a:schemeClr val="tx1"/>
              </a:solidFill>
              <a:latin typeface="Times New Roman" pitchFamily="18" charset="0"/>
              <a:cs typeface="Times New Roman" pitchFamily="18" charset="0"/>
            </a:rPr>
            <a:t>   - анализируют, формируют и предоставляют бюджетную отчетность.</a:t>
          </a:r>
        </a:p>
      </dgm:t>
    </dgm:pt>
    <dgm:pt modelId="{90759C3E-EE0B-4F62-BCC9-644B5BA324B9}" type="parTrans" cxnId="{6343A1FD-38C6-4747-A0CA-C90D36CCA206}">
      <dgm:prSet/>
      <dgm:spPr/>
      <dgm:t>
        <a:bodyPr/>
        <a:lstStyle/>
        <a:p>
          <a:endParaRPr lang="ru-RU"/>
        </a:p>
      </dgm:t>
    </dgm:pt>
    <dgm:pt modelId="{8EFDF9E4-B71D-4FD0-8C25-1005EF21C02E}" type="sibTrans" cxnId="{6343A1FD-38C6-4747-A0CA-C90D36CCA206}">
      <dgm:prSet/>
      <dgm:spPr/>
      <dgm:t>
        <a:bodyPr/>
        <a:lstStyle/>
        <a:p>
          <a:endParaRPr lang="ru-RU"/>
        </a:p>
      </dgm:t>
    </dgm:pt>
    <dgm:pt modelId="{E1AF720E-912C-4165-84A4-5820E50EBAD8}">
      <dgm:prSet phldrT="[Текст]" custT="1"/>
      <dgm:spPr>
        <a:solidFill>
          <a:schemeClr val="accent1">
            <a:lumMod val="40000"/>
            <a:lumOff val="60000"/>
          </a:schemeClr>
        </a:solidFill>
      </dgm:spPr>
      <dgm:t>
        <a:bodyPr/>
        <a:lstStyle/>
        <a:p>
          <a:pPr algn="ctr"/>
          <a:r>
            <a:rPr lang="ru-RU" sz="800" b="1" dirty="0">
              <a:solidFill>
                <a:schemeClr val="tx1"/>
              </a:solidFill>
              <a:latin typeface="Times New Roman" pitchFamily="18" charset="0"/>
              <a:cs typeface="Times New Roman" pitchFamily="18" charset="0"/>
            </a:rPr>
            <a:t>Главные распорядители (распорядители) бюджетных средств (ГРБС)</a:t>
          </a:r>
        </a:p>
        <a:p>
          <a:pPr algn="l"/>
          <a:r>
            <a:rPr lang="ru-RU" sz="800" dirty="0">
              <a:solidFill>
                <a:schemeClr val="tx1"/>
              </a:solidFill>
              <a:latin typeface="Times New Roman" pitchFamily="18" charset="0"/>
              <a:cs typeface="Times New Roman" pitchFamily="18" charset="0"/>
            </a:rPr>
            <a:t>- осуществляют планирование расходов бюджета;</a:t>
          </a:r>
        </a:p>
        <a:p>
          <a:pPr algn="l"/>
          <a:r>
            <a:rPr lang="ru-RU" sz="800" dirty="0">
              <a:solidFill>
                <a:schemeClr val="tx1"/>
              </a:solidFill>
              <a:latin typeface="Times New Roman" pitchFamily="18" charset="0"/>
              <a:cs typeface="Times New Roman" pitchFamily="18" charset="0"/>
            </a:rPr>
            <a:t>- составляют обоснование бюджетных ассигнований;</a:t>
          </a:r>
        </a:p>
        <a:p>
          <a:pPr algn="l"/>
          <a:r>
            <a:rPr lang="ru-RU" sz="800" dirty="0">
              <a:solidFill>
                <a:schemeClr val="tx1"/>
              </a:solidFill>
              <a:latin typeface="Times New Roman" pitchFamily="18" charset="0"/>
              <a:cs typeface="Times New Roman" pitchFamily="18" charset="0"/>
            </a:rPr>
            <a:t>- формируют и утверждают муниципальные задания для подведомственных учреждений;</a:t>
          </a:r>
        </a:p>
        <a:p>
          <a:pPr algn="l"/>
          <a:r>
            <a:rPr lang="ru-RU" sz="800" dirty="0">
              <a:solidFill>
                <a:schemeClr val="tx1"/>
              </a:solidFill>
              <a:latin typeface="Times New Roman" pitchFamily="18" charset="0"/>
              <a:cs typeface="Times New Roman" pitchFamily="18" charset="0"/>
            </a:rPr>
            <a:t>- формируют и предоставляют отчетность.</a:t>
          </a:r>
        </a:p>
      </dgm:t>
    </dgm:pt>
    <dgm:pt modelId="{4FBAC4A1-BE85-421A-A2C1-3C963026E450}" type="parTrans" cxnId="{BAEEE5EF-7C1B-4CE4-984A-933EB7393E8B}">
      <dgm:prSet/>
      <dgm:spPr/>
      <dgm:t>
        <a:bodyPr/>
        <a:lstStyle/>
        <a:p>
          <a:endParaRPr lang="ru-RU"/>
        </a:p>
      </dgm:t>
    </dgm:pt>
    <dgm:pt modelId="{7D3B726C-BF58-455C-9D20-3351D67C21C7}" type="sibTrans" cxnId="{BAEEE5EF-7C1B-4CE4-984A-933EB7393E8B}">
      <dgm:prSet/>
      <dgm:spPr/>
      <dgm:t>
        <a:bodyPr/>
        <a:lstStyle/>
        <a:p>
          <a:endParaRPr lang="ru-RU"/>
        </a:p>
      </dgm:t>
    </dgm:pt>
    <dgm:pt modelId="{9BFE8969-13FB-402C-9DD3-6A161DCD5DFE}">
      <dgm:prSet phldrT="[Текст]" custT="1"/>
      <dgm:spPr>
        <a:solidFill>
          <a:schemeClr val="accent1">
            <a:lumMod val="60000"/>
            <a:lumOff val="40000"/>
          </a:schemeClr>
        </a:solidFill>
      </dgm:spPr>
      <dgm:t>
        <a:bodyPr/>
        <a:lstStyle/>
        <a:p>
          <a:pPr algn="ctr"/>
          <a:r>
            <a:rPr lang="ru-RU" sz="1000" b="1" dirty="0">
              <a:solidFill>
                <a:schemeClr val="tx1"/>
              </a:solidFill>
              <a:latin typeface="Times New Roman" pitchFamily="18" charset="0"/>
              <a:cs typeface="Times New Roman" pitchFamily="18" charset="0"/>
            </a:rPr>
            <a:t>Главный администратор источников финансирования дефицита районного бюджета</a:t>
          </a:r>
        </a:p>
        <a:p>
          <a:pPr algn="l"/>
          <a:r>
            <a:rPr lang="ru-RU" sz="1000" dirty="0">
              <a:solidFill>
                <a:schemeClr val="tx1"/>
              </a:solidFill>
              <a:latin typeface="Times New Roman" pitchFamily="18" charset="0"/>
              <a:cs typeface="Times New Roman" pitchFamily="18" charset="0"/>
            </a:rPr>
            <a:t>                     </a:t>
          </a:r>
          <a:r>
            <a:rPr lang="ru-RU" sz="1000" b="1" dirty="0">
              <a:solidFill>
                <a:schemeClr val="tx1"/>
              </a:solidFill>
              <a:latin typeface="Times New Roman" pitchFamily="18" charset="0"/>
              <a:cs typeface="Times New Roman" pitchFamily="18" charset="0"/>
            </a:rPr>
            <a:t>(финансовое управление) </a:t>
          </a:r>
        </a:p>
        <a:p>
          <a:pPr algn="l"/>
          <a:r>
            <a:rPr lang="ru-RU" sz="800" dirty="0">
              <a:solidFill>
                <a:schemeClr val="tx1"/>
              </a:solidFill>
              <a:latin typeface="Times New Roman" pitchFamily="18" charset="0"/>
              <a:cs typeface="Times New Roman" pitchFamily="18" charset="0"/>
            </a:rPr>
            <a:t>- осуществляют планирование (прогнозирование) поступлений и выплат  по  источникам  финанси-рования дефицита бюджета;</a:t>
          </a:r>
        </a:p>
        <a:p>
          <a:pPr algn="l"/>
          <a:r>
            <a:rPr lang="ru-RU" sz="800" dirty="0">
              <a:solidFill>
                <a:schemeClr val="tx1"/>
              </a:solidFill>
              <a:latin typeface="Times New Roman" pitchFamily="18" charset="0"/>
              <a:cs typeface="Times New Roman" pitchFamily="18" charset="0"/>
            </a:rPr>
            <a:t>- формируют бюджетную отчетность.</a:t>
          </a:r>
        </a:p>
      </dgm:t>
    </dgm:pt>
    <dgm:pt modelId="{F1D3C5C1-5DC4-4BDE-9FB7-BF30D1A49211}" type="parTrans" cxnId="{3D3B46ED-E357-4F99-91F0-F4F9C0A42165}">
      <dgm:prSet/>
      <dgm:spPr/>
      <dgm:t>
        <a:bodyPr/>
        <a:lstStyle/>
        <a:p>
          <a:endParaRPr lang="ru-RU"/>
        </a:p>
      </dgm:t>
    </dgm:pt>
    <dgm:pt modelId="{ACC09EE7-33B0-4FC4-8D7D-D9066F8E0872}" type="sibTrans" cxnId="{3D3B46ED-E357-4F99-91F0-F4F9C0A42165}">
      <dgm:prSet/>
      <dgm:spPr/>
      <dgm:t>
        <a:bodyPr/>
        <a:lstStyle/>
        <a:p>
          <a:endParaRPr lang="ru-RU"/>
        </a:p>
      </dgm:t>
    </dgm:pt>
    <dgm:pt modelId="{7AE1404B-1F1C-48F6-8465-26A7CA38A0B0}">
      <dgm:prSet phldrT="[Текст]" custT="1">
        <dgm:style>
          <a:lnRef idx="1">
            <a:schemeClr val="accent3"/>
          </a:lnRef>
          <a:fillRef idx="2">
            <a:schemeClr val="accent3"/>
          </a:fillRef>
          <a:effectRef idx="1">
            <a:schemeClr val="accent3"/>
          </a:effectRef>
          <a:fontRef idx="minor">
            <a:schemeClr val="dk1"/>
          </a:fontRef>
        </dgm:style>
      </dgm:prSet>
      <dgm:spPr>
        <a:ln/>
      </dgm:spPr>
      <dgm:t>
        <a:bodyPr/>
        <a:lstStyle/>
        <a:p>
          <a:r>
            <a:rPr lang="ru-RU" sz="1000" b="1" dirty="0">
              <a:solidFill>
                <a:schemeClr val="tx1"/>
              </a:solidFill>
              <a:latin typeface="Times New Roman" pitchFamily="18" charset="0"/>
              <a:cs typeface="Times New Roman" pitchFamily="18" charset="0"/>
            </a:rPr>
            <a:t>Участники бюджетного процесса</a:t>
          </a:r>
        </a:p>
        <a:p>
          <a:r>
            <a:rPr lang="ru-RU" sz="1000" dirty="0">
              <a:solidFill>
                <a:schemeClr val="tx1"/>
              </a:solidFill>
              <a:latin typeface="Times New Roman" pitchFamily="18" charset="0"/>
              <a:cs typeface="Times New Roman" pitchFamily="18" charset="0"/>
            </a:rPr>
            <a:t>(с</a:t>
          </a:r>
          <a:r>
            <a:rPr lang="ru-RU" sz="1000" dirty="0">
              <a:latin typeface="Times New Roman" pitchFamily="18" charset="0"/>
              <a:cs typeface="Times New Roman" pitchFamily="18" charset="0"/>
            </a:rPr>
            <a:t>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00" dirty="0">
            <a:solidFill>
              <a:schemeClr val="tx1"/>
            </a:solidFill>
            <a:latin typeface="Times New Roman" pitchFamily="18" charset="0"/>
            <a:cs typeface="Times New Roman" pitchFamily="18" charset="0"/>
          </a:endParaRPr>
        </a:p>
      </dgm:t>
    </dgm:pt>
    <dgm:pt modelId="{C9323D64-ACE4-497A-9EB9-DB67F2293343}" type="sibTrans" cxnId="{7E90073A-12EB-4121-A791-F4ACEE112447}">
      <dgm:prSet/>
      <dgm:spPr/>
      <dgm:t>
        <a:bodyPr/>
        <a:lstStyle/>
        <a:p>
          <a:endParaRPr lang="ru-RU"/>
        </a:p>
      </dgm:t>
    </dgm:pt>
    <dgm:pt modelId="{479535F8-4837-4409-8375-66BA79BEB72E}" type="parTrans" cxnId="{7E90073A-12EB-4121-A791-F4ACEE112447}">
      <dgm:prSet/>
      <dgm:spPr/>
      <dgm:t>
        <a:bodyPr/>
        <a:lstStyle/>
        <a:p>
          <a:endParaRPr lang="ru-RU"/>
        </a:p>
      </dgm:t>
    </dgm:pt>
    <dgm:pt modelId="{13A03BB4-0DB0-442B-976D-9E2F662E00AF}" type="pres">
      <dgm:prSet presAssocID="{986F66CF-7D7E-412B-ACFF-73FA4A5710E3}" presName="Name0" presStyleCnt="0">
        <dgm:presLayoutVars>
          <dgm:chMax val="1"/>
          <dgm:dir/>
          <dgm:animLvl val="ctr"/>
          <dgm:resizeHandles val="exact"/>
        </dgm:presLayoutVars>
      </dgm:prSet>
      <dgm:spPr/>
      <dgm:t>
        <a:bodyPr/>
        <a:lstStyle/>
        <a:p>
          <a:endParaRPr lang="ru-RU"/>
        </a:p>
      </dgm:t>
    </dgm:pt>
    <dgm:pt modelId="{C2771272-27CF-4F9F-AA54-787F32BBBE07}" type="pres">
      <dgm:prSet presAssocID="{7AE1404B-1F1C-48F6-8465-26A7CA38A0B0}" presName="centerShape" presStyleLbl="node0" presStyleIdx="0" presStyleCnt="1" custScaleX="134244" custScaleY="140053" custLinFactNeighborX="-667" custLinFactNeighborY="3096"/>
      <dgm:spPr>
        <a:prstGeom prst="roundRect">
          <a:avLst/>
        </a:prstGeom>
      </dgm:spPr>
      <dgm:t>
        <a:bodyPr/>
        <a:lstStyle/>
        <a:p>
          <a:endParaRPr lang="ru-RU"/>
        </a:p>
      </dgm:t>
    </dgm:pt>
    <dgm:pt modelId="{8718CB4E-F65C-4E4A-89C4-26F421EC27CE}" type="pres">
      <dgm:prSet presAssocID="{34BE101E-7B06-4AB2-9CC8-650D2E14A328}" presName="node" presStyleLbl="node1" presStyleIdx="0" presStyleCnt="8" custScaleX="262498" custScaleY="148698" custRadScaleRad="100452" custRadScaleInc="36244">
        <dgm:presLayoutVars>
          <dgm:bulletEnabled val="1"/>
        </dgm:presLayoutVars>
      </dgm:prSet>
      <dgm:spPr>
        <a:prstGeom prst="roundRect">
          <a:avLst/>
        </a:prstGeom>
      </dgm:spPr>
      <dgm:t>
        <a:bodyPr/>
        <a:lstStyle/>
        <a:p>
          <a:endParaRPr lang="ru-RU"/>
        </a:p>
      </dgm:t>
    </dgm:pt>
    <dgm:pt modelId="{F77850E8-ED66-4497-ADDC-2206A6355E98}" type="pres">
      <dgm:prSet presAssocID="{34BE101E-7B06-4AB2-9CC8-650D2E14A328}" presName="dummy" presStyleCnt="0"/>
      <dgm:spPr/>
    </dgm:pt>
    <dgm:pt modelId="{1A87F541-6E74-4307-9CE0-B39223E5CA95}" type="pres">
      <dgm:prSet presAssocID="{428CA93B-C0E8-4139-B292-C15430994F62}" presName="sibTrans" presStyleLbl="sibTrans2D1" presStyleIdx="0" presStyleCnt="8" custScaleY="100549" custLinFactNeighborX="53" custLinFactNeighborY="-3671"/>
      <dgm:spPr/>
      <dgm:t>
        <a:bodyPr/>
        <a:lstStyle/>
        <a:p>
          <a:endParaRPr lang="ru-RU"/>
        </a:p>
      </dgm:t>
    </dgm:pt>
    <dgm:pt modelId="{845E0088-4DF9-433D-BC84-CA6B21FB8774}" type="pres">
      <dgm:prSet presAssocID="{AD086328-42E6-4038-8968-4EA045F7CF0E}" presName="node" presStyleLbl="node1" presStyleIdx="1" presStyleCnt="8" custScaleX="236968" custScaleY="99090" custRadScaleRad="141528" custRadScaleInc="144599">
        <dgm:presLayoutVars>
          <dgm:bulletEnabled val="1"/>
        </dgm:presLayoutVars>
      </dgm:prSet>
      <dgm:spPr>
        <a:prstGeom prst="roundRect">
          <a:avLst/>
        </a:prstGeom>
      </dgm:spPr>
      <dgm:t>
        <a:bodyPr/>
        <a:lstStyle/>
        <a:p>
          <a:endParaRPr lang="ru-RU"/>
        </a:p>
      </dgm:t>
    </dgm:pt>
    <dgm:pt modelId="{0A1313B0-7E47-435A-BBF3-FA9820F9A7C1}" type="pres">
      <dgm:prSet presAssocID="{AD086328-42E6-4038-8968-4EA045F7CF0E}" presName="dummy" presStyleCnt="0"/>
      <dgm:spPr/>
    </dgm:pt>
    <dgm:pt modelId="{09577B85-9C24-4AFB-BBCF-5B6EE4ABDBCC}" type="pres">
      <dgm:prSet presAssocID="{36E4F3B6-8DD8-4DE5-A120-B51436573A5D}" presName="sibTrans" presStyleLbl="sibTrans2D1" presStyleIdx="1" presStyleCnt="8"/>
      <dgm:spPr/>
      <dgm:t>
        <a:bodyPr/>
        <a:lstStyle/>
        <a:p>
          <a:endParaRPr lang="ru-RU"/>
        </a:p>
      </dgm:t>
    </dgm:pt>
    <dgm:pt modelId="{F4E02FC5-5AE7-4245-AB29-1ABD8AEB0F21}" type="pres">
      <dgm:prSet presAssocID="{457D5479-3190-4159-BAE4-C5C8ADB2286C}" presName="node" presStyleLbl="node1" presStyleIdx="2" presStyleCnt="8" custScaleX="276415" custScaleY="145565" custRadScaleRad="121420" custRadScaleInc="49338">
        <dgm:presLayoutVars>
          <dgm:bulletEnabled val="1"/>
        </dgm:presLayoutVars>
      </dgm:prSet>
      <dgm:spPr>
        <a:prstGeom prst="roundRect">
          <a:avLst/>
        </a:prstGeom>
      </dgm:spPr>
      <dgm:t>
        <a:bodyPr/>
        <a:lstStyle/>
        <a:p>
          <a:endParaRPr lang="ru-RU"/>
        </a:p>
      </dgm:t>
    </dgm:pt>
    <dgm:pt modelId="{3EDF1602-9463-4CBD-B73A-623E7C26D306}" type="pres">
      <dgm:prSet presAssocID="{457D5479-3190-4159-BAE4-C5C8ADB2286C}" presName="dummy" presStyleCnt="0"/>
      <dgm:spPr/>
    </dgm:pt>
    <dgm:pt modelId="{8408641A-5520-4223-B287-2CF3375948FD}" type="pres">
      <dgm:prSet presAssocID="{16E43C0E-5025-4B02-A12B-E8750D6E003A}" presName="sibTrans" presStyleLbl="sibTrans2D1" presStyleIdx="2" presStyleCnt="8"/>
      <dgm:spPr/>
      <dgm:t>
        <a:bodyPr/>
        <a:lstStyle/>
        <a:p>
          <a:endParaRPr lang="ru-RU"/>
        </a:p>
      </dgm:t>
    </dgm:pt>
    <dgm:pt modelId="{0D45D63D-91C6-4CBD-9A7E-8B57F668A8E9}" type="pres">
      <dgm:prSet presAssocID="{2806752B-5BD3-4C1F-9E01-F135D9C826FE}" presName="node" presStyleLbl="node1" presStyleIdx="3" presStyleCnt="8" custScaleX="224203" custScaleY="78957" custRadScaleRad="149496" custRadScaleInc="-98685">
        <dgm:presLayoutVars>
          <dgm:bulletEnabled val="1"/>
        </dgm:presLayoutVars>
      </dgm:prSet>
      <dgm:spPr>
        <a:prstGeom prst="roundRect">
          <a:avLst/>
        </a:prstGeom>
      </dgm:spPr>
      <dgm:t>
        <a:bodyPr/>
        <a:lstStyle/>
        <a:p>
          <a:endParaRPr lang="ru-RU"/>
        </a:p>
      </dgm:t>
    </dgm:pt>
    <dgm:pt modelId="{A483A381-D5C5-40BC-AFFB-E4B0A9EBABBB}" type="pres">
      <dgm:prSet presAssocID="{2806752B-5BD3-4C1F-9E01-F135D9C826FE}" presName="dummy" presStyleCnt="0"/>
      <dgm:spPr/>
    </dgm:pt>
    <dgm:pt modelId="{D336E3F1-8B08-444F-A4A5-486A16240F7C}" type="pres">
      <dgm:prSet presAssocID="{80368796-B66A-4FEA-928C-F467B493B30E}" presName="sibTrans" presStyleLbl="sibTrans2D1" presStyleIdx="3" presStyleCnt="8"/>
      <dgm:spPr/>
      <dgm:t>
        <a:bodyPr/>
        <a:lstStyle/>
        <a:p>
          <a:endParaRPr lang="ru-RU"/>
        </a:p>
      </dgm:t>
    </dgm:pt>
    <dgm:pt modelId="{2903352A-C723-4D92-8BD1-F54193A752E8}" type="pres">
      <dgm:prSet presAssocID="{212AE3C7-0F2E-4C48-9038-4E1DFEECE648}" presName="node" presStyleLbl="node1" presStyleIdx="4" presStyleCnt="8" custScaleX="235757" custScaleY="89893" custRadScaleRad="89403" custRadScaleInc="-40248">
        <dgm:presLayoutVars>
          <dgm:bulletEnabled val="1"/>
        </dgm:presLayoutVars>
      </dgm:prSet>
      <dgm:spPr>
        <a:prstGeom prst="roundRect">
          <a:avLst/>
        </a:prstGeom>
      </dgm:spPr>
      <dgm:t>
        <a:bodyPr/>
        <a:lstStyle/>
        <a:p>
          <a:endParaRPr lang="ru-RU"/>
        </a:p>
      </dgm:t>
    </dgm:pt>
    <dgm:pt modelId="{5E13081B-6CBB-430E-A0FE-BBBFF7C0ACB2}" type="pres">
      <dgm:prSet presAssocID="{212AE3C7-0F2E-4C48-9038-4E1DFEECE648}" presName="dummy" presStyleCnt="0"/>
      <dgm:spPr/>
    </dgm:pt>
    <dgm:pt modelId="{018C802E-E8EE-41C8-8BAA-B2F01C39DAA2}" type="pres">
      <dgm:prSet presAssocID="{8EFDF9E4-B71D-4FD0-8C25-1005EF21C02E}" presName="sibTrans" presStyleLbl="sibTrans2D1" presStyleIdx="4" presStyleCnt="8"/>
      <dgm:spPr/>
      <dgm:t>
        <a:bodyPr/>
        <a:lstStyle/>
        <a:p>
          <a:endParaRPr lang="ru-RU"/>
        </a:p>
      </dgm:t>
    </dgm:pt>
    <dgm:pt modelId="{1B484103-B5CC-49BB-A3BC-AF799990D8CA}" type="pres">
      <dgm:prSet presAssocID="{E1AF720E-912C-4165-84A4-5820E50EBAD8}" presName="node" presStyleLbl="node1" presStyleIdx="5" presStyleCnt="8" custScaleX="262498" custScaleY="154966" custRadScaleRad="140553" custRadScaleInc="134597">
        <dgm:presLayoutVars>
          <dgm:bulletEnabled val="1"/>
        </dgm:presLayoutVars>
      </dgm:prSet>
      <dgm:spPr>
        <a:prstGeom prst="roundRect">
          <a:avLst/>
        </a:prstGeom>
      </dgm:spPr>
      <dgm:t>
        <a:bodyPr/>
        <a:lstStyle/>
        <a:p>
          <a:endParaRPr lang="ru-RU"/>
        </a:p>
      </dgm:t>
    </dgm:pt>
    <dgm:pt modelId="{E46A92E0-CDA0-4752-B399-98C875F8E026}" type="pres">
      <dgm:prSet presAssocID="{E1AF720E-912C-4165-84A4-5820E50EBAD8}" presName="dummy" presStyleCnt="0"/>
      <dgm:spPr/>
    </dgm:pt>
    <dgm:pt modelId="{BACDCCE6-32EB-41B6-A9DD-91DC8FD48CB9}" type="pres">
      <dgm:prSet presAssocID="{7D3B726C-BF58-455C-9D20-3351D67C21C7}" presName="sibTrans" presStyleLbl="sibTrans2D1" presStyleIdx="5" presStyleCnt="8"/>
      <dgm:spPr/>
      <dgm:t>
        <a:bodyPr/>
        <a:lstStyle/>
        <a:p>
          <a:endParaRPr lang="ru-RU"/>
        </a:p>
      </dgm:t>
    </dgm:pt>
    <dgm:pt modelId="{5356B0E1-8162-4DE2-9CF6-6915C440583D}" type="pres">
      <dgm:prSet presAssocID="{9BFE8969-13FB-402C-9DD3-6A161DCD5DFE}" presName="node" presStyleLbl="node1" presStyleIdx="6" presStyleCnt="8" custScaleX="262498" custScaleY="120838" custRadScaleRad="131420" custRadScaleInc="38038">
        <dgm:presLayoutVars>
          <dgm:bulletEnabled val="1"/>
        </dgm:presLayoutVars>
      </dgm:prSet>
      <dgm:spPr>
        <a:prstGeom prst="roundRect">
          <a:avLst/>
        </a:prstGeom>
      </dgm:spPr>
      <dgm:t>
        <a:bodyPr/>
        <a:lstStyle/>
        <a:p>
          <a:endParaRPr lang="ru-RU"/>
        </a:p>
      </dgm:t>
    </dgm:pt>
    <dgm:pt modelId="{C36DBA81-B1B1-4CC7-8B5B-6FA5F77A66FF}" type="pres">
      <dgm:prSet presAssocID="{9BFE8969-13FB-402C-9DD3-6A161DCD5DFE}" presName="dummy" presStyleCnt="0"/>
      <dgm:spPr/>
    </dgm:pt>
    <dgm:pt modelId="{E4C76E3D-688C-4BFE-A395-BDB911363A6E}" type="pres">
      <dgm:prSet presAssocID="{ACC09EE7-33B0-4FC4-8D7D-D9066F8E0872}" presName="sibTrans" presStyleLbl="sibTrans2D1" presStyleIdx="6" presStyleCnt="8"/>
      <dgm:spPr/>
      <dgm:t>
        <a:bodyPr/>
        <a:lstStyle/>
        <a:p>
          <a:endParaRPr lang="ru-RU"/>
        </a:p>
      </dgm:t>
    </dgm:pt>
    <dgm:pt modelId="{2243B9A5-8E15-4393-A3CF-599F3170D614}" type="pres">
      <dgm:prSet presAssocID="{7B448054-BD1F-4DB8-B808-A907AB9AE9F6}" presName="node" presStyleLbl="node1" presStyleIdx="7" presStyleCnt="8" custScaleX="262498" custScaleY="105594" custRadScaleRad="150869" custRadScaleInc="-84932">
        <dgm:presLayoutVars>
          <dgm:bulletEnabled val="1"/>
        </dgm:presLayoutVars>
      </dgm:prSet>
      <dgm:spPr>
        <a:prstGeom prst="roundRect">
          <a:avLst/>
        </a:prstGeom>
      </dgm:spPr>
      <dgm:t>
        <a:bodyPr/>
        <a:lstStyle/>
        <a:p>
          <a:endParaRPr lang="ru-RU"/>
        </a:p>
      </dgm:t>
    </dgm:pt>
    <dgm:pt modelId="{24FFE346-36FD-4264-94A6-BC2A279F3788}" type="pres">
      <dgm:prSet presAssocID="{7B448054-BD1F-4DB8-B808-A907AB9AE9F6}" presName="dummy" presStyleCnt="0"/>
      <dgm:spPr/>
    </dgm:pt>
    <dgm:pt modelId="{81C46EE8-CFD4-48B7-B824-CCA63C8B9B22}" type="pres">
      <dgm:prSet presAssocID="{41397CD7-34BF-43EB-8507-012806C04D8F}" presName="sibTrans" presStyleLbl="sibTrans2D1" presStyleIdx="7" presStyleCnt="8"/>
      <dgm:spPr/>
      <dgm:t>
        <a:bodyPr/>
        <a:lstStyle/>
        <a:p>
          <a:endParaRPr lang="ru-RU"/>
        </a:p>
      </dgm:t>
    </dgm:pt>
  </dgm:ptLst>
  <dgm:cxnLst>
    <dgm:cxn modelId="{5378E6A3-E9C3-4CBB-8825-D73E25E6671C}" srcId="{7AE1404B-1F1C-48F6-8465-26A7CA38A0B0}" destId="{457D5479-3190-4159-BAE4-C5C8ADB2286C}" srcOrd="2" destOrd="0" parTransId="{A04F5FCC-EDCD-4414-B36C-74564DCDC617}" sibTransId="{16E43C0E-5025-4B02-A12B-E8750D6E003A}"/>
    <dgm:cxn modelId="{87D99FA7-633B-460C-912D-BADBAAA19ABA}" srcId="{7AE1404B-1F1C-48F6-8465-26A7CA38A0B0}" destId="{34BE101E-7B06-4AB2-9CC8-650D2E14A328}" srcOrd="0" destOrd="0" parTransId="{9B93B7E7-62A0-4408-8F77-3CA0B4AB977C}" sibTransId="{428CA93B-C0E8-4139-B292-C15430994F62}"/>
    <dgm:cxn modelId="{4C6417F0-C6BC-46F1-AEF7-376F98758D3C}" type="presOf" srcId="{8EFDF9E4-B71D-4FD0-8C25-1005EF21C02E}" destId="{018C802E-E8EE-41C8-8BAA-B2F01C39DAA2}" srcOrd="0" destOrd="0" presId="urn:microsoft.com/office/officeart/2005/8/layout/radial6"/>
    <dgm:cxn modelId="{A918DB84-AAE0-48B4-A0E2-5BE39AA6ABCE}" type="presOf" srcId="{80368796-B66A-4FEA-928C-F467B493B30E}" destId="{D336E3F1-8B08-444F-A4A5-486A16240F7C}" srcOrd="0" destOrd="0" presId="urn:microsoft.com/office/officeart/2005/8/layout/radial6"/>
    <dgm:cxn modelId="{1C407AB0-8A3F-43AA-B5D7-C5557F0D6E66}" srcId="{7AE1404B-1F1C-48F6-8465-26A7CA38A0B0}" destId="{7B448054-BD1F-4DB8-B808-A907AB9AE9F6}" srcOrd="7" destOrd="0" parTransId="{80C2BF13-EC7D-41E1-B4DA-BD20982257E1}" sibTransId="{41397CD7-34BF-43EB-8507-012806C04D8F}"/>
    <dgm:cxn modelId="{7E90073A-12EB-4121-A791-F4ACEE112447}" srcId="{986F66CF-7D7E-412B-ACFF-73FA4A5710E3}" destId="{7AE1404B-1F1C-48F6-8465-26A7CA38A0B0}" srcOrd="0" destOrd="0" parTransId="{479535F8-4837-4409-8375-66BA79BEB72E}" sibTransId="{C9323D64-ACE4-497A-9EB9-DB67F2293343}"/>
    <dgm:cxn modelId="{8778D2FC-F88D-4A18-96E9-418059FE9F18}" type="presOf" srcId="{457D5479-3190-4159-BAE4-C5C8ADB2286C}" destId="{F4E02FC5-5AE7-4245-AB29-1ABD8AEB0F21}" srcOrd="0" destOrd="0" presId="urn:microsoft.com/office/officeart/2005/8/layout/radial6"/>
    <dgm:cxn modelId="{4091780C-A3A3-44E7-87D6-CDBA47544BD3}" type="presOf" srcId="{16E43C0E-5025-4B02-A12B-E8750D6E003A}" destId="{8408641A-5520-4223-B287-2CF3375948FD}" srcOrd="0" destOrd="0" presId="urn:microsoft.com/office/officeart/2005/8/layout/radial6"/>
    <dgm:cxn modelId="{3EFF7720-2FFB-4CD6-AD6E-AEACF19F1A46}" srcId="{7AE1404B-1F1C-48F6-8465-26A7CA38A0B0}" destId="{AD086328-42E6-4038-8968-4EA045F7CF0E}" srcOrd="1" destOrd="0" parTransId="{6C2D5477-08B7-4FE1-B563-88E987AE78FE}" sibTransId="{36E4F3B6-8DD8-4DE5-A120-B51436573A5D}"/>
    <dgm:cxn modelId="{6DD62E33-1BBB-4B47-990F-D16A00F9869F}" type="presOf" srcId="{AD086328-42E6-4038-8968-4EA045F7CF0E}" destId="{845E0088-4DF9-433D-BC84-CA6B21FB8774}" srcOrd="0" destOrd="0" presId="urn:microsoft.com/office/officeart/2005/8/layout/radial6"/>
    <dgm:cxn modelId="{20C1416F-6702-4D46-BA73-C4F77C6656A2}" type="presOf" srcId="{212AE3C7-0F2E-4C48-9038-4E1DFEECE648}" destId="{2903352A-C723-4D92-8BD1-F54193A752E8}" srcOrd="0" destOrd="0" presId="urn:microsoft.com/office/officeart/2005/8/layout/radial6"/>
    <dgm:cxn modelId="{E0928A35-A0DC-4E49-B71D-37D6911692EA}" type="presOf" srcId="{E1AF720E-912C-4165-84A4-5820E50EBAD8}" destId="{1B484103-B5CC-49BB-A3BC-AF799990D8CA}" srcOrd="0" destOrd="0" presId="urn:microsoft.com/office/officeart/2005/8/layout/radial6"/>
    <dgm:cxn modelId="{A44A5EDA-9717-4330-BF5F-487A709600FC}" type="presOf" srcId="{36E4F3B6-8DD8-4DE5-A120-B51436573A5D}" destId="{09577B85-9C24-4AFB-BBCF-5B6EE4ABDBCC}" srcOrd="0" destOrd="0" presId="urn:microsoft.com/office/officeart/2005/8/layout/radial6"/>
    <dgm:cxn modelId="{7DF2C884-7EE3-4FD0-82DB-E86C847C579F}" type="presOf" srcId="{7D3B726C-BF58-455C-9D20-3351D67C21C7}" destId="{BACDCCE6-32EB-41B6-A9DD-91DC8FD48CB9}" srcOrd="0" destOrd="0" presId="urn:microsoft.com/office/officeart/2005/8/layout/radial6"/>
    <dgm:cxn modelId="{5995FBEE-C788-460E-B446-F29175D9D818}" type="presOf" srcId="{34BE101E-7B06-4AB2-9CC8-650D2E14A328}" destId="{8718CB4E-F65C-4E4A-89C4-26F421EC27CE}" srcOrd="0" destOrd="0" presId="urn:microsoft.com/office/officeart/2005/8/layout/radial6"/>
    <dgm:cxn modelId="{AAA114F8-782B-4BC5-B4D8-0D548730914A}" type="presOf" srcId="{7B448054-BD1F-4DB8-B808-A907AB9AE9F6}" destId="{2243B9A5-8E15-4393-A3CF-599F3170D614}" srcOrd="0" destOrd="0" presId="urn:microsoft.com/office/officeart/2005/8/layout/radial6"/>
    <dgm:cxn modelId="{6B948E52-3CC5-4DCB-B4CE-61C5D80C2F43}" type="presOf" srcId="{ACC09EE7-33B0-4FC4-8D7D-D9066F8E0872}" destId="{E4C76E3D-688C-4BFE-A395-BDB911363A6E}" srcOrd="0" destOrd="0" presId="urn:microsoft.com/office/officeart/2005/8/layout/radial6"/>
    <dgm:cxn modelId="{6343A1FD-38C6-4747-A0CA-C90D36CCA206}" srcId="{7AE1404B-1F1C-48F6-8465-26A7CA38A0B0}" destId="{212AE3C7-0F2E-4C48-9038-4E1DFEECE648}" srcOrd="4" destOrd="0" parTransId="{90759C3E-EE0B-4F62-BCC9-644B5BA324B9}" sibTransId="{8EFDF9E4-B71D-4FD0-8C25-1005EF21C02E}"/>
    <dgm:cxn modelId="{BF4AE5FD-CC48-45D2-B14C-C544F99986E1}" srcId="{7AE1404B-1F1C-48F6-8465-26A7CA38A0B0}" destId="{2806752B-5BD3-4C1F-9E01-F135D9C826FE}" srcOrd="3" destOrd="0" parTransId="{D6678E5B-3401-49B6-A5B6-9E2C17C44DC6}" sibTransId="{80368796-B66A-4FEA-928C-F467B493B30E}"/>
    <dgm:cxn modelId="{4484ED24-C1CB-47DC-877C-7E20D5A02588}" type="presOf" srcId="{2806752B-5BD3-4C1F-9E01-F135D9C826FE}" destId="{0D45D63D-91C6-4CBD-9A7E-8B57F668A8E9}" srcOrd="0" destOrd="0" presId="urn:microsoft.com/office/officeart/2005/8/layout/radial6"/>
    <dgm:cxn modelId="{3D3B46ED-E357-4F99-91F0-F4F9C0A42165}" srcId="{7AE1404B-1F1C-48F6-8465-26A7CA38A0B0}" destId="{9BFE8969-13FB-402C-9DD3-6A161DCD5DFE}" srcOrd="6" destOrd="0" parTransId="{F1D3C5C1-5DC4-4BDE-9FB7-BF30D1A49211}" sibTransId="{ACC09EE7-33B0-4FC4-8D7D-D9066F8E0872}"/>
    <dgm:cxn modelId="{F29DF9FF-D770-4133-8A8A-25E000281AB2}" type="presOf" srcId="{9BFE8969-13FB-402C-9DD3-6A161DCD5DFE}" destId="{5356B0E1-8162-4DE2-9CF6-6915C440583D}" srcOrd="0" destOrd="0" presId="urn:microsoft.com/office/officeart/2005/8/layout/radial6"/>
    <dgm:cxn modelId="{017D7529-5AC8-404F-B4E3-55E7A8DAD277}" type="presOf" srcId="{41397CD7-34BF-43EB-8507-012806C04D8F}" destId="{81C46EE8-CFD4-48B7-B824-CCA63C8B9B22}" srcOrd="0" destOrd="0" presId="urn:microsoft.com/office/officeart/2005/8/layout/radial6"/>
    <dgm:cxn modelId="{BAEEE5EF-7C1B-4CE4-984A-933EB7393E8B}" srcId="{7AE1404B-1F1C-48F6-8465-26A7CA38A0B0}" destId="{E1AF720E-912C-4165-84A4-5820E50EBAD8}" srcOrd="5" destOrd="0" parTransId="{4FBAC4A1-BE85-421A-A2C1-3C963026E450}" sibTransId="{7D3B726C-BF58-455C-9D20-3351D67C21C7}"/>
    <dgm:cxn modelId="{CE669DC1-B8EE-49F2-99F1-D069DC9B245E}" type="presOf" srcId="{7AE1404B-1F1C-48F6-8465-26A7CA38A0B0}" destId="{C2771272-27CF-4F9F-AA54-787F32BBBE07}" srcOrd="0" destOrd="0" presId="urn:microsoft.com/office/officeart/2005/8/layout/radial6"/>
    <dgm:cxn modelId="{EB233853-92A0-4830-B69D-C15B576A22A1}" type="presOf" srcId="{428CA93B-C0E8-4139-B292-C15430994F62}" destId="{1A87F541-6E74-4307-9CE0-B39223E5CA95}" srcOrd="0" destOrd="0" presId="urn:microsoft.com/office/officeart/2005/8/layout/radial6"/>
    <dgm:cxn modelId="{0524E878-4A9B-4514-AF9D-3D6C4B5A753F}" type="presOf" srcId="{986F66CF-7D7E-412B-ACFF-73FA4A5710E3}" destId="{13A03BB4-0DB0-442B-976D-9E2F662E00AF}" srcOrd="0" destOrd="0" presId="urn:microsoft.com/office/officeart/2005/8/layout/radial6"/>
    <dgm:cxn modelId="{1191E6E6-7029-4828-B63E-7DB3EDD75482}" type="presParOf" srcId="{13A03BB4-0DB0-442B-976D-9E2F662E00AF}" destId="{C2771272-27CF-4F9F-AA54-787F32BBBE07}" srcOrd="0" destOrd="0" presId="urn:microsoft.com/office/officeart/2005/8/layout/radial6"/>
    <dgm:cxn modelId="{5F0E5907-BBC6-4518-9279-43A3E6EE698D}" type="presParOf" srcId="{13A03BB4-0DB0-442B-976D-9E2F662E00AF}" destId="{8718CB4E-F65C-4E4A-89C4-26F421EC27CE}" srcOrd="1" destOrd="0" presId="urn:microsoft.com/office/officeart/2005/8/layout/radial6"/>
    <dgm:cxn modelId="{244A0A25-B7AD-4258-8874-28418C4403F2}" type="presParOf" srcId="{13A03BB4-0DB0-442B-976D-9E2F662E00AF}" destId="{F77850E8-ED66-4497-ADDC-2206A6355E98}" srcOrd="2" destOrd="0" presId="urn:microsoft.com/office/officeart/2005/8/layout/radial6"/>
    <dgm:cxn modelId="{EC8D23E6-D340-401A-8372-3C21A0640E99}" type="presParOf" srcId="{13A03BB4-0DB0-442B-976D-9E2F662E00AF}" destId="{1A87F541-6E74-4307-9CE0-B39223E5CA95}" srcOrd="3" destOrd="0" presId="urn:microsoft.com/office/officeart/2005/8/layout/radial6"/>
    <dgm:cxn modelId="{2FFD99D8-2BD0-4F8F-B6D7-D7E97C21EF6A}" type="presParOf" srcId="{13A03BB4-0DB0-442B-976D-9E2F662E00AF}" destId="{845E0088-4DF9-433D-BC84-CA6B21FB8774}" srcOrd="4" destOrd="0" presId="urn:microsoft.com/office/officeart/2005/8/layout/radial6"/>
    <dgm:cxn modelId="{8510BA3A-CD0A-4B3A-B537-D1E64F635A0E}" type="presParOf" srcId="{13A03BB4-0DB0-442B-976D-9E2F662E00AF}" destId="{0A1313B0-7E47-435A-BBF3-FA9820F9A7C1}" srcOrd="5" destOrd="0" presId="urn:microsoft.com/office/officeart/2005/8/layout/radial6"/>
    <dgm:cxn modelId="{DFA23679-F131-44BC-A236-E0399EE65D86}" type="presParOf" srcId="{13A03BB4-0DB0-442B-976D-9E2F662E00AF}" destId="{09577B85-9C24-4AFB-BBCF-5B6EE4ABDBCC}" srcOrd="6" destOrd="0" presId="urn:microsoft.com/office/officeart/2005/8/layout/radial6"/>
    <dgm:cxn modelId="{B82B805B-ACD6-4EBF-A469-0207EC2D0B68}" type="presParOf" srcId="{13A03BB4-0DB0-442B-976D-9E2F662E00AF}" destId="{F4E02FC5-5AE7-4245-AB29-1ABD8AEB0F21}" srcOrd="7" destOrd="0" presId="urn:microsoft.com/office/officeart/2005/8/layout/radial6"/>
    <dgm:cxn modelId="{92314EB7-E194-4A23-86C9-C1B1F850D007}" type="presParOf" srcId="{13A03BB4-0DB0-442B-976D-9E2F662E00AF}" destId="{3EDF1602-9463-4CBD-B73A-623E7C26D306}" srcOrd="8" destOrd="0" presId="urn:microsoft.com/office/officeart/2005/8/layout/radial6"/>
    <dgm:cxn modelId="{0E383115-FF0A-4AFE-8D2C-546794BAC161}" type="presParOf" srcId="{13A03BB4-0DB0-442B-976D-9E2F662E00AF}" destId="{8408641A-5520-4223-B287-2CF3375948FD}" srcOrd="9" destOrd="0" presId="urn:microsoft.com/office/officeart/2005/8/layout/radial6"/>
    <dgm:cxn modelId="{43FCD5AA-C3BB-49B4-B3A4-63DC06355C70}" type="presParOf" srcId="{13A03BB4-0DB0-442B-976D-9E2F662E00AF}" destId="{0D45D63D-91C6-4CBD-9A7E-8B57F668A8E9}" srcOrd="10" destOrd="0" presId="urn:microsoft.com/office/officeart/2005/8/layout/radial6"/>
    <dgm:cxn modelId="{B1557FAE-221F-4DE9-9919-5DC277CBA8FD}" type="presParOf" srcId="{13A03BB4-0DB0-442B-976D-9E2F662E00AF}" destId="{A483A381-D5C5-40BC-AFFB-E4B0A9EBABBB}" srcOrd="11" destOrd="0" presId="urn:microsoft.com/office/officeart/2005/8/layout/radial6"/>
    <dgm:cxn modelId="{2502F296-05E2-4279-8DAF-F1F32DD24D36}" type="presParOf" srcId="{13A03BB4-0DB0-442B-976D-9E2F662E00AF}" destId="{D336E3F1-8B08-444F-A4A5-486A16240F7C}" srcOrd="12" destOrd="0" presId="urn:microsoft.com/office/officeart/2005/8/layout/radial6"/>
    <dgm:cxn modelId="{DA1F2F3F-385E-4F3F-8FF8-A37B4172A326}" type="presParOf" srcId="{13A03BB4-0DB0-442B-976D-9E2F662E00AF}" destId="{2903352A-C723-4D92-8BD1-F54193A752E8}" srcOrd="13" destOrd="0" presId="urn:microsoft.com/office/officeart/2005/8/layout/radial6"/>
    <dgm:cxn modelId="{BDB9674F-10CD-45AE-B3B6-F20F147B03CD}" type="presParOf" srcId="{13A03BB4-0DB0-442B-976D-9E2F662E00AF}" destId="{5E13081B-6CBB-430E-A0FE-BBBFF7C0ACB2}" srcOrd="14" destOrd="0" presId="urn:microsoft.com/office/officeart/2005/8/layout/radial6"/>
    <dgm:cxn modelId="{39FF1744-016A-495F-8DBA-53AD8A273C37}" type="presParOf" srcId="{13A03BB4-0DB0-442B-976D-9E2F662E00AF}" destId="{018C802E-E8EE-41C8-8BAA-B2F01C39DAA2}" srcOrd="15" destOrd="0" presId="urn:microsoft.com/office/officeart/2005/8/layout/radial6"/>
    <dgm:cxn modelId="{95FB50D6-C255-4C1D-939E-FC125CAC9FF6}" type="presParOf" srcId="{13A03BB4-0DB0-442B-976D-9E2F662E00AF}" destId="{1B484103-B5CC-49BB-A3BC-AF799990D8CA}" srcOrd="16" destOrd="0" presId="urn:microsoft.com/office/officeart/2005/8/layout/radial6"/>
    <dgm:cxn modelId="{5E6438AA-E9DF-4A4E-AAB2-A065A685644B}" type="presParOf" srcId="{13A03BB4-0DB0-442B-976D-9E2F662E00AF}" destId="{E46A92E0-CDA0-4752-B399-98C875F8E026}" srcOrd="17" destOrd="0" presId="urn:microsoft.com/office/officeart/2005/8/layout/radial6"/>
    <dgm:cxn modelId="{542436BE-024F-4A9D-9C03-58090867BBC0}" type="presParOf" srcId="{13A03BB4-0DB0-442B-976D-9E2F662E00AF}" destId="{BACDCCE6-32EB-41B6-A9DD-91DC8FD48CB9}" srcOrd="18" destOrd="0" presId="urn:microsoft.com/office/officeart/2005/8/layout/radial6"/>
    <dgm:cxn modelId="{8800050A-B63A-4836-BEDD-B04BF71D4A13}" type="presParOf" srcId="{13A03BB4-0DB0-442B-976D-9E2F662E00AF}" destId="{5356B0E1-8162-4DE2-9CF6-6915C440583D}" srcOrd="19" destOrd="0" presId="urn:microsoft.com/office/officeart/2005/8/layout/radial6"/>
    <dgm:cxn modelId="{6EE4D486-96F7-4786-AAC5-CDB699AF7E87}" type="presParOf" srcId="{13A03BB4-0DB0-442B-976D-9E2F662E00AF}" destId="{C36DBA81-B1B1-4CC7-8B5B-6FA5F77A66FF}" srcOrd="20" destOrd="0" presId="urn:microsoft.com/office/officeart/2005/8/layout/radial6"/>
    <dgm:cxn modelId="{A1E07D90-E05B-4C3F-91D2-732F58CF6F17}" type="presParOf" srcId="{13A03BB4-0DB0-442B-976D-9E2F662E00AF}" destId="{E4C76E3D-688C-4BFE-A395-BDB911363A6E}" srcOrd="21" destOrd="0" presId="urn:microsoft.com/office/officeart/2005/8/layout/radial6"/>
    <dgm:cxn modelId="{0D0BBE3F-1347-40ED-8522-C3A33E8AF739}" type="presParOf" srcId="{13A03BB4-0DB0-442B-976D-9E2F662E00AF}" destId="{2243B9A5-8E15-4393-A3CF-599F3170D614}" srcOrd="22" destOrd="0" presId="urn:microsoft.com/office/officeart/2005/8/layout/radial6"/>
    <dgm:cxn modelId="{2F31DF3E-A211-480C-8772-C2A764778B3F}" type="presParOf" srcId="{13A03BB4-0DB0-442B-976D-9E2F662E00AF}" destId="{24FFE346-36FD-4264-94A6-BC2A279F3788}" srcOrd="23" destOrd="0" presId="urn:microsoft.com/office/officeart/2005/8/layout/radial6"/>
    <dgm:cxn modelId="{BCA3CC4B-075A-4D5C-9E31-BBBAC010BA14}" type="presParOf" srcId="{13A03BB4-0DB0-442B-976D-9E2F662E00AF}" destId="{81C46EE8-CFD4-48B7-B824-CCA63C8B9B22}"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46EE8-CFD4-48B7-B824-CCA63C8B9B22}">
      <dsp:nvSpPr>
        <dsp:cNvPr id="0" name=""/>
        <dsp:cNvSpPr/>
      </dsp:nvSpPr>
      <dsp:spPr>
        <a:xfrm>
          <a:off x="885173" y="325018"/>
          <a:ext cx="4732820" cy="4732820"/>
        </a:xfrm>
        <a:prstGeom prst="blockArc">
          <a:avLst>
            <a:gd name="adj1" fmla="val 13224852"/>
            <a:gd name="adj2" fmla="val 18152359"/>
            <a:gd name="adj3" fmla="val 3433"/>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4C76E3D-688C-4BFE-A395-BDB911363A6E}">
      <dsp:nvSpPr>
        <dsp:cNvPr id="0" name=""/>
        <dsp:cNvSpPr/>
      </dsp:nvSpPr>
      <dsp:spPr>
        <a:xfrm>
          <a:off x="1303849" y="-398288"/>
          <a:ext cx="4732820" cy="4732820"/>
        </a:xfrm>
        <a:prstGeom prst="blockArc">
          <a:avLst>
            <a:gd name="adj1" fmla="val 9617198"/>
            <a:gd name="adj2" fmla="val 11982802"/>
            <a:gd name="adj3" fmla="val 3433"/>
          </a:avLst>
        </a:prstGeom>
        <a:solidFill>
          <a:schemeClr val="accent3">
            <a:hueOff val="3964728"/>
            <a:satOff val="-21254"/>
            <a:lumOff val="-28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CDCCE6-32EB-41B6-A9DD-91DC8FD48CB9}">
      <dsp:nvSpPr>
        <dsp:cNvPr id="0" name=""/>
        <dsp:cNvSpPr/>
      </dsp:nvSpPr>
      <dsp:spPr>
        <a:xfrm>
          <a:off x="1284023" y="1224035"/>
          <a:ext cx="4732820" cy="4732820"/>
        </a:xfrm>
        <a:prstGeom prst="blockArc">
          <a:avLst>
            <a:gd name="adj1" fmla="val 9533175"/>
            <a:gd name="adj2" fmla="val 12066825"/>
            <a:gd name="adj3" fmla="val 3433"/>
          </a:avLst>
        </a:prstGeom>
        <a:solidFill>
          <a:schemeClr val="accent3">
            <a:hueOff val="3303940"/>
            <a:satOff val="-17711"/>
            <a:lumOff val="-23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C802E-E8EE-41C8-8BAA-B2F01C39DAA2}">
      <dsp:nvSpPr>
        <dsp:cNvPr id="0" name=""/>
        <dsp:cNvSpPr/>
      </dsp:nvSpPr>
      <dsp:spPr>
        <a:xfrm>
          <a:off x="1013670" y="719462"/>
          <a:ext cx="4732820" cy="4732820"/>
        </a:xfrm>
        <a:prstGeom prst="blockArc">
          <a:avLst>
            <a:gd name="adj1" fmla="val 3673049"/>
            <a:gd name="adj2" fmla="val 8684907"/>
            <a:gd name="adj3" fmla="val 3433"/>
          </a:avLst>
        </a:prstGeom>
        <a:solidFill>
          <a:schemeClr val="accent3">
            <a:hueOff val="2643152"/>
            <a:satOff val="-14169"/>
            <a:lumOff val="-19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36E3F1-8B08-444F-A4A5-486A16240F7C}">
      <dsp:nvSpPr>
        <dsp:cNvPr id="0" name=""/>
        <dsp:cNvSpPr/>
      </dsp:nvSpPr>
      <dsp:spPr>
        <a:xfrm>
          <a:off x="3315718" y="754991"/>
          <a:ext cx="4732820" cy="4732820"/>
        </a:xfrm>
        <a:prstGeom prst="blockArc">
          <a:avLst>
            <a:gd name="adj1" fmla="val 2783336"/>
            <a:gd name="adj2" fmla="val 7233056"/>
            <a:gd name="adj3" fmla="val 3433"/>
          </a:avLst>
        </a:prstGeom>
        <a:solidFill>
          <a:schemeClr val="accent3">
            <a:hueOff val="1982364"/>
            <a:satOff val="-10627"/>
            <a:lumOff val="-14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8641A-5520-4223-B287-2CF3375948FD}">
      <dsp:nvSpPr>
        <dsp:cNvPr id="0" name=""/>
        <dsp:cNvSpPr/>
      </dsp:nvSpPr>
      <dsp:spPr>
        <a:xfrm>
          <a:off x="2623508" y="2070659"/>
          <a:ext cx="4732820" cy="4732820"/>
        </a:xfrm>
        <a:prstGeom prst="blockArc">
          <a:avLst>
            <a:gd name="adj1" fmla="val 20044550"/>
            <a:gd name="adj2" fmla="val 546680"/>
            <a:gd name="adj3" fmla="val 3433"/>
          </a:avLst>
        </a:prstGeom>
        <a:solidFill>
          <a:schemeClr val="accent3">
            <a:hueOff val="1321576"/>
            <a:satOff val="-7085"/>
            <a:lumOff val="-9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577B85-9C24-4AFB-BBCF-5B6EE4ABDBCC}">
      <dsp:nvSpPr>
        <dsp:cNvPr id="0" name=""/>
        <dsp:cNvSpPr/>
      </dsp:nvSpPr>
      <dsp:spPr>
        <a:xfrm>
          <a:off x="2677013" y="-66332"/>
          <a:ext cx="4732820" cy="4732820"/>
        </a:xfrm>
        <a:prstGeom prst="blockArc">
          <a:avLst>
            <a:gd name="adj1" fmla="val 20785227"/>
            <a:gd name="adj2" fmla="val 1727558"/>
            <a:gd name="adj3" fmla="val 3433"/>
          </a:avLst>
        </a:prstGeom>
        <a:solidFill>
          <a:schemeClr val="accent3">
            <a:hueOff val="660788"/>
            <a:satOff val="-3542"/>
            <a:lumOff val="-4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87F541-6E74-4307-9CE0-B39223E5CA95}">
      <dsp:nvSpPr>
        <dsp:cNvPr id="0" name=""/>
        <dsp:cNvSpPr/>
      </dsp:nvSpPr>
      <dsp:spPr>
        <a:xfrm>
          <a:off x="2927193" y="365637"/>
          <a:ext cx="4732820" cy="4758803"/>
        </a:xfrm>
        <a:prstGeom prst="blockArc">
          <a:avLst>
            <a:gd name="adj1" fmla="val 15010927"/>
            <a:gd name="adj2" fmla="val 19796772"/>
            <a:gd name="adj3" fmla="val 343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771272-27CF-4F9F-AA54-787F32BBBE07}">
      <dsp:nvSpPr>
        <dsp:cNvPr id="0" name=""/>
        <dsp:cNvSpPr/>
      </dsp:nvSpPr>
      <dsp:spPr>
        <a:xfrm>
          <a:off x="3168367" y="2071892"/>
          <a:ext cx="2163666" cy="2257292"/>
        </a:xfrm>
        <a:prstGeom prst="roundRect">
          <a:avLst/>
        </a:prstGeom>
        <a:gradFill rotWithShape="1">
          <a:gsLst>
            <a:gs pos="28000">
              <a:schemeClr val="accent3">
                <a:tint val="18000"/>
                <a:satMod val="120000"/>
                <a:lumMod val="88000"/>
              </a:schemeClr>
            </a:gs>
            <a:gs pos="100000">
              <a:schemeClr val="accent3">
                <a:tint val="40000"/>
                <a:satMod val="100000"/>
                <a:lumMod val="78000"/>
              </a:schemeClr>
            </a:gs>
          </a:gsLst>
          <a:lin ang="5400000" scaled="0"/>
        </a:gradFill>
        <a:ln w="9525" cap="flat" cmpd="sng" algn="ctr">
          <a:solidFill>
            <a:schemeClr val="accent3"/>
          </a:solid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Участники бюджетного процесса</a:t>
          </a:r>
        </a:p>
        <a:p>
          <a:pPr lvl="0" algn="ctr"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(с</a:t>
          </a:r>
          <a:r>
            <a:rPr lang="ru-RU" sz="1000" kern="1200" dirty="0">
              <a:latin typeface="Times New Roman" pitchFamily="18" charset="0"/>
              <a:cs typeface="Times New Roman" pitchFamily="18" charset="0"/>
            </a:rPr>
            <a:t>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00" kern="1200" dirty="0">
            <a:solidFill>
              <a:schemeClr val="tx1"/>
            </a:solidFill>
            <a:latin typeface="Times New Roman" pitchFamily="18" charset="0"/>
            <a:cs typeface="Times New Roman" pitchFamily="18" charset="0"/>
          </a:endParaRPr>
        </a:p>
      </dsp:txBody>
      <dsp:txXfrm>
        <a:off x="3273988" y="2177513"/>
        <a:ext cx="1952424" cy="2046050"/>
      </dsp:txXfrm>
    </dsp:sp>
    <dsp:sp modelId="{8718CB4E-F65C-4E4A-89C4-26F421EC27CE}">
      <dsp:nvSpPr>
        <dsp:cNvPr id="0" name=""/>
        <dsp:cNvSpPr/>
      </dsp:nvSpPr>
      <dsp:spPr>
        <a:xfrm>
          <a:off x="3021801" y="-108088"/>
          <a:ext cx="2961552" cy="1677639"/>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a:solidFill>
                <a:schemeClr val="tx1"/>
              </a:solidFill>
              <a:latin typeface="Times New Roman" pitchFamily="18" charset="0"/>
              <a:cs typeface="Times New Roman" pitchFamily="18" charset="0"/>
            </a:rPr>
            <a:t>Глава Администрация муниципального района</a:t>
          </a:r>
        </a:p>
        <a:p>
          <a:pPr lvl="0" algn="ctr" defTabSz="400050">
            <a:lnSpc>
              <a:spcPct val="90000"/>
            </a:lnSpc>
            <a:spcBef>
              <a:spcPct val="0"/>
            </a:spcBef>
            <a:spcAft>
              <a:spcPct val="35000"/>
            </a:spcAft>
          </a:pPr>
          <a:r>
            <a:rPr lang="ru-RU" sz="900" kern="1200" dirty="0">
              <a:solidFill>
                <a:schemeClr val="tx1"/>
              </a:solidFill>
              <a:latin typeface="Times New Roman" pitchFamily="18" charset="0"/>
              <a:cs typeface="Times New Roman" pitchFamily="18" charset="0"/>
            </a:rPr>
            <a:t>   - руководит подготовкой вопросов формирования проекта районного бюджета; </a:t>
          </a:r>
        </a:p>
        <a:p>
          <a:pPr lvl="0" algn="ctr" defTabSz="400050">
            <a:lnSpc>
              <a:spcPct val="90000"/>
            </a:lnSpc>
            <a:spcBef>
              <a:spcPct val="0"/>
            </a:spcBef>
            <a:spcAft>
              <a:spcPct val="35000"/>
            </a:spcAft>
          </a:pPr>
          <a:r>
            <a:rPr lang="ru-RU" sz="900" kern="1200" dirty="0">
              <a:solidFill>
                <a:schemeClr val="tx1"/>
              </a:solidFill>
              <a:latin typeface="Times New Roman" pitchFamily="18" charset="0"/>
              <a:cs typeface="Times New Roman" pitchFamily="18" charset="0"/>
            </a:rPr>
            <a:t>  -  выносит на рассмотрение Совета;</a:t>
          </a:r>
        </a:p>
        <a:p>
          <a:pPr lvl="0" algn="ctr" defTabSz="400050">
            <a:lnSpc>
              <a:spcPct val="90000"/>
            </a:lnSpc>
            <a:spcBef>
              <a:spcPct val="0"/>
            </a:spcBef>
            <a:spcAft>
              <a:spcPct val="35000"/>
            </a:spcAft>
          </a:pPr>
          <a:r>
            <a:rPr lang="ru-RU" sz="900" kern="1200" dirty="0">
              <a:solidFill>
                <a:schemeClr val="tx1"/>
              </a:solidFill>
              <a:latin typeface="Times New Roman" pitchFamily="18" charset="0"/>
              <a:cs typeface="Times New Roman" pitchFamily="18" charset="0"/>
            </a:rPr>
            <a:t>  -  инициирует публичные слушания;</a:t>
          </a:r>
        </a:p>
        <a:p>
          <a:pPr lvl="0" algn="ctr" defTabSz="400050">
            <a:lnSpc>
              <a:spcPct val="90000"/>
            </a:lnSpc>
            <a:spcBef>
              <a:spcPct val="0"/>
            </a:spcBef>
            <a:spcAft>
              <a:spcPct val="35000"/>
            </a:spcAft>
          </a:pPr>
          <a:r>
            <a:rPr lang="ru-RU" sz="900" kern="1200" dirty="0">
              <a:solidFill>
                <a:schemeClr val="tx1"/>
              </a:solidFill>
              <a:latin typeface="Times New Roman" pitchFamily="18" charset="0"/>
              <a:cs typeface="Times New Roman" pitchFamily="18" charset="0"/>
            </a:rPr>
            <a:t>Контролирует исполнение;</a:t>
          </a:r>
        </a:p>
        <a:p>
          <a:pPr lvl="0" algn="ctr" defTabSz="400050">
            <a:lnSpc>
              <a:spcPct val="90000"/>
            </a:lnSpc>
            <a:spcBef>
              <a:spcPct val="0"/>
            </a:spcBef>
            <a:spcAft>
              <a:spcPct val="35000"/>
            </a:spcAft>
          </a:pPr>
          <a:r>
            <a:rPr lang="ru-RU" sz="900" kern="1200" dirty="0">
              <a:solidFill>
                <a:schemeClr val="tx1"/>
              </a:solidFill>
              <a:latin typeface="Times New Roman" pitchFamily="18" charset="0"/>
              <a:cs typeface="Times New Roman" pitchFamily="18" charset="0"/>
            </a:rPr>
            <a:t>Утверждает квартальную отчетность</a:t>
          </a:r>
        </a:p>
      </dsp:txBody>
      <dsp:txXfrm>
        <a:off x="3103697" y="-26192"/>
        <a:ext cx="2797760" cy="1513847"/>
      </dsp:txXfrm>
    </dsp:sp>
    <dsp:sp modelId="{845E0088-4DF9-433D-BC84-CA6B21FB8774}">
      <dsp:nvSpPr>
        <dsp:cNvPr id="0" name=""/>
        <dsp:cNvSpPr/>
      </dsp:nvSpPr>
      <dsp:spPr>
        <a:xfrm>
          <a:off x="5967440" y="1195016"/>
          <a:ext cx="2673518" cy="1117952"/>
        </a:xfrm>
        <a:prstGeom prst="roundRect">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b="1" kern="1200" dirty="0">
              <a:solidFill>
                <a:schemeClr val="tx1"/>
              </a:solidFill>
              <a:latin typeface="Times New Roman" pitchFamily="18" charset="0"/>
              <a:cs typeface="Times New Roman" pitchFamily="18" charset="0"/>
            </a:rPr>
            <a:t>Совет  Зеленчукского района</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рассматривает и утверждает бюджет;</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устанавливает, изменяет и отменяет местные налоги;</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Рассматривает  и утверждает внесение изменений в бюджет.</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Утверждает годовую отчетность</a:t>
          </a:r>
        </a:p>
      </dsp:txBody>
      <dsp:txXfrm>
        <a:off x="6022014" y="1249590"/>
        <a:ext cx="2564370" cy="1008804"/>
      </dsp:txXfrm>
    </dsp:sp>
    <dsp:sp modelId="{F4E02FC5-5AE7-4245-AB29-1ABD8AEB0F21}">
      <dsp:nvSpPr>
        <dsp:cNvPr id="0" name=""/>
        <dsp:cNvSpPr/>
      </dsp:nvSpPr>
      <dsp:spPr>
        <a:xfrm>
          <a:off x="5522393" y="2599130"/>
          <a:ext cx="3118566" cy="1642292"/>
        </a:xfrm>
        <a:prstGeom prst="roundRect">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b="1" kern="1200" dirty="0">
              <a:solidFill>
                <a:schemeClr val="tx1"/>
              </a:solidFill>
              <a:latin typeface="Times New Roman" pitchFamily="18" charset="0"/>
              <a:cs typeface="Times New Roman" pitchFamily="18" charset="0"/>
            </a:rPr>
            <a:t>Финансовое управление Администрация ЗМР</a:t>
          </a:r>
        </a:p>
        <a:p>
          <a:pPr lvl="0" algn="l" defTabSz="355600">
            <a:lnSpc>
              <a:spcPct val="90000"/>
            </a:lnSpc>
            <a:spcBef>
              <a:spcPct val="0"/>
            </a:spcBef>
            <a:spcAft>
              <a:spcPct val="35000"/>
            </a:spcAft>
          </a:pPr>
          <a:r>
            <a:rPr lang="ru-RU" sz="800" kern="1200" dirty="0">
              <a:solidFill>
                <a:schemeClr val="tx1"/>
              </a:solidFill>
            </a:rPr>
            <a:t>  </a:t>
          </a:r>
          <a:r>
            <a:rPr lang="ru-RU" sz="800" kern="1200" dirty="0">
              <a:solidFill>
                <a:schemeClr val="tx1"/>
              </a:solidFill>
              <a:latin typeface="Times New Roman" pitchFamily="18" charset="0"/>
              <a:cs typeface="Times New Roman" pitchFamily="18" charset="0"/>
            </a:rPr>
            <a:t>Составляет и исполняет бюджет:</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доводит лимиты бюджетных ассигнований до ГРБС;</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проводит финансирование получателям БС</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принимает отчетность от ГРБС;</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составляет сводную отчетность районного бюджета;</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составляет консолидированную отчетность по МР; </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Осуществляет муниципальные заимствования.</a:t>
          </a:r>
        </a:p>
      </dsp:txBody>
      <dsp:txXfrm>
        <a:off x="5602563" y="2679300"/>
        <a:ext cx="2958226" cy="1481952"/>
      </dsp:txXfrm>
    </dsp:sp>
    <dsp:sp modelId="{0D45D63D-91C6-4CBD-9A7E-8B57F668A8E9}">
      <dsp:nvSpPr>
        <dsp:cNvPr id="0" name=""/>
        <dsp:cNvSpPr/>
      </dsp:nvSpPr>
      <dsp:spPr>
        <a:xfrm>
          <a:off x="6021616" y="4359962"/>
          <a:ext cx="2529501" cy="890807"/>
        </a:xfrm>
        <a:prstGeom prst="roundRect">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b="1" kern="1200" dirty="0">
              <a:solidFill>
                <a:schemeClr val="tx1"/>
              </a:solidFill>
              <a:latin typeface="Times New Roman" pitchFamily="18" charset="0"/>
              <a:cs typeface="Times New Roman" pitchFamily="18" charset="0"/>
            </a:rPr>
            <a:t>Контрольно - счетный орган ЗМР</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проводит экспертизу проекта бюджета;</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контролирует исполнение местного бюджета.</a:t>
          </a:r>
        </a:p>
      </dsp:txBody>
      <dsp:txXfrm>
        <a:off x="6065102" y="4403448"/>
        <a:ext cx="2442529" cy="803835"/>
      </dsp:txXfrm>
    </dsp:sp>
    <dsp:sp modelId="{2903352A-C723-4D92-8BD1-F54193A752E8}">
      <dsp:nvSpPr>
        <dsp:cNvPr id="0" name=""/>
        <dsp:cNvSpPr/>
      </dsp:nvSpPr>
      <dsp:spPr>
        <a:xfrm>
          <a:off x="3169990" y="4617228"/>
          <a:ext cx="2659855" cy="1014189"/>
        </a:xfrm>
        <a:prstGeom prst="roundRect">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b="1" kern="1200" dirty="0">
              <a:solidFill>
                <a:schemeClr val="tx1"/>
              </a:solidFill>
              <a:latin typeface="Times New Roman" pitchFamily="18" charset="0"/>
              <a:cs typeface="Times New Roman" pitchFamily="18" charset="0"/>
            </a:rPr>
            <a:t>Главные администраторы (администраторы) доходов районного бюджета </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 предоставляют сведения, необходимые для составления бюджета;</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 анализируют, формируют и предоставляют бюджетную отчетность.</a:t>
          </a:r>
        </a:p>
      </dsp:txBody>
      <dsp:txXfrm>
        <a:off x="3219499" y="4666737"/>
        <a:ext cx="2560837" cy="915171"/>
      </dsp:txXfrm>
    </dsp:sp>
    <dsp:sp modelId="{1B484103-B5CC-49BB-A3BC-AF799990D8CA}">
      <dsp:nvSpPr>
        <dsp:cNvPr id="0" name=""/>
        <dsp:cNvSpPr/>
      </dsp:nvSpPr>
      <dsp:spPr>
        <a:xfrm>
          <a:off x="0" y="3554066"/>
          <a:ext cx="2961552" cy="1748356"/>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b="1" kern="1200" dirty="0">
              <a:solidFill>
                <a:schemeClr val="tx1"/>
              </a:solidFill>
              <a:latin typeface="Times New Roman" pitchFamily="18" charset="0"/>
              <a:cs typeface="Times New Roman" pitchFamily="18" charset="0"/>
            </a:rPr>
            <a:t>Главные распорядители (распорядители) бюджетных средств (ГРБС)</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осуществляют планирование расходов бюджета;</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составляют обоснование бюджетных ассигнований;</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формируют и утверждают муниципальные задания для подведомственных учреждений;</a:t>
          </a:r>
        </a:p>
        <a:p>
          <a:pPr lvl="0" algn="l" defTabSz="3556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формируют и предоставляют отчетность.</a:t>
          </a:r>
        </a:p>
      </dsp:txBody>
      <dsp:txXfrm>
        <a:off x="85348" y="3639414"/>
        <a:ext cx="2790856" cy="1577660"/>
      </dsp:txXfrm>
    </dsp:sp>
    <dsp:sp modelId="{5356B0E1-8162-4DE2-9CF6-6915C440583D}">
      <dsp:nvSpPr>
        <dsp:cNvPr id="0" name=""/>
        <dsp:cNvSpPr/>
      </dsp:nvSpPr>
      <dsp:spPr>
        <a:xfrm>
          <a:off x="0" y="2070987"/>
          <a:ext cx="2961552" cy="1363317"/>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Главный администратор источников финансирования дефицита районного бюджета</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a:t>
          </a:r>
          <a:r>
            <a:rPr lang="ru-RU" sz="1000" b="1" kern="1200" dirty="0">
              <a:solidFill>
                <a:schemeClr val="tx1"/>
              </a:solidFill>
              <a:latin typeface="Times New Roman" pitchFamily="18" charset="0"/>
              <a:cs typeface="Times New Roman" pitchFamily="18" charset="0"/>
            </a:rPr>
            <a:t>(финансовое управление) </a:t>
          </a:r>
        </a:p>
        <a:p>
          <a:pPr lvl="0" algn="l" defTabSz="4445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осуществляют планирование (прогнозирование) поступлений и выплат  по  источникам  финанси-рования дефицита бюджета;</a:t>
          </a:r>
        </a:p>
        <a:p>
          <a:pPr lvl="0" algn="l" defTabSz="444500">
            <a:lnSpc>
              <a:spcPct val="90000"/>
            </a:lnSpc>
            <a:spcBef>
              <a:spcPct val="0"/>
            </a:spcBef>
            <a:spcAft>
              <a:spcPct val="35000"/>
            </a:spcAft>
          </a:pPr>
          <a:r>
            <a:rPr lang="ru-RU" sz="800" kern="1200" dirty="0">
              <a:solidFill>
                <a:schemeClr val="tx1"/>
              </a:solidFill>
              <a:latin typeface="Times New Roman" pitchFamily="18" charset="0"/>
              <a:cs typeface="Times New Roman" pitchFamily="18" charset="0"/>
            </a:rPr>
            <a:t>- формируют бюджетную отчетность.</a:t>
          </a:r>
        </a:p>
      </dsp:txBody>
      <dsp:txXfrm>
        <a:off x="66552" y="2137539"/>
        <a:ext cx="2828448" cy="1230213"/>
      </dsp:txXfrm>
    </dsp:sp>
    <dsp:sp modelId="{2243B9A5-8E15-4393-A3CF-599F3170D614}">
      <dsp:nvSpPr>
        <dsp:cNvPr id="0" name=""/>
        <dsp:cNvSpPr/>
      </dsp:nvSpPr>
      <dsp:spPr>
        <a:xfrm>
          <a:off x="0" y="587930"/>
          <a:ext cx="2961552" cy="1191331"/>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a:solidFill>
                <a:schemeClr val="tx1"/>
              </a:solidFill>
              <a:latin typeface="Times New Roman" pitchFamily="18" charset="0"/>
              <a:cs typeface="Times New Roman" pitchFamily="18" charset="0"/>
            </a:rPr>
            <a:t>Получатели бюджетных средств</a:t>
          </a:r>
        </a:p>
        <a:p>
          <a:pPr lvl="0" algn="l" defTabSz="400050">
            <a:lnSpc>
              <a:spcPct val="90000"/>
            </a:lnSpc>
            <a:spcBef>
              <a:spcPct val="0"/>
            </a:spcBef>
            <a:spcAft>
              <a:spcPct val="35000"/>
            </a:spcAft>
          </a:pPr>
          <a:r>
            <a:rPr lang="ru-RU" sz="900" b="0" kern="1200" dirty="0">
              <a:solidFill>
                <a:schemeClr val="tx1"/>
              </a:solidFill>
              <a:latin typeface="Times New Roman" pitchFamily="18" charset="0"/>
              <a:cs typeface="Times New Roman" pitchFamily="18" charset="0"/>
            </a:rPr>
            <a:t>- составляют и исполняют бюджетную смету;</a:t>
          </a:r>
        </a:p>
        <a:p>
          <a:pPr lvl="0" algn="l" defTabSz="400050">
            <a:lnSpc>
              <a:spcPct val="90000"/>
            </a:lnSpc>
            <a:spcBef>
              <a:spcPct val="0"/>
            </a:spcBef>
            <a:spcAft>
              <a:spcPct val="35000"/>
            </a:spcAft>
          </a:pPr>
          <a:r>
            <a:rPr lang="ru-RU" sz="900" b="0" kern="1200" dirty="0">
              <a:solidFill>
                <a:schemeClr val="tx1"/>
              </a:solidFill>
              <a:latin typeface="Times New Roman" pitchFamily="18" charset="0"/>
              <a:cs typeface="Times New Roman" pitchFamily="18" charset="0"/>
            </a:rPr>
            <a:t>- ведут бюджетный учет;</a:t>
          </a:r>
        </a:p>
        <a:p>
          <a:pPr lvl="0" algn="l" defTabSz="400050">
            <a:lnSpc>
              <a:spcPct val="90000"/>
            </a:lnSpc>
            <a:spcBef>
              <a:spcPct val="0"/>
            </a:spcBef>
            <a:spcAft>
              <a:spcPct val="35000"/>
            </a:spcAft>
          </a:pPr>
          <a:r>
            <a:rPr lang="ru-RU" sz="900" b="0" kern="1200" dirty="0">
              <a:solidFill>
                <a:schemeClr val="tx1"/>
              </a:solidFill>
              <a:latin typeface="Times New Roman" pitchFamily="18" charset="0"/>
              <a:cs typeface="Times New Roman" pitchFamily="18" charset="0"/>
            </a:rPr>
            <a:t>- формируют и предоставляют главному распорядителю бюджетных средств бюджетную отчетность.</a:t>
          </a:r>
        </a:p>
      </dsp:txBody>
      <dsp:txXfrm>
        <a:off x="58156" y="646086"/>
        <a:ext cx="2845240" cy="107501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C86F2F-5585-4834-93B0-A62C7494DF5C}" type="datetimeFigureOut">
              <a:rPr lang="ru-RU" smtClean="0"/>
              <a:t>08.02.2024</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AAAF71C-2D6F-46D2-9A45-AEF43B4BB121}" type="slidenum">
              <a:rPr lang="ru-RU" smtClean="0"/>
              <a:t>‹#›</a:t>
            </a:fld>
            <a:endParaRPr lang="ru-RU" dirty="0"/>
          </a:p>
        </p:txBody>
      </p:sp>
    </p:spTree>
    <p:extLst>
      <p:ext uri="{BB962C8B-B14F-4D97-AF65-F5344CB8AC3E}">
        <p14:creationId xmlns:p14="http://schemas.microsoft.com/office/powerpoint/2010/main" val="311790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9CB29E-4095-4B93-9644-7D75A382FF10}" type="slidenum">
              <a:rPr lang="ru-RU" smtClean="0"/>
              <a:t>5</a:t>
            </a:fld>
            <a:endParaRPr lang="ru-RU" dirty="0"/>
          </a:p>
        </p:txBody>
      </p:sp>
    </p:spTree>
    <p:extLst>
      <p:ext uri="{BB962C8B-B14F-4D97-AF65-F5344CB8AC3E}">
        <p14:creationId xmlns:p14="http://schemas.microsoft.com/office/powerpoint/2010/main" val="8640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AAF71C-2D6F-46D2-9A45-AEF43B4BB121}" type="slidenum">
              <a:rPr lang="ru-RU" smtClean="0"/>
              <a:t>8</a:t>
            </a:fld>
            <a:endParaRPr lang="ru-RU" dirty="0"/>
          </a:p>
        </p:txBody>
      </p:sp>
    </p:spTree>
    <p:extLst>
      <p:ext uri="{BB962C8B-B14F-4D97-AF65-F5344CB8AC3E}">
        <p14:creationId xmlns:p14="http://schemas.microsoft.com/office/powerpoint/2010/main" val="193444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a:p>
        </p:txBody>
      </p:sp>
      <p:sp>
        <p:nvSpPr>
          <p:cNvPr id="4" name="Номер слайда 3"/>
          <p:cNvSpPr>
            <a:spLocks noGrp="1"/>
          </p:cNvSpPr>
          <p:nvPr>
            <p:ph type="sldNum" sz="quarter" idx="5"/>
          </p:nvPr>
        </p:nvSpPr>
        <p:spPr/>
        <p:txBody>
          <a:bodyPr/>
          <a:lstStyle/>
          <a:p>
            <a:pPr>
              <a:defRPr/>
            </a:pPr>
            <a:fld id="{497299C5-CC01-4C08-91B2-803EC97486E0}" type="slidenum">
              <a:rPr lang="ru-RU" smtClean="0"/>
              <a:pPr>
                <a:defRPr/>
              </a:pPr>
              <a:t>11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AAF71C-2D6F-46D2-9A45-AEF43B4BB121}" type="slidenum">
              <a:rPr lang="ru-RU" smtClean="0"/>
              <a:t>13</a:t>
            </a:fld>
            <a:endParaRPr lang="ru-RU" dirty="0"/>
          </a:p>
        </p:txBody>
      </p:sp>
    </p:spTree>
    <p:extLst>
      <p:ext uri="{BB962C8B-B14F-4D97-AF65-F5344CB8AC3E}">
        <p14:creationId xmlns:p14="http://schemas.microsoft.com/office/powerpoint/2010/main" val="129810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089DD-B97B-4B7F-BCB6-ED996F1AECD0}" type="slidenum">
              <a:rPr lang="ru-RU" smtClean="0"/>
              <a:pPr fontAlgn="base">
                <a:spcBef>
                  <a:spcPct val="0"/>
                </a:spcBef>
                <a:spcAft>
                  <a:spcPct val="0"/>
                </a:spcAft>
                <a:defRPr/>
              </a:pPr>
              <a:t>25</a:t>
            </a:fld>
            <a:endParaRPr lang="ru-RU" dirty="0"/>
          </a:p>
        </p:txBody>
      </p:sp>
    </p:spTree>
    <p:extLst>
      <p:ext uri="{BB962C8B-B14F-4D97-AF65-F5344CB8AC3E}">
        <p14:creationId xmlns:p14="http://schemas.microsoft.com/office/powerpoint/2010/main" val="351463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AAF71C-2D6F-46D2-9A45-AEF43B4BB121}" type="slidenum">
              <a:rPr lang="ru-RU" smtClean="0"/>
              <a:t>27</a:t>
            </a:fld>
            <a:endParaRPr lang="ru-RU" dirty="0"/>
          </a:p>
        </p:txBody>
      </p:sp>
    </p:spTree>
    <p:extLst>
      <p:ext uri="{BB962C8B-B14F-4D97-AF65-F5344CB8AC3E}">
        <p14:creationId xmlns:p14="http://schemas.microsoft.com/office/powerpoint/2010/main" val="409583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525963"/>
          </a:xfrm>
        </p:spPr>
        <p:txBody>
          <a:bodyPr rtlCol="0">
            <a:normAutofit/>
          </a:bodyPr>
          <a:lstStyle/>
          <a:p>
            <a:pPr lvl="0"/>
            <a:endParaRPr lang="ru-RU" noProof="0" dirty="0"/>
          </a:p>
        </p:txBody>
      </p:sp>
      <p:sp>
        <p:nvSpPr>
          <p:cNvPr id="4" name="Дата 10"/>
          <p:cNvSpPr>
            <a:spLocks noGrp="1"/>
          </p:cNvSpPr>
          <p:nvPr>
            <p:ph type="dt" sz="half" idx="10"/>
          </p:nvPr>
        </p:nvSpPr>
        <p:spPr/>
        <p:txBody>
          <a:bodyPr/>
          <a:lstStyle>
            <a:lvl1pPr>
              <a:defRPr/>
            </a:lvl1pPr>
          </a:lstStyle>
          <a:p>
            <a:pPr>
              <a:defRPr/>
            </a:pPr>
            <a:fld id="{A3B6DE92-74F1-48C1-8996-3197988A1A35}" type="datetimeFigureOut">
              <a:rPr lang="ru-RU"/>
              <a:pPr>
                <a:defRPr/>
              </a:pPr>
              <a:t>08.02.2024</a:t>
            </a:fld>
            <a:endParaRPr lang="ru-RU" dirty="0"/>
          </a:p>
        </p:txBody>
      </p:sp>
      <p:sp>
        <p:nvSpPr>
          <p:cNvPr id="5" name="Нижний колонтитул 27"/>
          <p:cNvSpPr>
            <a:spLocks noGrp="1"/>
          </p:cNvSpPr>
          <p:nvPr>
            <p:ph type="ftr" sz="quarter" idx="11"/>
          </p:nvPr>
        </p:nvSpPr>
        <p:spPr/>
        <p:txBody>
          <a:bodyPr/>
          <a:lstStyle>
            <a:lvl1pPr>
              <a:defRPr/>
            </a:lvl1pPr>
          </a:lstStyle>
          <a:p>
            <a:pPr>
              <a:defRPr/>
            </a:pPr>
            <a:endParaRPr lang="ru-RU" dirty="0"/>
          </a:p>
        </p:txBody>
      </p:sp>
      <p:sp>
        <p:nvSpPr>
          <p:cNvPr id="6" name="Номер слайда 4"/>
          <p:cNvSpPr>
            <a:spLocks noGrp="1"/>
          </p:cNvSpPr>
          <p:nvPr>
            <p:ph type="sldNum" sz="quarter" idx="12"/>
          </p:nvPr>
        </p:nvSpPr>
        <p:spPr/>
        <p:txBody>
          <a:bodyPr/>
          <a:lstStyle>
            <a:lvl1pPr>
              <a:defRPr/>
            </a:lvl1pPr>
          </a:lstStyle>
          <a:p>
            <a:pPr>
              <a:defRPr/>
            </a:pPr>
            <a:fld id="{3C4B245C-DA7A-497D-B3D1-81F6FC8C9DCD}" type="slidenum">
              <a:rPr lang="ru-RU"/>
              <a:pPr>
                <a:defRPr/>
              </a:pPr>
              <a:t>‹#›</a:t>
            </a:fld>
            <a:endParaRPr lang="ru-RU" dirty="0"/>
          </a:p>
        </p:txBody>
      </p:sp>
    </p:spTree>
    <p:extLst>
      <p:ext uri="{BB962C8B-B14F-4D97-AF65-F5344CB8AC3E}">
        <p14:creationId xmlns:p14="http://schemas.microsoft.com/office/powerpoint/2010/main" val="315384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2C1D2E90-8F75-4550-BF16-8BEA7C993751}"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5DA882C-60C6-4036-88F1-B2F1146B24E3}" type="slidenum">
              <a:rPr lang="ru-RU" smtClean="0">
                <a:solidFill>
                  <a:prstClr val="black">
                    <a:tint val="75000"/>
                  </a:prstClr>
                </a:solidFill>
              </a:rPr>
              <a:pPr>
                <a:defRPr/>
              </a:pPr>
              <a:t>‹#›</a:t>
            </a:fld>
            <a:endParaRPr lang="ru-RU" dirty="0">
              <a:solidFill>
                <a:prstClr val="black">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3348F04-2465-433B-8A7E-F28A28E6545A}"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38C69D-6686-40A7-8D88-D305B2975086}" type="slidenum">
              <a:rPr lang="ru-RU" smtClean="0">
                <a:solidFill>
                  <a:prstClr val="black">
                    <a:tint val="75000"/>
                  </a:prstClr>
                </a:solidFill>
              </a:rPr>
              <a:pPr>
                <a:defRPr/>
              </a:pPr>
              <a:t>‹#›</a:t>
            </a:fld>
            <a:endParaRPr lang="ru-RU" dirty="0">
              <a:solidFill>
                <a:prstClr val="black">
                  <a:tint val="75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6B8E0810-8941-49C8-B1CD-F604717CB598}"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1F9C85F-DB08-4314-9CE3-FB0919786699}" type="slidenum">
              <a:rPr lang="ru-RU" smtClean="0">
                <a:solidFill>
                  <a:prstClr val="black">
                    <a:tint val="75000"/>
                  </a:prstClr>
                </a:solidFill>
              </a:rPr>
              <a:pPr>
                <a:defRPr/>
              </a:pPr>
              <a:t>‹#›</a:t>
            </a:fld>
            <a:endParaRPr lang="ru-RU"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E089F34-B7DF-45FB-BA3A-01B87722A30E}"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358488C-01E5-4364-8C67-C66E9982D43E}" type="slidenum">
              <a:rPr lang="ru-RU" smtClean="0">
                <a:solidFill>
                  <a:prstClr val="black">
                    <a:tint val="75000"/>
                  </a:prstClr>
                </a:solidFill>
              </a:rPr>
              <a:pPr>
                <a:defRPr/>
              </a:pPr>
              <a:t>‹#›</a:t>
            </a:fld>
            <a:endParaRPr lang="ru-RU" dirty="0">
              <a:solidFill>
                <a:prstClr val="black">
                  <a:tint val="75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27098F1D-59EE-4B8D-9AF4-6820A8DEB0A0}"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9BBF9B1-B790-4B6F-AB8B-71D827DB53EC}" type="slidenum">
              <a:rPr lang="ru-RU" smtClean="0">
                <a:solidFill>
                  <a:prstClr val="black">
                    <a:tint val="75000"/>
                  </a:prstClr>
                </a:solidFill>
              </a:rPr>
              <a:pPr>
                <a:defRPr/>
              </a:pPr>
              <a:t>‹#›</a:t>
            </a:fld>
            <a:endParaRPr lang="ru-RU" dirty="0">
              <a:solidFill>
                <a:prstClr val="black">
                  <a:tint val="75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F8DAB37D-107F-47E4-B3E3-033F141C3581}"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ru-RU"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609DC24-6F7A-4116-BBE6-BAE185191182}" type="slidenum">
              <a:rPr lang="ru-RU" smtClean="0">
                <a:solidFill>
                  <a:prstClr val="black">
                    <a:tint val="75000"/>
                  </a:prstClr>
                </a:solidFill>
              </a:rPr>
              <a:pPr>
                <a:defRPr/>
              </a:pPr>
              <a:t>‹#›</a:t>
            </a:fld>
            <a:endParaRPr lang="ru-RU"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823E4C3-9833-45ED-92AB-C488D8941DB0}"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ru-RU"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5D826689-6C04-48D6-ABAC-3C514E856073}" type="slidenum">
              <a:rPr lang="ru-RU" smtClean="0">
                <a:solidFill>
                  <a:prstClr val="black">
                    <a:tint val="75000"/>
                  </a:prstClr>
                </a:solidFill>
              </a:rPr>
              <a:pPr>
                <a:defRPr/>
              </a:pPr>
              <a:t>‹#›</a:t>
            </a:fld>
            <a:endParaRPr lang="ru-RU"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BCCA89E5-2943-49AB-B3BB-3559E282140E}"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0F3C5E6-E26F-4923-B64D-48BA0B5F841A}" type="slidenum">
              <a:rPr lang="ru-RU" smtClean="0">
                <a:solidFill>
                  <a:prstClr val="black">
                    <a:tint val="75000"/>
                  </a:prstClr>
                </a:solidFill>
              </a:rPr>
              <a:pPr>
                <a:defRPr/>
              </a:pPr>
              <a:t>‹#›</a:t>
            </a:fld>
            <a:endParaRPr lang="ru-RU"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F421EDF1-FA73-461B-8EF6-7A9400D7885F}"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38AFF4A-B94A-45B8-BBEC-516F3B160AAA}" type="slidenum">
              <a:rPr lang="ru-RU" smtClean="0">
                <a:solidFill>
                  <a:prstClr val="black">
                    <a:tint val="75000"/>
                  </a:prstClr>
                </a:solidFill>
              </a:rPr>
              <a:pPr>
                <a:defRPr/>
              </a:pPr>
              <a:t>‹#›</a:t>
            </a:fld>
            <a:endParaRPr lang="ru-RU" dirty="0">
              <a:solidFill>
                <a:prstClr val="black">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E49C168F-510D-4B2C-B27F-1A13F1D07EE3}"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D223A61-2A98-4ADD-9439-52DEE24D9FE2}" type="slidenum">
              <a:rPr lang="ru-RU" smtClean="0">
                <a:solidFill>
                  <a:prstClr val="black">
                    <a:tint val="75000"/>
                  </a:prstClr>
                </a:solidFill>
              </a:rPr>
              <a:pPr>
                <a:defRPr/>
              </a:pPr>
              <a:t>‹#›</a:t>
            </a:fld>
            <a:endParaRPr lang="ru-RU"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43C03506-29D8-4EA6-89FD-3DD5260D0605}" type="datetimeFigureOut">
              <a:rPr lang="ru-RU" smtClean="0">
                <a:solidFill>
                  <a:prstClr val="black">
                    <a:tint val="75000"/>
                  </a:prstClr>
                </a:solidFill>
              </a:rPr>
              <a:pPr>
                <a:defRPr/>
              </a:pPr>
              <a:t>08.02.2024</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C669514-8999-4BD1-A776-AA3C2DE59D75}" type="slidenum">
              <a:rPr lang="ru-RU" smtClean="0">
                <a:solidFill>
                  <a:prstClr val="black">
                    <a:tint val="75000"/>
                  </a:prstClr>
                </a:solidFill>
              </a:rPr>
              <a:pPr>
                <a:defRPr/>
              </a:pPr>
              <a:t>‹#›</a:t>
            </a:fld>
            <a:endParaRPr lang="ru-RU"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08.02.2024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08.02.2024</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08.02.2024</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hyperlink" Target="https://yandex.ru/images/search?text=%D1%8D%D0%BC%D0%B1%D0%BB%D0%B5%D0%BC%D1%8B%20%D0%BE%20%D0%B1%D1%8E%D0%B4%D0%B6%D0%B5%D1%82%D0%B5,%20%D0%B4%D0%B5%D0%BD%D1%8C%D0%B3%D0%B0%D1%85%20%D0%B8%20%D0%B1%D1%83%D1%85%D1%83%D1%87%D0%B5%D1%82%D0%B5&amp;img_url=http://future-sales.ru/wp-content/uploads/2013/12/%D0%90%D1%83%D0%B4%D0%B8%D1%82-%D0%BE%D1%82%D0%B4%D0%B5%D0%BB%D0%B0-%D0%BF%D1%80%D0%BE%D0%B4%D0%B0%D0%B62-1024x1024.png&amp;pos=1&amp;rpt=simage" TargetMode="Externa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hyperlink" Target="https://yandex.ru/images/search?source=wiz&amp;img_url=http://www.cheboksary.ru/images/63978.jpg&amp;text=%D0%BA%D0%B0%D1%80%D1%82%D0%B8%D0%BD%D0%BA%D0%B8%20%D0%B2%20%D1%81%D1%84%D0%B5%D1%80%D0%B5%20%D0%BA%D1%83%D0%BB%D1%8C%D1%82%D1%83%D1%80%D1%8B&amp;noreask=1&amp;pos=27&amp;lr=100645&amp;rpt=simage" TargetMode="External"/><Relationship Id="rId5" Type="http://schemas.openxmlformats.org/officeDocument/2006/relationships/image" Target="../media/image36.png"/><Relationship Id="rId4" Type="http://schemas.openxmlformats.org/officeDocument/2006/relationships/hyperlink" Target="http://www.obrazovanie09.r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hyperlink" Target="https://yandex.ru/images/search?p=1&amp;text=%D0%BA%D0%B0%D1%80%D1%82%D0%B8%D0%BD%D0%BA%D0%B8%20%D0%B8%20%D1%8D%D0%BC%D0%B1%D0%BB%D0%B5%D0%BC%D1%8B%20%D0%BF%D0%BE%20%D1%81%D0%BE%D1%86%D0%B8%D0%B0%D0%BB%D1%8C%D0%BD%D0%BE%D0%B9%20%D0%BF%D0%BE%D0%B4%D0%B4%D0%B5%D1%80%D0%B6%D0%BA%D0%B5%20%D0%BD%D0%B0%D1%81%D0%B5%D0%BB%D0%B5%D0%BD%D0%B8%D1%8E&amp;img_url=http://www.bgdncentr.ru/wp-content/photos/young-family/dynamic/young-family-01.png-nggid03372-ngg0dyn-0x0x100-00f0w010c010r110f110r010t010.png&amp;pos=47&amp;rpt=sima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5373216"/>
            <a:ext cx="9036496" cy="1368152"/>
          </a:xfrm>
        </p:spPr>
        <p:style>
          <a:lnRef idx="1">
            <a:schemeClr val="accent2"/>
          </a:lnRef>
          <a:fillRef idx="2">
            <a:schemeClr val="accent2"/>
          </a:fillRef>
          <a:effectRef idx="1">
            <a:schemeClr val="accent2"/>
          </a:effectRef>
          <a:fontRef idx="minor">
            <a:schemeClr val="dk1"/>
          </a:fontRef>
        </p:style>
        <p:txBody>
          <a:bodyPr>
            <a:noAutofit/>
          </a:bodyPr>
          <a:lstStyle/>
          <a:p>
            <a:pPr algn="ctr">
              <a:spcBef>
                <a:spcPts val="0"/>
              </a:spcBef>
            </a:pPr>
            <a:r>
              <a:rPr lang="ru-RU" sz="2000" b="1" dirty="0" smtClean="0">
                <a:solidFill>
                  <a:schemeClr val="tx2">
                    <a:lumMod val="50000"/>
                  </a:schemeClr>
                </a:solidFill>
                <a:latin typeface="Times New Roman" pitchFamily="18" charset="0"/>
                <a:cs typeface="Times New Roman" pitchFamily="18" charset="0"/>
              </a:rPr>
              <a:t>К </a:t>
            </a:r>
            <a:r>
              <a:rPr lang="ru-RU" sz="2000" b="1" dirty="0">
                <a:solidFill>
                  <a:schemeClr val="tx2">
                    <a:lumMod val="50000"/>
                  </a:schemeClr>
                </a:solidFill>
                <a:latin typeface="Times New Roman" pitchFamily="18" charset="0"/>
                <a:cs typeface="Times New Roman" pitchFamily="18" charset="0"/>
              </a:rPr>
              <a:t>решению Совета Зеленчукского муниципального района от 28.12.2023       №252 «О  бюджете  Зеленчукского муниципального района Карачаево-Черкесской Республики  на 2024 год и плановый период 2025 и </a:t>
            </a:r>
            <a:r>
              <a:rPr lang="ru-RU" sz="2000" b="1" dirty="0" smtClean="0">
                <a:solidFill>
                  <a:schemeClr val="tx2">
                    <a:lumMod val="50000"/>
                  </a:schemeClr>
                </a:solidFill>
                <a:latin typeface="Times New Roman" pitchFamily="18" charset="0"/>
                <a:cs typeface="Times New Roman" pitchFamily="18" charset="0"/>
              </a:rPr>
              <a:t>2026  </a:t>
            </a:r>
            <a:r>
              <a:rPr lang="ru-RU" sz="2000" b="1" dirty="0">
                <a:solidFill>
                  <a:schemeClr val="tx2">
                    <a:lumMod val="50000"/>
                  </a:schemeClr>
                </a:solidFill>
                <a:latin typeface="Times New Roman" pitchFamily="18" charset="0"/>
                <a:cs typeface="Times New Roman" pitchFamily="18" charset="0"/>
              </a:rPr>
              <a:t>годов»</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6121" y="19870"/>
            <a:ext cx="8078242" cy="538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0952"/>
            <a:ext cx="252028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45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900igr.net/up/datas/164235/007.jp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399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7250" y="160338"/>
            <a:ext cx="426872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ru-RU" sz="2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Превышение расходов над доходами – </a:t>
            </a:r>
          </a:p>
          <a:p>
            <a:pPr algn="ctr"/>
            <a:r>
              <a:rPr lang="ru-RU"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дефицит бюджета </a:t>
            </a:r>
          </a:p>
        </p:txBody>
      </p:sp>
      <p:sp>
        <p:nvSpPr>
          <p:cNvPr id="8" name="Прямоугольник 7"/>
          <p:cNvSpPr/>
          <p:nvPr/>
        </p:nvSpPr>
        <p:spPr>
          <a:xfrm>
            <a:off x="4644012" y="160338"/>
            <a:ext cx="432047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ru-RU" sz="2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Превышение доходов над расходами – </a:t>
            </a:r>
          </a:p>
          <a:p>
            <a:pPr algn="ctr"/>
            <a:r>
              <a:rPr lang="ru-RU"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профицит бюджета </a:t>
            </a:r>
          </a:p>
        </p:txBody>
      </p:sp>
      <p:pic>
        <p:nvPicPr>
          <p:cNvPr id="1031" name="Picture 7" descr="https://cache3.youla.io/files/images/360_360/5c/87/5c875611a380b64923570b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0" y="4509120"/>
            <a:ext cx="2455218" cy="230998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479634" y="2967334"/>
            <a:ext cx="3908789" cy="1757809"/>
          </a:xfrm>
          <a:prstGeom prst="rect">
            <a:avLst/>
          </a:prstGeom>
          <a:noFill/>
        </p:spPr>
        <p:txBody>
          <a:bodyPr wrap="square" lIns="91440" tIns="45720" rIns="91440" bIns="45720">
            <a:spAutoFit/>
          </a:bodyPr>
          <a:lstStyle/>
          <a:p>
            <a:pPr algn="ct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Прямоугольник 10"/>
          <p:cNvSpPr/>
          <p:nvPr/>
        </p:nvSpPr>
        <p:spPr>
          <a:xfrm>
            <a:off x="2843808" y="5186218"/>
            <a:ext cx="6048672" cy="923330"/>
          </a:xfrm>
          <a:prstGeom prst="rect">
            <a:avLst/>
          </a:prstGeom>
          <a:noFill/>
        </p:spPr>
        <p:txBody>
          <a:bodyPr wrap="square" lIns="91440" tIns="45720" rIns="91440" bIns="45720">
            <a:spAutoFit/>
          </a:bodyPr>
          <a:lstStyle/>
          <a:p>
            <a:pPr algn="ctr"/>
            <a:r>
              <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Сбалансированным бюджет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считается тогда, </a:t>
            </a:r>
          </a:p>
          <a:p>
            <a:pPr algn="ct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когда его доходы и расходы равны между собой </a:t>
            </a:r>
          </a:p>
          <a:p>
            <a:pPr algn="ct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или имеют максимально сближенные значения</a:t>
            </a:r>
          </a:p>
        </p:txBody>
      </p:sp>
    </p:spTree>
    <p:extLst>
      <p:ext uri="{BB962C8B-B14F-4D97-AF65-F5344CB8AC3E}">
        <p14:creationId xmlns:p14="http://schemas.microsoft.com/office/powerpoint/2010/main" val="295323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6" y="66101"/>
            <a:ext cx="9144000" cy="1071563"/>
          </a:xfrm>
          <a:solidFill>
            <a:schemeClr val="tx2">
              <a:lumMod val="40000"/>
              <a:lumOff val="60000"/>
            </a:schemeClr>
          </a:solidFill>
        </p:spPr>
        <p:txBody>
          <a:bodyPr/>
          <a:lstStyle/>
          <a:p>
            <a:pPr>
              <a:defRPr/>
            </a:pPr>
            <a:r>
              <a:rPr lang="ru-RU" dirty="0"/>
              <a:t>Бюджетный процесс</a:t>
            </a:r>
          </a:p>
        </p:txBody>
      </p:sp>
      <p:sp>
        <p:nvSpPr>
          <p:cNvPr id="3" name="Прямоугольная выноска 2"/>
          <p:cNvSpPr/>
          <p:nvPr/>
        </p:nvSpPr>
        <p:spPr>
          <a:xfrm>
            <a:off x="0" y="-1"/>
            <a:ext cx="9187633" cy="1340769"/>
          </a:xfrm>
          <a:prstGeom prst="wedgeRectCallout">
            <a:avLst>
              <a:gd name="adj1" fmla="val -20903"/>
              <a:gd name="adj2" fmla="val 5456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3600" b="1" dirty="0">
                <a:solidFill>
                  <a:schemeClr val="tx1"/>
                </a:solidFill>
                <a:latin typeface="Times New Roman" pitchFamily="18" charset="0"/>
                <a:cs typeface="Times New Roman" pitchFamily="18" charset="0"/>
              </a:rPr>
              <a:t>Бюджетный процесс </a:t>
            </a:r>
            <a:r>
              <a:rPr lang="ru-RU" b="1" dirty="0">
                <a:solidFill>
                  <a:schemeClr val="tx1"/>
                </a:solidFill>
                <a:latin typeface="Times New Roman" pitchFamily="18" charset="0"/>
                <a:cs typeface="Times New Roman" pitchFamily="18" charset="0"/>
              </a:rPr>
              <a:t>– деятельность по составлению и рассмотрению проектов бюджетов, контролю за их исполнением, осуществлению бюджетного учета, составлению внешней проверки, рассмотрению и утверждению бюджетной отчетности</a:t>
            </a:r>
          </a:p>
        </p:txBody>
      </p:sp>
      <p:sp>
        <p:nvSpPr>
          <p:cNvPr id="4" name="Вертикальный свиток 3"/>
          <p:cNvSpPr/>
          <p:nvPr/>
        </p:nvSpPr>
        <p:spPr>
          <a:xfrm>
            <a:off x="49223" y="1548532"/>
            <a:ext cx="3500438" cy="1000125"/>
          </a:xfrm>
          <a:prstGeom prst="verticalScroll">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Разработка  проекта бюджета</a:t>
            </a:r>
          </a:p>
        </p:txBody>
      </p:sp>
      <p:sp>
        <p:nvSpPr>
          <p:cNvPr id="5" name="Вертикальный свиток 4"/>
          <p:cNvSpPr/>
          <p:nvPr/>
        </p:nvSpPr>
        <p:spPr>
          <a:xfrm>
            <a:off x="39100" y="2995908"/>
            <a:ext cx="3786189" cy="928688"/>
          </a:xfrm>
          <a:prstGeom prst="verticalScroll">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Рассмотрение и утверждение бюджета </a:t>
            </a:r>
          </a:p>
        </p:txBody>
      </p:sp>
      <p:sp>
        <p:nvSpPr>
          <p:cNvPr id="6" name="Вертикальный свиток 5"/>
          <p:cNvSpPr/>
          <p:nvPr/>
        </p:nvSpPr>
        <p:spPr>
          <a:xfrm>
            <a:off x="179531" y="4365104"/>
            <a:ext cx="3357563" cy="857250"/>
          </a:xfrm>
          <a:prstGeom prst="verticalScroll">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a:t>
            </a:r>
          </a:p>
        </p:txBody>
      </p:sp>
      <p:sp>
        <p:nvSpPr>
          <p:cNvPr id="7" name="Горизонтальный свиток 6"/>
          <p:cNvSpPr/>
          <p:nvPr/>
        </p:nvSpPr>
        <p:spPr>
          <a:xfrm>
            <a:off x="142875" y="5643563"/>
            <a:ext cx="3643313" cy="1214437"/>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b="1" dirty="0">
                <a:solidFill>
                  <a:schemeClr val="tx1"/>
                </a:solidFill>
                <a:latin typeface="Times New Roman" pitchFamily="18" charset="0"/>
                <a:cs typeface="Times New Roman" pitchFamily="18" charset="0"/>
              </a:rPr>
              <a:t>Составление отчетов об  исполнении бюджета  и их утверждение</a:t>
            </a:r>
          </a:p>
        </p:txBody>
      </p:sp>
      <p:sp>
        <p:nvSpPr>
          <p:cNvPr id="8" name="Вертикальный свиток 7"/>
          <p:cNvSpPr/>
          <p:nvPr/>
        </p:nvSpPr>
        <p:spPr>
          <a:xfrm>
            <a:off x="3790310" y="1412776"/>
            <a:ext cx="5357812" cy="1214438"/>
          </a:xfrm>
          <a:prstGeom prst="verticalScroll">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ru-RU" sz="1600" b="1" dirty="0">
                <a:solidFill>
                  <a:schemeClr val="tx1"/>
                </a:solidFill>
                <a:latin typeface="Times New Roman" pitchFamily="18" charset="0"/>
                <a:cs typeface="Times New Roman" pitchFamily="18" charset="0"/>
              </a:rPr>
              <a:t>С мая –постановление о подготовке проекта бюджета до 14.11. –внесение проекта в  Совет Зеленчукского муниципального района</a:t>
            </a:r>
          </a:p>
        </p:txBody>
      </p:sp>
      <p:sp>
        <p:nvSpPr>
          <p:cNvPr id="9" name="Вертикальный свиток 8"/>
          <p:cNvSpPr/>
          <p:nvPr/>
        </p:nvSpPr>
        <p:spPr>
          <a:xfrm>
            <a:off x="3731231" y="2743643"/>
            <a:ext cx="5361934" cy="1433217"/>
          </a:xfrm>
          <a:prstGeom prst="verticalScroll">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ru-RU" sz="1400" b="1" dirty="0">
                <a:solidFill>
                  <a:schemeClr val="tx1"/>
                </a:solidFill>
                <a:latin typeface="Times New Roman" pitchFamily="18" charset="0"/>
                <a:cs typeface="Times New Roman" pitchFamily="18" charset="0"/>
              </a:rPr>
              <a:t>Ноябрь –декабрь, назначение и проведение публичных слушаний, внесение изменений в проект бюджета по итогам публичных слушаний, рассмотрение на комиссиях, заключение контрольно-ревизионной комиссии - утверждение  Советом Зеленчукского муниципального района</a:t>
            </a:r>
          </a:p>
        </p:txBody>
      </p:sp>
      <p:sp>
        <p:nvSpPr>
          <p:cNvPr id="10" name="Вертикальный свиток 9"/>
          <p:cNvSpPr/>
          <p:nvPr/>
        </p:nvSpPr>
        <p:spPr>
          <a:xfrm>
            <a:off x="3586929" y="4236793"/>
            <a:ext cx="5557072" cy="1278459"/>
          </a:xfrm>
          <a:prstGeom prst="verticalScroll">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ru-RU" sz="1400" b="1" dirty="0">
                <a:solidFill>
                  <a:schemeClr val="tx1"/>
                </a:solidFill>
                <a:latin typeface="Times New Roman" pitchFamily="18" charset="0"/>
                <a:cs typeface="Times New Roman" pitchFamily="18" charset="0"/>
              </a:rPr>
              <a:t>Исполнение бюджета с 1 января по 31 декабря согласно утвержденному Решению и внесению изменений к нему, средства перечисляются Главным распорядителям бюджетных средств </a:t>
            </a:r>
          </a:p>
        </p:txBody>
      </p:sp>
      <p:sp>
        <p:nvSpPr>
          <p:cNvPr id="11" name="Вертикальный свиток 10"/>
          <p:cNvSpPr/>
          <p:nvPr/>
        </p:nvSpPr>
        <p:spPr>
          <a:xfrm>
            <a:off x="3857625" y="5643562"/>
            <a:ext cx="5286375" cy="1214437"/>
          </a:xfrm>
          <a:prstGeom prst="verticalScroll">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ru-RU" sz="1400" b="1" dirty="0">
                <a:solidFill>
                  <a:schemeClr val="tx1"/>
                </a:solidFill>
                <a:latin typeface="Times New Roman" pitchFamily="18" charset="0"/>
                <a:cs typeface="Times New Roman" pitchFamily="18" charset="0"/>
              </a:rPr>
              <a:t>Отчетность месячная, квартальная, годовая.</a:t>
            </a:r>
          </a:p>
          <a:p>
            <a:pPr algn="ctr">
              <a:defRPr/>
            </a:pPr>
            <a:r>
              <a:rPr lang="ru-RU" sz="1400" b="1" dirty="0">
                <a:solidFill>
                  <a:schemeClr val="tx1"/>
                </a:solidFill>
                <a:latin typeface="Times New Roman" pitchFamily="18" charset="0"/>
                <a:cs typeface="Times New Roman" pitchFamily="18" charset="0"/>
              </a:rPr>
              <a:t>Годовая –январь-март, заключение контрольно-ревизионной комиссией - апрель, публичные слушания -май,  утверждение Советом Зеленчукского муниципального района - май</a:t>
            </a:r>
          </a:p>
        </p:txBody>
      </p:sp>
    </p:spTree>
    <p:extLst>
      <p:ext uri="{BB962C8B-B14F-4D97-AF65-F5344CB8AC3E}">
        <p14:creationId xmlns:p14="http://schemas.microsoft.com/office/powerpoint/2010/main" val="333683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855668498"/>
              </p:ext>
            </p:extLst>
          </p:nvPr>
        </p:nvGraphicFramePr>
        <p:xfrm>
          <a:off x="251520" y="1044027"/>
          <a:ext cx="8640960" cy="5781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555776" y="116632"/>
            <a:ext cx="388843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a:effectLst>
                  <a:outerShdw blurRad="38100" dist="38100" dir="2700000" algn="tl">
                    <a:srgbClr val="000000">
                      <a:alpha val="43137"/>
                    </a:srgbClr>
                  </a:outerShdw>
                </a:effectLst>
                <a:latin typeface="Arial" pitchFamily="34" charset="0"/>
                <a:cs typeface="Arial" pitchFamily="34" charset="0"/>
              </a:rPr>
              <a:t>   </a:t>
            </a:r>
            <a:r>
              <a:rPr lang="ru-RU" sz="2000" b="1" dirty="0">
                <a:solidFill>
                  <a:schemeClr val="tx1"/>
                </a:solidFill>
                <a:latin typeface="Times New Roman" pitchFamily="18" charset="0"/>
                <a:cs typeface="Times New Roman" pitchFamily="18" charset="0"/>
              </a:rPr>
              <a:t>Участники бюджетного процесса:</a:t>
            </a:r>
          </a:p>
        </p:txBody>
      </p:sp>
      <p:sp>
        <p:nvSpPr>
          <p:cNvPr id="2" name="Прямоугольник 1"/>
          <p:cNvSpPr/>
          <p:nvPr/>
        </p:nvSpPr>
        <p:spPr>
          <a:xfrm>
            <a:off x="6839744" y="162580"/>
            <a:ext cx="230425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rPr>
              <a:t>Кто участвует в формировании  </a:t>
            </a:r>
            <a:r>
              <a:rPr lang="ru-RU" sz="1600" b="1" i="1" dirty="0">
                <a:solidFill>
                  <a:srgbClr val="00B050"/>
                </a:solidFill>
                <a:effectLst>
                  <a:outerShdw blurRad="38100" dist="38100" dir="2700000" algn="tl">
                    <a:srgbClr val="000000">
                      <a:alpha val="43137"/>
                    </a:srgbClr>
                  </a:outerShdw>
                </a:effectLst>
                <a:latin typeface="Arial" pitchFamily="34" charset="0"/>
                <a:cs typeface="Arial" pitchFamily="34" charset="0"/>
              </a:rPr>
              <a:t>бюджета</a:t>
            </a:r>
            <a:r>
              <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rPr>
              <a:t>?</a:t>
            </a:r>
          </a:p>
        </p:txBody>
      </p:sp>
      <p:cxnSp>
        <p:nvCxnSpPr>
          <p:cNvPr id="9" name="Прямая со стрелкой 8"/>
          <p:cNvCxnSpPr/>
          <p:nvPr/>
        </p:nvCxnSpPr>
        <p:spPr>
          <a:xfrm flipV="1">
            <a:off x="5603454" y="2885655"/>
            <a:ext cx="576064" cy="36004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4427984" y="2698712"/>
            <a:ext cx="0" cy="186943"/>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203848" y="2720175"/>
            <a:ext cx="351166" cy="33095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3212722" y="4077072"/>
            <a:ext cx="207150"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3203848" y="5157192"/>
            <a:ext cx="216024" cy="28803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4499992" y="5373216"/>
            <a:ext cx="0" cy="28803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5580112" y="4293096"/>
            <a:ext cx="144016"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5508104" y="5229200"/>
            <a:ext cx="792088" cy="43204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162580"/>
            <a:ext cx="2088232" cy="11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79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Прямоугольник 53"/>
          <p:cNvSpPr/>
          <p:nvPr/>
        </p:nvSpPr>
        <p:spPr>
          <a:xfrm>
            <a:off x="6362061" y="3046402"/>
            <a:ext cx="2637729" cy="96045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20481" name="Заголовок 1"/>
          <p:cNvSpPr>
            <a:spLocks noGrp="1"/>
          </p:cNvSpPr>
          <p:nvPr>
            <p:ph type="title"/>
          </p:nvPr>
        </p:nvSpPr>
        <p:spPr>
          <a:xfrm>
            <a:off x="599364" y="116632"/>
            <a:ext cx="5703218" cy="562074"/>
          </a:xfrm>
        </p:spPr>
        <p:style>
          <a:lnRef idx="1">
            <a:schemeClr val="accent2"/>
          </a:lnRef>
          <a:fillRef idx="2">
            <a:schemeClr val="accent2"/>
          </a:fillRef>
          <a:effectRef idx="1">
            <a:schemeClr val="accent2"/>
          </a:effectRef>
          <a:fontRef idx="minor">
            <a:schemeClr val="dk1"/>
          </a:fontRef>
        </p:style>
        <p:txBody>
          <a:bodyPr>
            <a:normAutofit/>
          </a:bodyPr>
          <a:lstStyle/>
          <a:p>
            <a:pPr marL="0" indent="0" eaLnBrk="1" hangingPunct="1">
              <a:buNone/>
            </a:pPr>
            <a:r>
              <a:rPr lang="ru-RU" sz="26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Муниципальные  учреждения </a:t>
            </a:r>
          </a:p>
        </p:txBody>
      </p:sp>
      <p:pic>
        <p:nvPicPr>
          <p:cNvPr id="52"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5604388" y="931139"/>
            <a:ext cx="1316039" cy="61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594630" y="908721"/>
            <a:ext cx="3368055" cy="1766467"/>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6" name="Прямоугольник 5"/>
          <p:cNvSpPr/>
          <p:nvPr/>
        </p:nvSpPr>
        <p:spPr>
          <a:xfrm>
            <a:off x="5622176" y="955229"/>
            <a:ext cx="3284522" cy="579768"/>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8" name="Прямоугольник 7"/>
          <p:cNvSpPr/>
          <p:nvPr/>
        </p:nvSpPr>
        <p:spPr>
          <a:xfrm>
            <a:off x="4625163" y="5157192"/>
            <a:ext cx="4184321" cy="127793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10" name="Прямоугольник 9"/>
          <p:cNvSpPr/>
          <p:nvPr/>
        </p:nvSpPr>
        <p:spPr>
          <a:xfrm>
            <a:off x="251521" y="908720"/>
            <a:ext cx="3403808" cy="907501"/>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11" name="Прямоугольник 10"/>
          <p:cNvSpPr/>
          <p:nvPr/>
        </p:nvSpPr>
        <p:spPr>
          <a:xfrm>
            <a:off x="634223" y="971220"/>
            <a:ext cx="3001673" cy="792645"/>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TextBox 11"/>
          <p:cNvSpPr txBox="1"/>
          <p:nvPr/>
        </p:nvSpPr>
        <p:spPr>
          <a:xfrm>
            <a:off x="5652123" y="980728"/>
            <a:ext cx="3157361"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a:cs typeface="Tahoma" pitchFamily="34" charset="0"/>
              </a:rPr>
              <a:t>2</a:t>
            </a:r>
            <a:r>
              <a:rPr lang="ru-RU" sz="1400" dirty="0">
                <a:cs typeface="Tahoma" pitchFamily="34" charset="0"/>
              </a:rPr>
              <a:t> органа местного самоуправления:</a:t>
            </a:r>
            <a:endParaRPr lang="ru-RU" sz="1400" b="1" dirty="0">
              <a:cs typeface="Tahoma" pitchFamily="34" charset="0"/>
            </a:endParaRPr>
          </a:p>
        </p:txBody>
      </p:sp>
      <p:sp>
        <p:nvSpPr>
          <p:cNvPr id="13" name="TextBox 12"/>
          <p:cNvSpPr txBox="1"/>
          <p:nvPr/>
        </p:nvSpPr>
        <p:spPr>
          <a:xfrm>
            <a:off x="4644009" y="5210036"/>
            <a:ext cx="4104455" cy="276999"/>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fontAlgn="auto">
              <a:spcBef>
                <a:spcPts val="0"/>
              </a:spcBef>
              <a:spcAft>
                <a:spcPts val="0"/>
              </a:spcAft>
              <a:defRPr/>
            </a:pPr>
            <a:r>
              <a:rPr lang="ru-RU" sz="1200" b="1" dirty="0">
                <a:latin typeface="Times New Roman" pitchFamily="18" charset="0"/>
                <a:cs typeface="Times New Roman" pitchFamily="18" charset="0"/>
              </a:rPr>
              <a:t>4</a:t>
            </a:r>
            <a:r>
              <a:rPr lang="ru-RU" sz="1200" dirty="0">
                <a:latin typeface="Times New Roman" pitchFamily="18" charset="0"/>
                <a:cs typeface="Times New Roman" pitchFamily="18" charset="0"/>
              </a:rPr>
              <a:t> отраслевых (функциональных) управлений и отделов</a:t>
            </a:r>
            <a:endParaRPr lang="ru-RU" sz="1200" b="1" dirty="0">
              <a:latin typeface="Times New Roman" pitchFamily="18" charset="0"/>
              <a:cs typeface="Times New Roman" pitchFamily="18" charset="0"/>
            </a:endParaRPr>
          </a:p>
        </p:txBody>
      </p:sp>
      <p:sp>
        <p:nvSpPr>
          <p:cNvPr id="15" name="TextBox 14"/>
          <p:cNvSpPr txBox="1"/>
          <p:nvPr/>
        </p:nvSpPr>
        <p:spPr>
          <a:xfrm>
            <a:off x="1839273" y="1052736"/>
            <a:ext cx="1724615"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dirty="0">
                <a:cs typeface="Tahoma" pitchFamily="34" charset="0"/>
              </a:rPr>
              <a:t>49 </a:t>
            </a:r>
            <a:r>
              <a:rPr lang="ru-RU" sz="1400" dirty="0">
                <a:latin typeface="Times New Roman" pitchFamily="18" charset="0"/>
                <a:cs typeface="Times New Roman" pitchFamily="18" charset="0"/>
              </a:rPr>
              <a:t>муниципальных</a:t>
            </a:r>
            <a:r>
              <a:rPr lang="ru-RU" sz="1400" dirty="0">
                <a:cs typeface="Tahoma" pitchFamily="34" charset="0"/>
              </a:rPr>
              <a:t> учреждения</a:t>
            </a:r>
            <a:endParaRPr lang="ru-RU" sz="1400" b="1" dirty="0">
              <a:cs typeface="Tahoma" pitchFamily="34" charset="0"/>
            </a:endParaRPr>
          </a:p>
        </p:txBody>
      </p:sp>
      <p:sp>
        <p:nvSpPr>
          <p:cNvPr id="17" name="Скругленный прямоугольник 16"/>
          <p:cNvSpPr/>
          <p:nvPr/>
        </p:nvSpPr>
        <p:spPr>
          <a:xfrm>
            <a:off x="232726" y="1988840"/>
            <a:ext cx="1674978" cy="77648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25</a:t>
            </a:r>
            <a:r>
              <a:rPr lang="ru-RU" sz="1200" dirty="0">
                <a:solidFill>
                  <a:schemeClr val="tx2">
                    <a:lumMod val="50000"/>
                  </a:schemeClr>
                </a:solidFill>
                <a:latin typeface="Times New Roman" pitchFamily="18" charset="0"/>
                <a:cs typeface="Times New Roman" pitchFamily="18" charset="0"/>
              </a:rPr>
              <a:t> школ,</a:t>
            </a:r>
          </a:p>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в них 6013</a:t>
            </a:r>
            <a:r>
              <a:rPr lang="ru-RU" sz="1200" b="1" dirty="0">
                <a:solidFill>
                  <a:schemeClr val="tx2">
                    <a:lumMod val="50000"/>
                  </a:schemeClr>
                </a:solidFill>
                <a:latin typeface="Times New Roman" pitchFamily="18" charset="0"/>
                <a:cs typeface="Times New Roman" pitchFamily="18" charset="0"/>
              </a:rPr>
              <a:t> </a:t>
            </a:r>
            <a:r>
              <a:rPr lang="ru-RU" sz="1200" dirty="0">
                <a:solidFill>
                  <a:schemeClr val="tx2">
                    <a:lumMod val="50000"/>
                  </a:schemeClr>
                </a:solidFill>
                <a:latin typeface="Times New Roman" pitchFamily="18" charset="0"/>
                <a:cs typeface="Times New Roman" pitchFamily="18" charset="0"/>
              </a:rPr>
              <a:t>обучающихся</a:t>
            </a:r>
            <a:endParaRPr lang="ru-RU" sz="1200" dirty="0">
              <a:latin typeface="Times New Roman" pitchFamily="18" charset="0"/>
              <a:cs typeface="Times New Roman" pitchFamily="18" charset="0"/>
            </a:endParaRPr>
          </a:p>
        </p:txBody>
      </p:sp>
      <p:sp>
        <p:nvSpPr>
          <p:cNvPr id="18" name="Скругленный прямоугольник 17"/>
          <p:cNvSpPr/>
          <p:nvPr/>
        </p:nvSpPr>
        <p:spPr>
          <a:xfrm>
            <a:off x="216210" y="4353379"/>
            <a:ext cx="1703264" cy="707334"/>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100" b="1" dirty="0">
                <a:solidFill>
                  <a:schemeClr val="tx2">
                    <a:lumMod val="50000"/>
                  </a:schemeClr>
                </a:solidFill>
                <a:latin typeface="Times New Roman" pitchFamily="18" charset="0"/>
                <a:cs typeface="Times New Roman" pitchFamily="18" charset="0"/>
              </a:rPr>
              <a:t>14</a:t>
            </a:r>
            <a:r>
              <a:rPr lang="ru-RU" sz="1100" dirty="0">
                <a:solidFill>
                  <a:schemeClr val="tx2">
                    <a:lumMod val="50000"/>
                  </a:schemeClr>
                </a:solidFill>
                <a:latin typeface="Times New Roman" pitchFamily="18" charset="0"/>
                <a:cs typeface="Times New Roman" pitchFamily="18" charset="0"/>
              </a:rPr>
              <a:t>  детских дошкольных учреждений, </a:t>
            </a:r>
          </a:p>
          <a:p>
            <a:pPr algn="ctr" fontAlgn="auto">
              <a:spcBef>
                <a:spcPts val="0"/>
              </a:spcBef>
              <a:spcAft>
                <a:spcPts val="0"/>
              </a:spcAft>
              <a:defRPr/>
            </a:pPr>
            <a:r>
              <a:rPr lang="ru-RU" sz="1100" b="1" dirty="0">
                <a:solidFill>
                  <a:schemeClr val="tx2">
                    <a:lumMod val="50000"/>
                  </a:schemeClr>
                </a:solidFill>
                <a:latin typeface="Times New Roman" pitchFamily="18" charset="0"/>
                <a:cs typeface="Times New Roman" pitchFamily="18" charset="0"/>
              </a:rPr>
              <a:t>1789</a:t>
            </a:r>
            <a:r>
              <a:rPr lang="ru-RU" sz="1100" dirty="0">
                <a:solidFill>
                  <a:schemeClr val="tx2">
                    <a:lumMod val="50000"/>
                  </a:schemeClr>
                </a:solidFill>
                <a:latin typeface="Times New Roman" pitchFamily="18" charset="0"/>
                <a:cs typeface="Times New Roman" pitchFamily="18" charset="0"/>
              </a:rPr>
              <a:t>детей</a:t>
            </a:r>
          </a:p>
        </p:txBody>
      </p:sp>
      <p:sp>
        <p:nvSpPr>
          <p:cNvPr id="21" name="Скругленный прямоугольник 20"/>
          <p:cNvSpPr/>
          <p:nvPr/>
        </p:nvSpPr>
        <p:spPr>
          <a:xfrm>
            <a:off x="193054" y="3104737"/>
            <a:ext cx="1679724" cy="84378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7</a:t>
            </a:r>
            <a:r>
              <a:rPr lang="ru-RU" sz="1200" dirty="0">
                <a:solidFill>
                  <a:schemeClr val="tx2">
                    <a:lumMod val="50000"/>
                  </a:schemeClr>
                </a:solidFill>
                <a:latin typeface="Times New Roman" pitchFamily="18" charset="0"/>
                <a:cs typeface="Times New Roman" pitchFamily="18" charset="0"/>
              </a:rPr>
              <a:t> учреждений дополнительного образования детей, </a:t>
            </a:r>
          </a:p>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2535</a:t>
            </a:r>
            <a:r>
              <a:rPr lang="ru-RU" sz="1200" dirty="0">
                <a:solidFill>
                  <a:schemeClr val="tx2">
                    <a:lumMod val="50000"/>
                  </a:schemeClr>
                </a:solidFill>
                <a:latin typeface="Times New Roman" pitchFamily="18" charset="0"/>
                <a:cs typeface="Times New Roman" pitchFamily="18" charset="0"/>
              </a:rPr>
              <a:t>  детей</a:t>
            </a:r>
          </a:p>
        </p:txBody>
      </p:sp>
      <p:sp>
        <p:nvSpPr>
          <p:cNvPr id="22" name="Скругленный прямоугольник 21"/>
          <p:cNvSpPr/>
          <p:nvPr/>
        </p:nvSpPr>
        <p:spPr>
          <a:xfrm>
            <a:off x="2051720" y="5802287"/>
            <a:ext cx="2022136" cy="682546"/>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Информационно-методический кабинет </a:t>
            </a:r>
          </a:p>
          <a:p>
            <a:pPr algn="ctr" fontAlgn="auto">
              <a:spcBef>
                <a:spcPts val="0"/>
              </a:spcBef>
              <a:spcAft>
                <a:spcPts val="0"/>
              </a:spcAft>
              <a:defRPr/>
            </a:pPr>
            <a:r>
              <a:rPr lang="ru-RU" sz="900" dirty="0">
                <a:solidFill>
                  <a:schemeClr val="tx2">
                    <a:lumMod val="50000"/>
                  </a:schemeClr>
                </a:solidFill>
                <a:latin typeface="Times New Roman" pitchFamily="18" charset="0"/>
                <a:cs typeface="Times New Roman" pitchFamily="18" charset="0"/>
              </a:rPr>
              <a:t>(в сфере образования и культуры)</a:t>
            </a:r>
          </a:p>
          <a:p>
            <a:pPr algn="ctr" fontAlgn="auto">
              <a:spcBef>
                <a:spcPts val="0"/>
              </a:spcBef>
              <a:spcAft>
                <a:spcPts val="0"/>
              </a:spcAft>
              <a:defRPr/>
            </a:pPr>
            <a:endParaRPr lang="ru-RU" sz="900" dirty="0">
              <a:solidFill>
                <a:schemeClr val="tx2">
                  <a:lumMod val="50000"/>
                </a:schemeClr>
              </a:solidFill>
            </a:endParaRPr>
          </a:p>
        </p:txBody>
      </p:sp>
      <p:sp>
        <p:nvSpPr>
          <p:cNvPr id="23" name="Скругленный прямоугольник 22"/>
          <p:cNvSpPr/>
          <p:nvPr/>
        </p:nvSpPr>
        <p:spPr>
          <a:xfrm>
            <a:off x="2195736" y="2636912"/>
            <a:ext cx="1749273" cy="864096"/>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100" b="1" dirty="0">
                <a:solidFill>
                  <a:schemeClr val="tx2">
                    <a:lumMod val="50000"/>
                  </a:schemeClr>
                </a:solidFill>
                <a:latin typeface="Times New Roman" pitchFamily="18" charset="0"/>
                <a:cs typeface="Times New Roman" pitchFamily="18" charset="0"/>
              </a:rPr>
              <a:t>4</a:t>
            </a:r>
            <a:r>
              <a:rPr lang="ru-RU" sz="1100" dirty="0">
                <a:solidFill>
                  <a:schemeClr val="tx2">
                    <a:lumMod val="50000"/>
                  </a:schemeClr>
                </a:solidFill>
                <a:latin typeface="Times New Roman" pitchFamily="18" charset="0"/>
                <a:cs typeface="Times New Roman" pitchFamily="18" charset="0"/>
              </a:rPr>
              <a:t> школ искусств (музыкальные школы), в них 779 обучающихся,</a:t>
            </a:r>
          </a:p>
          <a:p>
            <a:pPr algn="ctr" fontAlgn="auto">
              <a:spcBef>
                <a:spcPts val="0"/>
              </a:spcBef>
              <a:spcAft>
                <a:spcPts val="0"/>
              </a:spcAft>
              <a:defRPr/>
            </a:pPr>
            <a:r>
              <a:rPr lang="ru-RU" sz="1100" dirty="0">
                <a:solidFill>
                  <a:schemeClr val="tx2">
                    <a:lumMod val="50000"/>
                  </a:schemeClr>
                </a:solidFill>
                <a:latin typeface="Times New Roman" pitchFamily="18" charset="0"/>
                <a:cs typeface="Times New Roman" pitchFamily="18" charset="0"/>
              </a:rPr>
              <a:t>в т.ч. художественная школа на 186 детей</a:t>
            </a:r>
          </a:p>
        </p:txBody>
      </p:sp>
      <p:sp>
        <p:nvSpPr>
          <p:cNvPr id="24" name="Скругленный прямоугольник 23"/>
          <p:cNvSpPr/>
          <p:nvPr/>
        </p:nvSpPr>
        <p:spPr>
          <a:xfrm>
            <a:off x="2123728" y="2132856"/>
            <a:ext cx="1919287" cy="373545"/>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3 учреждения культуры</a:t>
            </a:r>
          </a:p>
        </p:txBody>
      </p:sp>
      <p:sp>
        <p:nvSpPr>
          <p:cNvPr id="25" name="Скругленный прямоугольник 24"/>
          <p:cNvSpPr/>
          <p:nvPr/>
        </p:nvSpPr>
        <p:spPr>
          <a:xfrm>
            <a:off x="2135059" y="4791446"/>
            <a:ext cx="1919288" cy="830262"/>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000" dirty="0">
                <a:solidFill>
                  <a:schemeClr val="tx2">
                    <a:lumMod val="50000"/>
                  </a:schemeClr>
                </a:solidFill>
                <a:latin typeface="Times New Roman" pitchFamily="18" charset="0"/>
                <a:cs typeface="Times New Roman" pitchFamily="18" charset="0"/>
              </a:rPr>
              <a:t>Многофункциональный центр предоставления государственных и муниципальных услуг</a:t>
            </a:r>
          </a:p>
        </p:txBody>
      </p:sp>
      <p:sp>
        <p:nvSpPr>
          <p:cNvPr id="27" name="Скругленный прямоугольник 26"/>
          <p:cNvSpPr/>
          <p:nvPr/>
        </p:nvSpPr>
        <p:spPr>
          <a:xfrm>
            <a:off x="2195736" y="3526631"/>
            <a:ext cx="1746922" cy="826748"/>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000" b="1" dirty="0">
                <a:solidFill>
                  <a:schemeClr val="tx2">
                    <a:lumMod val="50000"/>
                  </a:schemeClr>
                </a:solidFill>
                <a:latin typeface="Times New Roman" pitchFamily="18" charset="0"/>
                <a:cs typeface="Times New Roman" pitchFamily="18" charset="0"/>
              </a:rPr>
              <a:t>1 </a:t>
            </a:r>
            <a:r>
              <a:rPr lang="ru-RU" sz="1100" dirty="0">
                <a:solidFill>
                  <a:schemeClr val="tx2">
                    <a:lumMod val="50000"/>
                  </a:schemeClr>
                </a:solidFill>
                <a:latin typeface="Times New Roman" pitchFamily="18" charset="0"/>
                <a:cs typeface="Times New Roman" pitchFamily="18" charset="0"/>
              </a:rPr>
              <a:t>детско-юношеская спортшкола – 482 воспитанника, </a:t>
            </a:r>
          </a:p>
          <a:p>
            <a:pPr algn="ctr" fontAlgn="auto">
              <a:spcBef>
                <a:spcPts val="0"/>
              </a:spcBef>
              <a:spcAft>
                <a:spcPts val="0"/>
              </a:spcAft>
              <a:defRPr/>
            </a:pPr>
            <a:r>
              <a:rPr lang="ru-RU" sz="1100" dirty="0">
                <a:solidFill>
                  <a:schemeClr val="tx2">
                    <a:lumMod val="50000"/>
                  </a:schemeClr>
                </a:solidFill>
                <a:latin typeface="Times New Roman" pitchFamily="18" charset="0"/>
                <a:cs typeface="Times New Roman" pitchFamily="18" charset="0"/>
              </a:rPr>
              <a:t>1 спортивная школа - 614 воспитанник</a:t>
            </a:r>
            <a:r>
              <a:rPr lang="ru-RU" sz="1100" dirty="0">
                <a:solidFill>
                  <a:schemeClr val="tx2">
                    <a:lumMod val="50000"/>
                  </a:schemeClr>
                </a:solidFill>
              </a:rPr>
              <a:t>а</a:t>
            </a:r>
            <a:endParaRPr lang="ru-RU" sz="1100" b="1" dirty="0">
              <a:solidFill>
                <a:schemeClr val="tx2">
                  <a:lumMod val="50000"/>
                </a:schemeClr>
              </a:solidFill>
            </a:endParaRPr>
          </a:p>
        </p:txBody>
      </p:sp>
      <p:sp>
        <p:nvSpPr>
          <p:cNvPr id="48" name="Скругленный прямоугольник 47"/>
          <p:cNvSpPr/>
          <p:nvPr/>
        </p:nvSpPr>
        <p:spPr>
          <a:xfrm>
            <a:off x="128529" y="5471646"/>
            <a:ext cx="1824896" cy="746899"/>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rPr>
              <a:t> </a:t>
            </a:r>
          </a:p>
          <a:p>
            <a:pPr algn="ctr" fontAlgn="auto">
              <a:spcBef>
                <a:spcPts val="0"/>
              </a:spcBef>
              <a:spcAft>
                <a:spcPts val="0"/>
              </a:spcAft>
              <a:defRPr/>
            </a:pPr>
            <a:r>
              <a:rPr lang="ru-RU" sz="1000" dirty="0">
                <a:solidFill>
                  <a:schemeClr val="tx2">
                    <a:lumMod val="50000"/>
                  </a:schemeClr>
                </a:solidFill>
                <a:latin typeface="Times New Roman" pitchFamily="18" charset="0"/>
                <a:cs typeface="Times New Roman" pitchFamily="18" charset="0"/>
              </a:rPr>
              <a:t>Единая дежурная диспетчерская служба </a:t>
            </a:r>
          </a:p>
          <a:p>
            <a:pPr algn="ctr" fontAlgn="auto">
              <a:spcBef>
                <a:spcPts val="0"/>
              </a:spcBef>
              <a:spcAft>
                <a:spcPts val="0"/>
              </a:spcAft>
              <a:defRPr/>
            </a:pPr>
            <a:r>
              <a:rPr lang="ru-RU" sz="1000" dirty="0">
                <a:solidFill>
                  <a:schemeClr val="tx2">
                    <a:lumMod val="50000"/>
                  </a:schemeClr>
                </a:solidFill>
                <a:latin typeface="Times New Roman" pitchFamily="18" charset="0"/>
                <a:cs typeface="Times New Roman" pitchFamily="18" charset="0"/>
              </a:rPr>
              <a:t>и Отдел по делам</a:t>
            </a:r>
          </a:p>
          <a:p>
            <a:pPr algn="ctr" fontAlgn="auto">
              <a:spcBef>
                <a:spcPts val="0"/>
              </a:spcBef>
              <a:spcAft>
                <a:spcPts val="0"/>
              </a:spcAft>
              <a:defRPr/>
            </a:pPr>
            <a:r>
              <a:rPr lang="ru-RU" sz="1000" dirty="0">
                <a:solidFill>
                  <a:schemeClr val="tx2">
                    <a:lumMod val="50000"/>
                  </a:schemeClr>
                </a:solidFill>
                <a:latin typeface="Times New Roman" pitchFamily="18" charset="0"/>
                <a:cs typeface="Times New Roman" pitchFamily="18" charset="0"/>
              </a:rPr>
              <a:t> ГО и ЧС</a:t>
            </a:r>
          </a:p>
          <a:p>
            <a:pPr algn="ctr" fontAlgn="auto">
              <a:spcBef>
                <a:spcPts val="0"/>
              </a:spcBef>
              <a:spcAft>
                <a:spcPts val="0"/>
              </a:spcAft>
              <a:defRPr/>
            </a:pPr>
            <a:endParaRPr lang="ru-RU" sz="1200" dirty="0">
              <a:solidFill>
                <a:schemeClr val="tx2">
                  <a:lumMod val="50000"/>
                </a:schemeClr>
              </a:solidFill>
            </a:endParaRPr>
          </a:p>
        </p:txBody>
      </p:sp>
      <p:sp>
        <p:nvSpPr>
          <p:cNvPr id="51" name="TextBox 50"/>
          <p:cNvSpPr txBox="1"/>
          <p:nvPr/>
        </p:nvSpPr>
        <p:spPr>
          <a:xfrm>
            <a:off x="5639187" y="1734879"/>
            <a:ext cx="3267511"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100" dirty="0">
                <a:latin typeface="Arial" pitchFamily="34" charset="0"/>
                <a:cs typeface="Arial" pitchFamily="34" charset="0"/>
              </a:rPr>
              <a:t>   1.  Представительный  орган  –  Совет   </a:t>
            </a:r>
          </a:p>
          <a:p>
            <a:pPr fontAlgn="auto">
              <a:spcBef>
                <a:spcPts val="0"/>
              </a:spcBef>
              <a:spcAft>
                <a:spcPts val="0"/>
              </a:spcAft>
              <a:defRPr/>
            </a:pPr>
            <a:r>
              <a:rPr lang="ru-RU" sz="1100" dirty="0">
                <a:latin typeface="Arial" pitchFamily="34" charset="0"/>
                <a:cs typeface="Arial" pitchFamily="34" charset="0"/>
              </a:rPr>
              <a:t>        Зеленчукского муниципального р-на </a:t>
            </a:r>
          </a:p>
          <a:p>
            <a:pPr fontAlgn="auto">
              <a:spcBef>
                <a:spcPts val="0"/>
              </a:spcBef>
              <a:spcAft>
                <a:spcPts val="0"/>
              </a:spcAft>
              <a:defRPr/>
            </a:pPr>
            <a:r>
              <a:rPr lang="ru-RU" sz="1100" dirty="0">
                <a:latin typeface="Arial" pitchFamily="34" charset="0"/>
                <a:cs typeface="Arial" pitchFamily="34" charset="0"/>
              </a:rPr>
              <a:t>   2.  </a:t>
            </a:r>
            <a:r>
              <a:rPr lang="ru-RU" sz="1100" dirty="0">
                <a:latin typeface="Times New Roman" pitchFamily="18" charset="0"/>
                <a:cs typeface="Times New Roman" pitchFamily="18" charset="0"/>
              </a:rPr>
              <a:t>Исполнительный</a:t>
            </a:r>
            <a:r>
              <a:rPr lang="ru-RU" sz="1100" dirty="0">
                <a:latin typeface="Arial" pitchFamily="34" charset="0"/>
                <a:cs typeface="Arial" pitchFamily="34" charset="0"/>
              </a:rPr>
              <a:t> орган  –  Администрация  </a:t>
            </a:r>
          </a:p>
          <a:p>
            <a:pPr fontAlgn="auto">
              <a:spcBef>
                <a:spcPts val="0"/>
              </a:spcBef>
              <a:spcAft>
                <a:spcPts val="0"/>
              </a:spcAft>
              <a:defRPr/>
            </a:pPr>
            <a:r>
              <a:rPr lang="ru-RU" sz="1100" dirty="0">
                <a:latin typeface="Arial" pitchFamily="34" charset="0"/>
                <a:cs typeface="Arial" pitchFamily="34" charset="0"/>
              </a:rPr>
              <a:t>         Зеленчукского муниципального р-на </a:t>
            </a:r>
          </a:p>
        </p:txBody>
      </p:sp>
      <p:sp>
        <p:nvSpPr>
          <p:cNvPr id="53" name="Прямоугольник 52"/>
          <p:cNvSpPr/>
          <p:nvPr/>
        </p:nvSpPr>
        <p:spPr>
          <a:xfrm>
            <a:off x="6509978" y="3091656"/>
            <a:ext cx="2469616" cy="542926"/>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r" fontAlgn="auto">
              <a:spcBef>
                <a:spcPts val="0"/>
              </a:spcBef>
              <a:spcAft>
                <a:spcPts val="0"/>
              </a:spcAft>
              <a:defRPr/>
            </a:pPr>
            <a:r>
              <a:rPr lang="ru-RU" sz="1200" dirty="0">
                <a:solidFill>
                  <a:schemeClr val="tx1"/>
                </a:solidFill>
                <a:latin typeface="Arial" pitchFamily="34" charset="0"/>
                <a:cs typeface="Arial" pitchFamily="34" charset="0"/>
              </a:rPr>
              <a:t>  </a:t>
            </a:r>
            <a:r>
              <a:rPr lang="ru-RU" sz="1200" b="1" dirty="0">
                <a:solidFill>
                  <a:schemeClr val="tx1"/>
                </a:solidFill>
                <a:latin typeface="Times New Roman" pitchFamily="18" charset="0"/>
                <a:cs typeface="Times New Roman" pitchFamily="18" charset="0"/>
              </a:rPr>
              <a:t>1 - контрольный орган</a:t>
            </a:r>
            <a:r>
              <a:rPr lang="ru-RU" sz="1200" dirty="0">
                <a:solidFill>
                  <a:schemeClr val="tx1"/>
                </a:solidFill>
                <a:latin typeface="Arial" pitchFamily="34" charset="0"/>
                <a:cs typeface="Arial" pitchFamily="34" charset="0"/>
              </a:rPr>
              <a:t>: </a:t>
            </a:r>
            <a:endParaRPr lang="ru-RU" sz="1200" dirty="0">
              <a:solidFill>
                <a:schemeClr val="tx1"/>
              </a:solidFill>
            </a:endParaRPr>
          </a:p>
        </p:txBody>
      </p:sp>
      <p:sp>
        <p:nvSpPr>
          <p:cNvPr id="57" name="TextBox 56"/>
          <p:cNvSpPr txBox="1"/>
          <p:nvPr/>
        </p:nvSpPr>
        <p:spPr>
          <a:xfrm>
            <a:off x="4836718" y="5491714"/>
            <a:ext cx="3688742"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200" dirty="0">
                <a:latin typeface="Times New Roman" pitchFamily="18" charset="0"/>
                <a:cs typeface="Times New Roman" pitchFamily="18" charset="0"/>
              </a:rPr>
              <a:t> 1. Финансовое  управление  </a:t>
            </a:r>
          </a:p>
          <a:p>
            <a:pPr fontAlgn="auto">
              <a:spcBef>
                <a:spcPts val="0"/>
              </a:spcBef>
              <a:spcAft>
                <a:spcPts val="0"/>
              </a:spcAft>
              <a:defRPr/>
            </a:pPr>
            <a:r>
              <a:rPr lang="ru-RU" sz="1200" dirty="0">
                <a:latin typeface="Times New Roman" pitchFamily="18" charset="0"/>
                <a:cs typeface="Times New Roman" pitchFamily="18" charset="0"/>
              </a:rPr>
              <a:t> 2. Управление образования</a:t>
            </a:r>
          </a:p>
          <a:p>
            <a:pPr fontAlgn="auto">
              <a:spcBef>
                <a:spcPts val="0"/>
              </a:spcBef>
              <a:spcAft>
                <a:spcPts val="0"/>
              </a:spcAft>
              <a:defRPr/>
            </a:pPr>
            <a:r>
              <a:rPr lang="ru-RU" sz="1200" dirty="0">
                <a:latin typeface="Times New Roman" pitchFamily="18" charset="0"/>
                <a:cs typeface="Times New Roman" pitchFamily="18" charset="0"/>
              </a:rPr>
              <a:t> 3. Отдел культуры   </a:t>
            </a:r>
          </a:p>
          <a:p>
            <a:pPr fontAlgn="auto">
              <a:spcBef>
                <a:spcPts val="0"/>
              </a:spcBef>
              <a:spcAft>
                <a:spcPts val="0"/>
              </a:spcAft>
              <a:defRPr/>
            </a:pPr>
            <a:r>
              <a:rPr lang="ru-RU" sz="1200" dirty="0">
                <a:latin typeface="Times New Roman" pitchFamily="18" charset="0"/>
                <a:cs typeface="Times New Roman" pitchFamily="18" charset="0"/>
              </a:rPr>
              <a:t> 4. Управление труда и социального  развития </a:t>
            </a:r>
          </a:p>
        </p:txBody>
      </p:sp>
      <p:sp>
        <p:nvSpPr>
          <p:cNvPr id="60" name="TextBox 59"/>
          <p:cNvSpPr txBox="1"/>
          <p:nvPr/>
        </p:nvSpPr>
        <p:spPr>
          <a:xfrm>
            <a:off x="6380205" y="3613279"/>
            <a:ext cx="2601440"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100" dirty="0">
                <a:latin typeface="Times New Roman" pitchFamily="18" charset="0"/>
                <a:cs typeface="Times New Roman" pitchFamily="18" charset="0"/>
              </a:rPr>
              <a:t> Контрольно-ревизионная комиссия</a:t>
            </a:r>
          </a:p>
          <a:p>
            <a:pPr fontAlgn="auto">
              <a:spcBef>
                <a:spcPts val="0"/>
              </a:spcBef>
              <a:spcAft>
                <a:spcPts val="0"/>
              </a:spcAft>
              <a:defRPr/>
            </a:pPr>
            <a:r>
              <a:rPr lang="ru-RU" sz="1050" dirty="0">
                <a:latin typeface="Times New Roman" pitchFamily="18" charset="0"/>
                <a:cs typeface="Times New Roman" pitchFamily="18" charset="0"/>
              </a:rPr>
              <a:t> Зеленчукского муниципального р-на</a:t>
            </a:r>
            <a:r>
              <a:rPr lang="ru-RU" sz="1050" dirty="0">
                <a:latin typeface="Arial" pitchFamily="34" charset="0"/>
                <a:cs typeface="Arial" pitchFamily="34" charset="0"/>
              </a:rPr>
              <a:t>  </a:t>
            </a:r>
          </a:p>
        </p:txBody>
      </p:sp>
      <p:pic>
        <p:nvPicPr>
          <p:cNvPr id="61" name="Рисунок 60" descr="https://im0-tub-ru.yandex.net/i?id=d6aed096ed5901eb18455f1c0df64ef8&amp;n=33&amp;h=190&amp;w=17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068960"/>
            <a:ext cx="818515" cy="591364"/>
          </a:xfrm>
          <a:prstGeom prst="rect">
            <a:avLst/>
          </a:prstGeom>
          <a:noFill/>
          <a:ln>
            <a:noFill/>
          </a:ln>
        </p:spPr>
      </p:pic>
      <p:sp>
        <p:nvSpPr>
          <p:cNvPr id="67" name="Скругленный прямоугольник 66"/>
          <p:cNvSpPr/>
          <p:nvPr/>
        </p:nvSpPr>
        <p:spPr>
          <a:xfrm>
            <a:off x="2214926" y="4353379"/>
            <a:ext cx="1759554" cy="438066"/>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ru-RU" sz="1100" b="1" dirty="0">
                <a:solidFill>
                  <a:schemeClr val="tx2">
                    <a:lumMod val="50000"/>
                  </a:schemeClr>
                </a:solidFill>
                <a:latin typeface="Times New Roman" pitchFamily="18" charset="0"/>
                <a:cs typeface="Times New Roman" pitchFamily="18" charset="0"/>
              </a:rPr>
              <a:t>1 </a:t>
            </a:r>
            <a:r>
              <a:rPr lang="ru-RU" sz="1100" dirty="0">
                <a:solidFill>
                  <a:schemeClr val="tx2">
                    <a:lumMod val="50000"/>
                  </a:schemeClr>
                </a:solidFill>
                <a:latin typeface="Times New Roman" pitchFamily="18" charset="0"/>
                <a:cs typeface="Times New Roman" pitchFamily="18" charset="0"/>
              </a:rPr>
              <a:t>дом творчества детей,</a:t>
            </a:r>
          </a:p>
          <a:p>
            <a:pPr algn="ctr" fontAlgn="auto">
              <a:spcBef>
                <a:spcPts val="0"/>
              </a:spcBef>
              <a:spcAft>
                <a:spcPts val="0"/>
              </a:spcAft>
              <a:defRPr/>
            </a:pPr>
            <a:r>
              <a:rPr lang="ru-RU" sz="1100" b="1">
                <a:solidFill>
                  <a:schemeClr val="tx2">
                    <a:lumMod val="50000"/>
                  </a:schemeClr>
                </a:solidFill>
                <a:latin typeface="Times New Roman" pitchFamily="18" charset="0"/>
                <a:cs typeface="Times New Roman" pitchFamily="18" charset="0"/>
              </a:rPr>
              <a:t>590 </a:t>
            </a:r>
            <a:r>
              <a:rPr lang="ru-RU" sz="1100" dirty="0">
                <a:solidFill>
                  <a:schemeClr val="tx2">
                    <a:lumMod val="50000"/>
                  </a:schemeClr>
                </a:solidFill>
                <a:latin typeface="Times New Roman" pitchFamily="18" charset="0"/>
                <a:cs typeface="Times New Roman" pitchFamily="18" charset="0"/>
              </a:rPr>
              <a:t>детей</a:t>
            </a:r>
            <a:endParaRPr lang="ru-RU" sz="1100" b="1" dirty="0">
              <a:solidFill>
                <a:schemeClr val="tx2">
                  <a:lumMod val="50000"/>
                </a:schemeClr>
              </a:solidFill>
              <a:latin typeface="Times New Roman" pitchFamily="18" charset="0"/>
              <a:cs typeface="Times New Roman" pitchFamily="18" charset="0"/>
            </a:endParaRPr>
          </a:p>
        </p:txBody>
      </p:sp>
      <p:sp>
        <p:nvSpPr>
          <p:cNvPr id="68" name="Левая фигурная скобка 67"/>
          <p:cNvSpPr/>
          <p:nvPr/>
        </p:nvSpPr>
        <p:spPr>
          <a:xfrm>
            <a:off x="1907704" y="2636912"/>
            <a:ext cx="291461" cy="1944216"/>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6" name="TextBox 45"/>
          <p:cNvSpPr txBox="1"/>
          <p:nvPr/>
        </p:nvSpPr>
        <p:spPr>
          <a:xfrm>
            <a:off x="4073856" y="2765322"/>
            <a:ext cx="1746668" cy="10926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defRPr/>
            </a:pPr>
            <a:r>
              <a:rPr lang="ru-RU" sz="1300" b="1" dirty="0">
                <a:solidFill>
                  <a:schemeClr val="tx2">
                    <a:lumMod val="50000"/>
                  </a:schemeClr>
                </a:solidFill>
                <a:effectLst>
                  <a:outerShdw blurRad="38100" dist="38100" dir="2700000" algn="tl">
                    <a:srgbClr val="000000">
                      <a:alpha val="43137"/>
                    </a:srgbClr>
                  </a:outerShdw>
                </a:effectLst>
                <a:cs typeface="Tahoma" pitchFamily="34" charset="0"/>
              </a:rPr>
              <a:t>Из районного бюджета получают финансирование</a:t>
            </a:r>
          </a:p>
          <a:p>
            <a:pPr algn="ctr" fontAlgn="auto">
              <a:spcBef>
                <a:spcPts val="0"/>
              </a:spcBef>
              <a:spcAft>
                <a:spcPts val="0"/>
              </a:spcAft>
              <a:defRPr/>
            </a:pPr>
            <a:r>
              <a:rPr lang="ru-RU" sz="1300" b="1" dirty="0">
                <a:solidFill>
                  <a:schemeClr val="tx2">
                    <a:lumMod val="50000"/>
                  </a:schemeClr>
                </a:solidFill>
                <a:effectLst>
                  <a:outerShdw blurRad="38100" dist="38100" dir="2700000" algn="tl">
                    <a:srgbClr val="000000">
                      <a:alpha val="43137"/>
                    </a:srgbClr>
                  </a:outerShdw>
                </a:effectLst>
                <a:cs typeface="Tahoma" pitchFamily="34" charset="0"/>
              </a:rPr>
              <a:t>56 </a:t>
            </a:r>
          </a:p>
          <a:p>
            <a:pPr algn="ctr" fontAlgn="auto">
              <a:spcBef>
                <a:spcPts val="0"/>
              </a:spcBef>
              <a:spcAft>
                <a:spcPts val="0"/>
              </a:spcAft>
              <a:defRPr/>
            </a:pPr>
            <a:r>
              <a:rPr lang="ru-RU" sz="1300" b="1" dirty="0">
                <a:solidFill>
                  <a:schemeClr val="tx2">
                    <a:lumMod val="50000"/>
                  </a:schemeClr>
                </a:solidFill>
                <a:effectLst>
                  <a:outerShdw blurRad="38100" dist="38100" dir="2700000" algn="tl">
                    <a:srgbClr val="000000">
                      <a:alpha val="43137"/>
                    </a:srgbClr>
                  </a:outerShdw>
                </a:effectLst>
                <a:cs typeface="Tahoma" pitchFamily="34" charset="0"/>
              </a:rPr>
              <a:t>учреждений</a:t>
            </a: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726" y="908721"/>
            <a:ext cx="1606547" cy="88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342" y="806438"/>
            <a:ext cx="1386631" cy="131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1960" y="3993686"/>
            <a:ext cx="1746668" cy="104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1089" y="4136600"/>
            <a:ext cx="1944216" cy="9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3756" y="29673"/>
            <a:ext cx="1794708" cy="87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26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3456384"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Group 86"/>
          <p:cNvGraphicFramePr>
            <a:graphicFrameLocks noGrp="1"/>
          </p:cNvGraphicFramePr>
          <p:nvPr>
            <p:extLst>
              <p:ext uri="{D42A27DB-BD31-4B8C-83A1-F6EECF244321}">
                <p14:modId xmlns:p14="http://schemas.microsoft.com/office/powerpoint/2010/main" val="2151432209"/>
              </p:ext>
            </p:extLst>
          </p:nvPr>
        </p:nvGraphicFramePr>
        <p:xfrm>
          <a:off x="1331640" y="1670653"/>
          <a:ext cx="7620712" cy="5075689"/>
        </p:xfrm>
        <a:graphic>
          <a:graphicData uri="http://schemas.openxmlformats.org/drawingml/2006/table">
            <a:tbl>
              <a:tblPr>
                <a:tableStyleId>{284E427A-3D55-4303-BF80-6455036E1DE7}</a:tableStyleId>
              </a:tblPr>
              <a:tblGrid>
                <a:gridCol w="2387584">
                  <a:extLst>
                    <a:ext uri="{9D8B030D-6E8A-4147-A177-3AD203B41FA5}">
                      <a16:colId xmlns="" xmlns:a16="http://schemas.microsoft.com/office/drawing/2014/main" val="20000"/>
                    </a:ext>
                  </a:extLst>
                </a:gridCol>
                <a:gridCol w="1308282">
                  <a:extLst>
                    <a:ext uri="{9D8B030D-6E8A-4147-A177-3AD203B41FA5}">
                      <a16:colId xmlns="" xmlns:a16="http://schemas.microsoft.com/office/drawing/2014/main" val="20001"/>
                    </a:ext>
                  </a:extLst>
                </a:gridCol>
                <a:gridCol w="1308282">
                  <a:extLst>
                    <a:ext uri="{9D8B030D-6E8A-4147-A177-3AD203B41FA5}">
                      <a16:colId xmlns="" xmlns:a16="http://schemas.microsoft.com/office/drawing/2014/main" val="20002"/>
                    </a:ext>
                  </a:extLst>
                </a:gridCol>
                <a:gridCol w="1308282">
                  <a:extLst>
                    <a:ext uri="{9D8B030D-6E8A-4147-A177-3AD203B41FA5}">
                      <a16:colId xmlns="" xmlns:a16="http://schemas.microsoft.com/office/drawing/2014/main" val="20003"/>
                    </a:ext>
                  </a:extLst>
                </a:gridCol>
                <a:gridCol w="1308282">
                  <a:extLst>
                    <a:ext uri="{9D8B030D-6E8A-4147-A177-3AD203B41FA5}">
                      <a16:colId xmlns="" xmlns:a16="http://schemas.microsoft.com/office/drawing/2014/main" val="20004"/>
                    </a:ext>
                  </a:extLst>
                </a:gridCol>
              </a:tblGrid>
              <a:tr h="8137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u="none" strike="noStrike" cap="none" normalizeH="0" baseline="0" dirty="0">
                          <a:ln>
                            <a:noFill/>
                          </a:ln>
                          <a:effectLst/>
                          <a:latin typeface="Times New Roman" pitchFamily="18" charset="0"/>
                          <a:cs typeface="Times New Roman" pitchFamily="18" charset="0"/>
                        </a:rPr>
                        <a:t>Наименование</a:t>
                      </a:r>
                      <a:endParaRPr kumimoji="0" lang="ru-RU" sz="1800" b="1" i="0" u="none" strike="noStrike" cap="none" normalizeH="0" baseline="0" dirty="0">
                        <a:ln>
                          <a:noFill/>
                        </a:ln>
                        <a:solidFill>
                          <a:srgbClr val="002060"/>
                        </a:solidFill>
                        <a:effectLst/>
                        <a:latin typeface="Times New Roman" pitchFamily="18" charset="0"/>
                        <a:cs typeface="Times New Roman" pitchFamily="18" charset="0"/>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a:ln>
                            <a:noFill/>
                          </a:ln>
                          <a:effectLst/>
                          <a:latin typeface="Times New Roman" pitchFamily="18" charset="0"/>
                          <a:cs typeface="Times New Roman" pitchFamily="18" charset="0"/>
                        </a:rPr>
                        <a:t>2023</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a:ln>
                            <a:noFill/>
                          </a:ln>
                          <a:effectLst/>
                          <a:latin typeface="Times New Roman" pitchFamily="18" charset="0"/>
                          <a:cs typeface="Times New Roman" pitchFamily="18" charset="0"/>
                        </a:rPr>
                        <a:t>бюджет</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(уточненный)</a:t>
                      </a: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a:ln>
                            <a:noFill/>
                          </a:ln>
                          <a:effectLst/>
                          <a:latin typeface="Times New Roman" pitchFamily="18" charset="0"/>
                          <a:cs typeface="Times New Roman" pitchFamily="18" charset="0"/>
                        </a:rPr>
                        <a:t>2024</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a:ln>
                            <a:noFill/>
                          </a:ln>
                          <a:effectLst/>
                          <a:latin typeface="Times New Roman" pitchFamily="18" charset="0"/>
                          <a:cs typeface="Times New Roman" pitchFamily="18" charset="0"/>
                        </a:rPr>
                        <a:t>бюджет</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a:ln>
                            <a:noFill/>
                          </a:ln>
                          <a:effectLst/>
                          <a:latin typeface="Times New Roman" pitchFamily="18" charset="0"/>
                          <a:cs typeface="Times New Roman" pitchFamily="18" charset="0"/>
                        </a:rPr>
                        <a:t>2025</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a:ln>
                            <a:noFill/>
                          </a:ln>
                          <a:effectLst/>
                          <a:latin typeface="Times New Roman" pitchFamily="18" charset="0"/>
                          <a:cs typeface="Times New Roman" pitchFamily="18" charset="0"/>
                        </a:rPr>
                        <a:t>прогноз</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a:ln>
                            <a:noFill/>
                          </a:ln>
                          <a:effectLst/>
                          <a:latin typeface="Times New Roman" pitchFamily="18" charset="0"/>
                          <a:cs typeface="Times New Roman" pitchFamily="18" charset="0"/>
                        </a:rPr>
                        <a:t>2026</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a:ln>
                            <a:noFill/>
                          </a:ln>
                          <a:effectLst/>
                          <a:latin typeface="Times New Roman" pitchFamily="18" charset="0"/>
                          <a:cs typeface="Times New Roman" pitchFamily="18" charset="0"/>
                        </a:rPr>
                        <a:t>прогноз</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T="45723" marB="45723" horzOverflow="overflow"/>
                </a:tc>
                <a:extLst>
                  <a:ext uri="{0D108BD9-81ED-4DB2-BD59-A6C34878D82A}">
                    <a16:rowId xmlns="" xmlns:a16="http://schemas.microsoft.com/office/drawing/2014/main" val="10000"/>
                  </a:ext>
                </a:extLst>
              </a:tr>
              <a:tr h="8523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u="none" strike="noStrike" cap="none" normalizeH="0" baseline="0" dirty="0">
                          <a:ln>
                            <a:noFill/>
                          </a:ln>
                          <a:effectLst/>
                          <a:latin typeface="Times New Roman" pitchFamily="18" charset="0"/>
                          <a:cs typeface="Times New Roman" pitchFamily="18" charset="0"/>
                        </a:rPr>
                        <a:t>Доходы, всего</a:t>
                      </a:r>
                      <a:endParaRPr kumimoji="0" lang="ru-RU" sz="1800" b="1" i="0" u="none" strike="noStrike" cap="none" normalizeH="0" baseline="0" dirty="0">
                        <a:ln>
                          <a:noFill/>
                        </a:ln>
                        <a:solidFill>
                          <a:srgbClr val="002060"/>
                        </a:solidFill>
                        <a:effectLst/>
                        <a:latin typeface="Times New Roman" pitchFamily="18" charset="0"/>
                        <a:cs typeface="Times New Roman" pitchFamily="18" charset="0"/>
                      </a:endParaRPr>
                    </a:p>
                  </a:txBody>
                  <a:tcPr marT="45723" marB="45723" horzOverflow="overflow"/>
                </a:tc>
                <a:tc>
                  <a:txBody>
                    <a:bodyPr/>
                    <a:lstStyle/>
                    <a:p>
                      <a:pPr algn="ctr"/>
                      <a:r>
                        <a:rPr lang="ru-RU" dirty="0" smtClean="0">
                          <a:latin typeface="Times New Roman" pitchFamily="18" charset="0"/>
                          <a:cs typeface="Times New Roman" pitchFamily="18" charset="0"/>
                        </a:rPr>
                        <a:t>1 864 787,6</a:t>
                      </a:r>
                      <a:endParaRPr lang="ru-RU" dirty="0">
                        <a:latin typeface="Times New Roman" pitchFamily="18" charset="0"/>
                        <a:cs typeface="Times New Roman" pitchFamily="18" charset="0"/>
                      </a:endParaRPr>
                    </a:p>
                  </a:txBody>
                  <a:tcPr marT="45723" marB="45723" horzOverflow="overflow"/>
                </a:tc>
                <a:tc>
                  <a:txBody>
                    <a:bodyPr/>
                    <a:lstStyle/>
                    <a:p>
                      <a:pPr algn="ctr"/>
                      <a:r>
                        <a:rPr lang="ru-RU" sz="1800" b="0" dirty="0" smtClean="0">
                          <a:solidFill>
                            <a:schemeClr val="tx1"/>
                          </a:solidFill>
                          <a:effectLst/>
                          <a:latin typeface="Times New Roman" pitchFamily="18" charset="0"/>
                          <a:cs typeface="Times New Roman" pitchFamily="18" charset="0"/>
                        </a:rPr>
                        <a:t>1 279 391,0</a:t>
                      </a:r>
                      <a:endParaRPr lang="ru-RU" sz="1800" b="0" dirty="0">
                        <a:solidFill>
                          <a:schemeClr val="tx1"/>
                        </a:solidFill>
                        <a:effectLst/>
                        <a:latin typeface="Times New Roman" pitchFamily="18" charset="0"/>
                        <a:cs typeface="Times New Roman" pitchFamily="18" charset="0"/>
                      </a:endParaRPr>
                    </a:p>
                  </a:txBody>
                  <a:tcPr marT="45723" marB="45723" horzOverflow="overflow"/>
                </a:tc>
                <a:tc>
                  <a:txBody>
                    <a:bodyPr/>
                    <a:lstStyle/>
                    <a:p>
                      <a:pPr algn="ctr"/>
                      <a:r>
                        <a:rPr lang="ru-RU" sz="1800" b="0" dirty="0" smtClean="0">
                          <a:solidFill>
                            <a:schemeClr val="tx1"/>
                          </a:solidFill>
                          <a:latin typeface="Times New Roman" pitchFamily="18" charset="0"/>
                          <a:cs typeface="Times New Roman" pitchFamily="18" charset="0"/>
                        </a:rPr>
                        <a:t>1 222 863,5</a:t>
                      </a:r>
                      <a:endParaRPr lang="ru-RU" sz="1800" b="0" dirty="0">
                        <a:solidFill>
                          <a:schemeClr val="tx1"/>
                        </a:solidFill>
                        <a:latin typeface="Times New Roman" pitchFamily="18" charset="0"/>
                        <a:cs typeface="Times New Roman" pitchFamily="18" charset="0"/>
                      </a:endParaRPr>
                    </a:p>
                  </a:txBody>
                  <a:tcPr marT="45723" marB="45723" horzOverflow="overflow"/>
                </a:tc>
                <a:tc>
                  <a:txBody>
                    <a:bodyPr/>
                    <a:lstStyle/>
                    <a:p>
                      <a:pPr algn="ctr"/>
                      <a:r>
                        <a:rPr lang="ru-RU" sz="1800" b="0" dirty="0" smtClean="0">
                          <a:solidFill>
                            <a:schemeClr val="tx1"/>
                          </a:solidFill>
                          <a:latin typeface="Times New Roman" pitchFamily="18" charset="0"/>
                          <a:cs typeface="Times New Roman" pitchFamily="18" charset="0"/>
                        </a:rPr>
                        <a:t>1 241 677,8</a:t>
                      </a:r>
                      <a:endParaRPr lang="ru-RU" sz="1800" b="0" dirty="0">
                        <a:solidFill>
                          <a:schemeClr val="tx1"/>
                        </a:solidFill>
                        <a:latin typeface="Times New Roman" pitchFamily="18" charset="0"/>
                        <a:cs typeface="Times New Roman" pitchFamily="18" charset="0"/>
                      </a:endParaRPr>
                    </a:p>
                  </a:txBody>
                  <a:tcPr marT="45723" marB="45723" horzOverflow="overflow"/>
                </a:tc>
                <a:extLst>
                  <a:ext uri="{0D108BD9-81ED-4DB2-BD59-A6C34878D82A}">
                    <a16:rowId xmlns="" xmlns:a16="http://schemas.microsoft.com/office/drawing/2014/main" val="10001"/>
                  </a:ext>
                </a:extLst>
              </a:tr>
              <a:tr h="8213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u="none" strike="noStrike" cap="none" normalizeH="0" baseline="0" dirty="0">
                          <a:ln>
                            <a:noFill/>
                          </a:ln>
                          <a:effectLst/>
                          <a:latin typeface="Times New Roman" pitchFamily="18" charset="0"/>
                          <a:cs typeface="Times New Roman" pitchFamily="18" charset="0"/>
                        </a:rPr>
                        <a:t>налоговые и неналоговые </a:t>
                      </a:r>
                      <a:endParaRPr kumimoji="0" lang="ru-RU" sz="1800" b="0" i="0" u="none" strike="noStrike" cap="none" normalizeH="0" baseline="0" dirty="0">
                        <a:ln>
                          <a:noFill/>
                        </a:ln>
                        <a:solidFill>
                          <a:srgbClr val="002060"/>
                        </a:solidFill>
                        <a:effectLst/>
                        <a:latin typeface="Times New Roman" pitchFamily="18" charset="0"/>
                        <a:cs typeface="Times New Roman" pitchFamily="18" charset="0"/>
                      </a:endParaRPr>
                    </a:p>
                  </a:txBody>
                  <a:tcPr marT="45723" marB="45723" horzOverflow="overflow"/>
                </a:tc>
                <a:tc>
                  <a:txBody>
                    <a:bodyPr/>
                    <a:lstStyle/>
                    <a:p>
                      <a:pPr algn="ctr"/>
                      <a:r>
                        <a:rPr lang="ru-RU" dirty="0" smtClean="0">
                          <a:latin typeface="Times New Roman" pitchFamily="18" charset="0"/>
                          <a:cs typeface="Times New Roman" pitchFamily="18" charset="0"/>
                        </a:rPr>
                        <a:t>259 278,2</a:t>
                      </a:r>
                      <a:endParaRPr lang="ru-RU" dirty="0">
                        <a:latin typeface="Times New Roman" pitchFamily="18" charset="0"/>
                        <a:cs typeface="Times New Roman" pitchFamily="18" charset="0"/>
                      </a:endParaRPr>
                    </a:p>
                  </a:txBody>
                  <a:tcPr marT="45723" marB="45723" horzOverflow="overflow"/>
                </a:tc>
                <a:tc>
                  <a:txBody>
                    <a:bodyPr/>
                    <a:lstStyle/>
                    <a:p>
                      <a:pPr algn="ctr"/>
                      <a:r>
                        <a:rPr lang="ru-RU" sz="1800" b="0" dirty="0" smtClean="0">
                          <a:solidFill>
                            <a:schemeClr val="tx1"/>
                          </a:solidFill>
                          <a:effectLst/>
                          <a:latin typeface="Times New Roman" pitchFamily="18" charset="0"/>
                          <a:cs typeface="Times New Roman" pitchFamily="18" charset="0"/>
                        </a:rPr>
                        <a:t>272 274,4</a:t>
                      </a:r>
                      <a:endParaRPr lang="ru-RU" sz="1800" b="0" dirty="0">
                        <a:solidFill>
                          <a:schemeClr val="tx1"/>
                        </a:solidFill>
                        <a:effectLst/>
                        <a:latin typeface="Times New Roman" pitchFamily="18" charset="0"/>
                        <a:cs typeface="Times New Roman" pitchFamily="18" charset="0"/>
                      </a:endParaRPr>
                    </a:p>
                  </a:txBody>
                  <a:tcPr marT="45723" marB="45723" horzOverflow="overflow"/>
                </a:tc>
                <a:tc>
                  <a:txBody>
                    <a:bodyPr/>
                    <a:lstStyle/>
                    <a:p>
                      <a:pPr algn="ctr"/>
                      <a:r>
                        <a:rPr lang="ru-RU" sz="1800" b="0" dirty="0" smtClean="0">
                          <a:solidFill>
                            <a:schemeClr val="tx1"/>
                          </a:solidFill>
                          <a:latin typeface="Times New Roman" pitchFamily="18" charset="0"/>
                          <a:cs typeface="Times New Roman" pitchFamily="18" charset="0"/>
                        </a:rPr>
                        <a:t>274 620,3</a:t>
                      </a:r>
                      <a:endParaRPr lang="ru-RU" sz="1800" b="0" dirty="0">
                        <a:solidFill>
                          <a:schemeClr val="tx1"/>
                        </a:solidFill>
                        <a:latin typeface="Times New Roman" pitchFamily="18" charset="0"/>
                        <a:cs typeface="Times New Roman" pitchFamily="18" charset="0"/>
                      </a:endParaRPr>
                    </a:p>
                  </a:txBody>
                  <a:tcPr marT="45723" marB="45723" horzOverflow="overflow"/>
                </a:tc>
                <a:tc>
                  <a:txBody>
                    <a:bodyPr/>
                    <a:lstStyle/>
                    <a:p>
                      <a:pPr algn="ctr"/>
                      <a:r>
                        <a:rPr lang="ru-RU" sz="1800" b="0" dirty="0" smtClean="0">
                          <a:solidFill>
                            <a:schemeClr val="tx1"/>
                          </a:solidFill>
                          <a:latin typeface="Times New Roman" pitchFamily="18" charset="0"/>
                          <a:cs typeface="Times New Roman" pitchFamily="18" charset="0"/>
                        </a:rPr>
                        <a:t>295 402,4</a:t>
                      </a:r>
                      <a:endParaRPr lang="ru-RU" sz="1800" b="0" dirty="0">
                        <a:solidFill>
                          <a:schemeClr val="tx1"/>
                        </a:solidFill>
                        <a:latin typeface="Times New Roman" pitchFamily="18" charset="0"/>
                        <a:cs typeface="Times New Roman" pitchFamily="18" charset="0"/>
                      </a:endParaRPr>
                    </a:p>
                  </a:txBody>
                  <a:tcPr marT="45723" marB="45723" horzOverflow="overflow"/>
                </a:tc>
                <a:extLst>
                  <a:ext uri="{0D108BD9-81ED-4DB2-BD59-A6C34878D82A}">
                    <a16:rowId xmlns="" xmlns:a16="http://schemas.microsoft.com/office/drawing/2014/main" val="10002"/>
                  </a:ext>
                </a:extLst>
              </a:tr>
              <a:tr h="8410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800" u="none" strike="noStrike" cap="none" normalizeH="0" baseline="0" dirty="0">
                          <a:ln>
                            <a:noFill/>
                          </a:ln>
                          <a:effectLst/>
                          <a:latin typeface="Times New Roman" pitchFamily="18" charset="0"/>
                          <a:cs typeface="Times New Roman" pitchFamily="18" charset="0"/>
                        </a:rPr>
                        <a:t>Расходы, всего</a:t>
                      </a:r>
                      <a:endParaRPr kumimoji="0" lang="ru-RU" sz="1800" b="0" i="0" u="none" strike="noStrike" cap="none" normalizeH="0" baseline="0" dirty="0">
                        <a:ln>
                          <a:noFill/>
                        </a:ln>
                        <a:solidFill>
                          <a:srgbClr val="002060"/>
                        </a:solidFill>
                        <a:effectLst/>
                        <a:latin typeface="Times New Roman" pitchFamily="18" charset="0"/>
                        <a:cs typeface="Times New Roman" pitchFamily="18" charset="0"/>
                      </a:endParaRPr>
                    </a:p>
                  </a:txBody>
                  <a:tcPr marT="45723" marB="45723" horzOverflow="overflow"/>
                </a:tc>
                <a:tc>
                  <a:txBody>
                    <a:bodyPr/>
                    <a:lstStyle/>
                    <a:p>
                      <a:pPr algn="ctr"/>
                      <a:r>
                        <a:rPr lang="ru-RU" dirty="0" smtClean="0">
                          <a:latin typeface="Times New Roman" pitchFamily="18" charset="0"/>
                          <a:cs typeface="Times New Roman" pitchFamily="18" charset="0"/>
                        </a:rPr>
                        <a:t>1 873 399,8</a:t>
                      </a:r>
                      <a:endParaRPr lang="ru-RU" dirty="0">
                        <a:latin typeface="Times New Roman" pitchFamily="18" charset="0"/>
                        <a:cs typeface="Times New Roman" pitchFamily="18" charset="0"/>
                      </a:endParaRPr>
                    </a:p>
                  </a:txBody>
                  <a:tcPr marT="45723" marB="45723"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1 279 391,0</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marT="45723" marB="45723" horzOverflow="overflow"/>
                </a:tc>
                <a:tc>
                  <a:txBody>
                    <a:bodyPr/>
                    <a:lstStyle/>
                    <a:p>
                      <a:pPr algn="ctr"/>
                      <a:r>
                        <a:rPr lang="ru-RU" sz="1800" b="0" dirty="0" smtClean="0">
                          <a:solidFill>
                            <a:schemeClr val="tx1"/>
                          </a:solidFill>
                          <a:latin typeface="Times New Roman" pitchFamily="18" charset="0"/>
                          <a:cs typeface="Times New Roman" pitchFamily="18" charset="0"/>
                        </a:rPr>
                        <a:t>1 222 863,5</a:t>
                      </a:r>
                      <a:endParaRPr lang="ru-RU" sz="1800" b="0" dirty="0">
                        <a:solidFill>
                          <a:schemeClr val="tx1"/>
                        </a:solidFill>
                        <a:latin typeface="Times New Roman" pitchFamily="18" charset="0"/>
                        <a:cs typeface="Times New Roman" pitchFamily="18" charset="0"/>
                      </a:endParaRPr>
                    </a:p>
                  </a:txBody>
                  <a:tcPr marT="45723" marB="45723" horzOverflow="overflow"/>
                </a:tc>
                <a:tc>
                  <a:txBody>
                    <a:bodyPr/>
                    <a:lstStyle/>
                    <a:p>
                      <a:pPr algn="ctr"/>
                      <a:r>
                        <a:rPr lang="ru-RU" sz="1800" b="0" dirty="0" smtClean="0">
                          <a:solidFill>
                            <a:schemeClr val="tx1"/>
                          </a:solidFill>
                          <a:latin typeface="Times New Roman" pitchFamily="18" charset="0"/>
                          <a:cs typeface="Times New Roman" pitchFamily="18" charset="0"/>
                        </a:rPr>
                        <a:t>1 241 677,8</a:t>
                      </a:r>
                      <a:endParaRPr lang="ru-RU" sz="1800" b="0" dirty="0">
                        <a:solidFill>
                          <a:schemeClr val="tx1"/>
                        </a:solidFill>
                        <a:latin typeface="Times New Roman" pitchFamily="18" charset="0"/>
                        <a:cs typeface="Times New Roman" pitchFamily="18" charset="0"/>
                      </a:endParaRPr>
                    </a:p>
                  </a:txBody>
                  <a:tcPr marT="45723" marB="45723" horzOverflow="overflow"/>
                </a:tc>
                <a:extLst>
                  <a:ext uri="{0D108BD9-81ED-4DB2-BD59-A6C34878D82A}">
                    <a16:rowId xmlns="" xmlns:a16="http://schemas.microsoft.com/office/drawing/2014/main" val="10003"/>
                  </a:ext>
                </a:extLst>
              </a:tr>
              <a:tr h="9057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ru-RU" sz="1800" u="none" strike="noStrike" cap="none" normalizeH="0" baseline="0" dirty="0">
                          <a:ln>
                            <a:noFill/>
                          </a:ln>
                          <a:effectLst/>
                          <a:latin typeface="Times New Roman" pitchFamily="18" charset="0"/>
                          <a:cs typeface="Times New Roman" pitchFamily="18" charset="0"/>
                        </a:rPr>
                        <a:t>Дефицит</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800" b="0" i="0" u="none" strike="noStrike" cap="none" normalizeH="0" baseline="0" dirty="0">
                        <a:ln>
                          <a:noFill/>
                        </a:ln>
                        <a:solidFill>
                          <a:srgbClr val="002060"/>
                        </a:solidFill>
                        <a:effectLst/>
                        <a:latin typeface="Times New Roman" pitchFamily="18" charset="0"/>
                        <a:cs typeface="Times New Roman" pitchFamily="18" charset="0"/>
                      </a:endParaRPr>
                    </a:p>
                  </a:txBody>
                  <a:tcPr marT="45723" marB="45723" horzOverflow="overflow"/>
                </a:tc>
                <a:tc>
                  <a:txBody>
                    <a:bodyPr/>
                    <a:lstStyle/>
                    <a:p>
                      <a:pPr algn="ct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8 612,2</a:t>
                      </a:r>
                      <a:endParaRPr lang="ru-RU" dirty="0">
                        <a:latin typeface="Times New Roman" pitchFamily="18" charset="0"/>
                        <a:cs typeface="Times New Roman" pitchFamily="18" charset="0"/>
                      </a:endParaRPr>
                    </a:p>
                  </a:txBody>
                  <a:tcPr marT="45723" marB="45723" horzOverflow="overflow"/>
                </a:tc>
                <a:tc>
                  <a:txBody>
                    <a:bodyPr/>
                    <a:lstStyle/>
                    <a:p>
                      <a:pPr algn="ctr"/>
                      <a:r>
                        <a:rPr lang="ru-RU" sz="1800" b="0" dirty="0">
                          <a:solidFill>
                            <a:schemeClr val="tx1"/>
                          </a:solidFill>
                          <a:effectLst/>
                          <a:latin typeface="Times New Roman" pitchFamily="18" charset="0"/>
                          <a:cs typeface="Times New Roman" pitchFamily="18" charset="0"/>
                        </a:rPr>
                        <a:t>0</a:t>
                      </a:r>
                    </a:p>
                  </a:txBody>
                  <a:tcPr marT="45723" marB="45723" horzOverflow="overflow"/>
                </a:tc>
                <a:tc>
                  <a:txBody>
                    <a:bodyPr/>
                    <a:lstStyle/>
                    <a:p>
                      <a:pPr algn="ctr"/>
                      <a:r>
                        <a:rPr lang="ru-RU" sz="1800" b="0" dirty="0">
                          <a:latin typeface="Times New Roman" pitchFamily="18" charset="0"/>
                          <a:cs typeface="Times New Roman" pitchFamily="18" charset="0"/>
                        </a:rPr>
                        <a:t>0</a:t>
                      </a:r>
                    </a:p>
                  </a:txBody>
                  <a:tcPr marT="45723" marB="45723" horzOverflow="overflow"/>
                </a:tc>
                <a:tc>
                  <a:txBody>
                    <a:bodyPr/>
                    <a:lstStyle/>
                    <a:p>
                      <a:pPr algn="ctr"/>
                      <a:r>
                        <a:rPr lang="ru-RU" sz="1800" b="0" dirty="0">
                          <a:latin typeface="Times New Roman" pitchFamily="18" charset="0"/>
                          <a:cs typeface="Times New Roman" pitchFamily="18" charset="0"/>
                        </a:rPr>
                        <a:t>0</a:t>
                      </a:r>
                    </a:p>
                  </a:txBody>
                  <a:tcPr marT="45723" marB="45723" horzOverflow="overflow"/>
                </a:tc>
                <a:extLst>
                  <a:ext uri="{0D108BD9-81ED-4DB2-BD59-A6C34878D82A}">
                    <a16:rowId xmlns="" xmlns:a16="http://schemas.microsoft.com/office/drawing/2014/main" val="10004"/>
                  </a:ext>
                </a:extLst>
              </a:tr>
              <a:tr h="807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T="45723" marB="45723" horzOverflow="overflow"/>
                </a:tc>
                <a:tc>
                  <a:txBody>
                    <a:bodyPr/>
                    <a:lstStyle/>
                    <a:p>
                      <a:pPr algn="ctr"/>
                      <a:endParaRPr lang="ru-RU" dirty="0">
                        <a:solidFill>
                          <a:schemeClr val="tx1"/>
                        </a:solidFill>
                        <a:latin typeface="Times New Roman" pitchFamily="18" charset="0"/>
                        <a:cs typeface="Times New Roman" pitchFamily="18" charset="0"/>
                      </a:endParaRPr>
                    </a:p>
                  </a:txBody>
                  <a:tcPr marT="45723" marB="45723" horzOverflow="overflow"/>
                </a:tc>
                <a:tc>
                  <a:txBody>
                    <a:bodyPr/>
                    <a:lstStyle/>
                    <a:p>
                      <a:pPr algn="ctr"/>
                      <a:endParaRPr lang="ru-RU" sz="2400" b="0" dirty="0">
                        <a:solidFill>
                          <a:schemeClr val="tx1"/>
                        </a:solidFill>
                        <a:effectLst/>
                        <a:latin typeface="Times New Roman" pitchFamily="18" charset="0"/>
                        <a:cs typeface="Times New Roman" pitchFamily="18" charset="0"/>
                      </a:endParaRPr>
                    </a:p>
                  </a:txBody>
                  <a:tcPr marT="45723" marB="45723" horzOverflow="overflow"/>
                </a:tc>
                <a:tc>
                  <a:txBody>
                    <a:bodyPr/>
                    <a:lstStyle/>
                    <a:p>
                      <a:pPr algn="ctr"/>
                      <a:endParaRPr lang="ru-RU" sz="2400" b="0" dirty="0">
                        <a:solidFill>
                          <a:schemeClr val="tx1"/>
                        </a:solidFill>
                        <a:latin typeface="Times New Roman" pitchFamily="18" charset="0"/>
                        <a:cs typeface="Times New Roman" pitchFamily="18" charset="0"/>
                      </a:endParaRPr>
                    </a:p>
                  </a:txBody>
                  <a:tcPr marT="45723" marB="45723" horzOverflow="overflow"/>
                </a:tc>
                <a:tc>
                  <a:txBody>
                    <a:bodyPr/>
                    <a:lstStyle/>
                    <a:p>
                      <a:pPr algn="ctr"/>
                      <a:endParaRPr lang="ru-RU" sz="2400" b="0" dirty="0">
                        <a:solidFill>
                          <a:schemeClr val="tx1"/>
                        </a:solidFill>
                        <a:latin typeface="Times New Roman" pitchFamily="18" charset="0"/>
                        <a:cs typeface="Times New Roman" pitchFamily="18" charset="0"/>
                      </a:endParaRPr>
                    </a:p>
                  </a:txBody>
                  <a:tcPr marT="45723" marB="45723" horzOverflow="overflow"/>
                </a:tc>
                <a:extLst>
                  <a:ext uri="{0D108BD9-81ED-4DB2-BD59-A6C34878D82A}">
                    <a16:rowId xmlns="" xmlns:a16="http://schemas.microsoft.com/office/drawing/2014/main" val="10005"/>
                  </a:ext>
                </a:extLst>
              </a:tr>
            </a:tbl>
          </a:graphicData>
        </a:graphic>
      </p:graphicFrame>
      <p:sp>
        <p:nvSpPr>
          <p:cNvPr id="6" name="TextBox 5"/>
          <p:cNvSpPr txBox="1"/>
          <p:nvPr/>
        </p:nvSpPr>
        <p:spPr>
          <a:xfrm>
            <a:off x="395536" y="487956"/>
            <a:ext cx="8136904"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ru-RU"/>
            </a:defPPr>
            <a:lvl1pPr algn="ctr">
              <a:defRPr sz="4000" b="1">
                <a:ln w="11430"/>
                <a:solidFill>
                  <a:srgbClr val="FF0000"/>
                </a:solidFill>
                <a:effectLst>
                  <a:outerShdw blurRad="50800" dist="39000" dir="5460000" algn="tl">
                    <a:srgbClr val="000000">
                      <a:alpha val="38000"/>
                    </a:srgbClr>
                  </a:outerShdw>
                </a:effectLst>
              </a:defRPr>
            </a:lvl1pPr>
          </a:lstStyle>
          <a:p>
            <a:pPr fontAlgn="auto">
              <a:spcBef>
                <a:spcPts val="0"/>
              </a:spcBef>
              <a:spcAft>
                <a:spcPts val="0"/>
              </a:spcAft>
              <a:defRPr/>
            </a:pPr>
            <a:r>
              <a:rPr lang="ru-RU" sz="1800" dirty="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ОСНОВНЫЕ  ХАРАКТЕРИСТИКИ  БЮДЖЕТА </a:t>
            </a:r>
          </a:p>
          <a:p>
            <a:pPr fontAlgn="auto">
              <a:spcBef>
                <a:spcPts val="0"/>
              </a:spcBef>
              <a:spcAft>
                <a:spcPts val="0"/>
              </a:spcAft>
              <a:defRPr/>
            </a:pPr>
            <a:r>
              <a:rPr lang="ru-RU" sz="1800" dirty="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ЗЕЛЕНЧУКСКОГО МУНИЦИПАЛЬНОГО РАЙОНА </a:t>
            </a:r>
          </a:p>
          <a:p>
            <a:pPr fontAlgn="auto">
              <a:spcBef>
                <a:spcPts val="0"/>
              </a:spcBef>
              <a:spcAft>
                <a:spcPts val="0"/>
              </a:spcAft>
              <a:defRPr/>
            </a:pPr>
            <a:r>
              <a:rPr lang="ru-RU" sz="1800" dirty="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на </a:t>
            </a:r>
            <a:r>
              <a:rPr lang="ru-RU" sz="1800" dirty="0" smtClean="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2024 </a:t>
            </a:r>
            <a:r>
              <a:rPr lang="ru-RU" sz="1800" dirty="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год  и плановый период </a:t>
            </a:r>
            <a:r>
              <a:rPr lang="ru-RU" sz="1800" dirty="0" smtClean="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2025 </a:t>
            </a:r>
            <a:r>
              <a:rPr lang="ru-RU" sz="1800" dirty="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ru-RU" sz="1800" dirty="0" smtClean="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2026 </a:t>
            </a:r>
            <a:r>
              <a:rPr lang="ru-RU" sz="1800" dirty="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годы</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048" y="5542507"/>
            <a:ext cx="5715000" cy="117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67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276" y="991756"/>
            <a:ext cx="676577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Прямоугольник 19"/>
          <p:cNvSpPr/>
          <p:nvPr/>
        </p:nvSpPr>
        <p:spPr>
          <a:xfrm>
            <a:off x="155575" y="116632"/>
            <a:ext cx="8592889" cy="86409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Доходная часть бюджета муниципального района </a:t>
            </a:r>
          </a:p>
        </p:txBody>
      </p:sp>
      <p:cxnSp>
        <p:nvCxnSpPr>
          <p:cNvPr id="22" name="Прямая соединительная линия 21"/>
          <p:cNvCxnSpPr/>
          <p:nvPr/>
        </p:nvCxnSpPr>
        <p:spPr>
          <a:xfrm>
            <a:off x="4724398" y="1268760"/>
            <a:ext cx="1" cy="803663"/>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Прямая соединительная линия 23"/>
          <p:cNvCxnSpPr/>
          <p:nvPr/>
        </p:nvCxnSpPr>
        <p:spPr>
          <a:xfrm flipV="1">
            <a:off x="1691680" y="1311520"/>
            <a:ext cx="0" cy="798187"/>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Прямая соединительная линия 25"/>
          <p:cNvCxnSpPr/>
          <p:nvPr/>
        </p:nvCxnSpPr>
        <p:spPr>
          <a:xfrm flipV="1">
            <a:off x="7779921" y="1268760"/>
            <a:ext cx="0" cy="840947"/>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Прямая соединительная линия 27"/>
          <p:cNvCxnSpPr/>
          <p:nvPr/>
        </p:nvCxnSpPr>
        <p:spPr>
          <a:xfrm flipV="1">
            <a:off x="1683001" y="1268760"/>
            <a:ext cx="6131651" cy="15875"/>
          </a:xfrm>
          <a:prstGeom prst="line">
            <a:avLst/>
          </a:prstGeom>
        </p:spPr>
        <p:style>
          <a:lnRef idx="3">
            <a:schemeClr val="accent3"/>
          </a:lnRef>
          <a:fillRef idx="0">
            <a:schemeClr val="accent3"/>
          </a:fillRef>
          <a:effectRef idx="2">
            <a:schemeClr val="accent3"/>
          </a:effectRef>
          <a:fontRef idx="minor">
            <a:schemeClr val="tx1"/>
          </a:fontRef>
        </p:style>
      </p:cxnSp>
      <p:sp>
        <p:nvSpPr>
          <p:cNvPr id="12" name="Прямоугольник 11"/>
          <p:cNvSpPr/>
          <p:nvPr/>
        </p:nvSpPr>
        <p:spPr>
          <a:xfrm>
            <a:off x="234162" y="2780928"/>
            <a:ext cx="2897678" cy="336245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71450" indent="-171450" fontAlgn="auto">
              <a:spcBef>
                <a:spcPts val="0"/>
              </a:spcBef>
              <a:spcAft>
                <a:spcPts val="0"/>
              </a:spcAft>
              <a:buFont typeface="Arial" panose="020B0604020202020204" pitchFamily="34" charset="0"/>
              <a:buChar char="•"/>
              <a:defRPr/>
            </a:pPr>
            <a:r>
              <a:rPr lang="ru-RU" sz="1250" dirty="0">
                <a:solidFill>
                  <a:schemeClr val="tx1"/>
                </a:solidFill>
                <a:latin typeface="Times New Roman" pitchFamily="18" charset="0"/>
                <a:cs typeface="Times New Roman" pitchFamily="18" charset="0"/>
              </a:rPr>
              <a:t>Налог на доходы физических лиц</a:t>
            </a:r>
          </a:p>
          <a:p>
            <a:pPr marL="171450" indent="-171450" fontAlgn="auto">
              <a:spcBef>
                <a:spcPts val="0"/>
              </a:spcBef>
              <a:spcAft>
                <a:spcPts val="0"/>
              </a:spcAft>
              <a:buFont typeface="Arial" panose="020B0604020202020204" pitchFamily="34" charset="0"/>
              <a:buChar char="•"/>
              <a:defRPr/>
            </a:pPr>
            <a:r>
              <a:rPr lang="ru-RU" sz="1250" dirty="0">
                <a:solidFill>
                  <a:schemeClr val="tx1"/>
                </a:solidFill>
                <a:latin typeface="Times New Roman" pitchFamily="18" charset="0"/>
                <a:cs typeface="Times New Roman" pitchFamily="18" charset="0"/>
              </a:rPr>
              <a:t>Доходы от акцизов на автомобильный и прямогонный бензин, дизельное топливо, моторные масла для дизельных и (или) карбюраторных (инжекторных) двигателей</a:t>
            </a:r>
          </a:p>
          <a:p>
            <a:pPr marL="171450" indent="-171450" fontAlgn="auto">
              <a:spcBef>
                <a:spcPts val="0"/>
              </a:spcBef>
              <a:spcAft>
                <a:spcPts val="0"/>
              </a:spcAft>
              <a:buFont typeface="Arial" panose="020B0604020202020204" pitchFamily="34" charset="0"/>
              <a:buChar char="•"/>
              <a:defRPr/>
            </a:pPr>
            <a:r>
              <a:rPr lang="ru-RU" sz="1250" dirty="0">
                <a:solidFill>
                  <a:schemeClr val="tx1"/>
                </a:solidFill>
                <a:latin typeface="Times New Roman" pitchFamily="18" charset="0"/>
                <a:cs typeface="Times New Roman" pitchFamily="18" charset="0"/>
              </a:rPr>
              <a:t>Налоги на совокупный доход</a:t>
            </a:r>
          </a:p>
          <a:p>
            <a:pPr marL="171450" indent="-171450" fontAlgn="auto">
              <a:spcBef>
                <a:spcPts val="0"/>
              </a:spcBef>
              <a:spcAft>
                <a:spcPts val="0"/>
              </a:spcAft>
              <a:buFont typeface="Arial" panose="020B0604020202020204" pitchFamily="34" charset="0"/>
              <a:buChar char="•"/>
              <a:defRPr/>
            </a:pPr>
            <a:r>
              <a:rPr lang="ru-RU" sz="1250" dirty="0">
                <a:solidFill>
                  <a:schemeClr val="tx1"/>
                </a:solidFill>
                <a:latin typeface="Times New Roman" pitchFamily="18" charset="0"/>
                <a:cs typeface="Times New Roman" pitchFamily="18" charset="0"/>
              </a:rPr>
              <a:t>Налог на имущество организаций по имуществу, не входящему в Единую систему газоснабжения</a:t>
            </a:r>
          </a:p>
          <a:p>
            <a:pPr marL="171450" indent="-171450" fontAlgn="auto">
              <a:spcBef>
                <a:spcPts val="0"/>
              </a:spcBef>
              <a:spcAft>
                <a:spcPts val="0"/>
              </a:spcAft>
              <a:buFont typeface="Arial" panose="020B0604020202020204" pitchFamily="34" charset="0"/>
              <a:buChar char="•"/>
              <a:defRPr/>
            </a:pPr>
            <a:r>
              <a:rPr lang="ru-RU" sz="1250" dirty="0">
                <a:solidFill>
                  <a:schemeClr val="tx1"/>
                </a:solidFill>
                <a:latin typeface="Times New Roman" pitchFamily="18" charset="0"/>
                <a:cs typeface="Times New Roman" pitchFamily="18" charset="0"/>
              </a:rPr>
              <a:t>Государственная пошлина по делам, рассматриваемым в судах общей юрисдикции, мировыми судьями</a:t>
            </a:r>
          </a:p>
          <a:p>
            <a:pPr marL="171450" indent="-171450" fontAlgn="auto">
              <a:spcBef>
                <a:spcPts val="0"/>
              </a:spcBef>
              <a:spcAft>
                <a:spcPts val="0"/>
              </a:spcAft>
              <a:buFont typeface="Arial" panose="020B0604020202020204" pitchFamily="34" charset="0"/>
              <a:buChar char="•"/>
              <a:defRPr/>
            </a:pPr>
            <a:r>
              <a:rPr lang="ru-RU" sz="1250" dirty="0">
                <a:solidFill>
                  <a:schemeClr val="tx1"/>
                </a:solidFill>
                <a:latin typeface="Times New Roman" pitchFamily="18" charset="0"/>
                <a:cs typeface="Times New Roman" pitchFamily="18" charset="0"/>
              </a:rPr>
              <a:t>Государственная пошлина за выдачу разрешения на установку рекламной продукции.</a:t>
            </a:r>
          </a:p>
        </p:txBody>
      </p:sp>
      <p:sp>
        <p:nvSpPr>
          <p:cNvPr id="13" name="Прямоугольник 12"/>
          <p:cNvSpPr/>
          <p:nvPr/>
        </p:nvSpPr>
        <p:spPr>
          <a:xfrm>
            <a:off x="3275856" y="2780928"/>
            <a:ext cx="2952328" cy="336245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fontAlgn="auto">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Доходы от использования имущества, находящегося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Плата за негативное воздействие на окружающую среду</a:t>
            </a:r>
          </a:p>
          <a:p>
            <a:pPr marL="171450" indent="-171450" fontAlgn="auto">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Доходы от оказания платных услуг получателями средств бюджетов Доходы от компенсации затрат бюджетов  МО</a:t>
            </a:r>
          </a:p>
          <a:p>
            <a:pPr marL="171450" indent="-171450" fontAlgn="auto">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Доходы от реализации имущества, находящегося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Доходы от продажи земельных участков, находящихся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Штрафы, санкции, возмещение ущерба</a:t>
            </a:r>
          </a:p>
        </p:txBody>
      </p:sp>
      <p:sp>
        <p:nvSpPr>
          <p:cNvPr id="14" name="Прямоугольник 13"/>
          <p:cNvSpPr/>
          <p:nvPr/>
        </p:nvSpPr>
        <p:spPr>
          <a:xfrm>
            <a:off x="6388489" y="2953975"/>
            <a:ext cx="2575999"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Дотации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Субсидии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Субвенции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Иные межбюджетные трансферты</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Прочие безвозмездные поступления от юридических и физических лиц</a:t>
            </a:r>
            <a:endParaRPr lang="ru-RU" sz="1200" dirty="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endParaRPr lang="ru-RU" sz="1200" dirty="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endParaRPr lang="ru-RU" sz="1200" dirty="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endParaRPr lang="ru-RU" sz="1200" dirty="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endParaRPr lang="ru-RU" sz="1200" dirty="0">
              <a:latin typeface="Times New Roman" pitchFamily="18" charset="0"/>
              <a:cs typeface="Times New Roman" pitchFamily="18" charset="0"/>
            </a:endParaRPr>
          </a:p>
        </p:txBody>
      </p:sp>
      <p:sp>
        <p:nvSpPr>
          <p:cNvPr id="15" name="Прямоугольник 14"/>
          <p:cNvSpPr/>
          <p:nvPr/>
        </p:nvSpPr>
        <p:spPr>
          <a:xfrm>
            <a:off x="613766" y="2204864"/>
            <a:ext cx="2138470"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ru-RU" b="1" dirty="0">
                <a:latin typeface="Times New Roman" pitchFamily="18" charset="0"/>
                <a:cs typeface="Times New Roman" pitchFamily="18" charset="0"/>
              </a:rPr>
              <a:t>Налоговые доходы</a:t>
            </a:r>
          </a:p>
        </p:txBody>
      </p:sp>
      <p:sp>
        <p:nvSpPr>
          <p:cNvPr id="18" name="Прямоугольник 17"/>
          <p:cNvSpPr/>
          <p:nvPr/>
        </p:nvSpPr>
        <p:spPr>
          <a:xfrm>
            <a:off x="3537343" y="2204864"/>
            <a:ext cx="2374111"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fontAlgn="auto">
              <a:spcBef>
                <a:spcPts val="0"/>
              </a:spcBef>
              <a:spcAft>
                <a:spcPts val="0"/>
              </a:spcAft>
              <a:defRPr/>
            </a:pPr>
            <a:r>
              <a:rPr lang="ru-RU" b="1" dirty="0">
                <a:latin typeface="Times New Roman" pitchFamily="18" charset="0"/>
                <a:cs typeface="Times New Roman" pitchFamily="18" charset="0"/>
              </a:rPr>
              <a:t>Неналоговые доходы</a:t>
            </a:r>
          </a:p>
        </p:txBody>
      </p:sp>
      <p:sp>
        <p:nvSpPr>
          <p:cNvPr id="21" name="Прямоугольник 20"/>
          <p:cNvSpPr/>
          <p:nvPr/>
        </p:nvSpPr>
        <p:spPr>
          <a:xfrm>
            <a:off x="6588223" y="2206605"/>
            <a:ext cx="2232249"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b="1" dirty="0">
                <a:latin typeface="Times New Roman" pitchFamily="18" charset="0"/>
                <a:cs typeface="Times New Roman" pitchFamily="18" charset="0"/>
              </a:rPr>
              <a:t>Безвозмездные </a:t>
            </a:r>
          </a:p>
          <a:p>
            <a:pPr algn="ctr" fontAlgn="auto">
              <a:spcBef>
                <a:spcPts val="0"/>
              </a:spcBef>
              <a:spcAft>
                <a:spcPts val="0"/>
              </a:spcAft>
              <a:defRPr/>
            </a:pPr>
            <a:r>
              <a:rPr lang="ru-RU" b="1" dirty="0">
                <a:latin typeface="Times New Roman" pitchFamily="18" charset="0"/>
                <a:cs typeface="Times New Roman" pitchFamily="18" charset="0"/>
              </a:rPr>
              <a:t>поступления</a:t>
            </a:r>
          </a:p>
        </p:txBody>
      </p:sp>
      <p:sp>
        <p:nvSpPr>
          <p:cNvPr id="2" name="AutoShape 2" descr="https://credits.ru/upload/resize_cache/iblock/54e/810_810_1/54ef6996f906938256aad803d298f48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07151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394"/>
            <a:ext cx="914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ru-RU"/>
            </a:defPPr>
            <a:lvl1pPr algn="ctr">
              <a:defRPr sz="4000" b="1">
                <a:ln w="11430"/>
                <a:solidFill>
                  <a:srgbClr val="FF0000"/>
                </a:solidFill>
                <a:effectLst>
                  <a:outerShdw blurRad="50800" dist="39000" dir="5460000" algn="tl">
                    <a:srgbClr val="000000">
                      <a:alpha val="38000"/>
                    </a:srgbClr>
                  </a:outerShdw>
                </a:effectLst>
              </a:defRPr>
            </a:lvl1pPr>
          </a:lstStyle>
          <a:p>
            <a:pPr fontAlgn="auto">
              <a:spcBef>
                <a:spcPts val="0"/>
              </a:spcBef>
              <a:spcAft>
                <a:spcPts val="0"/>
              </a:spcAft>
              <a:defRPr/>
            </a:pPr>
            <a:r>
              <a:rPr lang="ru-RU" sz="2400" dirty="0">
                <a:ln w="900" cmpd="sng">
                  <a:solidFill>
                    <a:srgbClr val="3333CC">
                      <a:alpha val="55000"/>
                    </a:srgbClr>
                  </a:solidFill>
                  <a:prstDash val="solid"/>
                </a:ln>
                <a:solidFill>
                  <a:srgbClr val="3333CC"/>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Структура доходов </a:t>
            </a:r>
          </a:p>
          <a:p>
            <a:pPr fontAlgn="auto">
              <a:spcBef>
                <a:spcPts val="0"/>
              </a:spcBef>
              <a:spcAft>
                <a:spcPts val="0"/>
              </a:spcAft>
              <a:defRPr/>
            </a:pPr>
            <a:r>
              <a:rPr lang="ru-RU" sz="2400" dirty="0">
                <a:ln w="900" cmpd="sng">
                  <a:solidFill>
                    <a:srgbClr val="3333CC">
                      <a:alpha val="55000"/>
                    </a:srgbClr>
                  </a:solidFill>
                  <a:prstDash val="solid"/>
                </a:ln>
                <a:solidFill>
                  <a:srgbClr val="3333CC"/>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бюджета Зеленчукского муниципального района</a:t>
            </a:r>
          </a:p>
          <a:p>
            <a:pPr fontAlgn="auto">
              <a:spcBef>
                <a:spcPts val="0"/>
              </a:spcBef>
              <a:spcAft>
                <a:spcPts val="0"/>
              </a:spcAft>
              <a:defRPr/>
            </a:pPr>
            <a:r>
              <a:rPr lang="ru-RU" sz="2400" dirty="0">
                <a:ln w="900" cmpd="sng">
                  <a:solidFill>
                    <a:srgbClr val="3333CC">
                      <a:alpha val="55000"/>
                    </a:srgbClr>
                  </a:solidFill>
                  <a:prstDash val="solid"/>
                </a:ln>
                <a:solidFill>
                  <a:srgbClr val="3333CC"/>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на </a:t>
            </a:r>
            <a:r>
              <a:rPr lang="ru-RU" sz="2400" dirty="0" smtClean="0">
                <a:ln w="900" cmpd="sng">
                  <a:solidFill>
                    <a:srgbClr val="3333CC">
                      <a:alpha val="55000"/>
                    </a:srgbClr>
                  </a:solidFill>
                  <a:prstDash val="solid"/>
                </a:ln>
                <a:solidFill>
                  <a:srgbClr val="3333CC"/>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2024 </a:t>
            </a:r>
            <a:r>
              <a:rPr lang="ru-RU" sz="2400" dirty="0">
                <a:ln w="900" cmpd="sng">
                  <a:solidFill>
                    <a:srgbClr val="3333CC">
                      <a:alpha val="55000"/>
                    </a:srgbClr>
                  </a:solidFill>
                  <a:prstDash val="solid"/>
                </a:ln>
                <a:solidFill>
                  <a:srgbClr val="3333CC"/>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год и плановый период </a:t>
            </a:r>
            <a:r>
              <a:rPr lang="ru-RU" sz="2400" dirty="0" smtClean="0">
                <a:ln w="900" cmpd="sng">
                  <a:solidFill>
                    <a:srgbClr val="3333CC">
                      <a:alpha val="55000"/>
                    </a:srgbClr>
                  </a:solidFill>
                  <a:prstDash val="solid"/>
                </a:ln>
                <a:solidFill>
                  <a:srgbClr val="3333CC"/>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2025-2026 годы</a:t>
            </a:r>
            <a:endParaRPr lang="ru-RU" sz="2400" dirty="0">
              <a:ln w="900" cmpd="sng">
                <a:solidFill>
                  <a:srgbClr val="3333CC">
                    <a:alpha val="55000"/>
                  </a:srgbClr>
                </a:solidFill>
                <a:prstDash val="solid"/>
              </a:ln>
              <a:solidFill>
                <a:srgbClr val="3333CC"/>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a:p>
            <a:pPr fontAlgn="auto">
              <a:spcBef>
                <a:spcPts val="0"/>
              </a:spcBef>
              <a:spcAft>
                <a:spcPts val="0"/>
              </a:spcAft>
              <a:defRPr/>
            </a:pPr>
            <a:endParaRPr lang="ru-RU" sz="2400" dirty="0">
              <a:ln w="900" cmpd="sng">
                <a:solidFill>
                  <a:srgbClr val="3333CC">
                    <a:alpha val="55000"/>
                  </a:srgbClr>
                </a:solidFill>
                <a:prstDash val="solid"/>
              </a:ln>
              <a:solidFill>
                <a:srgbClr val="3333CC"/>
              </a:solidFill>
              <a:effectLst>
                <a:innerShdw blurRad="101600" dist="76200" dir="5400000">
                  <a:schemeClr val="accent1">
                    <a:satMod val="190000"/>
                    <a:tint val="100000"/>
                    <a:alpha val="74000"/>
                  </a:schemeClr>
                </a:innerShdw>
              </a:effectLst>
              <a:latin typeface="+mn-l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978755186"/>
              </p:ext>
            </p:extLst>
          </p:nvPr>
        </p:nvGraphicFramePr>
        <p:xfrm>
          <a:off x="53751" y="1479725"/>
          <a:ext cx="9036498" cy="3173411"/>
        </p:xfrm>
        <a:graphic>
          <a:graphicData uri="http://schemas.openxmlformats.org/drawingml/2006/table">
            <a:tbl>
              <a:tblPr firstRow="1" bandRow="1">
                <a:tableStyleId>{21E4AEA4-8DFA-4A89-87EB-49C32662AFE0}</a:tableStyleId>
              </a:tblPr>
              <a:tblGrid>
                <a:gridCol w="2912590">
                  <a:extLst>
                    <a:ext uri="{9D8B030D-6E8A-4147-A177-3AD203B41FA5}">
                      <a16:colId xmlns="" xmlns:a16="http://schemas.microsoft.com/office/drawing/2014/main" val="20000"/>
                    </a:ext>
                  </a:extLst>
                </a:gridCol>
                <a:gridCol w="1046022">
                  <a:extLst>
                    <a:ext uri="{9D8B030D-6E8A-4147-A177-3AD203B41FA5}">
                      <a16:colId xmlns="" xmlns:a16="http://schemas.microsoft.com/office/drawing/2014/main" val="20001"/>
                    </a:ext>
                  </a:extLst>
                </a:gridCol>
                <a:gridCol w="821024">
                  <a:extLst>
                    <a:ext uri="{9D8B030D-6E8A-4147-A177-3AD203B41FA5}">
                      <a16:colId xmlns="" xmlns:a16="http://schemas.microsoft.com/office/drawing/2014/main" val="20002"/>
                    </a:ext>
                  </a:extLst>
                </a:gridCol>
                <a:gridCol w="1269590">
                  <a:extLst>
                    <a:ext uri="{9D8B030D-6E8A-4147-A177-3AD203B41FA5}">
                      <a16:colId xmlns="" xmlns:a16="http://schemas.microsoft.com/office/drawing/2014/main" val="20003"/>
                    </a:ext>
                  </a:extLst>
                </a:gridCol>
                <a:gridCol w="821500">
                  <a:extLst>
                    <a:ext uri="{9D8B030D-6E8A-4147-A177-3AD203B41FA5}">
                      <a16:colId xmlns="" xmlns:a16="http://schemas.microsoft.com/office/drawing/2014/main" val="20004"/>
                    </a:ext>
                  </a:extLst>
                </a:gridCol>
                <a:gridCol w="1344273">
                  <a:extLst>
                    <a:ext uri="{9D8B030D-6E8A-4147-A177-3AD203B41FA5}">
                      <a16:colId xmlns="" xmlns:a16="http://schemas.microsoft.com/office/drawing/2014/main" val="20005"/>
                    </a:ext>
                  </a:extLst>
                </a:gridCol>
                <a:gridCol w="821499">
                  <a:extLst>
                    <a:ext uri="{9D8B030D-6E8A-4147-A177-3AD203B41FA5}">
                      <a16:colId xmlns="" xmlns:a16="http://schemas.microsoft.com/office/drawing/2014/main" val="20006"/>
                    </a:ext>
                  </a:extLst>
                </a:gridCol>
              </a:tblGrid>
              <a:tr h="502944">
                <a:tc>
                  <a:txBody>
                    <a:bodyPr/>
                    <a:lstStyle/>
                    <a:p>
                      <a:endParaRPr lang="ru-RU" sz="1800" dirty="0">
                        <a:latin typeface="Times New Roman" pitchFamily="18" charset="0"/>
                        <a:cs typeface="Times New Roman" pitchFamily="18" charset="0"/>
                      </a:endParaRPr>
                    </a:p>
                  </a:txBody>
                  <a:tcPr marL="91432" marR="91432" marT="45722" marB="45722"/>
                </a:tc>
                <a:tc>
                  <a:txBody>
                    <a:bodyPr/>
                    <a:lstStyle/>
                    <a:p>
                      <a:pPr algn="ctr"/>
                      <a:r>
                        <a:rPr lang="ru-RU" sz="1800" dirty="0" smtClean="0">
                          <a:solidFill>
                            <a:schemeClr val="tx1"/>
                          </a:solidFill>
                          <a:latin typeface="Times New Roman" pitchFamily="18" charset="0"/>
                          <a:cs typeface="Times New Roman" pitchFamily="18" charset="0"/>
                        </a:rPr>
                        <a:t>2024</a:t>
                      </a:r>
                      <a:endParaRPr lang="ru-RU" sz="1800" dirty="0">
                        <a:solidFill>
                          <a:schemeClr val="tx1"/>
                        </a:solidFill>
                        <a:latin typeface="Times New Roman" pitchFamily="18" charset="0"/>
                        <a:cs typeface="Times New Roman" pitchFamily="18" charset="0"/>
                      </a:endParaRPr>
                    </a:p>
                  </a:txBody>
                  <a:tcPr marL="91432" marR="91432" marT="45722" marB="45722"/>
                </a:tc>
                <a:tc>
                  <a:txBody>
                    <a:bodyPr/>
                    <a:lstStyle/>
                    <a:p>
                      <a:pPr algn="ctr"/>
                      <a:r>
                        <a:rPr lang="ru-RU" sz="900" dirty="0">
                          <a:solidFill>
                            <a:schemeClr val="tx1"/>
                          </a:solidFill>
                          <a:latin typeface="Times New Roman" pitchFamily="18" charset="0"/>
                          <a:cs typeface="Times New Roman" pitchFamily="18" charset="0"/>
                        </a:rPr>
                        <a:t>% удельного веса</a:t>
                      </a:r>
                    </a:p>
                  </a:txBody>
                  <a:tcPr marL="91432" marR="91432" marT="45722" marB="45722"/>
                </a:tc>
                <a:tc>
                  <a:txBody>
                    <a:bodyPr/>
                    <a:lstStyle/>
                    <a:p>
                      <a:pPr algn="ctr"/>
                      <a:r>
                        <a:rPr lang="ru-RU" sz="1800" dirty="0" smtClean="0">
                          <a:solidFill>
                            <a:schemeClr val="tx1"/>
                          </a:solidFill>
                          <a:latin typeface="Times New Roman" pitchFamily="18" charset="0"/>
                          <a:cs typeface="Times New Roman" pitchFamily="18" charset="0"/>
                        </a:rPr>
                        <a:t>2025</a:t>
                      </a:r>
                      <a:endParaRPr lang="ru-RU" sz="1800" dirty="0">
                        <a:solidFill>
                          <a:schemeClr val="tx1"/>
                        </a:solidFill>
                        <a:latin typeface="Times New Roman" pitchFamily="18" charset="0"/>
                        <a:cs typeface="Times New Roman" pitchFamily="18" charset="0"/>
                      </a:endParaRPr>
                    </a:p>
                  </a:txBody>
                  <a:tcPr marL="91432" marR="91432" marT="45722" marB="45722"/>
                </a:tc>
                <a:tc>
                  <a:txBody>
                    <a:bodyPr/>
                    <a:lstStyle/>
                    <a:p>
                      <a:pPr algn="ctr"/>
                      <a:r>
                        <a:rPr lang="ru-RU" sz="900" dirty="0">
                          <a:solidFill>
                            <a:schemeClr val="tx1"/>
                          </a:solidFill>
                          <a:latin typeface="Times New Roman" pitchFamily="18" charset="0"/>
                          <a:cs typeface="Times New Roman" pitchFamily="18" charset="0"/>
                        </a:rPr>
                        <a:t>% удельного веса</a:t>
                      </a:r>
                    </a:p>
                  </a:txBody>
                  <a:tcPr marL="91432" marR="91432" marT="45722" marB="45722"/>
                </a:tc>
                <a:tc>
                  <a:txBody>
                    <a:bodyPr/>
                    <a:lstStyle/>
                    <a:p>
                      <a:pPr algn="ctr"/>
                      <a:r>
                        <a:rPr lang="ru-RU" sz="1800" dirty="0" smtClean="0">
                          <a:solidFill>
                            <a:schemeClr val="tx1"/>
                          </a:solidFill>
                          <a:latin typeface="Times New Roman" pitchFamily="18" charset="0"/>
                          <a:cs typeface="Times New Roman" pitchFamily="18" charset="0"/>
                        </a:rPr>
                        <a:t>2026</a:t>
                      </a:r>
                      <a:endParaRPr lang="ru-RU" sz="1800" dirty="0">
                        <a:solidFill>
                          <a:schemeClr val="tx1"/>
                        </a:solidFill>
                        <a:latin typeface="Times New Roman" pitchFamily="18" charset="0"/>
                        <a:cs typeface="Times New Roman" pitchFamily="18" charset="0"/>
                      </a:endParaRPr>
                    </a:p>
                  </a:txBody>
                  <a:tcPr marL="91432" marR="91432" marT="45722" marB="45722"/>
                </a:tc>
                <a:tc>
                  <a:txBody>
                    <a:bodyPr/>
                    <a:lstStyle/>
                    <a:p>
                      <a:pPr algn="ctr"/>
                      <a:r>
                        <a:rPr lang="ru-RU" sz="900" dirty="0">
                          <a:solidFill>
                            <a:schemeClr val="tx1"/>
                          </a:solidFill>
                          <a:latin typeface="Times New Roman" pitchFamily="18" charset="0"/>
                          <a:cs typeface="Times New Roman" pitchFamily="18" charset="0"/>
                        </a:rPr>
                        <a:t>% удельного веса</a:t>
                      </a:r>
                    </a:p>
                  </a:txBody>
                  <a:tcPr marL="91432" marR="91432" marT="45722" marB="45722"/>
                </a:tc>
                <a:extLst>
                  <a:ext uri="{0D108BD9-81ED-4DB2-BD59-A6C34878D82A}">
                    <a16:rowId xmlns="" xmlns:a16="http://schemas.microsoft.com/office/drawing/2014/main" val="10000"/>
                  </a:ext>
                </a:extLst>
              </a:tr>
              <a:tr h="301794">
                <a:tc>
                  <a:txBody>
                    <a:bodyPr/>
                    <a:lstStyle/>
                    <a:p>
                      <a:r>
                        <a:rPr lang="ru-RU" sz="1200" dirty="0">
                          <a:latin typeface="Times New Roman" pitchFamily="18" charset="0"/>
                          <a:cs typeface="Times New Roman" pitchFamily="18" charset="0"/>
                        </a:rPr>
                        <a:t>Собственные доходы бюджета</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272</a:t>
                      </a:r>
                      <a:r>
                        <a:rPr lang="ru-RU" sz="1200" b="1" baseline="0" dirty="0" smtClean="0">
                          <a:latin typeface="Times New Roman" pitchFamily="18" charset="0"/>
                          <a:cs typeface="Times New Roman" pitchFamily="18" charset="0"/>
                        </a:rPr>
                        <a:t> 267,4</a:t>
                      </a:r>
                    </a:p>
                  </a:txBody>
                  <a:tcPr marL="91432" marR="91432" marT="45722" marB="45722"/>
                </a:tc>
                <a:tc>
                  <a:txBody>
                    <a:bodyPr/>
                    <a:lstStyle/>
                    <a:p>
                      <a:pPr algn="ctr"/>
                      <a:r>
                        <a:rPr lang="ru-RU" sz="1200" b="1" dirty="0" smtClean="0">
                          <a:latin typeface="Times New Roman" pitchFamily="18" charset="0"/>
                          <a:cs typeface="Times New Roman" pitchFamily="18" charset="0"/>
                        </a:rPr>
                        <a:t>21,3</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274 620,3</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22,5</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295 402,4</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23,8</a:t>
                      </a:r>
                      <a:endParaRPr lang="ru-RU" sz="1200" b="1" dirty="0">
                        <a:latin typeface="Times New Roman" pitchFamily="18" charset="0"/>
                        <a:cs typeface="Times New Roman" pitchFamily="18" charset="0"/>
                      </a:endParaRPr>
                    </a:p>
                  </a:txBody>
                  <a:tcPr marL="91432" marR="91432" marT="45722" marB="45722"/>
                </a:tc>
                <a:extLst>
                  <a:ext uri="{0D108BD9-81ED-4DB2-BD59-A6C34878D82A}">
                    <a16:rowId xmlns="" xmlns:a16="http://schemas.microsoft.com/office/drawing/2014/main" val="10001"/>
                  </a:ext>
                </a:extLst>
              </a:tr>
              <a:tr h="274333">
                <a:tc>
                  <a:txBody>
                    <a:bodyPr/>
                    <a:lstStyle/>
                    <a:p>
                      <a:r>
                        <a:rPr lang="ru-RU" sz="1200" dirty="0">
                          <a:latin typeface="Times New Roman" pitchFamily="18" charset="0"/>
                          <a:cs typeface="Times New Roman" pitchFamily="18" charset="0"/>
                        </a:rPr>
                        <a:t>Налоговые доходы</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253 776,6</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19,8</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255 745,3</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20,9</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275 003,7</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22,1</a:t>
                      </a:r>
                      <a:endParaRPr lang="ru-RU" sz="1200" b="1" dirty="0">
                        <a:latin typeface="Times New Roman" pitchFamily="18" charset="0"/>
                        <a:cs typeface="Times New Roman" pitchFamily="18" charset="0"/>
                      </a:endParaRPr>
                    </a:p>
                  </a:txBody>
                  <a:tcPr marL="91432" marR="91432" marT="45722" marB="45722"/>
                </a:tc>
                <a:extLst>
                  <a:ext uri="{0D108BD9-81ED-4DB2-BD59-A6C34878D82A}">
                    <a16:rowId xmlns="" xmlns:a16="http://schemas.microsoft.com/office/drawing/2014/main" val="10002"/>
                  </a:ext>
                </a:extLst>
              </a:tr>
              <a:tr h="274333">
                <a:tc>
                  <a:txBody>
                    <a:bodyPr/>
                    <a:lstStyle/>
                    <a:p>
                      <a:r>
                        <a:rPr lang="ru-RU" sz="1200" dirty="0">
                          <a:latin typeface="Times New Roman" pitchFamily="18" charset="0"/>
                          <a:cs typeface="Times New Roman" pitchFamily="18" charset="0"/>
                        </a:rPr>
                        <a:t>Неналоговые доходы</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18 490,8</a:t>
                      </a:r>
                    </a:p>
                  </a:txBody>
                  <a:tcPr marL="91432" marR="91432" marT="45722" marB="45722"/>
                </a:tc>
                <a:tc>
                  <a:txBody>
                    <a:bodyPr/>
                    <a:lstStyle/>
                    <a:p>
                      <a:pPr algn="ctr"/>
                      <a:r>
                        <a:rPr lang="ru-RU" sz="1200" b="1" dirty="0" smtClean="0">
                          <a:latin typeface="Times New Roman" pitchFamily="18" charset="0"/>
                          <a:cs typeface="Times New Roman" pitchFamily="18" charset="0"/>
                        </a:rPr>
                        <a:t>1,4</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18 875,0</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1,5</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20 398,7</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1,6</a:t>
                      </a:r>
                      <a:endParaRPr lang="ru-RU" sz="1200" b="1" dirty="0">
                        <a:latin typeface="Times New Roman" pitchFamily="18" charset="0"/>
                        <a:cs typeface="Times New Roman" pitchFamily="18" charset="0"/>
                      </a:endParaRPr>
                    </a:p>
                  </a:txBody>
                  <a:tcPr marL="91432" marR="91432" marT="45722" marB="45722"/>
                </a:tc>
                <a:extLst>
                  <a:ext uri="{0D108BD9-81ED-4DB2-BD59-A6C34878D82A}">
                    <a16:rowId xmlns="" xmlns:a16="http://schemas.microsoft.com/office/drawing/2014/main" val="10003"/>
                  </a:ext>
                </a:extLst>
              </a:tr>
              <a:tr h="274333">
                <a:tc>
                  <a:txBody>
                    <a:bodyPr/>
                    <a:lstStyle/>
                    <a:p>
                      <a:r>
                        <a:rPr lang="ru-RU" sz="1200" dirty="0">
                          <a:latin typeface="Times New Roman" pitchFamily="18" charset="0"/>
                          <a:cs typeface="Times New Roman" pitchFamily="18" charset="0"/>
                        </a:rPr>
                        <a:t>Безвозмездные поступления</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1</a:t>
                      </a:r>
                      <a:r>
                        <a:rPr lang="ru-RU" sz="1200" b="1" baseline="0" dirty="0" smtClean="0">
                          <a:latin typeface="Times New Roman" pitchFamily="18" charset="0"/>
                          <a:cs typeface="Times New Roman" pitchFamily="18" charset="0"/>
                        </a:rPr>
                        <a:t> 007 123,6</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78,7</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948 243,2</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77,5</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946 275,4</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76,2</a:t>
                      </a:r>
                      <a:endParaRPr lang="ru-RU" sz="1200" b="1" dirty="0">
                        <a:latin typeface="Times New Roman" pitchFamily="18" charset="0"/>
                        <a:cs typeface="Times New Roman" pitchFamily="18" charset="0"/>
                      </a:endParaRPr>
                    </a:p>
                  </a:txBody>
                  <a:tcPr marL="91432" marR="91432" marT="45722" marB="45722"/>
                </a:tc>
                <a:extLst>
                  <a:ext uri="{0D108BD9-81ED-4DB2-BD59-A6C34878D82A}">
                    <a16:rowId xmlns="" xmlns:a16="http://schemas.microsoft.com/office/drawing/2014/main" val="10004"/>
                  </a:ext>
                </a:extLst>
              </a:tr>
              <a:tr h="274333">
                <a:tc>
                  <a:txBody>
                    <a:bodyPr/>
                    <a:lstStyle/>
                    <a:p>
                      <a:r>
                        <a:rPr lang="ru-RU" sz="1200" dirty="0">
                          <a:latin typeface="Times New Roman" pitchFamily="18" charset="0"/>
                          <a:cs typeface="Times New Roman" pitchFamily="18" charset="0"/>
                        </a:rPr>
                        <a:t>Дотации</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88</a:t>
                      </a:r>
                      <a:r>
                        <a:rPr lang="ru-RU" sz="1200" b="1" baseline="0" dirty="0" smtClean="0">
                          <a:latin typeface="Times New Roman" pitchFamily="18" charset="0"/>
                          <a:cs typeface="Times New Roman" pitchFamily="18" charset="0"/>
                        </a:rPr>
                        <a:t> 805,7</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6,9</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34 157,0</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2,8</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34 157,0</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2,8</a:t>
                      </a:r>
                      <a:endParaRPr lang="ru-RU" sz="1200" b="1" dirty="0">
                        <a:latin typeface="Times New Roman" pitchFamily="18" charset="0"/>
                        <a:cs typeface="Times New Roman" pitchFamily="18" charset="0"/>
                      </a:endParaRPr>
                    </a:p>
                  </a:txBody>
                  <a:tcPr marL="91432" marR="91432" marT="45722" marB="45722"/>
                </a:tc>
                <a:extLst>
                  <a:ext uri="{0D108BD9-81ED-4DB2-BD59-A6C34878D82A}">
                    <a16:rowId xmlns="" xmlns:a16="http://schemas.microsoft.com/office/drawing/2014/main" val="10005"/>
                  </a:ext>
                </a:extLst>
              </a:tr>
              <a:tr h="274333">
                <a:tc>
                  <a:txBody>
                    <a:bodyPr/>
                    <a:lstStyle/>
                    <a:p>
                      <a:r>
                        <a:rPr lang="ru-RU" sz="1200" dirty="0">
                          <a:latin typeface="Times New Roman" pitchFamily="18" charset="0"/>
                          <a:cs typeface="Times New Roman" pitchFamily="18" charset="0"/>
                        </a:rPr>
                        <a:t>Субсидии</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81</a:t>
                      </a:r>
                      <a:r>
                        <a:rPr lang="ru-RU" sz="1200" b="1" baseline="0" dirty="0" smtClean="0">
                          <a:latin typeface="Times New Roman" pitchFamily="18" charset="0"/>
                          <a:cs typeface="Times New Roman" pitchFamily="18" charset="0"/>
                        </a:rPr>
                        <a:t> 816,0</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6,4</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79 967,5</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6,5</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79 967,5</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6,4</a:t>
                      </a:r>
                      <a:endParaRPr lang="ru-RU" sz="1200" b="1" dirty="0">
                        <a:latin typeface="Times New Roman" pitchFamily="18" charset="0"/>
                        <a:cs typeface="Times New Roman" pitchFamily="18" charset="0"/>
                      </a:endParaRPr>
                    </a:p>
                  </a:txBody>
                  <a:tcPr marL="91432" marR="91432" marT="45722" marB="45722"/>
                </a:tc>
                <a:extLst>
                  <a:ext uri="{0D108BD9-81ED-4DB2-BD59-A6C34878D82A}">
                    <a16:rowId xmlns="" xmlns:a16="http://schemas.microsoft.com/office/drawing/2014/main" val="10006"/>
                  </a:ext>
                </a:extLst>
              </a:tr>
              <a:tr h="277384">
                <a:tc>
                  <a:txBody>
                    <a:bodyPr/>
                    <a:lstStyle/>
                    <a:p>
                      <a:r>
                        <a:rPr lang="ru-RU" sz="1200" dirty="0">
                          <a:latin typeface="Times New Roman" pitchFamily="18" charset="0"/>
                          <a:cs typeface="Times New Roman" pitchFamily="18" charset="0"/>
                        </a:rPr>
                        <a:t>Субвенции</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807</a:t>
                      </a:r>
                      <a:r>
                        <a:rPr lang="ru-RU" sz="1200" b="1" baseline="0" dirty="0" smtClean="0">
                          <a:latin typeface="Times New Roman" pitchFamily="18" charset="0"/>
                          <a:cs typeface="Times New Roman" pitchFamily="18" charset="0"/>
                        </a:rPr>
                        <a:t> 004,0</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63,1</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805 118,7</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65,8</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803 150,9</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64,7</a:t>
                      </a:r>
                      <a:endParaRPr lang="ru-RU" sz="1200" b="1" dirty="0">
                        <a:latin typeface="Times New Roman" pitchFamily="18" charset="0"/>
                        <a:cs typeface="Times New Roman" pitchFamily="18" charset="0"/>
                      </a:endParaRPr>
                    </a:p>
                  </a:txBody>
                  <a:tcPr marL="91432" marR="91432" marT="45722" marB="45722"/>
                </a:tc>
                <a:extLst>
                  <a:ext uri="{0D108BD9-81ED-4DB2-BD59-A6C34878D82A}">
                    <a16:rowId xmlns="" xmlns:a16="http://schemas.microsoft.com/office/drawing/2014/main" val="10007"/>
                  </a:ext>
                </a:extLst>
              </a:tr>
              <a:tr h="277384">
                <a:tc>
                  <a:txBody>
                    <a:bodyPr/>
                    <a:lstStyle/>
                    <a:p>
                      <a:r>
                        <a:rPr lang="ru-RU" sz="1200" dirty="0">
                          <a:latin typeface="Times New Roman" pitchFamily="18" charset="0"/>
                          <a:cs typeface="Times New Roman" pitchFamily="18" charset="0"/>
                        </a:rPr>
                        <a:t>Иные межбюджетные</a:t>
                      </a:r>
                      <a:r>
                        <a:rPr lang="ru-RU" sz="1200" baseline="0" dirty="0">
                          <a:latin typeface="Times New Roman" pitchFamily="18" charset="0"/>
                          <a:cs typeface="Times New Roman" pitchFamily="18" charset="0"/>
                        </a:rPr>
                        <a:t> трансферты</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29</a:t>
                      </a:r>
                      <a:r>
                        <a:rPr lang="ru-RU" sz="1200" b="1" baseline="0" dirty="0" smtClean="0">
                          <a:latin typeface="Times New Roman" pitchFamily="18" charset="0"/>
                          <a:cs typeface="Times New Roman" pitchFamily="18" charset="0"/>
                        </a:rPr>
                        <a:t> 497,9</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2,3</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29 000,0</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2,4</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29 000,0</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2,3</a:t>
                      </a:r>
                      <a:endParaRPr lang="ru-RU" sz="1200" b="1" dirty="0">
                        <a:latin typeface="Times New Roman" pitchFamily="18" charset="0"/>
                        <a:cs typeface="Times New Roman" pitchFamily="18" charset="0"/>
                      </a:endParaRPr>
                    </a:p>
                  </a:txBody>
                  <a:tcPr marL="91432" marR="91432" marT="45722" marB="45722"/>
                </a:tc>
                <a:extLst>
                  <a:ext uri="{0D108BD9-81ED-4DB2-BD59-A6C34878D82A}">
                    <a16:rowId xmlns="" xmlns:a16="http://schemas.microsoft.com/office/drawing/2014/main" val="10008"/>
                  </a:ext>
                </a:extLst>
              </a:tr>
              <a:tr h="442240">
                <a:tc>
                  <a:txBody>
                    <a:bodyPr/>
                    <a:lstStyle/>
                    <a:p>
                      <a:r>
                        <a:rPr lang="ru-RU" sz="1200" dirty="0">
                          <a:latin typeface="Times New Roman" pitchFamily="18" charset="0"/>
                          <a:cs typeface="Times New Roman" pitchFamily="18" charset="0"/>
                        </a:rPr>
                        <a:t>ВСЕГО ДОХОДОВ</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smtClean="0">
                          <a:latin typeface="Times New Roman" pitchFamily="18" charset="0"/>
                          <a:cs typeface="Times New Roman" pitchFamily="18" charset="0"/>
                        </a:rPr>
                        <a:t>1</a:t>
                      </a:r>
                      <a:r>
                        <a:rPr lang="ru-RU" sz="1200" b="1" baseline="0" dirty="0" smtClean="0">
                          <a:latin typeface="Times New Roman" pitchFamily="18" charset="0"/>
                          <a:cs typeface="Times New Roman" pitchFamily="18" charset="0"/>
                        </a:rPr>
                        <a:t> 279 391,0</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a:latin typeface="Times New Roman" pitchFamily="18" charset="0"/>
                          <a:cs typeface="Times New Roman" pitchFamily="18" charset="0"/>
                        </a:rPr>
                        <a:t>100</a:t>
                      </a:r>
                    </a:p>
                  </a:txBody>
                  <a:tcPr marL="91432" marR="91432" marT="45722" marB="45722"/>
                </a:tc>
                <a:tc>
                  <a:txBody>
                    <a:bodyPr/>
                    <a:lstStyle/>
                    <a:p>
                      <a:pPr algn="ctr"/>
                      <a:r>
                        <a:rPr lang="ru-RU" sz="1200" b="1" dirty="0" smtClean="0">
                          <a:latin typeface="Times New Roman" pitchFamily="18" charset="0"/>
                          <a:cs typeface="Times New Roman" pitchFamily="18" charset="0"/>
                        </a:rPr>
                        <a:t>1 222 863,5</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a:latin typeface="Times New Roman" pitchFamily="18" charset="0"/>
                          <a:cs typeface="Times New Roman" pitchFamily="18" charset="0"/>
                        </a:rPr>
                        <a:t>100</a:t>
                      </a:r>
                    </a:p>
                  </a:txBody>
                  <a:tcPr marL="91432" marR="91432" marT="45722" marB="45722"/>
                </a:tc>
                <a:tc>
                  <a:txBody>
                    <a:bodyPr/>
                    <a:lstStyle/>
                    <a:p>
                      <a:pPr algn="ctr"/>
                      <a:r>
                        <a:rPr lang="ru-RU" sz="1200" b="1" dirty="0" smtClean="0">
                          <a:latin typeface="Times New Roman" pitchFamily="18" charset="0"/>
                          <a:cs typeface="Times New Roman" pitchFamily="18" charset="0"/>
                        </a:rPr>
                        <a:t>1 241 677,8</a:t>
                      </a:r>
                      <a:endParaRPr lang="ru-RU" sz="1200" b="1" dirty="0">
                        <a:latin typeface="Times New Roman" pitchFamily="18" charset="0"/>
                        <a:cs typeface="Times New Roman" pitchFamily="18" charset="0"/>
                      </a:endParaRPr>
                    </a:p>
                  </a:txBody>
                  <a:tcPr marL="91432" marR="91432" marT="45722" marB="45722"/>
                </a:tc>
                <a:tc>
                  <a:txBody>
                    <a:bodyPr/>
                    <a:lstStyle/>
                    <a:p>
                      <a:pPr algn="ctr"/>
                      <a:r>
                        <a:rPr lang="ru-RU" sz="1200" b="1" dirty="0">
                          <a:latin typeface="Times New Roman" pitchFamily="18" charset="0"/>
                          <a:cs typeface="Times New Roman" pitchFamily="18" charset="0"/>
                        </a:rPr>
                        <a:t>100</a:t>
                      </a:r>
                    </a:p>
                  </a:txBody>
                  <a:tcPr marL="91432" marR="91432" marT="45722" marB="45722"/>
                </a:tc>
                <a:extLst>
                  <a:ext uri="{0D108BD9-81ED-4DB2-BD59-A6C34878D82A}">
                    <a16:rowId xmlns="" xmlns:a16="http://schemas.microsoft.com/office/drawing/2014/main" val="10009"/>
                  </a:ext>
                </a:extLst>
              </a:tr>
            </a:tbl>
          </a:graphicData>
        </a:graphic>
      </p:graphicFrame>
      <p:graphicFrame>
        <p:nvGraphicFramePr>
          <p:cNvPr id="2" name="Диаграмма 9"/>
          <p:cNvGraphicFramePr>
            <a:graphicFrameLocks/>
          </p:cNvGraphicFramePr>
          <p:nvPr>
            <p:extLst>
              <p:ext uri="{D42A27DB-BD31-4B8C-83A1-F6EECF244321}">
                <p14:modId xmlns:p14="http://schemas.microsoft.com/office/powerpoint/2010/main" val="1925037994"/>
              </p:ext>
            </p:extLst>
          </p:nvPr>
        </p:nvGraphicFramePr>
        <p:xfrm>
          <a:off x="33603" y="4653135"/>
          <a:ext cx="3405585" cy="2016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10"/>
          <p:cNvGraphicFramePr>
            <a:graphicFrameLocks/>
          </p:cNvGraphicFramePr>
          <p:nvPr>
            <p:extLst>
              <p:ext uri="{D42A27DB-BD31-4B8C-83A1-F6EECF244321}">
                <p14:modId xmlns:p14="http://schemas.microsoft.com/office/powerpoint/2010/main" val="4283012098"/>
              </p:ext>
            </p:extLst>
          </p:nvPr>
        </p:nvGraphicFramePr>
        <p:xfrm>
          <a:off x="3275856" y="4653136"/>
          <a:ext cx="3059684"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3188703016"/>
              </p:ext>
            </p:extLst>
          </p:nvPr>
        </p:nvGraphicFramePr>
        <p:xfrm>
          <a:off x="6228184" y="4725144"/>
          <a:ext cx="2843808" cy="18722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315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59200"/>
            <a:ext cx="6336704" cy="348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bwMode="auto">
          <a:xfrm>
            <a:off x="179512" y="44624"/>
            <a:ext cx="8496944" cy="61206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r>
              <a:rPr lang="ru-RU" sz="4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РАСХОДЫ</a:t>
            </a:r>
            <a:r>
              <a:rPr lang="ru-RU" sz="4800" b="1" dirty="0">
                <a:solidFill>
                  <a:schemeClr val="tx1"/>
                </a:solidFill>
                <a:effectLst>
                  <a:outerShdw blurRad="38100" dist="38100" dir="2700000" algn="tl">
                    <a:srgbClr val="000000">
                      <a:alpha val="43137"/>
                    </a:srgbClr>
                  </a:outerShdw>
                </a:effectLst>
                <a:latin typeface="+mj-lt"/>
                <a:cs typeface="Tahoma" pitchFamily="34" charset="0"/>
              </a:rPr>
              <a:t> </a:t>
            </a:r>
          </a:p>
        </p:txBody>
      </p:sp>
      <p:sp>
        <p:nvSpPr>
          <p:cNvPr id="2" name="Прямоугольник 1"/>
          <p:cNvSpPr/>
          <p:nvPr/>
        </p:nvSpPr>
        <p:spPr>
          <a:xfrm>
            <a:off x="179512" y="747210"/>
            <a:ext cx="8640959" cy="26284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fontAlgn="base">
              <a:lnSpc>
                <a:spcPct val="90000"/>
              </a:lnSpc>
              <a:spcBef>
                <a:spcPct val="20000"/>
              </a:spcBef>
              <a:spcAft>
                <a:spcPct val="0"/>
              </a:spcAft>
              <a:buClr>
                <a:srgbClr val="000000"/>
              </a:buClr>
            </a:pPr>
            <a:r>
              <a:rPr lang="ru-RU" sz="1600" kern="0" dirty="0">
                <a:solidFill>
                  <a:srgbClr val="000000"/>
                </a:solidFill>
                <a:latin typeface="Times New Roman" pitchFamily="18" charset="0"/>
                <a:ea typeface="ヒラギノ角ゴ Pro W3" charset="-128"/>
                <a:cs typeface="Times New Roman" pitchFamily="18" charset="0"/>
              </a:rPr>
              <a:t>                   Расходы местных бюджетов – это денежные средства, направляемые на финансовое обеспечение задач и функций местного бюджета.</a:t>
            </a:r>
          </a:p>
          <a:p>
            <a:pPr marL="342900" lvl="0" indent="-342900" algn="just" fontAlgn="base">
              <a:lnSpc>
                <a:spcPct val="90000"/>
              </a:lnSpc>
              <a:spcBef>
                <a:spcPct val="20000"/>
              </a:spcBef>
              <a:spcAft>
                <a:spcPct val="0"/>
              </a:spcAft>
              <a:buClr>
                <a:srgbClr val="000000"/>
              </a:buClr>
            </a:pPr>
            <a:r>
              <a:rPr lang="ru-RU" sz="1600" kern="0" dirty="0">
                <a:solidFill>
                  <a:srgbClr val="000000"/>
                </a:solidFill>
                <a:latin typeface="Times New Roman" pitchFamily="18" charset="0"/>
                <a:ea typeface="ヒラギノ角ゴ Pro W3" charset="-128"/>
                <a:cs typeface="Times New Roman" pitchFamily="18" charset="0"/>
              </a:rPr>
              <a:t>                   В местных бюджетах в соответствии с бюджетной классификацией Российской Федерации раздельно предусматриваются средства, направляемые на исполнение расходных обязательств муниципальных образований в связи с осуществлением органами местного самоуправления полномочий по вопросам местного значения, и расходных обязательств муниципальных образований, исполняемых за счет субвенций из бюджетов других уровней для осуществления отдельных государственных полномочий.</a:t>
            </a:r>
          </a:p>
          <a:p>
            <a:pPr marL="342900" lvl="0" indent="-342900" algn="just" fontAlgn="base">
              <a:lnSpc>
                <a:spcPct val="90000"/>
              </a:lnSpc>
              <a:spcBef>
                <a:spcPct val="20000"/>
              </a:spcBef>
              <a:spcAft>
                <a:spcPct val="0"/>
              </a:spcAft>
              <a:buClr>
                <a:srgbClr val="000000"/>
              </a:buClr>
            </a:pPr>
            <a:r>
              <a:rPr lang="ru-RU" sz="1600" kern="0" dirty="0">
                <a:solidFill>
                  <a:srgbClr val="000000"/>
                </a:solidFill>
                <a:latin typeface="Times New Roman" pitchFamily="18" charset="0"/>
                <a:ea typeface="ヒラギノ角ゴ Pro W3" charset="-128"/>
                <a:cs typeface="Times New Roman" pitchFamily="18" charset="0"/>
              </a:rPr>
              <a:t>                   Основная часть расходов местных бюджетов связана с решением вопросов местного значения, с управлением и развитием экономики и социальной сферы муниципального района.</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17" y="3610123"/>
            <a:ext cx="2484784" cy="298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2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500" y="1388938"/>
            <a:ext cx="62198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noGrp="1"/>
          </p:cNvSpPr>
          <p:nvPr>
            <p:ph type="title"/>
          </p:nvPr>
        </p:nvSpPr>
        <p:spPr>
          <a:xfrm>
            <a:off x="179512" y="260648"/>
            <a:ext cx="8574124" cy="86409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300" b="1" dirty="0">
                <a:effectLst>
                  <a:outerShdw blurRad="38100" dist="38100" dir="2700000" algn="tl">
                    <a:srgbClr val="000000">
                      <a:alpha val="43137"/>
                    </a:srgbClr>
                  </a:outerShdw>
                </a:effectLst>
                <a:latin typeface="Times New Roman" pitchFamily="18" charset="0"/>
                <a:cs typeface="Times New Roman" pitchFamily="18" charset="0"/>
              </a:rPr>
              <a:t>Структура районного бюджета </a:t>
            </a:r>
            <a:br>
              <a:rPr lang="ru-RU" sz="2300" b="1" dirty="0">
                <a:effectLst>
                  <a:outerShdw blurRad="38100" dist="38100" dir="2700000" algn="tl">
                    <a:srgbClr val="000000">
                      <a:alpha val="43137"/>
                    </a:srgbClr>
                  </a:outerShdw>
                </a:effectLst>
                <a:latin typeface="Times New Roman" pitchFamily="18" charset="0"/>
                <a:cs typeface="Times New Roman" pitchFamily="18" charset="0"/>
              </a:rPr>
            </a:br>
            <a:r>
              <a:rPr lang="ru-RU" sz="2300" b="1" dirty="0">
                <a:effectLst>
                  <a:outerShdw blurRad="38100" dist="38100" dir="2700000" algn="tl">
                    <a:srgbClr val="000000">
                      <a:alpha val="43137"/>
                    </a:srgbClr>
                  </a:outerShdw>
                </a:effectLst>
                <a:latin typeface="Times New Roman" pitchFamily="18" charset="0"/>
                <a:cs typeface="Times New Roman" pitchFamily="18" charset="0"/>
              </a:rPr>
              <a:t>по «программному»   принципу   планирования</a:t>
            </a:r>
          </a:p>
        </p:txBody>
      </p:sp>
      <p:sp>
        <p:nvSpPr>
          <p:cNvPr id="6" name="Заголовок 1"/>
          <p:cNvSpPr txBox="1">
            <a:spLocks/>
          </p:cNvSpPr>
          <p:nvPr/>
        </p:nvSpPr>
        <p:spPr>
          <a:xfrm>
            <a:off x="1259632" y="1484784"/>
            <a:ext cx="6912768" cy="47795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effectLst>
                  <a:outerShdw blurRad="38100" dist="38100" dir="2700000" algn="tl">
                    <a:srgbClr val="000000">
                      <a:alpha val="43137"/>
                    </a:srgbClr>
                  </a:outerShdw>
                </a:effectLst>
                <a:latin typeface="Times New Roman" pitchFamily="18" charset="0"/>
                <a:cs typeface="Times New Roman" pitchFamily="18" charset="0"/>
              </a:rPr>
              <a:t>Программные и непрограммные расходы</a:t>
            </a:r>
          </a:p>
        </p:txBody>
      </p:sp>
      <p:sp>
        <p:nvSpPr>
          <p:cNvPr id="9" name="Штриховая стрелка вправо 8"/>
          <p:cNvSpPr/>
          <p:nvPr/>
        </p:nvSpPr>
        <p:spPr>
          <a:xfrm rot="5400000">
            <a:off x="2560916" y="2312876"/>
            <a:ext cx="894960" cy="32917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0" name="Штриховая стрелка вправо 9"/>
          <p:cNvSpPr/>
          <p:nvPr/>
        </p:nvSpPr>
        <p:spPr>
          <a:xfrm rot="5400000">
            <a:off x="7278720" y="2480289"/>
            <a:ext cx="1231867" cy="329176"/>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1" name="Скругленный прямоугольник 10"/>
          <p:cNvSpPr/>
          <p:nvPr/>
        </p:nvSpPr>
        <p:spPr>
          <a:xfrm>
            <a:off x="7020272" y="3260811"/>
            <a:ext cx="2110855" cy="24324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latin typeface="Times New Roman" pitchFamily="18" charset="0"/>
                <a:cs typeface="Times New Roman" pitchFamily="18" charset="0"/>
              </a:rPr>
              <a:t>Непрограммные расходы</a:t>
            </a:r>
          </a:p>
          <a:p>
            <a:pPr algn="ctr"/>
            <a:r>
              <a:rPr lang="ru-RU" sz="1600" b="1" dirty="0">
                <a:latin typeface="Times New Roman" pitchFamily="18" charset="0"/>
                <a:cs typeface="Times New Roman" pitchFamily="18" charset="0"/>
              </a:rPr>
              <a:t> </a:t>
            </a:r>
            <a:r>
              <a:rPr lang="ru-RU" sz="1100" dirty="0">
                <a:latin typeface="Times New Roman" pitchFamily="18" charset="0"/>
                <a:cs typeface="Times New Roman" pitchFamily="18" charset="0"/>
              </a:rPr>
              <a:t>(Содержание представительного органа, контрольно-счетного органа, субсидия автотранспортному предприятию по перевозке граждан, исковые требования по решению суда)</a:t>
            </a:r>
          </a:p>
        </p:txBody>
      </p:sp>
      <p:sp>
        <p:nvSpPr>
          <p:cNvPr id="12" name="Скругленный прямоугольник 11"/>
          <p:cNvSpPr/>
          <p:nvPr/>
        </p:nvSpPr>
        <p:spPr>
          <a:xfrm>
            <a:off x="971600" y="2996952"/>
            <a:ext cx="4608512"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latin typeface="Times New Roman" pitchFamily="18" charset="0"/>
                <a:cs typeface="Times New Roman" pitchFamily="18" charset="0"/>
              </a:rPr>
              <a:t>Программные расходы </a:t>
            </a:r>
          </a:p>
          <a:p>
            <a:pPr algn="ctr"/>
            <a:r>
              <a:rPr lang="ru-RU" sz="1600" b="1" dirty="0">
                <a:latin typeface="Times New Roman" pitchFamily="18" charset="0"/>
                <a:cs typeface="Times New Roman" pitchFamily="18" charset="0"/>
              </a:rPr>
              <a:t>(по муниципальным программам</a:t>
            </a:r>
            <a:r>
              <a:rPr lang="ru-RU" sz="1600" b="1" dirty="0"/>
              <a:t>)</a:t>
            </a:r>
            <a:endParaRPr lang="ru-RU" sz="1200" dirty="0"/>
          </a:p>
        </p:txBody>
      </p:sp>
      <p:sp>
        <p:nvSpPr>
          <p:cNvPr id="13" name="Скругленный прямоугольник 12"/>
          <p:cNvSpPr/>
          <p:nvPr/>
        </p:nvSpPr>
        <p:spPr>
          <a:xfrm>
            <a:off x="4273682" y="4005064"/>
            <a:ext cx="1522454" cy="1736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Управление муниципальными финансами </a:t>
            </a:r>
          </a:p>
          <a:p>
            <a:pPr algn="ct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2</a:t>
            </a:r>
            <a:r>
              <a:rPr lang="ru-RU" sz="1200" dirty="0">
                <a:latin typeface="Times New Roman" pitchFamily="18" charset="0"/>
                <a:cs typeface="Times New Roman" pitchFamily="18" charset="0"/>
              </a:rPr>
              <a:t> программ</a:t>
            </a:r>
          </a:p>
        </p:txBody>
      </p:sp>
      <p:sp>
        <p:nvSpPr>
          <p:cNvPr id="14" name="Скругленный прямоугольник 13"/>
          <p:cNvSpPr/>
          <p:nvPr/>
        </p:nvSpPr>
        <p:spPr>
          <a:xfrm>
            <a:off x="1475656" y="4005064"/>
            <a:ext cx="1224136" cy="1744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Поддержка отраслей экономики</a:t>
            </a:r>
          </a:p>
          <a:p>
            <a:pPr algn="ctr"/>
            <a:r>
              <a:rPr lang="ru-RU" sz="1200" b="1" dirty="0">
                <a:solidFill>
                  <a:schemeClr val="tx1"/>
                </a:solidFill>
                <a:latin typeface="Times New Roman" pitchFamily="18" charset="0"/>
                <a:cs typeface="Times New Roman" pitchFamily="18" charset="0"/>
              </a:rPr>
              <a:t>2</a:t>
            </a:r>
            <a:r>
              <a:rPr lang="ru-RU" sz="1200" dirty="0">
                <a:solidFill>
                  <a:schemeClr val="tx1"/>
                </a:solidFill>
                <a:latin typeface="Times New Roman" pitchFamily="18" charset="0"/>
                <a:cs typeface="Times New Roman" pitchFamily="18" charset="0"/>
              </a:rPr>
              <a:t> </a:t>
            </a:r>
            <a:r>
              <a:rPr lang="ru-RU" sz="1200" dirty="0">
                <a:latin typeface="Times New Roman" pitchFamily="18" charset="0"/>
                <a:cs typeface="Times New Roman" pitchFamily="18" charset="0"/>
              </a:rPr>
              <a:t>программ</a:t>
            </a:r>
          </a:p>
        </p:txBody>
      </p:sp>
      <p:sp>
        <p:nvSpPr>
          <p:cNvPr id="15" name="Скругленный прямоугольник 14"/>
          <p:cNvSpPr/>
          <p:nvPr/>
        </p:nvSpPr>
        <p:spPr>
          <a:xfrm>
            <a:off x="18167" y="4031116"/>
            <a:ext cx="1368152" cy="1744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Социальной-культурной  направлен-ности</a:t>
            </a:r>
          </a:p>
          <a:p>
            <a:pPr algn="ctr"/>
            <a:r>
              <a:rPr lang="ru-RU" sz="1200" dirty="0">
                <a:latin typeface="Times New Roman" pitchFamily="18" charset="0"/>
                <a:cs typeface="Times New Roman" pitchFamily="18" charset="0"/>
              </a:rPr>
              <a:t>5 программ</a:t>
            </a:r>
          </a:p>
        </p:txBody>
      </p:sp>
      <p:sp>
        <p:nvSpPr>
          <p:cNvPr id="16" name="Скругленный прямоугольник 15"/>
          <p:cNvSpPr/>
          <p:nvPr/>
        </p:nvSpPr>
        <p:spPr>
          <a:xfrm>
            <a:off x="5868144" y="4005064"/>
            <a:ext cx="993466" cy="1736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Общего характера</a:t>
            </a:r>
          </a:p>
          <a:p>
            <a:pPr algn="ctr"/>
            <a:r>
              <a:rPr lang="ru-RU" sz="1200" dirty="0">
                <a:latin typeface="Times New Roman" pitchFamily="18" charset="0"/>
                <a:cs typeface="Times New Roman" pitchFamily="18" charset="0"/>
              </a:rPr>
              <a:t>13 программ</a:t>
            </a:r>
          </a:p>
        </p:txBody>
      </p:sp>
      <p:sp>
        <p:nvSpPr>
          <p:cNvPr id="17" name="Штриховая стрелка вправо 16"/>
          <p:cNvSpPr/>
          <p:nvPr/>
        </p:nvSpPr>
        <p:spPr>
          <a:xfrm rot="5400000">
            <a:off x="3227160" y="3596791"/>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8" name="Штриховая стрелка вправо 17"/>
          <p:cNvSpPr/>
          <p:nvPr/>
        </p:nvSpPr>
        <p:spPr>
          <a:xfrm rot="5400000">
            <a:off x="2054291" y="3625750"/>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9" name="Выгнутая влево стрелка 18"/>
          <p:cNvSpPr/>
          <p:nvPr/>
        </p:nvSpPr>
        <p:spPr>
          <a:xfrm rot="1902747">
            <a:off x="246222" y="2955390"/>
            <a:ext cx="422074" cy="999911"/>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20" name="Выгнутая вправо стрелка 19"/>
          <p:cNvSpPr/>
          <p:nvPr/>
        </p:nvSpPr>
        <p:spPr>
          <a:xfrm rot="18485250">
            <a:off x="6009133" y="2963372"/>
            <a:ext cx="438102" cy="1075271"/>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22" name="Скругленный прямоугольник 21"/>
          <p:cNvSpPr/>
          <p:nvPr/>
        </p:nvSpPr>
        <p:spPr>
          <a:xfrm>
            <a:off x="2843808" y="3991590"/>
            <a:ext cx="1347579" cy="1750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Обеспечение  безопасных условий жизне-деятельности   </a:t>
            </a:r>
          </a:p>
          <a:p>
            <a:pPr algn="ctr"/>
            <a:r>
              <a:rPr lang="ru-RU" sz="1200" b="1" dirty="0">
                <a:solidFill>
                  <a:schemeClr val="tx1"/>
                </a:solidFill>
                <a:latin typeface="Times New Roman" pitchFamily="18" charset="0"/>
                <a:cs typeface="Times New Roman" pitchFamily="18" charset="0"/>
              </a:rPr>
              <a:t>3</a:t>
            </a:r>
            <a:r>
              <a:rPr lang="ru-RU" sz="1200" dirty="0">
                <a:solidFill>
                  <a:schemeClr val="tx1"/>
                </a:solidFill>
                <a:latin typeface="Times New Roman" pitchFamily="18" charset="0"/>
                <a:cs typeface="Times New Roman" pitchFamily="18" charset="0"/>
              </a:rPr>
              <a:t> </a:t>
            </a:r>
            <a:r>
              <a:rPr lang="ru-RU" sz="1200" dirty="0">
                <a:latin typeface="Times New Roman" pitchFamily="18" charset="0"/>
                <a:cs typeface="Times New Roman" pitchFamily="18" charset="0"/>
              </a:rPr>
              <a:t>программ</a:t>
            </a:r>
          </a:p>
        </p:txBody>
      </p:sp>
      <p:sp>
        <p:nvSpPr>
          <p:cNvPr id="23" name="Штриховая стрелка вправо 22"/>
          <p:cNvSpPr/>
          <p:nvPr/>
        </p:nvSpPr>
        <p:spPr>
          <a:xfrm rot="5400000">
            <a:off x="4646965" y="3652976"/>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294176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45224"/>
            <a:ext cx="4868973"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973" y="5410752"/>
            <a:ext cx="4129658" cy="1330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107504" y="0"/>
            <a:ext cx="887439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ru-RU"/>
            </a:defPPr>
            <a:lvl1pPr algn="ctr">
              <a:defRPr sz="4000" b="1">
                <a:ln w="11430"/>
                <a:solidFill>
                  <a:srgbClr val="FF0000"/>
                </a:solidFill>
                <a:effectLst>
                  <a:outerShdw blurRad="50800" dist="39000" dir="5460000" algn="tl">
                    <a:srgbClr val="000000">
                      <a:alpha val="38000"/>
                    </a:srgbClr>
                  </a:outerShdw>
                </a:effectLst>
              </a:defRPr>
            </a:lvl1pPr>
          </a:lstStyle>
          <a:p>
            <a:pPr fontAlgn="auto">
              <a:spcBef>
                <a:spcPts val="0"/>
              </a:spcBef>
              <a:spcAft>
                <a:spcPts val="0"/>
              </a:spcAft>
              <a:defRPr/>
            </a:pPr>
            <a:r>
              <a:rPr lang="ru-RU" sz="2400" dirty="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Структура расходов  бюджета     </a:t>
            </a:r>
          </a:p>
          <a:p>
            <a:pPr fontAlgn="auto">
              <a:spcBef>
                <a:spcPts val="0"/>
              </a:spcBef>
              <a:spcAft>
                <a:spcPts val="0"/>
              </a:spcAft>
              <a:defRPr/>
            </a:pPr>
            <a:r>
              <a:rPr lang="ru-RU" sz="2400" dirty="0">
                <a:ln w="900" cmpd="sng">
                  <a:solidFill>
                    <a:srgbClr val="3333CC">
                      <a:alpha val="55000"/>
                    </a:srgbClr>
                  </a:solidFill>
                  <a:prstDash val="solid"/>
                </a:ln>
                <a:solidFill>
                  <a:schemeClr val="tx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Зеленчукского муниципального района</a:t>
            </a:r>
          </a:p>
        </p:txBody>
      </p:sp>
      <p:graphicFrame>
        <p:nvGraphicFramePr>
          <p:cNvPr id="39" name="Таблица 38"/>
          <p:cNvGraphicFramePr>
            <a:graphicFrameLocks noGrp="1"/>
          </p:cNvGraphicFramePr>
          <p:nvPr>
            <p:extLst>
              <p:ext uri="{D42A27DB-BD31-4B8C-83A1-F6EECF244321}">
                <p14:modId xmlns:p14="http://schemas.microsoft.com/office/powerpoint/2010/main" val="439990760"/>
              </p:ext>
            </p:extLst>
          </p:nvPr>
        </p:nvGraphicFramePr>
        <p:xfrm>
          <a:off x="52906" y="908718"/>
          <a:ext cx="8928993" cy="4904660"/>
        </p:xfrm>
        <a:graphic>
          <a:graphicData uri="http://schemas.openxmlformats.org/drawingml/2006/table">
            <a:tbl>
              <a:tblPr>
                <a:tableStyleId>{8A107856-5554-42FB-B03E-39F5DBC370BA}</a:tableStyleId>
              </a:tblPr>
              <a:tblGrid>
                <a:gridCol w="605356">
                  <a:extLst>
                    <a:ext uri="{9D8B030D-6E8A-4147-A177-3AD203B41FA5}">
                      <a16:colId xmlns="" xmlns:a16="http://schemas.microsoft.com/office/drawing/2014/main" val="20000"/>
                    </a:ext>
                  </a:extLst>
                </a:gridCol>
                <a:gridCol w="5069852">
                  <a:extLst>
                    <a:ext uri="{9D8B030D-6E8A-4147-A177-3AD203B41FA5}">
                      <a16:colId xmlns="" xmlns:a16="http://schemas.microsoft.com/office/drawing/2014/main" val="20001"/>
                    </a:ext>
                  </a:extLst>
                </a:gridCol>
                <a:gridCol w="1059371">
                  <a:extLst>
                    <a:ext uri="{9D8B030D-6E8A-4147-A177-3AD203B41FA5}">
                      <a16:colId xmlns="" xmlns:a16="http://schemas.microsoft.com/office/drawing/2014/main" val="20002"/>
                    </a:ext>
                  </a:extLst>
                </a:gridCol>
                <a:gridCol w="1257932">
                  <a:extLst>
                    <a:ext uri="{9D8B030D-6E8A-4147-A177-3AD203B41FA5}">
                      <a16:colId xmlns="" xmlns:a16="http://schemas.microsoft.com/office/drawing/2014/main" val="20003"/>
                    </a:ext>
                  </a:extLst>
                </a:gridCol>
                <a:gridCol w="936482">
                  <a:extLst>
                    <a:ext uri="{9D8B030D-6E8A-4147-A177-3AD203B41FA5}">
                      <a16:colId xmlns="" xmlns:a16="http://schemas.microsoft.com/office/drawing/2014/main" val="20004"/>
                    </a:ext>
                  </a:extLst>
                </a:gridCol>
              </a:tblGrid>
              <a:tr h="8239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Код</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Наименование  разделов</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Бюджет</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2024 год</a:t>
                      </a:r>
                      <a:endParaRPr kumimoji="0" lang="ru-RU" sz="14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Бюджет</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2025 год</a:t>
                      </a:r>
                      <a:endParaRPr kumimoji="0" lang="ru-RU" sz="14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Бюджет</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2026 год</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extLst>
                  <a:ext uri="{0D108BD9-81ED-4DB2-BD59-A6C34878D82A}">
                    <a16:rowId xmlns="" xmlns:a16="http://schemas.microsoft.com/office/drawing/2014/main" val="10000"/>
                  </a:ext>
                </a:extLst>
              </a:tr>
              <a:tr h="22978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0100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u="none" strike="noStrike" cap="none" normalizeH="0" baseline="0" dirty="0">
                          <a:ln>
                            <a:noFill/>
                          </a:ln>
                          <a:effectLst/>
                          <a:latin typeface="Times New Roman" pitchFamily="18" charset="0"/>
                          <a:cs typeface="Times New Roman" pitchFamily="18" charset="0"/>
                        </a:rPr>
                        <a:t>Общегосударственные вопросы</a:t>
                      </a:r>
                      <a:endParaRPr kumimoji="0" lang="ru-RU" sz="1400" b="1"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61758,2</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60922,2</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61083,4</a:t>
                      </a:r>
                    </a:p>
                  </a:txBody>
                  <a:tcPr marL="68577" marR="68577" marT="0" marB="0" anchor="ctr" horzOverflow="overflow"/>
                </a:tc>
                <a:extLst>
                  <a:ext uri="{0D108BD9-81ED-4DB2-BD59-A6C34878D82A}">
                    <a16:rowId xmlns="" xmlns:a16="http://schemas.microsoft.com/office/drawing/2014/main" val="10001"/>
                  </a:ext>
                </a:extLst>
              </a:tr>
              <a:tr h="36785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0300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kern="1200" dirty="0">
                          <a:effectLst/>
                          <a:latin typeface="Times New Roman" pitchFamily="18" charset="0"/>
                          <a:cs typeface="Times New Roman" pitchFamily="18" charset="0"/>
                        </a:rPr>
                        <a:t>Национальная безопасность и правоохранительная деятельность</a:t>
                      </a:r>
                      <a:endParaRPr kumimoji="0" lang="ru-RU" sz="1400" b="1"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4655,0</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4580,0</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4580,0</a:t>
                      </a:r>
                    </a:p>
                  </a:txBody>
                  <a:tcPr marL="68577" marR="68577" marT="0" marB="0" anchor="ctr" horzOverflow="overflow"/>
                </a:tc>
                <a:extLst>
                  <a:ext uri="{0D108BD9-81ED-4DB2-BD59-A6C34878D82A}">
                    <a16:rowId xmlns="" xmlns:a16="http://schemas.microsoft.com/office/drawing/2014/main" val="10002"/>
                  </a:ext>
                </a:extLst>
              </a:tr>
              <a:tr h="28432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0400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kern="1200" dirty="0">
                          <a:effectLst/>
                          <a:latin typeface="Times New Roman" pitchFamily="18" charset="0"/>
                          <a:cs typeface="Times New Roman" pitchFamily="18" charset="0"/>
                        </a:rPr>
                        <a:t>Национальная экономика </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6645,2</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18428,5</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18822,9</a:t>
                      </a:r>
                    </a:p>
                  </a:txBody>
                  <a:tcPr marL="68577" marR="68577" marT="0" marB="0" anchor="ctr" horzOverflow="overflow"/>
                </a:tc>
                <a:extLst>
                  <a:ext uri="{0D108BD9-81ED-4DB2-BD59-A6C34878D82A}">
                    <a16:rowId xmlns="" xmlns:a16="http://schemas.microsoft.com/office/drawing/2014/main" val="10003"/>
                  </a:ext>
                </a:extLst>
              </a:tr>
              <a:tr h="355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0600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kern="1200" dirty="0">
                          <a:effectLst/>
                          <a:latin typeface="Times New Roman" pitchFamily="18" charset="0"/>
                          <a:cs typeface="Times New Roman" pitchFamily="18" charset="0"/>
                        </a:rPr>
                        <a:t>Охрана окружающей среды </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4743,4</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4663,0</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5915,0</a:t>
                      </a:r>
                    </a:p>
                  </a:txBody>
                  <a:tcPr marL="68577" marR="68577" marT="0" marB="0" anchor="ctr" horzOverflow="overflow"/>
                </a:tc>
                <a:extLst>
                  <a:ext uri="{0D108BD9-81ED-4DB2-BD59-A6C34878D82A}">
                    <a16:rowId xmlns="" xmlns:a16="http://schemas.microsoft.com/office/drawing/2014/main" val="10004"/>
                  </a:ext>
                </a:extLst>
              </a:tr>
              <a:tr h="355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0700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kern="1200" dirty="0">
                          <a:effectLst/>
                          <a:latin typeface="Times New Roman" pitchFamily="18" charset="0"/>
                          <a:cs typeface="Times New Roman" pitchFamily="18" charset="0"/>
                        </a:rPr>
                        <a:t>Образование </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921272,6</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869183,0</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887376,8</a:t>
                      </a:r>
                    </a:p>
                  </a:txBody>
                  <a:tcPr marL="68577" marR="68577" marT="0" marB="0" anchor="ctr" horzOverflow="overflow"/>
                </a:tc>
                <a:extLst>
                  <a:ext uri="{0D108BD9-81ED-4DB2-BD59-A6C34878D82A}">
                    <a16:rowId xmlns="" xmlns:a16="http://schemas.microsoft.com/office/drawing/2014/main" val="10005"/>
                  </a:ext>
                </a:extLst>
              </a:tr>
              <a:tr h="355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0800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kern="1200" dirty="0">
                          <a:effectLst/>
                          <a:latin typeface="Times New Roman" pitchFamily="18" charset="0"/>
                          <a:cs typeface="Times New Roman" pitchFamily="18" charset="0"/>
                        </a:rPr>
                        <a:t>Культура, кинематография </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38812,2</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38812,2</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38812,2</a:t>
                      </a:r>
                    </a:p>
                  </a:txBody>
                  <a:tcPr marL="68577" marR="68577" marT="0" marB="0" anchor="ctr" horzOverflow="overflow"/>
                </a:tc>
                <a:extLst>
                  <a:ext uri="{0D108BD9-81ED-4DB2-BD59-A6C34878D82A}">
                    <a16:rowId xmlns="" xmlns:a16="http://schemas.microsoft.com/office/drawing/2014/main" val="10006"/>
                  </a:ext>
                </a:extLst>
              </a:tr>
              <a:tr h="28432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1000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kern="1200" dirty="0">
                          <a:effectLst/>
                          <a:latin typeface="Times New Roman" pitchFamily="18" charset="0"/>
                          <a:cs typeface="Times New Roman" pitchFamily="18" charset="0"/>
                        </a:rPr>
                        <a:t>Социальная политика </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180527,8</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176807,6</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175620,5</a:t>
                      </a:r>
                    </a:p>
                  </a:txBody>
                  <a:tcPr marL="68577" marR="68577" marT="0" marB="0" anchor="ctr" horzOverflow="overflow"/>
                </a:tc>
                <a:extLst>
                  <a:ext uri="{0D108BD9-81ED-4DB2-BD59-A6C34878D82A}">
                    <a16:rowId xmlns="" xmlns:a16="http://schemas.microsoft.com/office/drawing/2014/main" val="10007"/>
                  </a:ext>
                </a:extLst>
              </a:tr>
              <a:tr h="28432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1100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kern="1200" dirty="0">
                          <a:effectLst/>
                          <a:latin typeface="Times New Roman" pitchFamily="18" charset="0"/>
                          <a:cs typeface="Times New Roman" pitchFamily="18" charset="0"/>
                        </a:rPr>
                        <a:t>Физическая культура и спорт</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2466,5</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2351,5</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2351,5</a:t>
                      </a:r>
                    </a:p>
                  </a:txBody>
                  <a:tcPr marL="68577" marR="68577" marT="0" marB="0" anchor="ctr" horzOverflow="overflow"/>
                </a:tc>
                <a:extLst>
                  <a:ext uri="{0D108BD9-81ED-4DB2-BD59-A6C34878D82A}">
                    <a16:rowId xmlns="" xmlns:a16="http://schemas.microsoft.com/office/drawing/2014/main" val="10008"/>
                  </a:ext>
                </a:extLst>
              </a:tr>
              <a:tr h="28432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1400</a:t>
                      </a: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kern="1200" dirty="0">
                          <a:effectLst/>
                          <a:latin typeface="Times New Roman" pitchFamily="18" charset="0"/>
                          <a:cs typeface="Times New Roman" pitchFamily="18" charset="0"/>
                        </a:rPr>
                        <a:t>Межбюджетные трансферты общего характера бюджетам субъектов Российской Федерации и муниципальных образований </a:t>
                      </a:r>
                      <a:endParaRPr kumimoji="0" lang="ru-RU"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58510,1</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47115,5</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47115,5</a:t>
                      </a:r>
                    </a:p>
                  </a:txBody>
                  <a:tcPr marL="68577" marR="68577" marT="0" marB="0" anchor="ctr" horzOverflow="overflow"/>
                </a:tc>
                <a:extLst>
                  <a:ext uri="{0D108BD9-81ED-4DB2-BD59-A6C34878D82A}">
                    <a16:rowId xmlns="" xmlns:a16="http://schemas.microsoft.com/office/drawing/2014/main" val="10009"/>
                  </a:ext>
                </a:extLst>
              </a:tr>
              <a:tr h="68936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200" b="1" i="0" u="none" strike="noStrike" cap="none" normalizeH="0" baseline="0" dirty="0">
                        <a:ln>
                          <a:noFill/>
                        </a:ln>
                        <a:solidFill>
                          <a:srgbClr val="17375E"/>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u="none" strike="noStrike" cap="none" normalizeH="0" baseline="0" dirty="0">
                          <a:ln>
                            <a:noFill/>
                          </a:ln>
                          <a:effectLst/>
                          <a:latin typeface="Times New Roman" pitchFamily="18" charset="0"/>
                          <a:cs typeface="Times New Roman" pitchFamily="18" charset="0"/>
                        </a:rPr>
                        <a:t>ВСЕГО РАСХОДОВ</a:t>
                      </a:r>
                      <a:endParaRPr kumimoji="0" lang="ru-RU" sz="1200" b="1" i="0" u="none" strike="noStrike" cap="none" normalizeH="0" baseline="0" dirty="0">
                        <a:ln>
                          <a:noFill/>
                        </a:ln>
                        <a:solidFill>
                          <a:srgbClr val="17375E"/>
                        </a:solidFill>
                        <a:effectLst/>
                        <a:latin typeface="Times New Roman" pitchFamily="18" charset="0"/>
                        <a:ea typeface="Calibri" pitchFamily="34" charset="0"/>
                        <a:cs typeface="Times New Roman" pitchFamily="18" charset="0"/>
                      </a:endParaRP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A452A"/>
                          </a:solidFill>
                          <a:effectLst/>
                          <a:latin typeface="Times New Roman" pitchFamily="18" charset="0"/>
                          <a:ea typeface="Calibri" pitchFamily="34" charset="0"/>
                          <a:cs typeface="Times New Roman" pitchFamily="18" charset="0"/>
                        </a:rPr>
                        <a:t>1279391,0</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rgbClr val="403152"/>
                          </a:solidFill>
                          <a:effectLst/>
                          <a:latin typeface="Times New Roman" pitchFamily="18" charset="0"/>
                          <a:ea typeface="Calibri" pitchFamily="34" charset="0"/>
                          <a:cs typeface="Times New Roman" pitchFamily="18" charset="0"/>
                        </a:rPr>
                        <a:t>1222863,5</a:t>
                      </a:r>
                    </a:p>
                  </a:txBody>
                  <a:tcPr marL="68577" marR="68577"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1241677,8</a:t>
                      </a:r>
                    </a:p>
                  </a:txBody>
                  <a:tcPr marL="68577" marR="68577" marT="0" marB="0" anchor="ctr" horzOverflow="overflow"/>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75363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Documents and Settings\Aminat\Мои документы\Мои рисунки\бюдж.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239" y="9377"/>
            <a:ext cx="2880320" cy="864096"/>
          </a:xfrm>
          <a:prstGeom prst="rect">
            <a:avLst/>
          </a:prstGeom>
          <a:noFill/>
          <a:ln>
            <a:noFill/>
          </a:ln>
        </p:spPr>
      </p:pic>
      <p:sp>
        <p:nvSpPr>
          <p:cNvPr id="6" name="TextBox 5"/>
          <p:cNvSpPr txBox="1"/>
          <p:nvPr/>
        </p:nvSpPr>
        <p:spPr>
          <a:xfrm>
            <a:off x="4038" y="777453"/>
            <a:ext cx="9032457" cy="6001643"/>
          </a:xfrm>
          <a:prstGeom prst="rect">
            <a:avLst/>
          </a:prstGeom>
          <a:gradFill>
            <a:gsLst>
              <a:gs pos="72000">
                <a:schemeClr val="lt1">
                  <a:tint val="80000"/>
                  <a:satMod val="300000"/>
                </a:schemeClr>
              </a:gs>
              <a:gs pos="100000">
                <a:schemeClr val="lt1">
                  <a:shade val="30000"/>
                  <a:satMod val="200000"/>
                </a:schemeClr>
              </a:gs>
            </a:gsLst>
          </a:gra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defTabSz="685772">
              <a:lnSpc>
                <a:spcPct val="90000"/>
              </a:lnSpc>
            </a:pPr>
            <a:endPar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lnSpc>
                <a:spcPct val="90000"/>
              </a:lnSpc>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 - </a:t>
            </a:r>
            <a:r>
              <a:rPr lang="ru-RU" sz="1200" dirty="0">
                <a:solidFill>
                  <a:srgbClr val="1D4775">
                    <a:lumMod val="75000"/>
                  </a:srgbClr>
                </a:solidFill>
                <a:latin typeface="Times New Roman" pitchFamily="18" charset="0"/>
                <a:cs typeface="Times New Roman" pitchFamily="18" charset="0"/>
              </a:rPr>
              <a:t>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 является основным финансовым документом страны, региона, муниципалитета, поселения, утверждаемый органом законодательной власти соответствующего уровня управления.</a:t>
            </a:r>
          </a:p>
          <a:p>
            <a:pPr algn="just" defTabSz="685772">
              <a:lnSpc>
                <a:spcPct val="90000"/>
              </a:lnSpc>
            </a:pPr>
            <a:r>
              <a:rPr lang="ru-RU" sz="1200" b="1" i="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Бюджетные ассигнования - </a:t>
            </a:r>
            <a:r>
              <a:rPr lang="ru-RU" sz="1200" dirty="0">
                <a:solidFill>
                  <a:srgbClr val="1D4775">
                    <a:lumMod val="75000"/>
                  </a:srgbClr>
                </a:solidFill>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pPr algn="just" defTabSz="685772">
              <a:lnSpc>
                <a:spcPct val="90000"/>
              </a:lnSpc>
            </a:pPr>
            <a:r>
              <a:rPr lang="ru-RU" sz="1200" b="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Бюджетная обеспеченность </a:t>
            </a:r>
            <a:r>
              <a:rPr lang="ru-RU" sz="1200" b="1" i="1" dirty="0">
                <a:solidFill>
                  <a:srgbClr val="1D4775">
                    <a:lumMod val="75000"/>
                  </a:srgbClr>
                </a:solidFill>
                <a:latin typeface="Times New Roman" pitchFamily="18" charset="0"/>
                <a:cs typeface="Times New Roman" pitchFamily="18" charset="0"/>
              </a:rPr>
              <a:t>(обеспеченность территории налоговыми доходами) </a:t>
            </a:r>
            <a:r>
              <a:rPr lang="ru-RU" sz="1200" b="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1200" dirty="0">
                <a:solidFill>
                  <a:srgbClr val="1D4775">
                    <a:lumMod val="75000"/>
                  </a:srgbClr>
                </a:solidFill>
                <a:latin typeface="Times New Roman" pitchFamily="18" charset="0"/>
                <a:cs typeface="Times New Roman" pitchFamily="18" charset="0"/>
              </a:rPr>
              <a:t> определяется как отношение расчетных налоговых доходов на одного жителя, которые могут быть получены на конкретной территории и аналогичным средним показателем по муниципальным образованиям того же типа с учетом структуры населения, социально-экономических, географических, климатических и иных объективных факторов.</a:t>
            </a:r>
          </a:p>
          <a:p>
            <a:pPr algn="just" defTabSz="685772"/>
            <a:r>
              <a:rPr lang="ru-RU" sz="1200" b="1" i="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Бюджетное обязательство -</a:t>
            </a:r>
            <a:r>
              <a:rPr lang="ru-RU" sz="1200" b="1" dirty="0">
                <a:solidFill>
                  <a:srgbClr val="1D4775">
                    <a:lumMod val="75000"/>
                  </a:srgbClr>
                </a:solidFill>
                <a:latin typeface="Times New Roman" pitchFamily="18" charset="0"/>
                <a:cs typeface="Times New Roman" pitchFamily="18" charset="0"/>
              </a:rPr>
              <a:t> </a:t>
            </a:r>
            <a:r>
              <a:rPr lang="ru-RU" sz="1200" dirty="0">
                <a:solidFill>
                  <a:srgbClr val="1D4775">
                    <a:lumMod val="75000"/>
                  </a:srgbClr>
                </a:solidFill>
                <a:latin typeface="Times New Roman" pitchFamily="18" charset="0"/>
                <a:cs typeface="Times New Roman" pitchFamily="18" charset="0"/>
              </a:rPr>
              <a:t>расходные обязательства, подлежащие исполнению в соответствующем финансовом году.</a:t>
            </a:r>
            <a:endPar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Бюджетный процесс -</a:t>
            </a:r>
            <a:r>
              <a:rPr lang="ru-RU" sz="1200" dirty="0">
                <a:solidFill>
                  <a:srgbClr val="00206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Бюджетная роспись -</a:t>
            </a:r>
            <a:r>
              <a:rPr lang="ru-RU" sz="12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endPar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Бюджетная система -</a:t>
            </a:r>
            <a:r>
              <a:rPr lang="ru-RU" sz="1200" dirty="0">
                <a:solidFill>
                  <a:srgbClr val="002060"/>
                </a:solidFill>
                <a:latin typeface="Times New Roman" pitchFamily="18" charset="0"/>
                <a:cs typeface="Times New Roman" pitchFamily="18" charset="0"/>
              </a:rPr>
              <a:t> совокупность бюджетов государства, административно-территориальных единиц и бюджетов (смет) и счетов автономных в бюджетном отношении учреждений и фондов, основанных на экономических отношениях и юридических нормах. Характер бюджетной системы определяется социально-экономическим и политическим строем страны, а её организационное построение зависит от формы государственного и административного устройства.</a:t>
            </a:r>
          </a:p>
          <a:p>
            <a:pPr algn="just" defTabSz="685772"/>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Главный распорядитель бюджетных средств (ГРБС) -</a:t>
            </a:r>
            <a:r>
              <a:rPr lang="ru-RU" sz="1200" dirty="0">
                <a:solidFill>
                  <a:srgbClr val="002060"/>
                </a:solidFill>
                <a:latin typeface="Times New Roman" pitchFamily="18" charset="0"/>
                <a:cs typeface="Times New Roman" pitchFamily="18" charset="0"/>
              </a:rPr>
              <a:t>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  кодексом.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Доходы бюджета  -</a:t>
            </a:r>
            <a:r>
              <a:rPr lang="ru-RU" sz="1200" dirty="0">
                <a:solidFill>
                  <a:srgbClr val="002060"/>
                </a:solidFill>
                <a:latin typeface="Times New Roman" pitchFamily="18" charset="0"/>
                <a:cs typeface="Times New Roman" pitchFamily="18" charset="0"/>
              </a:rPr>
              <a:t> поступающие от населения, организаций, учреждений в бюджет денежные средства в виде:  налогов;  неналоговых поступлений (пошлины, доходы от продажи имущества, штрафы и т.п.);   безвозмездных поступлений;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Дефицит бюджета  -</a:t>
            </a:r>
            <a:r>
              <a:rPr lang="ru-RU" sz="1200" dirty="0">
                <a:solidFill>
                  <a:srgbClr val="002060"/>
                </a:solidFill>
                <a:latin typeface="Times New Roman" pitchFamily="18" charset="0"/>
                <a:cs typeface="Times New Roman" pitchFamily="18" charset="0"/>
              </a:rPr>
              <a:t> превышение расходов бюджета над его доходами.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2"/>
            <a:ext cx="29686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456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079612" y="-1881"/>
            <a:ext cx="6984776" cy="667716"/>
          </a:xfrm>
          <a:ln>
            <a:headEnd/>
            <a:tailEnd/>
          </a:ln>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ru-RU" sz="3200" b="1" dirty="0">
                <a:effectLst>
                  <a:outerShdw blurRad="38100" dist="38100" dir="2700000" algn="tl">
                    <a:srgbClr val="000000">
                      <a:alpha val="43137"/>
                    </a:srgbClr>
                  </a:outerShdw>
                </a:effectLst>
                <a:cs typeface="Trebuchet MS" pitchFamily="34" charset="0"/>
              </a:rPr>
              <a:t>Общегосударственные вопросы </a:t>
            </a:r>
            <a:br>
              <a:rPr lang="ru-RU" sz="3200" b="1" dirty="0">
                <a:effectLst>
                  <a:outerShdw blurRad="38100" dist="38100" dir="2700000" algn="tl">
                    <a:srgbClr val="000000">
                      <a:alpha val="43137"/>
                    </a:srgbClr>
                  </a:outerShdw>
                </a:effectLst>
                <a:cs typeface="Trebuchet MS" pitchFamily="34" charset="0"/>
              </a:rPr>
            </a:br>
            <a:endParaRPr lang="ru-RU" sz="3200" b="1" dirty="0">
              <a:effectLst>
                <a:outerShdw blurRad="38100" dist="38100" dir="2700000" algn="tl">
                  <a:srgbClr val="000000">
                    <a:alpha val="43137"/>
                  </a:srgbClr>
                </a:outerShdw>
              </a:effectLst>
              <a:cs typeface="Trebuchet MS" pitchFamily="34" charset="0"/>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667137737"/>
              </p:ext>
            </p:extLst>
          </p:nvPr>
        </p:nvGraphicFramePr>
        <p:xfrm>
          <a:off x="230804" y="2636912"/>
          <a:ext cx="8928993" cy="3096344"/>
        </p:xfrm>
        <a:graphic>
          <a:graphicData uri="http://schemas.openxmlformats.org/drawingml/2006/table">
            <a:tbl>
              <a:tblPr firstRow="1" firstCol="1" lastRow="1" lastCol="1" bandRow="1" bandCol="1">
                <a:tableStyleId>{9DCAF9ED-07DC-4A11-8D7F-57B35C25682E}</a:tableStyleId>
              </a:tblPr>
              <a:tblGrid>
                <a:gridCol w="519317">
                  <a:extLst>
                    <a:ext uri="{9D8B030D-6E8A-4147-A177-3AD203B41FA5}">
                      <a16:colId xmlns="" xmlns:a16="http://schemas.microsoft.com/office/drawing/2014/main" val="20000"/>
                    </a:ext>
                  </a:extLst>
                </a:gridCol>
                <a:gridCol w="5599699">
                  <a:extLst>
                    <a:ext uri="{9D8B030D-6E8A-4147-A177-3AD203B41FA5}">
                      <a16:colId xmlns="" xmlns:a16="http://schemas.microsoft.com/office/drawing/2014/main" val="20001"/>
                    </a:ext>
                  </a:extLst>
                </a:gridCol>
                <a:gridCol w="853816">
                  <a:extLst>
                    <a:ext uri="{9D8B030D-6E8A-4147-A177-3AD203B41FA5}">
                      <a16:colId xmlns="" xmlns:a16="http://schemas.microsoft.com/office/drawing/2014/main" val="20002"/>
                    </a:ext>
                  </a:extLst>
                </a:gridCol>
                <a:gridCol w="850395">
                  <a:extLst>
                    <a:ext uri="{9D8B030D-6E8A-4147-A177-3AD203B41FA5}">
                      <a16:colId xmlns="" xmlns:a16="http://schemas.microsoft.com/office/drawing/2014/main" val="20003"/>
                    </a:ext>
                  </a:extLst>
                </a:gridCol>
                <a:gridCol w="1105766">
                  <a:extLst>
                    <a:ext uri="{9D8B030D-6E8A-4147-A177-3AD203B41FA5}">
                      <a16:colId xmlns="" xmlns:a16="http://schemas.microsoft.com/office/drawing/2014/main" val="20004"/>
                    </a:ext>
                  </a:extLst>
                </a:gridCol>
              </a:tblGrid>
              <a:tr h="360040">
                <a:tc>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код</a:t>
                      </a:r>
                      <a:endParaRPr lang="ru-RU" sz="1400" b="1"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Наименование разделов и подразделов</a:t>
                      </a:r>
                      <a:endParaRPr lang="ru-RU" sz="1400" b="1"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00000"/>
                        </a:lnSpc>
                        <a:spcAft>
                          <a:spcPts val="0"/>
                        </a:spcAft>
                      </a:pPr>
                      <a:r>
                        <a:rPr lang="ru-RU" sz="1400" dirty="0">
                          <a:solidFill>
                            <a:schemeClr val="accent1">
                              <a:lumMod val="50000"/>
                            </a:schemeClr>
                          </a:solidFill>
                          <a:effectLst/>
                          <a:latin typeface="Times New Roman" pitchFamily="18" charset="0"/>
                          <a:cs typeface="Times New Roman" pitchFamily="18" charset="0"/>
                        </a:rPr>
                        <a:t>2024 год</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00000"/>
                        </a:lnSpc>
                        <a:spcAft>
                          <a:spcPts val="1000"/>
                        </a:spcAft>
                      </a:pPr>
                      <a:r>
                        <a:rPr lang="ru-RU" sz="1400" dirty="0">
                          <a:solidFill>
                            <a:schemeClr val="accent1">
                              <a:lumMod val="50000"/>
                            </a:schemeClr>
                          </a:solidFill>
                          <a:effectLst/>
                          <a:latin typeface="Times New Roman" pitchFamily="18" charset="0"/>
                          <a:cs typeface="Times New Roman" pitchFamily="18" charset="0"/>
                        </a:rPr>
                        <a:t>2025 год</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r>
                        <a:rPr lang="ru-RU" sz="1400" dirty="0">
                          <a:solidFill>
                            <a:schemeClr val="accent1">
                              <a:lumMod val="50000"/>
                            </a:schemeClr>
                          </a:solidFill>
                          <a:latin typeface="Times New Roman" pitchFamily="18" charset="0"/>
                          <a:cs typeface="Times New Roman" pitchFamily="18" charset="0"/>
                        </a:rPr>
                        <a:t>2026 год</a:t>
                      </a:r>
                    </a:p>
                  </a:txBody>
                  <a:tcPr marL="68580" marR="68580" marT="0" marB="0"/>
                </a:tc>
                <a:extLst>
                  <a:ext uri="{0D108BD9-81ED-4DB2-BD59-A6C34878D82A}">
                    <a16:rowId xmlns="" xmlns:a16="http://schemas.microsoft.com/office/drawing/2014/main" val="10000"/>
                  </a:ext>
                </a:extLst>
              </a:tr>
              <a:tr h="360040">
                <a:tc>
                  <a:txBody>
                    <a:bodyPr/>
                    <a:lstStyle/>
                    <a:p>
                      <a:pPr>
                        <a:lnSpc>
                          <a:spcPct val="115000"/>
                        </a:lnSpc>
                        <a:spcAft>
                          <a:spcPts val="0"/>
                        </a:spcAft>
                      </a:pPr>
                      <a:r>
                        <a:rPr lang="ru-RU" sz="1100" dirty="0">
                          <a:solidFill>
                            <a:schemeClr val="accent1">
                              <a:lumMod val="50000"/>
                            </a:schemeClr>
                          </a:solidFill>
                          <a:effectLst/>
                          <a:latin typeface="Times New Roman" pitchFamily="18" charset="0"/>
                          <a:cs typeface="Times New Roman" pitchFamily="18" charset="0"/>
                        </a:rPr>
                        <a:t>0100</a:t>
                      </a:r>
                      <a:endParaRPr lang="ru-RU" sz="11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Общегосударственные вопросы - всего</a:t>
                      </a:r>
                      <a:endParaRPr lang="ru-RU" sz="1400" b="1"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1" dirty="0" smtClean="0">
                          <a:solidFill>
                            <a:schemeClr val="accent1">
                              <a:lumMod val="50000"/>
                            </a:schemeClr>
                          </a:solidFill>
                          <a:effectLst/>
                          <a:latin typeface="Times New Roman" pitchFamily="18" charset="0"/>
                          <a:ea typeface="Times New Roman"/>
                          <a:cs typeface="Times New Roman" pitchFamily="18" charset="0"/>
                        </a:rPr>
                        <a:t>61758,2</a:t>
                      </a:r>
                      <a:endParaRPr lang="ru-RU" sz="1200" b="1"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1" dirty="0" smtClean="0">
                          <a:solidFill>
                            <a:schemeClr val="accent1">
                              <a:lumMod val="50000"/>
                            </a:schemeClr>
                          </a:solidFill>
                          <a:effectLst/>
                          <a:latin typeface="Times New Roman" pitchFamily="18" charset="0"/>
                          <a:ea typeface="Times New Roman"/>
                          <a:cs typeface="Times New Roman" pitchFamily="18" charset="0"/>
                        </a:rPr>
                        <a:t>60922,2</a:t>
                      </a:r>
                      <a:endParaRPr lang="ru-RU" sz="1200" b="1"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61083,4</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496526">
                <a:tc>
                  <a:txBody>
                    <a:bodyPr/>
                    <a:lstStyle/>
                    <a:p>
                      <a:pPr algn="ct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0103</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4519,2</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4519,2</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accent1">
                              <a:lumMod val="50000"/>
                            </a:schemeClr>
                          </a:solidFill>
                          <a:effectLst/>
                          <a:latin typeface="Times New Roman" pitchFamily="18" charset="0"/>
                          <a:ea typeface="Times New Roman"/>
                          <a:cs typeface="Times New Roman" pitchFamily="18" charset="0"/>
                        </a:rPr>
                        <a:t>4519,2</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2"/>
                  </a:ext>
                </a:extLst>
              </a:tr>
              <a:tr h="504056">
                <a:tc>
                  <a:txBody>
                    <a:bodyPr/>
                    <a:lstStyle/>
                    <a:p>
                      <a:pPr algn="ct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0104</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Функционирование Правительства РФ, высших исполнительных органов государственной власти субъектов РФ, местных администраций</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24652,2</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24652,2</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accent1">
                              <a:lumMod val="50000"/>
                            </a:schemeClr>
                          </a:solidFill>
                          <a:effectLst/>
                          <a:latin typeface="Times New Roman" pitchFamily="18" charset="0"/>
                          <a:ea typeface="Times New Roman"/>
                          <a:cs typeface="Times New Roman" pitchFamily="18" charset="0"/>
                        </a:rPr>
                        <a:t>24652,2</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3"/>
                  </a:ext>
                </a:extLst>
              </a:tr>
              <a:tr h="288032">
                <a:tc>
                  <a:txBody>
                    <a:bodyPr/>
                    <a:lstStyle/>
                    <a:p>
                      <a:pPr algn="ct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0105</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dirty="0">
                          <a:solidFill>
                            <a:schemeClr val="accent1">
                              <a:lumMod val="50000"/>
                            </a:schemeClr>
                          </a:solidFill>
                          <a:effectLst/>
                          <a:latin typeface="Times New Roman" pitchFamily="18" charset="0"/>
                          <a:ea typeface="+mn-ea"/>
                          <a:cs typeface="Times New Roman" pitchFamily="18" charset="0"/>
                        </a:rPr>
                        <a:t>Судебная</a:t>
                      </a:r>
                      <a:r>
                        <a:rPr lang="ru-RU" sz="1200" baseline="0" dirty="0">
                          <a:solidFill>
                            <a:schemeClr val="accent1">
                              <a:lumMod val="50000"/>
                            </a:schemeClr>
                          </a:solidFill>
                          <a:effectLst/>
                          <a:latin typeface="Times New Roman" pitchFamily="18" charset="0"/>
                          <a:ea typeface="+mn-ea"/>
                          <a:cs typeface="Times New Roman" pitchFamily="18" charset="0"/>
                        </a:rPr>
                        <a:t> система</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14,5</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15,2</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accent1">
                              <a:lumMod val="50000"/>
                            </a:schemeClr>
                          </a:solidFill>
                          <a:effectLst/>
                          <a:latin typeface="Times New Roman" pitchFamily="18" charset="0"/>
                          <a:ea typeface="Times New Roman"/>
                          <a:cs typeface="Times New Roman" pitchFamily="18" charset="0"/>
                        </a:rPr>
                        <a:t>176,4</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4"/>
                  </a:ext>
                </a:extLst>
              </a:tr>
              <a:tr h="461139">
                <a:tc>
                  <a:txBody>
                    <a:bodyPr/>
                    <a:lstStyle/>
                    <a:p>
                      <a:pPr algn="ct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0106</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16271,6</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accent1">
                              <a:lumMod val="50000"/>
                            </a:schemeClr>
                          </a:solidFill>
                          <a:effectLst/>
                          <a:latin typeface="Times New Roman" pitchFamily="18" charset="0"/>
                          <a:ea typeface="Times New Roman"/>
                          <a:cs typeface="Times New Roman" pitchFamily="18" charset="0"/>
                        </a:rPr>
                        <a:t>16271,6</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accent1">
                              <a:lumMod val="50000"/>
                            </a:schemeClr>
                          </a:solidFill>
                          <a:effectLst/>
                          <a:latin typeface="Times New Roman" pitchFamily="18" charset="0"/>
                          <a:ea typeface="Times New Roman"/>
                          <a:cs typeface="Times New Roman" pitchFamily="18" charset="0"/>
                        </a:rPr>
                        <a:t>16271,6</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5"/>
                  </a:ext>
                </a:extLst>
              </a:tr>
              <a:tr h="266471">
                <a:tc>
                  <a:txBody>
                    <a:bodyPr/>
                    <a:lstStyle/>
                    <a:p>
                      <a:pPr algn="ct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0111</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Резервные фонды</a:t>
                      </a:r>
                      <a:endParaRPr lang="ru-RU" sz="12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a:solidFill>
                            <a:schemeClr val="accent1">
                              <a:lumMod val="50000"/>
                            </a:schemeClr>
                          </a:solidFill>
                          <a:effectLst/>
                          <a:latin typeface="Times New Roman" pitchFamily="18" charset="0"/>
                          <a:ea typeface="Times New Roman"/>
                          <a:cs typeface="Times New Roman" pitchFamily="18" charset="0"/>
                        </a:rPr>
                        <a:t>1000</a:t>
                      </a:r>
                    </a:p>
                  </a:txBody>
                  <a:tcPr marL="68580" marR="68580" marT="0" marB="0"/>
                </a:tc>
                <a:tc>
                  <a:txBody>
                    <a:bodyPr/>
                    <a:lstStyle/>
                    <a:p>
                      <a:pPr algn="ctr">
                        <a:lnSpc>
                          <a:spcPct val="115000"/>
                        </a:lnSpc>
                        <a:spcAft>
                          <a:spcPts val="0"/>
                        </a:spcAft>
                      </a:pPr>
                      <a:r>
                        <a:rPr lang="ru-RU" sz="1200" dirty="0">
                          <a:solidFill>
                            <a:schemeClr val="accent1">
                              <a:lumMod val="50000"/>
                            </a:schemeClr>
                          </a:solidFill>
                          <a:effectLst/>
                          <a:latin typeface="Times New Roman" pitchFamily="18" charset="0"/>
                          <a:ea typeface="Times New Roman"/>
                          <a:cs typeface="Times New Roman" pitchFamily="18" charset="0"/>
                        </a:rPr>
                        <a:t>500</a:t>
                      </a:r>
                    </a:p>
                  </a:txBody>
                  <a:tcPr marL="68580" marR="68580" marT="0" marB="0"/>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Times New Roman"/>
                          <a:cs typeface="Times New Roman" pitchFamily="18" charset="0"/>
                        </a:rPr>
                        <a:t>500</a:t>
                      </a:r>
                    </a:p>
                  </a:txBody>
                  <a:tcPr marL="68580" marR="68580" marT="0" marB="0"/>
                </a:tc>
                <a:extLst>
                  <a:ext uri="{0D108BD9-81ED-4DB2-BD59-A6C34878D82A}">
                    <a16:rowId xmlns="" xmlns:a16="http://schemas.microsoft.com/office/drawing/2014/main" val="10006"/>
                  </a:ext>
                </a:extLst>
              </a:tr>
              <a:tr h="360040">
                <a:tc>
                  <a:txBody>
                    <a:bodyPr/>
                    <a:lstStyle/>
                    <a:p>
                      <a:pPr algn="ct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0113</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dirty="0">
                          <a:solidFill>
                            <a:schemeClr val="accent1">
                              <a:lumMod val="50000"/>
                            </a:schemeClr>
                          </a:solidFill>
                          <a:effectLst/>
                          <a:latin typeface="Times New Roman" pitchFamily="18" charset="0"/>
                          <a:cs typeface="Times New Roman" pitchFamily="18" charset="0"/>
                        </a:rPr>
                        <a:t>Другие общегосударственные вопросы</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accent1">
                              <a:lumMod val="50000"/>
                            </a:schemeClr>
                          </a:solidFill>
                          <a:effectLst/>
                          <a:latin typeface="Times New Roman" pitchFamily="18" charset="0"/>
                          <a:ea typeface="Times New Roman"/>
                          <a:cs typeface="Times New Roman" pitchFamily="18" charset="0"/>
                        </a:rPr>
                        <a:t>15300,7</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accent1">
                              <a:lumMod val="50000"/>
                            </a:schemeClr>
                          </a:solidFill>
                          <a:effectLst/>
                          <a:latin typeface="Times New Roman" pitchFamily="18" charset="0"/>
                          <a:ea typeface="Times New Roman"/>
                          <a:cs typeface="Times New Roman" pitchFamily="18" charset="0"/>
                        </a:rPr>
                        <a:t>14964</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accent1">
                              <a:lumMod val="50000"/>
                            </a:schemeClr>
                          </a:solidFill>
                          <a:effectLst/>
                          <a:latin typeface="Times New Roman" pitchFamily="18" charset="0"/>
                          <a:ea typeface="Times New Roman"/>
                          <a:cs typeface="Times New Roman" pitchFamily="18" charset="0"/>
                        </a:rPr>
                        <a:t>14964</a:t>
                      </a:r>
                      <a:endParaRPr lang="ru-RU" sz="1200" b="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7"/>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928992" cy="183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6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46489592"/>
              </p:ext>
            </p:extLst>
          </p:nvPr>
        </p:nvGraphicFramePr>
        <p:xfrm>
          <a:off x="323527" y="980728"/>
          <a:ext cx="8424937" cy="1457051"/>
        </p:xfrm>
        <a:graphic>
          <a:graphicData uri="http://schemas.openxmlformats.org/drawingml/2006/table">
            <a:tbl>
              <a:tblPr firstRow="1" firstCol="1" lastRow="1" lastCol="1" bandRow="1" bandCol="1">
                <a:tableStyleId>{9DCAF9ED-07DC-4A11-8D7F-57B35C25682E}</a:tableStyleId>
              </a:tblPr>
              <a:tblGrid>
                <a:gridCol w="504057">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tblGrid>
              <a:tr h="360040">
                <a:tc>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код</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Наименование разделов  и  подразделов</a:t>
                      </a:r>
                      <a:endParaRPr lang="ru-RU" sz="1400" b="1"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2024 год</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1000"/>
                        </a:spcAft>
                      </a:pPr>
                      <a:r>
                        <a:rPr lang="ru-RU" sz="1400" dirty="0">
                          <a:solidFill>
                            <a:schemeClr val="accent1">
                              <a:lumMod val="50000"/>
                            </a:schemeClr>
                          </a:solidFill>
                          <a:effectLst/>
                          <a:latin typeface="Times New Roman" pitchFamily="18" charset="0"/>
                          <a:cs typeface="Times New Roman" pitchFamily="18" charset="0"/>
                        </a:rPr>
                        <a:t>2025 год</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chemeClr val="accent1">
                              <a:lumMod val="50000"/>
                            </a:schemeClr>
                          </a:solidFill>
                          <a:effectLst/>
                          <a:latin typeface="Times New Roman" pitchFamily="18" charset="0"/>
                          <a:cs typeface="Times New Roman" pitchFamily="18" charset="0"/>
                        </a:rPr>
                        <a:t>20265</a:t>
                      </a:r>
                      <a:r>
                        <a:rPr lang="ru-RU" sz="1400" baseline="0" dirty="0">
                          <a:solidFill>
                            <a:schemeClr val="accent1">
                              <a:lumMod val="50000"/>
                            </a:schemeClr>
                          </a:solidFill>
                          <a:effectLst/>
                          <a:latin typeface="Times New Roman" pitchFamily="18" charset="0"/>
                          <a:cs typeface="Times New Roman" pitchFamily="18" charset="0"/>
                        </a:rPr>
                        <a:t> год</a:t>
                      </a:r>
                      <a:endParaRPr lang="ru-RU" sz="1400" dirty="0">
                        <a:solidFill>
                          <a:schemeClr val="accent1">
                            <a:lumMod val="50000"/>
                          </a:schemeClr>
                        </a:solidFill>
                        <a:latin typeface="Times New Roman" pitchFamily="18" charset="0"/>
                        <a:cs typeface="Times New Roman" pitchFamily="18" charset="0"/>
                      </a:endParaRPr>
                    </a:p>
                  </a:txBody>
                  <a:tcPr marL="68580" marR="68580" marT="0" marB="0"/>
                </a:tc>
                <a:extLst>
                  <a:ext uri="{0D108BD9-81ED-4DB2-BD59-A6C34878D82A}">
                    <a16:rowId xmlns="" xmlns:a16="http://schemas.microsoft.com/office/drawing/2014/main" val="10000"/>
                  </a:ext>
                </a:extLst>
              </a:tr>
              <a:tr h="288032">
                <a:tc>
                  <a:txBody>
                    <a:bodyPr/>
                    <a:lstStyle/>
                    <a:p>
                      <a:pPr>
                        <a:lnSpc>
                          <a:spcPct val="115000"/>
                        </a:lnSpc>
                        <a:spcAft>
                          <a:spcPts val="0"/>
                        </a:spcAft>
                      </a:pPr>
                      <a:r>
                        <a:rPr lang="ru-RU" sz="1200" dirty="0">
                          <a:effectLst/>
                          <a:latin typeface="Times New Roman" pitchFamily="18" charset="0"/>
                          <a:cs typeface="Times New Roman" pitchFamily="18" charset="0"/>
                        </a:rPr>
                        <a:t>0300</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1" dirty="0">
                          <a:effectLst/>
                          <a:latin typeface="Times New Roman" pitchFamily="18" charset="0"/>
                          <a:cs typeface="Times New Roman" pitchFamily="18" charset="0"/>
                        </a:rPr>
                        <a:t>Национальная безопасность и правоохранительная деятельность  - всего</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1" dirty="0" smtClean="0">
                          <a:solidFill>
                            <a:schemeClr val="tx2">
                              <a:lumMod val="50000"/>
                            </a:schemeClr>
                          </a:solidFill>
                          <a:effectLst/>
                          <a:latin typeface="Times New Roman" pitchFamily="18" charset="0"/>
                          <a:ea typeface="Times New Roman"/>
                          <a:cs typeface="Times New Roman" pitchFamily="18" charset="0"/>
                        </a:rPr>
                        <a:t>4655</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1" dirty="0" smtClean="0">
                          <a:solidFill>
                            <a:schemeClr val="tx2">
                              <a:lumMod val="50000"/>
                            </a:schemeClr>
                          </a:solidFill>
                          <a:effectLst/>
                          <a:latin typeface="Times New Roman" pitchFamily="18" charset="0"/>
                          <a:ea typeface="Times New Roman"/>
                          <a:cs typeface="Times New Roman" pitchFamily="18" charset="0"/>
                        </a:rPr>
                        <a:t>4580</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4580</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244339">
                <a:tc>
                  <a:txBody>
                    <a:bodyPr/>
                    <a:lstStyle/>
                    <a:p>
                      <a:pPr>
                        <a:lnSpc>
                          <a:spcPct val="115000"/>
                        </a:lnSpc>
                        <a:spcAft>
                          <a:spcPts val="0"/>
                        </a:spcAft>
                      </a:pPr>
                      <a:r>
                        <a:rPr lang="ru-RU" sz="1200" dirty="0">
                          <a:effectLst/>
                          <a:latin typeface="Times New Roman" pitchFamily="18" charset="0"/>
                          <a:cs typeface="Times New Roman" pitchFamily="18" charset="0"/>
                        </a:rPr>
                        <a:t>0309</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dirty="0">
                          <a:effectLst/>
                          <a:latin typeface="Times New Roman" pitchFamily="18" charset="0"/>
                          <a:cs typeface="Times New Roman" pitchFamily="18" charset="0"/>
                        </a:rPr>
                        <a:t>Гражданская оборона</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1" dirty="0" smtClean="0">
                          <a:solidFill>
                            <a:schemeClr val="tx2">
                              <a:lumMod val="50000"/>
                            </a:schemeClr>
                          </a:solidFill>
                          <a:effectLst/>
                          <a:latin typeface="Times New Roman" pitchFamily="18" charset="0"/>
                          <a:ea typeface="Times New Roman"/>
                          <a:cs typeface="Times New Roman" pitchFamily="18" charset="0"/>
                        </a:rPr>
                        <a:t>4455</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1" dirty="0" smtClean="0">
                          <a:solidFill>
                            <a:schemeClr val="tx2">
                              <a:lumMod val="50000"/>
                            </a:schemeClr>
                          </a:solidFill>
                          <a:effectLst/>
                          <a:latin typeface="Times New Roman" pitchFamily="18" charset="0"/>
                          <a:ea typeface="Times New Roman"/>
                          <a:cs typeface="Times New Roman" pitchFamily="18" charset="0"/>
                        </a:rPr>
                        <a:t>4455</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4455</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2"/>
                  </a:ext>
                </a:extLst>
              </a:tr>
              <a:tr h="432048">
                <a:tc>
                  <a:txBody>
                    <a:bodyPr/>
                    <a:lstStyle/>
                    <a:p>
                      <a:pPr>
                        <a:lnSpc>
                          <a:spcPct val="115000"/>
                        </a:lnSpc>
                        <a:spcAft>
                          <a:spcPts val="0"/>
                        </a:spcAft>
                      </a:pPr>
                      <a:r>
                        <a:rPr lang="ru-RU" sz="1200" dirty="0">
                          <a:effectLst/>
                          <a:latin typeface="Times New Roman" pitchFamily="18" charset="0"/>
                          <a:cs typeface="Times New Roman" pitchFamily="18" charset="0"/>
                        </a:rPr>
                        <a:t>0310</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Защита населения и территории от последствий чрезвычайных ситуаций природного и техногенного характера, пожарная безопасность</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200" b="1"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200" b="1" dirty="0">
                          <a:solidFill>
                            <a:schemeClr val="tx2">
                              <a:lumMod val="50000"/>
                            </a:schemeClr>
                          </a:solidFill>
                          <a:effectLst/>
                          <a:latin typeface="Times New Roman" pitchFamily="18" charset="0"/>
                          <a:ea typeface="Times New Roman"/>
                          <a:cs typeface="Times New Roman" pitchFamily="18" charset="0"/>
                        </a:rPr>
                        <a:t>200</a:t>
                      </a:r>
                    </a:p>
                  </a:txBody>
                  <a:tcPr marL="68580" marR="68580" marT="0" marB="0"/>
                </a:tc>
                <a:tc>
                  <a:txBody>
                    <a:bodyPr/>
                    <a:lstStyle/>
                    <a:p>
                      <a:pPr algn="ctr">
                        <a:lnSpc>
                          <a:spcPct val="115000"/>
                        </a:lnSpc>
                        <a:spcAft>
                          <a:spcPts val="0"/>
                        </a:spcAft>
                      </a:pPr>
                      <a:endParaRPr lang="ru-RU" sz="1200" b="1"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200" b="1" dirty="0">
                          <a:solidFill>
                            <a:schemeClr val="tx2">
                              <a:lumMod val="50000"/>
                            </a:schemeClr>
                          </a:solidFill>
                          <a:effectLst/>
                          <a:latin typeface="Times New Roman" pitchFamily="18" charset="0"/>
                          <a:ea typeface="Times New Roman"/>
                          <a:cs typeface="Times New Roman" pitchFamily="18" charset="0"/>
                        </a:rPr>
                        <a:t>125</a:t>
                      </a:r>
                    </a:p>
                  </a:txBody>
                  <a:tcPr marL="68580" marR="68580" marT="0" marB="0"/>
                </a:tc>
                <a:tc>
                  <a:txBody>
                    <a:bodyPr/>
                    <a:lstStyle/>
                    <a:p>
                      <a:pPr algn="ctr">
                        <a:lnSpc>
                          <a:spcPct val="115000"/>
                        </a:lnSpc>
                        <a:spcAft>
                          <a:spcPts val="0"/>
                        </a:spcAft>
                      </a:pPr>
                      <a:endParaRPr lang="ru-RU" sz="120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200" dirty="0">
                          <a:solidFill>
                            <a:schemeClr val="tx2">
                              <a:lumMod val="50000"/>
                            </a:schemeClr>
                          </a:solidFill>
                          <a:effectLst/>
                          <a:latin typeface="Times New Roman" pitchFamily="18" charset="0"/>
                          <a:ea typeface="Times New Roman"/>
                          <a:cs typeface="Times New Roman" pitchFamily="18" charset="0"/>
                        </a:rPr>
                        <a:t>125</a:t>
                      </a:r>
                    </a:p>
                  </a:txBody>
                  <a:tcPr marL="68580" marR="68580" marT="0" marB="0"/>
                </a:tc>
                <a:extLst>
                  <a:ext uri="{0D108BD9-81ED-4DB2-BD59-A6C34878D82A}">
                    <a16:rowId xmlns="" xmlns:a16="http://schemas.microsoft.com/office/drawing/2014/main" val="10003"/>
                  </a:ext>
                </a:extLst>
              </a:tr>
            </a:tbl>
          </a:graphicData>
        </a:graphic>
      </p:graphicFrame>
      <p:sp>
        <p:nvSpPr>
          <p:cNvPr id="5" name="Rectangle 3"/>
          <p:cNvSpPr>
            <a:spLocks noGrp="1"/>
          </p:cNvSpPr>
          <p:nvPr>
            <p:ph type="title"/>
          </p:nvPr>
        </p:nvSpPr>
        <p:spPr>
          <a:xfrm>
            <a:off x="107504" y="58314"/>
            <a:ext cx="8136904" cy="780305"/>
          </a:xfrm>
          <a:ln>
            <a:headEnd/>
            <a:tailEnd/>
          </a:ln>
        </p:spPr>
        <p:style>
          <a:lnRef idx="1">
            <a:schemeClr val="accent2"/>
          </a:lnRef>
          <a:fillRef idx="2">
            <a:schemeClr val="accent2"/>
          </a:fillRef>
          <a:effectRef idx="1">
            <a:schemeClr val="accent2"/>
          </a:effectRef>
          <a:fontRef idx="minor">
            <a:schemeClr val="dk1"/>
          </a:fontRef>
        </p:style>
        <p:txBody>
          <a:bodyPr anchor="ctr">
            <a:noAutofit/>
          </a:bodyPr>
          <a:lstStyle/>
          <a:p>
            <a:pPr marL="0" indent="0">
              <a:buNone/>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a:effectLst>
                  <a:outerShdw blurRad="38100" dist="38100" dir="2700000" algn="tl">
                    <a:srgbClr val="000000">
                      <a:alpha val="43137"/>
                    </a:srgbClr>
                  </a:outerShdw>
                </a:effectLst>
                <a:latin typeface="Times New Roman" pitchFamily="18" charset="0"/>
                <a:cs typeface="Times New Roman" pitchFamily="18" charset="0"/>
              </a:rPr>
            </a:br>
            <a:r>
              <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Национальная безопасность и правоохранительная деятельность</a:t>
            </a:r>
            <a:br>
              <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1004733" y="2687467"/>
            <a:ext cx="7200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Национальная экономика </a:t>
            </a:r>
          </a:p>
        </p:txBody>
      </p:sp>
      <p:graphicFrame>
        <p:nvGraphicFramePr>
          <p:cNvPr id="8" name="Таблица 7"/>
          <p:cNvGraphicFramePr>
            <a:graphicFrameLocks noGrp="1"/>
          </p:cNvGraphicFramePr>
          <p:nvPr>
            <p:extLst>
              <p:ext uri="{D42A27DB-BD31-4B8C-83A1-F6EECF244321}">
                <p14:modId xmlns:p14="http://schemas.microsoft.com/office/powerpoint/2010/main" val="208025162"/>
              </p:ext>
            </p:extLst>
          </p:nvPr>
        </p:nvGraphicFramePr>
        <p:xfrm>
          <a:off x="336483" y="3223064"/>
          <a:ext cx="8052417" cy="1926396"/>
        </p:xfrm>
        <a:graphic>
          <a:graphicData uri="http://schemas.openxmlformats.org/drawingml/2006/table">
            <a:tbl>
              <a:tblPr firstRow="1" firstCol="1" bandRow="1">
                <a:tableStyleId>{9DCAF9ED-07DC-4A11-8D7F-57B35C25682E}</a:tableStyleId>
              </a:tblPr>
              <a:tblGrid>
                <a:gridCol w="504056">
                  <a:extLst>
                    <a:ext uri="{9D8B030D-6E8A-4147-A177-3AD203B41FA5}">
                      <a16:colId xmlns="" xmlns:a16="http://schemas.microsoft.com/office/drawing/2014/main" val="20000"/>
                    </a:ext>
                  </a:extLst>
                </a:gridCol>
                <a:gridCol w="4870472">
                  <a:extLst>
                    <a:ext uri="{9D8B030D-6E8A-4147-A177-3AD203B41FA5}">
                      <a16:colId xmlns="" xmlns:a16="http://schemas.microsoft.com/office/drawing/2014/main" val="20001"/>
                    </a:ext>
                  </a:extLst>
                </a:gridCol>
                <a:gridCol w="895755">
                  <a:extLst>
                    <a:ext uri="{9D8B030D-6E8A-4147-A177-3AD203B41FA5}">
                      <a16:colId xmlns="" xmlns:a16="http://schemas.microsoft.com/office/drawing/2014/main" val="20002"/>
                    </a:ext>
                  </a:extLst>
                </a:gridCol>
                <a:gridCol w="861303">
                  <a:extLst>
                    <a:ext uri="{9D8B030D-6E8A-4147-A177-3AD203B41FA5}">
                      <a16:colId xmlns="" xmlns:a16="http://schemas.microsoft.com/office/drawing/2014/main" val="20003"/>
                    </a:ext>
                  </a:extLst>
                </a:gridCol>
                <a:gridCol w="93980">
                  <a:extLst>
                    <a:ext uri="{9D8B030D-6E8A-4147-A177-3AD203B41FA5}">
                      <a16:colId xmlns="" xmlns:a16="http://schemas.microsoft.com/office/drawing/2014/main" val="20004"/>
                    </a:ext>
                  </a:extLst>
                </a:gridCol>
                <a:gridCol w="826851">
                  <a:extLst>
                    <a:ext uri="{9D8B030D-6E8A-4147-A177-3AD203B41FA5}">
                      <a16:colId xmlns="" xmlns:a16="http://schemas.microsoft.com/office/drawing/2014/main" val="20005"/>
                    </a:ext>
                  </a:extLst>
                </a:gridCol>
              </a:tblGrid>
              <a:tr h="349952">
                <a:tc>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код</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Наименование разделов и подразделов</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2024</a:t>
                      </a:r>
                      <a:r>
                        <a:rPr lang="ru-RU" sz="1400" baseline="0" dirty="0">
                          <a:solidFill>
                            <a:schemeClr val="accent1">
                              <a:lumMod val="50000"/>
                            </a:schemeClr>
                          </a:solidFill>
                          <a:effectLst/>
                          <a:latin typeface="Times New Roman" pitchFamily="18" charset="0"/>
                          <a:cs typeface="Times New Roman" pitchFamily="18" charset="0"/>
                        </a:rPr>
                        <a:t> год</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1000"/>
                        </a:spcAft>
                      </a:pPr>
                      <a:r>
                        <a:rPr lang="ru-RU" sz="1400" dirty="0">
                          <a:solidFill>
                            <a:schemeClr val="accent1">
                              <a:lumMod val="50000"/>
                            </a:schemeClr>
                          </a:solidFill>
                          <a:effectLst/>
                          <a:latin typeface="Times New Roman" pitchFamily="18" charset="0"/>
                          <a:cs typeface="Times New Roman" pitchFamily="18" charset="0"/>
                        </a:rPr>
                        <a:t>2025 год</a:t>
                      </a:r>
                    </a:p>
                  </a:txBody>
                  <a:tcPr marL="68580" marR="68580" marT="0" marB="0"/>
                </a:tc>
                <a:tc gridSpan="2">
                  <a:txBody>
                    <a:bodyPr/>
                    <a:lstStyle/>
                    <a:p>
                      <a:pPr algn="ctr">
                        <a:lnSpc>
                          <a:spcPct val="115000"/>
                        </a:lnSpc>
                        <a:spcAft>
                          <a:spcPts val="0"/>
                        </a:spcAft>
                      </a:pPr>
                      <a:r>
                        <a:rPr lang="ru-RU" sz="1400" dirty="0">
                          <a:solidFill>
                            <a:schemeClr val="accent1">
                              <a:lumMod val="50000"/>
                            </a:schemeClr>
                          </a:solidFill>
                          <a:effectLst/>
                          <a:latin typeface="Times New Roman" pitchFamily="18" charset="0"/>
                          <a:cs typeface="Times New Roman" pitchFamily="18" charset="0"/>
                        </a:rPr>
                        <a:t>2026год</a:t>
                      </a:r>
                      <a:endParaRPr lang="ru-RU" sz="1400" dirty="0">
                        <a:solidFill>
                          <a:schemeClr val="accent1">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250538">
                <a:tc>
                  <a:txBody>
                    <a:bodyPr/>
                    <a:lstStyle/>
                    <a:p>
                      <a:pPr>
                        <a:lnSpc>
                          <a:spcPct val="115000"/>
                        </a:lnSpc>
                        <a:spcAft>
                          <a:spcPts val="0"/>
                        </a:spcAft>
                      </a:pPr>
                      <a:r>
                        <a:rPr lang="ru-RU" sz="1200" dirty="0">
                          <a:effectLst/>
                          <a:latin typeface="Times New Roman" pitchFamily="18" charset="0"/>
                          <a:cs typeface="Times New Roman" pitchFamily="18" charset="0"/>
                        </a:rPr>
                        <a:t>0400</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400" dirty="0">
                          <a:effectLst/>
                          <a:latin typeface="Times New Roman" pitchFamily="18" charset="0"/>
                          <a:cs typeface="Times New Roman" pitchFamily="18" charset="0"/>
                        </a:rPr>
                        <a:t>Национальная экономика  - всего</a:t>
                      </a:r>
                      <a:endParaRPr lang="ru-RU" sz="14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1" dirty="0" smtClean="0">
                          <a:solidFill>
                            <a:schemeClr val="tx2">
                              <a:lumMod val="50000"/>
                            </a:schemeClr>
                          </a:solidFill>
                          <a:effectLst/>
                          <a:latin typeface="Times New Roman" pitchFamily="18" charset="0"/>
                          <a:ea typeface="Times New Roman"/>
                          <a:cs typeface="Times New Roman" pitchFamily="18" charset="0"/>
                        </a:rPr>
                        <a:t>6645,2</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0"/>
                        </a:spcAft>
                      </a:pPr>
                      <a:r>
                        <a:rPr lang="ru-RU" sz="1200" b="1" dirty="0" smtClean="0">
                          <a:solidFill>
                            <a:schemeClr val="tx2">
                              <a:lumMod val="50000"/>
                            </a:schemeClr>
                          </a:solidFill>
                          <a:effectLst/>
                          <a:latin typeface="Times New Roman" pitchFamily="18" charset="0"/>
                          <a:ea typeface="Times New Roman"/>
                          <a:cs typeface="Times New Roman" pitchFamily="18" charset="0"/>
                        </a:rPr>
                        <a:t>18428,5</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c>
                  <a:txBody>
                    <a:bodyPr/>
                    <a:lstStyle/>
                    <a:p>
                      <a:pPr algn="ctr">
                        <a:lnSpc>
                          <a:spcPct val="115000"/>
                        </a:lnSpc>
                        <a:spcAft>
                          <a:spcPts val="0"/>
                        </a:spcAft>
                      </a:pPr>
                      <a:r>
                        <a:rPr lang="ru-RU" sz="1200" b="1" dirty="0" smtClean="0">
                          <a:solidFill>
                            <a:schemeClr val="tx2">
                              <a:lumMod val="50000"/>
                            </a:schemeClr>
                          </a:solidFill>
                          <a:effectLst/>
                          <a:latin typeface="Times New Roman" pitchFamily="18" charset="0"/>
                          <a:ea typeface="Times New Roman"/>
                          <a:cs typeface="Times New Roman" pitchFamily="18" charset="0"/>
                        </a:rPr>
                        <a:t>18822,9</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 xmlns:a16="http://schemas.microsoft.com/office/drawing/2014/main" val="10001"/>
                  </a:ext>
                </a:extLst>
              </a:tr>
              <a:tr h="170926">
                <a:tc>
                  <a:txBody>
                    <a:bodyPr/>
                    <a:lstStyle/>
                    <a:p>
                      <a:pPr>
                        <a:lnSpc>
                          <a:spcPct val="115000"/>
                        </a:lnSpc>
                        <a:spcAft>
                          <a:spcPts val="0"/>
                        </a:spcAft>
                      </a:pPr>
                      <a:r>
                        <a:rPr lang="ru-RU" sz="1200" dirty="0">
                          <a:effectLst/>
                          <a:latin typeface="Times New Roman" pitchFamily="18" charset="0"/>
                          <a:cs typeface="Times New Roman" pitchFamily="18" charset="0"/>
                        </a:rPr>
                        <a:t>0401</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400" dirty="0">
                          <a:effectLst/>
                          <a:latin typeface="Times New Roman" pitchFamily="18" charset="0"/>
                          <a:cs typeface="Times New Roman" pitchFamily="18" charset="0"/>
                        </a:rPr>
                        <a:t>Общеэкономические вопросы</a:t>
                      </a:r>
                      <a:endParaRPr lang="ru-RU" sz="14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a:solidFill>
                            <a:schemeClr val="tx2">
                              <a:lumMod val="50000"/>
                            </a:schemeClr>
                          </a:solidFill>
                          <a:effectLst/>
                          <a:latin typeface="Times New Roman" pitchFamily="18" charset="0"/>
                          <a:ea typeface="Times New Roman"/>
                          <a:cs typeface="Times New Roman" pitchFamily="18" charset="0"/>
                        </a:rPr>
                        <a:t>90</a:t>
                      </a:r>
                    </a:p>
                  </a:txBody>
                  <a:tcPr marL="68580" marR="68580" marT="0" marB="0"/>
                </a:tc>
                <a:tc gridSpan="2">
                  <a:txBody>
                    <a:bodyPr/>
                    <a:lstStyle/>
                    <a:p>
                      <a:pPr algn="ctr">
                        <a:lnSpc>
                          <a:spcPct val="115000"/>
                        </a:lnSpc>
                        <a:spcAft>
                          <a:spcPts val="0"/>
                        </a:spcAft>
                      </a:pPr>
                      <a:r>
                        <a:rPr lang="ru-RU" sz="1200" dirty="0">
                          <a:solidFill>
                            <a:schemeClr val="tx2">
                              <a:lumMod val="50000"/>
                            </a:schemeClr>
                          </a:solidFill>
                          <a:effectLst/>
                          <a:latin typeface="Times New Roman" pitchFamily="18" charset="0"/>
                          <a:ea typeface="Times New Roman"/>
                          <a:cs typeface="Times New Roman" pitchFamily="18" charset="0"/>
                        </a:rPr>
                        <a:t>55</a:t>
                      </a:r>
                    </a:p>
                  </a:txBody>
                  <a:tcPr marL="68580" marR="68580" marT="0" marB="0"/>
                </a:tc>
                <a:tc hMerge="1">
                  <a:txBody>
                    <a:bodyPr/>
                    <a:lstStyle/>
                    <a:p>
                      <a:endParaRPr lang="ru-RU"/>
                    </a:p>
                  </a:txBody>
                  <a:tcPr/>
                </a:tc>
                <a:tc>
                  <a:txBody>
                    <a:bodyPr/>
                    <a:lstStyle/>
                    <a:p>
                      <a:pPr algn="ctr">
                        <a:lnSpc>
                          <a:spcPct val="115000"/>
                        </a:lnSpc>
                        <a:spcAft>
                          <a:spcPts val="0"/>
                        </a:spcAft>
                      </a:pPr>
                      <a:r>
                        <a:rPr lang="ru-RU" sz="1200" dirty="0">
                          <a:solidFill>
                            <a:schemeClr val="tx2">
                              <a:lumMod val="50000"/>
                            </a:schemeClr>
                          </a:solidFill>
                          <a:effectLst/>
                          <a:latin typeface="Times New Roman" pitchFamily="18" charset="0"/>
                          <a:ea typeface="Times New Roman"/>
                          <a:cs typeface="Times New Roman" pitchFamily="18" charset="0"/>
                        </a:rPr>
                        <a:t>55</a:t>
                      </a:r>
                    </a:p>
                  </a:txBody>
                  <a:tcPr marL="68580" marR="68580" marT="0" marB="0"/>
                </a:tc>
                <a:extLst>
                  <a:ext uri="{0D108BD9-81ED-4DB2-BD59-A6C34878D82A}">
                    <a16:rowId xmlns="" xmlns:a16="http://schemas.microsoft.com/office/drawing/2014/main" val="10002"/>
                  </a:ext>
                </a:extLst>
              </a:tr>
              <a:tr h="170926">
                <a:tc>
                  <a:txBody>
                    <a:bodyPr/>
                    <a:lstStyle/>
                    <a:p>
                      <a:pPr>
                        <a:lnSpc>
                          <a:spcPct val="115000"/>
                        </a:lnSpc>
                        <a:spcAft>
                          <a:spcPts val="0"/>
                        </a:spcAft>
                      </a:pPr>
                      <a:r>
                        <a:rPr lang="ru-RU" sz="1200" dirty="0">
                          <a:effectLst/>
                          <a:latin typeface="Times New Roman" pitchFamily="18" charset="0"/>
                          <a:cs typeface="Times New Roman" pitchFamily="18" charset="0"/>
                        </a:rPr>
                        <a:t>0405</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400" dirty="0">
                          <a:effectLst/>
                          <a:latin typeface="Times New Roman" pitchFamily="18" charset="0"/>
                          <a:cs typeface="Times New Roman" pitchFamily="18" charset="0"/>
                        </a:rPr>
                        <a:t>Сельское хозяйство и рыболовство </a:t>
                      </a:r>
                      <a:endParaRPr lang="ru-RU" sz="14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3797,7</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3797,7</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3797,7</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3"/>
                  </a:ext>
                </a:extLst>
              </a:tr>
              <a:tr h="170926">
                <a:tc>
                  <a:txBody>
                    <a:bodyPr/>
                    <a:lstStyle/>
                    <a:p>
                      <a:pPr>
                        <a:lnSpc>
                          <a:spcPct val="115000"/>
                        </a:lnSpc>
                        <a:spcAft>
                          <a:spcPts val="0"/>
                        </a:spcAft>
                      </a:pPr>
                      <a:r>
                        <a:rPr lang="ru-RU" sz="1200" dirty="0">
                          <a:effectLst/>
                          <a:latin typeface="Times New Roman" pitchFamily="18" charset="0"/>
                          <a:cs typeface="Times New Roman" pitchFamily="18" charset="0"/>
                        </a:rPr>
                        <a:t>0408</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400" dirty="0">
                          <a:effectLst/>
                          <a:latin typeface="Times New Roman" pitchFamily="18" charset="0"/>
                          <a:cs typeface="Times New Roman" pitchFamily="18" charset="0"/>
                        </a:rPr>
                        <a:t>Транспорт</a:t>
                      </a:r>
                      <a:endParaRPr lang="ru-RU" sz="14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2750</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1225</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1225</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4"/>
                  </a:ext>
                </a:extLst>
              </a:tr>
              <a:tr h="237506">
                <a:tc>
                  <a:txBody>
                    <a:bodyPr/>
                    <a:lstStyle/>
                    <a:p>
                      <a:pPr>
                        <a:lnSpc>
                          <a:spcPct val="115000"/>
                        </a:lnSpc>
                        <a:spcAft>
                          <a:spcPts val="0"/>
                        </a:spcAft>
                      </a:pPr>
                      <a:r>
                        <a:rPr lang="ru-RU" sz="1200" dirty="0">
                          <a:effectLst/>
                          <a:latin typeface="Times New Roman" pitchFamily="18" charset="0"/>
                          <a:cs typeface="Times New Roman" pitchFamily="18" charset="0"/>
                        </a:rPr>
                        <a:t>0409</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400" dirty="0">
                          <a:effectLst/>
                          <a:latin typeface="Times New Roman" pitchFamily="18" charset="0"/>
                          <a:cs typeface="Times New Roman" pitchFamily="18" charset="0"/>
                        </a:rPr>
                        <a:t>Дорожное хозяйство (дорожные фонды)</a:t>
                      </a:r>
                      <a:endParaRPr lang="ru-RU" sz="14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13343,3</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13737,7</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5"/>
                  </a:ext>
                </a:extLst>
              </a:tr>
              <a:tr h="344450">
                <a:tc>
                  <a:txBody>
                    <a:bodyPr/>
                    <a:lstStyle/>
                    <a:p>
                      <a:pPr>
                        <a:lnSpc>
                          <a:spcPct val="115000"/>
                        </a:lnSpc>
                        <a:spcAft>
                          <a:spcPts val="0"/>
                        </a:spcAft>
                      </a:pPr>
                      <a:r>
                        <a:rPr lang="ru-RU" sz="1200" dirty="0">
                          <a:effectLst/>
                          <a:latin typeface="Times New Roman" pitchFamily="18" charset="0"/>
                          <a:cs typeface="Times New Roman" pitchFamily="18" charset="0"/>
                        </a:rPr>
                        <a:t>0412</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400" dirty="0">
                          <a:effectLst/>
                          <a:latin typeface="Times New Roman" pitchFamily="18" charset="0"/>
                          <a:cs typeface="Times New Roman" pitchFamily="18" charset="0"/>
                        </a:rPr>
                        <a:t>Другие вопросы</a:t>
                      </a:r>
                      <a:r>
                        <a:rPr lang="ru-RU" sz="1400" baseline="0" dirty="0">
                          <a:effectLst/>
                          <a:latin typeface="Times New Roman" pitchFamily="18" charset="0"/>
                          <a:cs typeface="Times New Roman" pitchFamily="18" charset="0"/>
                        </a:rPr>
                        <a:t> в области национальной экономики</a:t>
                      </a:r>
                      <a:endParaRPr lang="ru-RU" sz="14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7,5</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7,5</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c>
                  <a:txBody>
                    <a:bodyPr/>
                    <a:lstStyle/>
                    <a:p>
                      <a:pPr algn="ctr">
                        <a:lnSpc>
                          <a:spcPct val="115000"/>
                        </a:lnSpc>
                        <a:spcAft>
                          <a:spcPts val="0"/>
                        </a:spcAft>
                      </a:pPr>
                      <a:r>
                        <a:rPr lang="ru-RU" sz="1200" dirty="0" smtClean="0">
                          <a:solidFill>
                            <a:schemeClr val="tx2">
                              <a:lumMod val="50000"/>
                            </a:schemeClr>
                          </a:solidFill>
                          <a:effectLst/>
                          <a:latin typeface="Times New Roman" pitchFamily="18" charset="0"/>
                          <a:ea typeface="Times New Roman"/>
                          <a:cs typeface="Times New Roman" pitchFamily="18" charset="0"/>
                        </a:rPr>
                        <a:t>7,5</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6"/>
                  </a:ext>
                </a:extLst>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424" y="-1"/>
            <a:ext cx="8969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19470"/>
            <a:ext cx="29523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rot="10800000" flipV="1">
            <a:off x="395536" y="5114076"/>
            <a:ext cx="8280920" cy="1154162"/>
          </a:xfrm>
          <a:prstGeom prst="rect">
            <a:avLst/>
          </a:prstGeom>
        </p:spPr>
        <p:txBody>
          <a:bodyPr wrap="square">
            <a:spAutoFit/>
          </a:bodyPr>
          <a:lstStyle/>
          <a:p>
            <a:pPr algn="ctr" fontAlgn="t">
              <a:lnSpc>
                <a:spcPct val="115000"/>
              </a:lnSpc>
            </a:pPr>
            <a:r>
              <a:rPr lang="ru-RU"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Охрана окружающей среды</a:t>
            </a:r>
            <a:endParaRPr lang="ru-RU" sz="2400" dirty="0">
              <a:latin typeface="Arial"/>
            </a:endParaRPr>
          </a:p>
          <a:p>
            <a:pPr fontAlgn="t">
              <a:lnSpc>
                <a:spcPct val="115000"/>
              </a:lnSpc>
            </a:pPr>
            <a:r>
              <a:rPr lang="ru-RU" sz="1400" b="1" dirty="0">
                <a:solidFill>
                  <a:srgbClr val="21306A"/>
                </a:solidFill>
                <a:latin typeface="Times New Roman"/>
                <a:cs typeface="Times New Roman"/>
              </a:rPr>
              <a:t>код    Наименование разделов и подразделов                                          2024 год     2025 год        2026год</a:t>
            </a:r>
            <a:endParaRPr lang="ru-RU" sz="1400" dirty="0">
              <a:latin typeface="Arial"/>
            </a:endParaRPr>
          </a:p>
          <a:p>
            <a:pPr fontAlgn="t">
              <a:lnSpc>
                <a:spcPct val="115000"/>
              </a:lnSpc>
            </a:pPr>
            <a:r>
              <a:rPr lang="ru-RU" sz="1200" b="1" dirty="0">
                <a:solidFill>
                  <a:srgbClr val="000000"/>
                </a:solidFill>
                <a:latin typeface="Times New Roman"/>
                <a:cs typeface="Times New Roman"/>
              </a:rPr>
              <a:t>0600</a:t>
            </a:r>
            <a:r>
              <a:rPr lang="ru-RU" sz="1400" b="1" dirty="0">
                <a:solidFill>
                  <a:srgbClr val="000000"/>
                </a:solidFill>
                <a:latin typeface="Times New Roman"/>
                <a:cs typeface="Times New Roman"/>
              </a:rPr>
              <a:t>    </a:t>
            </a:r>
            <a:r>
              <a:rPr lang="ru-RU" sz="1400" dirty="0">
                <a:solidFill>
                  <a:srgbClr val="000000"/>
                </a:solidFill>
                <a:latin typeface="Times New Roman"/>
                <a:cs typeface="Times New Roman"/>
              </a:rPr>
              <a:t>Охрана окружающей среды  - всего                                                     4743,4          4663,0           5915,0             </a:t>
            </a:r>
            <a:endParaRPr lang="ru-RU" sz="1400" dirty="0">
              <a:latin typeface="Arial"/>
            </a:endParaRPr>
          </a:p>
          <a:p>
            <a:pPr fontAlgn="t">
              <a:lnSpc>
                <a:spcPct val="115000"/>
              </a:lnSpc>
            </a:pPr>
            <a:r>
              <a:rPr lang="ru-RU" sz="1200" b="1" dirty="0">
                <a:solidFill>
                  <a:srgbClr val="000000"/>
                </a:solidFill>
                <a:latin typeface="Times New Roman"/>
                <a:cs typeface="Times New Roman"/>
              </a:rPr>
              <a:t>0605   </a:t>
            </a:r>
            <a:r>
              <a:rPr lang="ru-RU" sz="1400" b="1" dirty="0">
                <a:solidFill>
                  <a:srgbClr val="000000"/>
                </a:solidFill>
                <a:latin typeface="Times New Roman"/>
                <a:cs typeface="Times New Roman"/>
              </a:rPr>
              <a:t> </a:t>
            </a:r>
            <a:r>
              <a:rPr lang="ru-RU" sz="1400" dirty="0">
                <a:solidFill>
                  <a:srgbClr val="000000"/>
                </a:solidFill>
                <a:latin typeface="Times New Roman"/>
                <a:cs typeface="Times New Roman"/>
              </a:rPr>
              <a:t>Другие</a:t>
            </a:r>
            <a:r>
              <a:rPr lang="ru-RU" sz="1400" b="1" dirty="0">
                <a:solidFill>
                  <a:srgbClr val="000000"/>
                </a:solidFill>
                <a:latin typeface="Times New Roman"/>
                <a:cs typeface="Times New Roman"/>
              </a:rPr>
              <a:t> </a:t>
            </a:r>
            <a:r>
              <a:rPr lang="ru-RU" sz="1400" dirty="0">
                <a:solidFill>
                  <a:srgbClr val="000000"/>
                </a:solidFill>
                <a:latin typeface="Times New Roman"/>
                <a:cs typeface="Times New Roman"/>
              </a:rPr>
              <a:t>вопросы в области охраны окружающей среды                     4743,4          4663,0           5915,0 </a:t>
            </a:r>
            <a:endParaRPr lang="ru-RU" sz="1400" dirty="0">
              <a:latin typeface="Arial"/>
            </a:endParaRPr>
          </a:p>
        </p:txBody>
      </p:sp>
    </p:spTree>
    <p:extLst>
      <p:ext uri="{BB962C8B-B14F-4D97-AF65-F5344CB8AC3E}">
        <p14:creationId xmlns:p14="http://schemas.microsoft.com/office/powerpoint/2010/main" val="89171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751" y="3051556"/>
            <a:ext cx="2016224" cy="136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733" y="116632"/>
            <a:ext cx="1547664" cy="108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descr="МИНИСТЕРСТВО ОБРАЗОВАНИЯ И НАУКИ КЧР">
            <a:hlinkClick r:id="rId4" tgtFrame="_self" tooltip="&quot;МОиН КЧР&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1520" y="-2493"/>
            <a:ext cx="1656184" cy="911213"/>
          </a:xfrm>
          <a:prstGeom prst="rect">
            <a:avLst/>
          </a:prstGeom>
          <a:noFill/>
          <a:ln>
            <a:noFill/>
          </a:ln>
        </p:spPr>
      </p:pic>
      <p:sp>
        <p:nvSpPr>
          <p:cNvPr id="5" name="Rectangle 3"/>
          <p:cNvSpPr>
            <a:spLocks noGrp="1"/>
          </p:cNvSpPr>
          <p:nvPr>
            <p:ph type="title"/>
          </p:nvPr>
        </p:nvSpPr>
        <p:spPr>
          <a:xfrm>
            <a:off x="1989857" y="219086"/>
            <a:ext cx="5472608" cy="694971"/>
          </a:xfr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marL="0" indent="0" algn="ctr" eaLnBrk="1" hangingPunct="1">
              <a:buNone/>
            </a:pPr>
            <a:r>
              <a:rPr lang="ru-RU" sz="3200" b="1" dirty="0">
                <a:effectLst>
                  <a:outerShdw blurRad="38100" dist="38100" dir="2700000" algn="tl">
                    <a:srgbClr val="000000">
                      <a:alpha val="43137"/>
                    </a:srgbClr>
                  </a:outerShdw>
                </a:effectLst>
                <a:cs typeface="Trebuchet MS" pitchFamily="34" charset="0"/>
              </a:rPr>
              <a:t>Расходы на образование</a:t>
            </a:r>
            <a:br>
              <a:rPr lang="ru-RU" sz="3200" b="1" dirty="0">
                <a:effectLst>
                  <a:outerShdw blurRad="38100" dist="38100" dir="2700000" algn="tl">
                    <a:srgbClr val="000000">
                      <a:alpha val="43137"/>
                    </a:srgbClr>
                  </a:outerShdw>
                </a:effectLst>
                <a:cs typeface="Trebuchet MS" pitchFamily="34" charset="0"/>
              </a:rPr>
            </a:br>
            <a:endParaRPr lang="ru-RU" sz="3200" b="1" dirty="0">
              <a:effectLst>
                <a:outerShdw blurRad="38100" dist="38100" dir="2700000" algn="tl">
                  <a:srgbClr val="000000">
                    <a:alpha val="43137"/>
                  </a:srgbClr>
                </a:outerShdw>
              </a:effectLst>
              <a:cs typeface="Trebuchet MS"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50095674"/>
              </p:ext>
            </p:extLst>
          </p:nvPr>
        </p:nvGraphicFramePr>
        <p:xfrm>
          <a:off x="611560" y="1052736"/>
          <a:ext cx="8208912" cy="1856371"/>
        </p:xfrm>
        <a:graphic>
          <a:graphicData uri="http://schemas.openxmlformats.org/drawingml/2006/table">
            <a:tbl>
              <a:tblPr firstRow="1" firstCol="1" lastRow="1" lastCol="1" bandRow="1" bandCol="1">
                <a:tableStyleId>{9DCAF9ED-07DC-4A11-8D7F-57B35C25682E}</a:tableStyleId>
              </a:tblPr>
              <a:tblGrid>
                <a:gridCol w="532059">
                  <a:extLst>
                    <a:ext uri="{9D8B030D-6E8A-4147-A177-3AD203B41FA5}">
                      <a16:colId xmlns="" xmlns:a16="http://schemas.microsoft.com/office/drawing/2014/main" val="20000"/>
                    </a:ext>
                  </a:extLst>
                </a:gridCol>
                <a:gridCol w="4940549">
                  <a:extLst>
                    <a:ext uri="{9D8B030D-6E8A-4147-A177-3AD203B41FA5}">
                      <a16:colId xmlns="" xmlns:a16="http://schemas.microsoft.com/office/drawing/2014/main" val="20001"/>
                    </a:ext>
                  </a:extLst>
                </a:gridCol>
                <a:gridCol w="912101">
                  <a:extLst>
                    <a:ext uri="{9D8B030D-6E8A-4147-A177-3AD203B41FA5}">
                      <a16:colId xmlns="" xmlns:a16="http://schemas.microsoft.com/office/drawing/2014/main" val="20002"/>
                    </a:ext>
                  </a:extLst>
                </a:gridCol>
                <a:gridCol w="988110">
                  <a:extLst>
                    <a:ext uri="{9D8B030D-6E8A-4147-A177-3AD203B41FA5}">
                      <a16:colId xmlns="" xmlns:a16="http://schemas.microsoft.com/office/drawing/2014/main" val="20003"/>
                    </a:ext>
                  </a:extLst>
                </a:gridCol>
                <a:gridCol w="836093">
                  <a:extLst>
                    <a:ext uri="{9D8B030D-6E8A-4147-A177-3AD203B41FA5}">
                      <a16:colId xmlns="" xmlns:a16="http://schemas.microsoft.com/office/drawing/2014/main" val="20004"/>
                    </a:ext>
                  </a:extLst>
                </a:gridCol>
              </a:tblGrid>
              <a:tr h="428902">
                <a:tc>
                  <a:txBody>
                    <a:bodyPr/>
                    <a:lstStyle/>
                    <a:p>
                      <a:pPr algn="ctr">
                        <a:lnSpc>
                          <a:spcPct val="115000"/>
                        </a:lnSpc>
                        <a:spcAft>
                          <a:spcPts val="0"/>
                        </a:spcAft>
                      </a:pPr>
                      <a:r>
                        <a:rPr lang="ru-RU" sz="1400" dirty="0">
                          <a:effectLst/>
                          <a:latin typeface="Times New Roman" pitchFamily="18" charset="0"/>
                          <a:cs typeface="Times New Roman" pitchFamily="18" charset="0"/>
                        </a:rPr>
                        <a:t>код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Наименование разделов и подразделов</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2024 год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2025 год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2026год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0"/>
                  </a:ext>
                </a:extLst>
              </a:tr>
              <a:tr h="306359">
                <a:tc>
                  <a:txBody>
                    <a:bodyPr/>
                    <a:lstStyle/>
                    <a:p>
                      <a:pPr>
                        <a:lnSpc>
                          <a:spcPct val="115000"/>
                        </a:lnSpc>
                        <a:spcAft>
                          <a:spcPts val="0"/>
                        </a:spcAft>
                      </a:pPr>
                      <a:r>
                        <a:rPr lang="ru-RU" sz="1200" dirty="0">
                          <a:effectLst/>
                          <a:latin typeface="Times New Roman" pitchFamily="18" charset="0"/>
                          <a:cs typeface="Times New Roman" pitchFamily="18" charset="0"/>
                        </a:rPr>
                        <a:t>0700</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Образование  - всего </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921272,6</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869183,0</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887376,8</a:t>
                      </a:r>
                    </a:p>
                  </a:txBody>
                  <a:tcPr marL="68580" marR="68580" marT="0" marB="0"/>
                </a:tc>
                <a:extLst>
                  <a:ext uri="{0D108BD9-81ED-4DB2-BD59-A6C34878D82A}">
                    <a16:rowId xmlns="" xmlns:a16="http://schemas.microsoft.com/office/drawing/2014/main" val="10001"/>
                  </a:ext>
                </a:extLst>
              </a:tr>
              <a:tr h="245087">
                <a:tc>
                  <a:txBody>
                    <a:bodyPr/>
                    <a:lstStyle/>
                    <a:p>
                      <a:pPr>
                        <a:lnSpc>
                          <a:spcPct val="115000"/>
                        </a:lnSpc>
                        <a:spcAft>
                          <a:spcPts val="0"/>
                        </a:spcAft>
                      </a:pPr>
                      <a:r>
                        <a:rPr lang="ru-RU" sz="1200" dirty="0">
                          <a:effectLst/>
                          <a:latin typeface="Times New Roman" pitchFamily="18" charset="0"/>
                          <a:cs typeface="Times New Roman" pitchFamily="18" charset="0"/>
                        </a:rPr>
                        <a:t>0701</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Дошкольное образование </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235457,4</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223500,7</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225693,0</a:t>
                      </a:r>
                    </a:p>
                  </a:txBody>
                  <a:tcPr marL="68580" marR="68580" marT="0" marB="0"/>
                </a:tc>
                <a:extLst>
                  <a:ext uri="{0D108BD9-81ED-4DB2-BD59-A6C34878D82A}">
                    <a16:rowId xmlns="" xmlns:a16="http://schemas.microsoft.com/office/drawing/2014/main" val="10002"/>
                  </a:ext>
                </a:extLst>
              </a:tr>
              <a:tr h="245087">
                <a:tc>
                  <a:txBody>
                    <a:bodyPr/>
                    <a:lstStyle/>
                    <a:p>
                      <a:pPr>
                        <a:lnSpc>
                          <a:spcPct val="115000"/>
                        </a:lnSpc>
                        <a:spcAft>
                          <a:spcPts val="0"/>
                        </a:spcAft>
                      </a:pPr>
                      <a:r>
                        <a:rPr lang="ru-RU" sz="1200" dirty="0">
                          <a:effectLst/>
                          <a:latin typeface="Times New Roman" pitchFamily="18" charset="0"/>
                          <a:cs typeface="Times New Roman" pitchFamily="18" charset="0"/>
                        </a:rPr>
                        <a:t>0702</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Общее образование</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585081,7</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559776,1</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563582,5</a:t>
                      </a:r>
                    </a:p>
                  </a:txBody>
                  <a:tcPr marL="68580" marR="68580" marT="0" marB="0"/>
                </a:tc>
                <a:extLst>
                  <a:ext uri="{0D108BD9-81ED-4DB2-BD59-A6C34878D82A}">
                    <a16:rowId xmlns="" xmlns:a16="http://schemas.microsoft.com/office/drawing/2014/main" val="10003"/>
                  </a:ext>
                </a:extLst>
              </a:tr>
              <a:tr h="192082">
                <a:tc>
                  <a:txBody>
                    <a:bodyPr/>
                    <a:lstStyle/>
                    <a:p>
                      <a:pPr>
                        <a:lnSpc>
                          <a:spcPct val="115000"/>
                        </a:lnSpc>
                        <a:spcAft>
                          <a:spcPts val="0"/>
                        </a:spcAft>
                      </a:pPr>
                      <a:r>
                        <a:rPr lang="ru-RU" sz="1200" dirty="0">
                          <a:effectLst/>
                          <a:latin typeface="Times New Roman" pitchFamily="18" charset="0"/>
                          <a:cs typeface="Times New Roman" pitchFamily="18" charset="0"/>
                        </a:rPr>
                        <a:t>0703</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Дополнительное</a:t>
                      </a:r>
                      <a:r>
                        <a:rPr lang="ru-RU" sz="1200" b="0" baseline="0" dirty="0">
                          <a:effectLst/>
                          <a:latin typeface="Times New Roman" pitchFamily="18" charset="0"/>
                          <a:cs typeface="Times New Roman" pitchFamily="18" charset="0"/>
                        </a:rPr>
                        <a:t> </a:t>
                      </a:r>
                      <a:r>
                        <a:rPr lang="ru-RU" sz="1200" b="0" dirty="0">
                          <a:effectLst/>
                          <a:latin typeface="Times New Roman" pitchFamily="18" charset="0"/>
                          <a:cs typeface="Times New Roman" pitchFamily="18" charset="0"/>
                        </a:rPr>
                        <a:t> образование детей</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80424,8</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65791,5</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77986,6</a:t>
                      </a:r>
                    </a:p>
                  </a:txBody>
                  <a:tcPr marL="68580" marR="68580" marT="0" marB="0"/>
                </a:tc>
                <a:extLst>
                  <a:ext uri="{0D108BD9-81ED-4DB2-BD59-A6C34878D82A}">
                    <a16:rowId xmlns="" xmlns:a16="http://schemas.microsoft.com/office/drawing/2014/main" val="10004"/>
                  </a:ext>
                </a:extLst>
              </a:tr>
              <a:tr h="192082">
                <a:tc>
                  <a:txBody>
                    <a:bodyPr/>
                    <a:lstStyle/>
                    <a:p>
                      <a:pPr>
                        <a:lnSpc>
                          <a:spcPct val="115000"/>
                        </a:lnSpc>
                        <a:spcAft>
                          <a:spcPts val="0"/>
                        </a:spcAft>
                      </a:pPr>
                      <a:r>
                        <a:rPr lang="ru-RU" sz="1200" dirty="0">
                          <a:effectLst/>
                          <a:latin typeface="Times New Roman" pitchFamily="18" charset="0"/>
                          <a:cs typeface="Times New Roman" pitchFamily="18" charset="0"/>
                        </a:rPr>
                        <a:t>0707</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Молодежная политика</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effectLst/>
                          <a:latin typeface="Times New Roman" pitchFamily="18" charset="0"/>
                          <a:cs typeface="Times New Roman" pitchFamily="18" charset="0"/>
                        </a:rPr>
                        <a:t>338</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194</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194</a:t>
                      </a:r>
                    </a:p>
                  </a:txBody>
                  <a:tcPr marL="68580" marR="68580" marT="0" marB="0"/>
                </a:tc>
                <a:extLst>
                  <a:ext uri="{0D108BD9-81ED-4DB2-BD59-A6C34878D82A}">
                    <a16:rowId xmlns="" xmlns:a16="http://schemas.microsoft.com/office/drawing/2014/main" val="10005"/>
                  </a:ext>
                </a:extLst>
              </a:tr>
              <a:tr h="192082">
                <a:tc>
                  <a:txBody>
                    <a:bodyPr/>
                    <a:lstStyle/>
                    <a:p>
                      <a:pPr>
                        <a:lnSpc>
                          <a:spcPct val="115000"/>
                        </a:lnSpc>
                        <a:spcAft>
                          <a:spcPts val="0"/>
                        </a:spcAft>
                      </a:pPr>
                      <a:r>
                        <a:rPr lang="ru-RU" sz="1200" dirty="0">
                          <a:effectLst/>
                          <a:latin typeface="Times New Roman" pitchFamily="18" charset="0"/>
                          <a:cs typeface="Times New Roman" pitchFamily="18" charset="0"/>
                        </a:rPr>
                        <a:t>0709</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Другие вопросы в области образования</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effectLst/>
                          <a:latin typeface="Times New Roman" pitchFamily="18" charset="0"/>
                          <a:cs typeface="Times New Roman" pitchFamily="18" charset="0"/>
                        </a:rPr>
                        <a:t>19970,7</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effectLst/>
                          <a:latin typeface="Times New Roman" pitchFamily="18" charset="0"/>
                          <a:cs typeface="Times New Roman" pitchFamily="18" charset="0"/>
                        </a:rPr>
                        <a:t>19920,7</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effectLst/>
                          <a:latin typeface="Times New Roman" pitchFamily="18" charset="0"/>
                          <a:cs typeface="Times New Roman" pitchFamily="18" charset="0"/>
                        </a:rPr>
                        <a:t>19920,7</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6"/>
                  </a:ext>
                </a:extLst>
              </a:tr>
            </a:tbl>
          </a:graphicData>
        </a:graphic>
      </p:graphicFrame>
      <p:pic>
        <p:nvPicPr>
          <p:cNvPr id="9" name="Рисунок 8" descr="https://im1-tub-ru.yandex.net/i?id=b3dd5e9a9e87c4d28f72095ace42e43d&amp;n=33&amp;h=190&amp;w=254">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896" y="3051556"/>
            <a:ext cx="2592288" cy="1080120"/>
          </a:xfrm>
          <a:prstGeom prst="rect">
            <a:avLst/>
          </a:prstGeom>
          <a:noFill/>
          <a:ln>
            <a:noFill/>
          </a:ln>
        </p:spPr>
      </p:pic>
      <p:sp>
        <p:nvSpPr>
          <p:cNvPr id="10" name="Rectangle 3"/>
          <p:cNvSpPr txBox="1">
            <a:spLocks/>
          </p:cNvSpPr>
          <p:nvPr/>
        </p:nvSpPr>
        <p:spPr bwMode="auto">
          <a:xfrm>
            <a:off x="2306149" y="3364284"/>
            <a:ext cx="5256584" cy="468052"/>
          </a:xfrm>
          <a:prstGeom prst="rect">
            <a:avLst/>
          </a:prstGeom>
          <a:ln>
            <a:noFill/>
            <a:headEnd/>
            <a:tailEnd/>
          </a:ln>
          <a:extLs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ru-RU" sz="3200" b="1" dirty="0">
                <a:effectLst>
                  <a:outerShdw blurRad="38100" dist="38100" dir="2700000" algn="tl">
                    <a:srgbClr val="000000">
                      <a:alpha val="43137"/>
                    </a:srgbClr>
                  </a:outerShdw>
                </a:effectLst>
                <a:cs typeface="Trebuchet MS" pitchFamily="34" charset="0"/>
              </a:rPr>
              <a:t/>
            </a:r>
            <a:br>
              <a:rPr lang="ru-RU" sz="3200" b="1" dirty="0">
                <a:effectLst>
                  <a:outerShdw blurRad="38100" dist="38100" dir="2700000" algn="tl">
                    <a:srgbClr val="000000">
                      <a:alpha val="43137"/>
                    </a:srgbClr>
                  </a:outerShdw>
                </a:effectLst>
                <a:cs typeface="Trebuchet MS" pitchFamily="34" charset="0"/>
              </a:rPr>
            </a:br>
            <a:r>
              <a:rPr lang="ru-RU" sz="3200" b="1" dirty="0">
                <a:effectLst>
                  <a:outerShdw blurRad="38100" dist="38100" dir="2700000" algn="tl">
                    <a:srgbClr val="000000">
                      <a:alpha val="43137"/>
                    </a:srgbClr>
                  </a:outerShdw>
                </a:effectLst>
                <a:cs typeface="Trebuchet MS" pitchFamily="34" charset="0"/>
              </a:rPr>
              <a:t>Расходы на культуру</a:t>
            </a:r>
            <a:br>
              <a:rPr lang="ru-RU" sz="3200" b="1" dirty="0">
                <a:effectLst>
                  <a:outerShdw blurRad="38100" dist="38100" dir="2700000" algn="tl">
                    <a:srgbClr val="000000">
                      <a:alpha val="43137"/>
                    </a:srgbClr>
                  </a:outerShdw>
                </a:effectLst>
                <a:cs typeface="Trebuchet MS" pitchFamily="34" charset="0"/>
              </a:rPr>
            </a:br>
            <a:endParaRPr lang="ru-RU" sz="3200" b="1" dirty="0">
              <a:effectLst>
                <a:outerShdw blurRad="38100" dist="38100" dir="2700000" algn="tl">
                  <a:srgbClr val="000000">
                    <a:alpha val="43137"/>
                  </a:srgbClr>
                </a:outerShdw>
              </a:effectLst>
              <a:cs typeface="Trebuchet MS" pitchFamily="34" charset="0"/>
            </a:endParaRPr>
          </a:p>
        </p:txBody>
      </p:sp>
      <p:graphicFrame>
        <p:nvGraphicFramePr>
          <p:cNvPr id="20" name="Таблица 19"/>
          <p:cNvGraphicFramePr>
            <a:graphicFrameLocks noGrp="1"/>
          </p:cNvGraphicFramePr>
          <p:nvPr>
            <p:extLst>
              <p:ext uri="{D42A27DB-BD31-4B8C-83A1-F6EECF244321}">
                <p14:modId xmlns:p14="http://schemas.microsoft.com/office/powerpoint/2010/main" val="2555017233"/>
              </p:ext>
            </p:extLst>
          </p:nvPr>
        </p:nvGraphicFramePr>
        <p:xfrm>
          <a:off x="395536" y="4365104"/>
          <a:ext cx="8370547" cy="1768074"/>
        </p:xfrm>
        <a:graphic>
          <a:graphicData uri="http://schemas.openxmlformats.org/drawingml/2006/table">
            <a:tbl>
              <a:tblPr firstRow="1" firstCol="1" lastRow="1" lastCol="1" bandRow="1" bandCol="1">
                <a:tableStyleId>{72833802-FEF1-4C79-8D5D-14CF1EAF98D9}</a:tableStyleId>
              </a:tblPr>
              <a:tblGrid>
                <a:gridCol w="576064">
                  <a:extLst>
                    <a:ext uri="{9D8B030D-6E8A-4147-A177-3AD203B41FA5}">
                      <a16:colId xmlns="" xmlns:a16="http://schemas.microsoft.com/office/drawing/2014/main" val="20000"/>
                    </a:ext>
                  </a:extLst>
                </a:gridCol>
                <a:gridCol w="4799534">
                  <a:extLst>
                    <a:ext uri="{9D8B030D-6E8A-4147-A177-3AD203B41FA5}">
                      <a16:colId xmlns="" xmlns:a16="http://schemas.microsoft.com/office/drawing/2014/main" val="20001"/>
                    </a:ext>
                  </a:extLst>
                </a:gridCol>
                <a:gridCol w="1053698">
                  <a:extLst>
                    <a:ext uri="{9D8B030D-6E8A-4147-A177-3AD203B41FA5}">
                      <a16:colId xmlns="" xmlns:a16="http://schemas.microsoft.com/office/drawing/2014/main" val="20002"/>
                    </a:ext>
                  </a:extLst>
                </a:gridCol>
                <a:gridCol w="987528">
                  <a:extLst>
                    <a:ext uri="{9D8B030D-6E8A-4147-A177-3AD203B41FA5}">
                      <a16:colId xmlns="" xmlns:a16="http://schemas.microsoft.com/office/drawing/2014/main" val="20003"/>
                    </a:ext>
                  </a:extLst>
                </a:gridCol>
                <a:gridCol w="953723">
                  <a:extLst>
                    <a:ext uri="{9D8B030D-6E8A-4147-A177-3AD203B41FA5}">
                      <a16:colId xmlns="" xmlns:a16="http://schemas.microsoft.com/office/drawing/2014/main" val="20004"/>
                    </a:ext>
                  </a:extLst>
                </a:gridCol>
              </a:tblGrid>
              <a:tr h="375326">
                <a:tc>
                  <a:txBody>
                    <a:bodyPr/>
                    <a:lstStyle/>
                    <a:p>
                      <a:pPr indent="90170" algn="ctr">
                        <a:lnSpc>
                          <a:spcPct val="115000"/>
                        </a:lnSpc>
                        <a:spcAft>
                          <a:spcPts val="0"/>
                        </a:spcAft>
                      </a:pPr>
                      <a:r>
                        <a:rPr lang="ru-RU" sz="1400" dirty="0">
                          <a:effectLst/>
                          <a:latin typeface="Times New Roman" pitchFamily="18" charset="0"/>
                          <a:cs typeface="Times New Roman" pitchFamily="18" charset="0"/>
                        </a:rPr>
                        <a:t>Код</a:t>
                      </a:r>
                      <a:endParaRPr lang="ru-RU" sz="1400"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indent="90170" algn="ctr">
                        <a:lnSpc>
                          <a:spcPct val="115000"/>
                        </a:lnSpc>
                        <a:spcAft>
                          <a:spcPts val="0"/>
                        </a:spcAft>
                      </a:pPr>
                      <a:r>
                        <a:rPr lang="ru-RU" sz="1400" dirty="0">
                          <a:effectLst/>
                          <a:latin typeface="Times New Roman" pitchFamily="18" charset="0"/>
                          <a:cs typeface="Times New Roman" pitchFamily="18" charset="0"/>
                        </a:rPr>
                        <a:t>Наименование разделов и подразделов</a:t>
                      </a:r>
                      <a:endParaRPr lang="ru-RU" sz="1400"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2024 год</a:t>
                      </a:r>
                      <a:endParaRPr lang="ru-RU" sz="1400"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1000"/>
                        </a:spcAft>
                      </a:pPr>
                      <a:r>
                        <a:rPr lang="ru-RU" sz="1400" dirty="0">
                          <a:effectLst/>
                          <a:latin typeface="Times New Roman" pitchFamily="18" charset="0"/>
                          <a:cs typeface="Times New Roman" pitchFamily="18" charset="0"/>
                        </a:rPr>
                        <a:t>2025 год</a:t>
                      </a:r>
                      <a:endParaRPr lang="ru-RU" sz="1400"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r>
                        <a:rPr lang="ru-RU" sz="1400" dirty="0">
                          <a:latin typeface="Times New Roman" pitchFamily="18" charset="0"/>
                          <a:cs typeface="Times New Roman" pitchFamily="18" charset="0"/>
                        </a:rPr>
                        <a:t>2026 год</a:t>
                      </a:r>
                      <a:endParaRPr lang="ru-RU" sz="1400" dirty="0">
                        <a:solidFill>
                          <a:schemeClr val="bg1"/>
                        </a:solidFill>
                        <a:latin typeface="Times New Roman" pitchFamily="18" charset="0"/>
                        <a:cs typeface="Times New Roman" pitchFamily="18" charset="0"/>
                      </a:endParaRPr>
                    </a:p>
                  </a:txBody>
                  <a:tcPr marL="68580" marR="68580" marT="0" marB="0"/>
                </a:tc>
                <a:extLst>
                  <a:ext uri="{0D108BD9-81ED-4DB2-BD59-A6C34878D82A}">
                    <a16:rowId xmlns="" xmlns:a16="http://schemas.microsoft.com/office/drawing/2014/main" val="10000"/>
                  </a:ext>
                </a:extLst>
              </a:tr>
              <a:tr h="450391">
                <a:tc>
                  <a:txBody>
                    <a:bodyPr/>
                    <a:lstStyle/>
                    <a:p>
                      <a:pPr algn="just">
                        <a:lnSpc>
                          <a:spcPct val="115000"/>
                        </a:lnSpc>
                        <a:spcAft>
                          <a:spcPts val="0"/>
                        </a:spcAft>
                      </a:pPr>
                      <a:r>
                        <a:rPr lang="ru-RU" sz="1200" dirty="0">
                          <a:effectLst/>
                          <a:latin typeface="Times New Roman" pitchFamily="18" charset="0"/>
                          <a:cs typeface="Times New Roman" pitchFamily="18" charset="0"/>
                        </a:rPr>
                        <a:t>0800</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ru-RU" sz="1300" dirty="0">
                          <a:effectLst/>
                          <a:latin typeface="Times New Roman" pitchFamily="18" charset="0"/>
                          <a:cs typeface="Times New Roman" pitchFamily="18" charset="0"/>
                        </a:rPr>
                        <a:t>Культура и искусство - всего</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38812,2</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38812,2</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38812,2</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235589">
                <a:tc>
                  <a:txBody>
                    <a:bodyPr/>
                    <a:lstStyle/>
                    <a:p>
                      <a:pPr algn="just">
                        <a:lnSpc>
                          <a:spcPct val="115000"/>
                        </a:lnSpc>
                        <a:spcAft>
                          <a:spcPts val="0"/>
                        </a:spcAft>
                      </a:pPr>
                      <a:r>
                        <a:rPr lang="ru-RU" sz="1200" dirty="0">
                          <a:effectLst/>
                          <a:latin typeface="Times New Roman" pitchFamily="18" charset="0"/>
                          <a:cs typeface="Times New Roman" pitchFamily="18" charset="0"/>
                        </a:rPr>
                        <a:t>0801</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ru-RU" sz="1200" b="0" dirty="0">
                          <a:effectLst/>
                          <a:latin typeface="Times New Roman" pitchFamily="18" charset="0"/>
                          <a:cs typeface="Times New Roman" pitchFamily="18" charset="0"/>
                        </a:rPr>
                        <a:t>Культура </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31525,6</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31525,6</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31525,6</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2"/>
                  </a:ext>
                </a:extLst>
              </a:tr>
              <a:tr h="235589">
                <a:tc>
                  <a:txBody>
                    <a:bodyPr/>
                    <a:lstStyle/>
                    <a:p>
                      <a:pPr algn="just">
                        <a:lnSpc>
                          <a:spcPct val="115000"/>
                        </a:lnSpc>
                        <a:spcAft>
                          <a:spcPts val="0"/>
                        </a:spcAft>
                      </a:pPr>
                      <a:r>
                        <a:rPr lang="ru-RU" sz="1200" dirty="0">
                          <a:effectLst/>
                          <a:latin typeface="Times New Roman" pitchFamily="18" charset="0"/>
                          <a:cs typeface="Times New Roman" pitchFamily="18" charset="0"/>
                        </a:rPr>
                        <a:t>0802</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ru-RU" sz="1200" b="0" dirty="0">
                          <a:effectLst/>
                          <a:latin typeface="Times New Roman" pitchFamily="18" charset="0"/>
                          <a:cs typeface="Times New Roman" pitchFamily="18" charset="0"/>
                        </a:rPr>
                        <a:t>Кинематография</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3076,9</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3076,9</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3076,9</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3"/>
                  </a:ext>
                </a:extLst>
              </a:tr>
              <a:tr h="471179">
                <a:tc>
                  <a:txBody>
                    <a:bodyPr/>
                    <a:lstStyle/>
                    <a:p>
                      <a:pPr algn="just">
                        <a:lnSpc>
                          <a:spcPct val="115000"/>
                        </a:lnSpc>
                        <a:spcAft>
                          <a:spcPts val="0"/>
                        </a:spcAft>
                      </a:pPr>
                      <a:r>
                        <a:rPr lang="ru-RU" sz="1200" dirty="0">
                          <a:effectLst/>
                          <a:latin typeface="Times New Roman" pitchFamily="18" charset="0"/>
                          <a:cs typeface="Times New Roman" pitchFamily="18" charset="0"/>
                        </a:rPr>
                        <a:t>0804</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ru-RU" sz="1200" b="0" dirty="0">
                          <a:effectLst/>
                          <a:latin typeface="Times New Roman" pitchFamily="18" charset="0"/>
                          <a:cs typeface="Times New Roman" pitchFamily="18" charset="0"/>
                        </a:rPr>
                        <a:t>Другие вопросы в области культуры</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4209,7</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4209,7</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4209,7</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343881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9" y="63671"/>
            <a:ext cx="1579943" cy="127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497" y="2714625"/>
            <a:ext cx="1790700" cy="121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95416" y="63671"/>
            <a:ext cx="7341079"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cs typeface="Trebuchet MS" pitchFamily="34" charset="0"/>
              </a:rPr>
              <a:t>Расходы</a:t>
            </a:r>
            <a:r>
              <a:rPr lang="ru-RU" b="1" dirty="0">
                <a:effectLst>
                  <a:outerShdw blurRad="38100" dist="38100" dir="2700000" algn="tl">
                    <a:srgbClr val="000000">
                      <a:alpha val="43137"/>
                    </a:srgbClr>
                  </a:outerShdw>
                </a:effectLst>
                <a:cs typeface="Trebuchet MS" pitchFamily="34" charset="0"/>
              </a:rPr>
              <a:t> </a:t>
            </a:r>
            <a:r>
              <a:rPr lang="ru-RU" sz="3200" b="1" dirty="0">
                <a:effectLst>
                  <a:outerShdw blurRad="38100" dist="38100" dir="2700000" algn="tl">
                    <a:srgbClr val="000000">
                      <a:alpha val="43137"/>
                    </a:srgbClr>
                  </a:outerShdw>
                </a:effectLst>
                <a:cs typeface="Trebuchet MS" pitchFamily="34" charset="0"/>
              </a:rPr>
              <a:t>на физическую культуру и спорт</a:t>
            </a:r>
            <a:endParaRPr lang="ru-RU" sz="3200" dirty="0"/>
          </a:p>
        </p:txBody>
      </p:sp>
      <p:graphicFrame>
        <p:nvGraphicFramePr>
          <p:cNvPr id="25" name="Таблица 24"/>
          <p:cNvGraphicFramePr>
            <a:graphicFrameLocks noGrp="1"/>
          </p:cNvGraphicFramePr>
          <p:nvPr>
            <p:extLst>
              <p:ext uri="{D42A27DB-BD31-4B8C-83A1-F6EECF244321}">
                <p14:modId xmlns:p14="http://schemas.microsoft.com/office/powerpoint/2010/main" val="3285028577"/>
              </p:ext>
            </p:extLst>
          </p:nvPr>
        </p:nvGraphicFramePr>
        <p:xfrm>
          <a:off x="880542" y="1298244"/>
          <a:ext cx="8136904" cy="1623418"/>
        </p:xfrm>
        <a:graphic>
          <a:graphicData uri="http://schemas.openxmlformats.org/drawingml/2006/table">
            <a:tbl>
              <a:tblPr firstRow="1" firstCol="1" lastRow="1" lastCol="1" bandRow="1" bandCol="1">
                <a:tableStyleId>{9DCAF9ED-07DC-4A11-8D7F-57B35C25682E}</a:tableStyleId>
              </a:tblPr>
              <a:tblGrid>
                <a:gridCol w="581208">
                  <a:extLst>
                    <a:ext uri="{9D8B030D-6E8A-4147-A177-3AD203B41FA5}">
                      <a16:colId xmlns="" xmlns:a16="http://schemas.microsoft.com/office/drawing/2014/main" val="20000"/>
                    </a:ext>
                  </a:extLst>
                </a:gridCol>
                <a:gridCol w="4577009">
                  <a:extLst>
                    <a:ext uri="{9D8B030D-6E8A-4147-A177-3AD203B41FA5}">
                      <a16:colId xmlns="" xmlns:a16="http://schemas.microsoft.com/office/drawing/2014/main" val="20001"/>
                    </a:ext>
                  </a:extLst>
                </a:gridCol>
                <a:gridCol w="1017113">
                  <a:extLst>
                    <a:ext uri="{9D8B030D-6E8A-4147-A177-3AD203B41FA5}">
                      <a16:colId xmlns="" xmlns:a16="http://schemas.microsoft.com/office/drawing/2014/main" val="20002"/>
                    </a:ext>
                  </a:extLst>
                </a:gridCol>
                <a:gridCol w="1018134">
                  <a:extLst>
                    <a:ext uri="{9D8B030D-6E8A-4147-A177-3AD203B41FA5}">
                      <a16:colId xmlns="" xmlns:a16="http://schemas.microsoft.com/office/drawing/2014/main" val="20003"/>
                    </a:ext>
                  </a:extLst>
                </a:gridCol>
                <a:gridCol w="943440">
                  <a:extLst>
                    <a:ext uri="{9D8B030D-6E8A-4147-A177-3AD203B41FA5}">
                      <a16:colId xmlns="" xmlns:a16="http://schemas.microsoft.com/office/drawing/2014/main" val="20004"/>
                    </a:ext>
                  </a:extLst>
                </a:gridCol>
              </a:tblGrid>
              <a:tr h="296778">
                <a:tc>
                  <a:txBody>
                    <a:bodyPr/>
                    <a:lstStyle/>
                    <a:p>
                      <a:pPr algn="ctr">
                        <a:lnSpc>
                          <a:spcPct val="115000"/>
                        </a:lnSpc>
                        <a:spcAft>
                          <a:spcPts val="0"/>
                        </a:spcAft>
                      </a:pPr>
                      <a:r>
                        <a:rPr lang="ru-RU" sz="1400" dirty="0">
                          <a:effectLst/>
                          <a:latin typeface="Times New Roman" pitchFamily="18" charset="0"/>
                          <a:cs typeface="Times New Roman" pitchFamily="18" charset="0"/>
                        </a:rPr>
                        <a:t>Код </a:t>
                      </a:r>
                      <a:endParaRPr lang="ru-RU" sz="1400" b="0"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Наименование разделов и подразделов</a:t>
                      </a:r>
                      <a:endParaRPr lang="ru-RU" sz="1400" b="0"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2024 год</a:t>
                      </a:r>
                      <a:endParaRPr lang="ru-RU" sz="1400" b="0"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1000"/>
                        </a:spcAft>
                      </a:pPr>
                      <a:r>
                        <a:rPr lang="ru-RU" sz="1400" dirty="0">
                          <a:effectLst/>
                          <a:latin typeface="Times New Roman" pitchFamily="18" charset="0"/>
                          <a:cs typeface="Times New Roman" pitchFamily="18" charset="0"/>
                        </a:rPr>
                        <a:t>2025 год</a:t>
                      </a:r>
                      <a:endParaRPr lang="ru-RU" sz="1400" b="0"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r>
                        <a:rPr lang="ru-RU" sz="1400" dirty="0">
                          <a:latin typeface="Times New Roman" pitchFamily="18" charset="0"/>
                          <a:cs typeface="Times New Roman" pitchFamily="18" charset="0"/>
                        </a:rPr>
                        <a:t>2064 год</a:t>
                      </a:r>
                      <a:endParaRPr lang="ru-RU" sz="1400" b="0" dirty="0">
                        <a:solidFill>
                          <a:schemeClr val="bg1"/>
                        </a:solidFill>
                        <a:latin typeface="Times New Roman" pitchFamily="18" charset="0"/>
                        <a:cs typeface="Times New Roman" pitchFamily="18" charset="0"/>
                      </a:endParaRPr>
                    </a:p>
                  </a:txBody>
                  <a:tcPr marL="68580" marR="68580" marT="0" marB="0"/>
                </a:tc>
                <a:extLst>
                  <a:ext uri="{0D108BD9-81ED-4DB2-BD59-A6C34878D82A}">
                    <a16:rowId xmlns="" xmlns:a16="http://schemas.microsoft.com/office/drawing/2014/main" val="10000"/>
                  </a:ext>
                </a:extLst>
              </a:tr>
              <a:tr h="423159">
                <a:tc>
                  <a:txBody>
                    <a:bodyPr/>
                    <a:lstStyle/>
                    <a:p>
                      <a:pPr>
                        <a:lnSpc>
                          <a:spcPct val="115000"/>
                        </a:lnSpc>
                        <a:spcAft>
                          <a:spcPts val="0"/>
                        </a:spcAft>
                      </a:pPr>
                      <a:r>
                        <a:rPr lang="ru-RU" sz="1200" dirty="0">
                          <a:effectLst/>
                          <a:latin typeface="Times New Roman" pitchFamily="18" charset="0"/>
                          <a:cs typeface="Times New Roman" pitchFamily="18" charset="0"/>
                        </a:rPr>
                        <a:t>1100</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Физическая культура и спорт - всего</a:t>
                      </a:r>
                    </a:p>
                    <a:p>
                      <a:pPr>
                        <a:lnSpc>
                          <a:spcPct val="115000"/>
                        </a:lnSpc>
                        <a:spcAft>
                          <a:spcPts val="0"/>
                        </a:spcAft>
                      </a:pP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2466,5</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2351,5</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2351,5</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381382">
                <a:tc>
                  <a:txBody>
                    <a:bodyPr/>
                    <a:lstStyle/>
                    <a:p>
                      <a:pPr>
                        <a:lnSpc>
                          <a:spcPct val="115000"/>
                        </a:lnSpc>
                        <a:spcAft>
                          <a:spcPts val="0"/>
                        </a:spcAft>
                      </a:pPr>
                      <a:r>
                        <a:rPr lang="ru-RU" sz="1200" dirty="0">
                          <a:effectLst/>
                          <a:latin typeface="Times New Roman" pitchFamily="18" charset="0"/>
                          <a:cs typeface="Times New Roman" pitchFamily="18" charset="0"/>
                        </a:rPr>
                        <a:t>1101</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Физическая культура</a:t>
                      </a:r>
                    </a:p>
                    <a:p>
                      <a:pPr>
                        <a:lnSpc>
                          <a:spcPct val="115000"/>
                        </a:lnSpc>
                        <a:spcAft>
                          <a:spcPts val="0"/>
                        </a:spcAft>
                      </a:pP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dk1"/>
                          </a:solidFill>
                          <a:effectLst/>
                          <a:latin typeface="Times New Roman" pitchFamily="18" charset="0"/>
                          <a:ea typeface="+mn-ea"/>
                          <a:cs typeface="Times New Roman" pitchFamily="18" charset="0"/>
                        </a:rPr>
                        <a:t>250</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175</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175</a:t>
                      </a:r>
                    </a:p>
                  </a:txBody>
                  <a:tcPr marL="68580" marR="68580" marT="0" marB="0"/>
                </a:tc>
                <a:extLst>
                  <a:ext uri="{0D108BD9-81ED-4DB2-BD59-A6C34878D82A}">
                    <a16:rowId xmlns="" xmlns:a16="http://schemas.microsoft.com/office/drawing/2014/main" val="10002"/>
                  </a:ext>
                </a:extLst>
              </a:tr>
              <a:tr h="482857">
                <a:tc>
                  <a:txBody>
                    <a:bodyPr/>
                    <a:lstStyle/>
                    <a:p>
                      <a:pPr>
                        <a:lnSpc>
                          <a:spcPct val="115000"/>
                        </a:lnSpc>
                        <a:spcAft>
                          <a:spcPts val="0"/>
                        </a:spcAft>
                      </a:pPr>
                      <a:r>
                        <a:rPr lang="ru-RU" sz="1200" dirty="0">
                          <a:effectLst/>
                          <a:latin typeface="Times New Roman" pitchFamily="18" charset="0"/>
                          <a:cs typeface="Times New Roman" pitchFamily="18" charset="0"/>
                        </a:rPr>
                        <a:t>1105</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Другие вопросы в области физической культуры и спорта</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2216,5</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smtClean="0">
                          <a:solidFill>
                            <a:schemeClr val="tx2">
                              <a:lumMod val="50000"/>
                            </a:schemeClr>
                          </a:solidFill>
                          <a:effectLst/>
                          <a:latin typeface="Times New Roman" pitchFamily="18" charset="0"/>
                          <a:ea typeface="Times New Roman"/>
                          <a:cs typeface="Times New Roman" pitchFamily="18" charset="0"/>
                        </a:rPr>
                        <a:t>2176,5</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smtClean="0">
                          <a:solidFill>
                            <a:schemeClr val="tx2">
                              <a:lumMod val="50000"/>
                            </a:schemeClr>
                          </a:solidFill>
                          <a:effectLst/>
                          <a:latin typeface="Times New Roman" pitchFamily="18" charset="0"/>
                          <a:ea typeface="Times New Roman"/>
                          <a:cs typeface="Times New Roman" pitchFamily="18" charset="0"/>
                        </a:rPr>
                        <a:t>2176,5</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3"/>
                  </a:ext>
                </a:extLst>
              </a:tr>
            </a:tbl>
          </a:graphicData>
        </a:graphic>
      </p:graphicFrame>
      <p:pic>
        <p:nvPicPr>
          <p:cNvPr id="28" name="Рисунок 27" descr="https://im0-tub-ru.yandex.net/i?id=8db40c745d1dc27071081028651ca579&amp;n=33&amp;h=190&amp;w=19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3429000"/>
            <a:ext cx="1515905" cy="1152128"/>
          </a:xfrm>
          <a:prstGeom prst="rect">
            <a:avLst/>
          </a:prstGeom>
          <a:noFill/>
          <a:ln>
            <a:noFill/>
          </a:ln>
        </p:spPr>
      </p:pic>
      <p:sp>
        <p:nvSpPr>
          <p:cNvPr id="31" name="Rectangle 3"/>
          <p:cNvSpPr>
            <a:spLocks noGrp="1"/>
          </p:cNvSpPr>
          <p:nvPr>
            <p:ph type="title"/>
          </p:nvPr>
        </p:nvSpPr>
        <p:spPr>
          <a:xfrm>
            <a:off x="2123728" y="3781197"/>
            <a:ext cx="5832648" cy="1008112"/>
          </a:xfr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marL="0" indent="0" algn="ctr" eaLnBrk="1" hangingPunct="1">
              <a:buNone/>
            </a:pPr>
            <a:r>
              <a:rPr lang="ru-RU" sz="3200" b="1" dirty="0">
                <a:solidFill>
                  <a:schemeClr val="bg1"/>
                </a:solidFill>
                <a:effectLst>
                  <a:outerShdw blurRad="38100" dist="38100" dir="2700000" algn="tl">
                    <a:srgbClr val="000000">
                      <a:alpha val="43137"/>
                    </a:srgbClr>
                  </a:outerShdw>
                </a:effectLst>
                <a:cs typeface="Trebuchet MS" pitchFamily="34" charset="0"/>
              </a:rPr>
              <a:t>Расходы на социальную политику</a:t>
            </a:r>
          </a:p>
        </p:txBody>
      </p:sp>
      <p:graphicFrame>
        <p:nvGraphicFramePr>
          <p:cNvPr id="33" name="Объект 4"/>
          <p:cNvGraphicFramePr>
            <a:graphicFrameLocks noGrp="1"/>
          </p:cNvGraphicFramePr>
          <p:nvPr>
            <p:ph sz="quarter" idx="13"/>
            <p:extLst>
              <p:ext uri="{D42A27DB-BD31-4B8C-83A1-F6EECF244321}">
                <p14:modId xmlns:p14="http://schemas.microsoft.com/office/powerpoint/2010/main" val="161142159"/>
              </p:ext>
            </p:extLst>
          </p:nvPr>
        </p:nvGraphicFramePr>
        <p:xfrm>
          <a:off x="213360" y="5013176"/>
          <a:ext cx="8784974" cy="1696486"/>
        </p:xfrm>
        <a:graphic>
          <a:graphicData uri="http://schemas.openxmlformats.org/drawingml/2006/table">
            <a:tbl>
              <a:tblPr firstRow="1" firstCol="1" lastRow="1" lastCol="1" bandRow="1" bandCol="1">
                <a:tableStyleId>{9DCAF9ED-07DC-4A11-8D7F-57B35C25682E}</a:tableStyleId>
              </a:tblPr>
              <a:tblGrid>
                <a:gridCol w="576063">
                  <a:extLst>
                    <a:ext uri="{9D8B030D-6E8A-4147-A177-3AD203B41FA5}">
                      <a16:colId xmlns="" xmlns:a16="http://schemas.microsoft.com/office/drawing/2014/main" val="20000"/>
                    </a:ext>
                  </a:extLst>
                </a:gridCol>
                <a:gridCol w="5400600">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936103">
                  <a:extLst>
                    <a:ext uri="{9D8B030D-6E8A-4147-A177-3AD203B41FA5}">
                      <a16:colId xmlns="" xmlns:a16="http://schemas.microsoft.com/office/drawing/2014/main" val="20004"/>
                    </a:ext>
                  </a:extLst>
                </a:gridCol>
              </a:tblGrid>
              <a:tr h="434614">
                <a:tc>
                  <a:txBody>
                    <a:bodyPr/>
                    <a:lstStyle/>
                    <a:p>
                      <a:pPr algn="ctr">
                        <a:lnSpc>
                          <a:spcPct val="115000"/>
                        </a:lnSpc>
                        <a:spcAft>
                          <a:spcPts val="0"/>
                        </a:spcAft>
                      </a:pPr>
                      <a:r>
                        <a:rPr lang="ru-RU" sz="1400" dirty="0">
                          <a:effectLst/>
                          <a:latin typeface="Times New Roman" pitchFamily="18" charset="0"/>
                          <a:cs typeface="Times New Roman" pitchFamily="18" charset="0"/>
                        </a:rPr>
                        <a:t>Код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Наименование разделов </a:t>
                      </a:r>
                      <a:r>
                        <a:rPr lang="ru-RU" sz="1400" baseline="0" dirty="0">
                          <a:effectLst/>
                          <a:latin typeface="Times New Roman" pitchFamily="18" charset="0"/>
                          <a:cs typeface="Times New Roman" pitchFamily="18" charset="0"/>
                        </a:rPr>
                        <a:t> и</a:t>
                      </a:r>
                      <a:r>
                        <a:rPr lang="ru-RU" sz="1400" dirty="0">
                          <a:effectLst/>
                          <a:latin typeface="Times New Roman" pitchFamily="18" charset="0"/>
                          <a:cs typeface="Times New Roman" pitchFamily="18" charset="0"/>
                        </a:rPr>
                        <a:t> подразделов</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2024  год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1000"/>
                        </a:spcAft>
                      </a:pPr>
                      <a:r>
                        <a:rPr lang="ru-RU" sz="1400" dirty="0">
                          <a:effectLst/>
                          <a:latin typeface="Times New Roman" pitchFamily="18" charset="0"/>
                          <a:cs typeface="Times New Roman" pitchFamily="18" charset="0"/>
                        </a:rPr>
                        <a:t>2025  год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2026 год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0"/>
                  </a:ext>
                </a:extLst>
              </a:tr>
              <a:tr h="415261">
                <a:tc>
                  <a:txBody>
                    <a:bodyPr/>
                    <a:lstStyle/>
                    <a:p>
                      <a:pPr algn="just">
                        <a:lnSpc>
                          <a:spcPct val="115000"/>
                        </a:lnSpc>
                        <a:spcAft>
                          <a:spcPts val="0"/>
                        </a:spcAft>
                      </a:pPr>
                      <a:r>
                        <a:rPr lang="ru-RU" sz="1200" dirty="0">
                          <a:effectLst/>
                          <a:latin typeface="Times New Roman" pitchFamily="18" charset="0"/>
                          <a:cs typeface="Times New Roman" pitchFamily="18" charset="0"/>
                        </a:rPr>
                        <a:t>1000</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ru-RU" sz="1200" b="0" dirty="0">
                          <a:effectLst/>
                          <a:latin typeface="Times New Roman" pitchFamily="18" charset="0"/>
                          <a:cs typeface="Times New Roman" pitchFamily="18" charset="0"/>
                        </a:rPr>
                        <a:t>Социальная политика</a:t>
                      </a:r>
                      <a:r>
                        <a:rPr lang="ru-RU" sz="1200" b="0" baseline="0" dirty="0">
                          <a:effectLst/>
                          <a:latin typeface="Times New Roman" pitchFamily="18" charset="0"/>
                          <a:cs typeface="Times New Roman" pitchFamily="18" charset="0"/>
                        </a:rPr>
                        <a:t> </a:t>
                      </a:r>
                      <a:r>
                        <a:rPr lang="ru-RU" sz="1200" b="0" dirty="0">
                          <a:effectLst/>
                          <a:latin typeface="Times New Roman" pitchFamily="18" charset="0"/>
                          <a:cs typeface="Times New Roman" pitchFamily="18" charset="0"/>
                        </a:rPr>
                        <a:t> - всего</a:t>
                      </a:r>
                    </a:p>
                    <a:p>
                      <a:pPr algn="just">
                        <a:lnSpc>
                          <a:spcPct val="115000"/>
                        </a:lnSpc>
                        <a:spcAft>
                          <a:spcPts val="0"/>
                        </a:spcAft>
                      </a:pP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180527,8</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176807,6</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175620,5</a:t>
                      </a:r>
                    </a:p>
                  </a:txBody>
                  <a:tcPr marL="68580" marR="68580" marT="0" marB="0"/>
                </a:tc>
                <a:extLst>
                  <a:ext uri="{0D108BD9-81ED-4DB2-BD59-A6C34878D82A}">
                    <a16:rowId xmlns="" xmlns:a16="http://schemas.microsoft.com/office/drawing/2014/main" val="10001"/>
                  </a:ext>
                </a:extLst>
              </a:tr>
              <a:tr h="198944">
                <a:tc>
                  <a:txBody>
                    <a:bodyPr/>
                    <a:lstStyle/>
                    <a:p>
                      <a:pPr>
                        <a:lnSpc>
                          <a:spcPct val="115000"/>
                        </a:lnSpc>
                        <a:spcAft>
                          <a:spcPts val="0"/>
                        </a:spcAft>
                      </a:pPr>
                      <a:r>
                        <a:rPr lang="ru-RU" sz="1200" dirty="0">
                          <a:effectLst/>
                          <a:latin typeface="Times New Roman" pitchFamily="18" charset="0"/>
                          <a:cs typeface="Times New Roman" pitchFamily="18" charset="0"/>
                        </a:rPr>
                        <a:t>1001</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Пенсионное обеспечение</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9742,9</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8406,6</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9348,5</a:t>
                      </a:r>
                    </a:p>
                  </a:txBody>
                  <a:tcPr marL="68580" marR="68580" marT="0" marB="0"/>
                </a:tc>
                <a:extLst>
                  <a:ext uri="{0D108BD9-81ED-4DB2-BD59-A6C34878D82A}">
                    <a16:rowId xmlns="" xmlns:a16="http://schemas.microsoft.com/office/drawing/2014/main" val="10002"/>
                  </a:ext>
                </a:extLst>
              </a:tr>
              <a:tr h="198944">
                <a:tc>
                  <a:txBody>
                    <a:bodyPr/>
                    <a:lstStyle/>
                    <a:p>
                      <a:pPr>
                        <a:lnSpc>
                          <a:spcPct val="115000"/>
                        </a:lnSpc>
                        <a:spcAft>
                          <a:spcPts val="0"/>
                        </a:spcAft>
                      </a:pPr>
                      <a:r>
                        <a:rPr lang="ru-RU" sz="1200" dirty="0">
                          <a:effectLst/>
                          <a:latin typeface="Times New Roman" pitchFamily="18" charset="0"/>
                          <a:cs typeface="Times New Roman" pitchFamily="18" charset="0"/>
                        </a:rPr>
                        <a:t>1003</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Социальное обеспечение население</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104968,6</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104918,6</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104918,6</a:t>
                      </a:r>
                    </a:p>
                  </a:txBody>
                  <a:tcPr marL="68580" marR="68580" marT="0" marB="0"/>
                </a:tc>
                <a:extLst>
                  <a:ext uri="{0D108BD9-81ED-4DB2-BD59-A6C34878D82A}">
                    <a16:rowId xmlns="" xmlns:a16="http://schemas.microsoft.com/office/drawing/2014/main" val="10003"/>
                  </a:ext>
                </a:extLst>
              </a:tr>
              <a:tr h="201273">
                <a:tc>
                  <a:txBody>
                    <a:bodyPr/>
                    <a:lstStyle/>
                    <a:p>
                      <a:pPr>
                        <a:lnSpc>
                          <a:spcPct val="115000"/>
                        </a:lnSpc>
                        <a:spcAft>
                          <a:spcPts val="0"/>
                        </a:spcAft>
                      </a:pPr>
                      <a:r>
                        <a:rPr lang="ru-RU" sz="1200" dirty="0">
                          <a:effectLst/>
                          <a:latin typeface="Times New Roman" pitchFamily="18" charset="0"/>
                          <a:cs typeface="Times New Roman" pitchFamily="18" charset="0"/>
                        </a:rPr>
                        <a:t>1004</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Охрана семьи и детства</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43562,1</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41119</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39138,5</a:t>
                      </a:r>
                    </a:p>
                  </a:txBody>
                  <a:tcPr marL="68580" marR="68580" marT="0" marB="0"/>
                </a:tc>
                <a:extLst>
                  <a:ext uri="{0D108BD9-81ED-4DB2-BD59-A6C34878D82A}">
                    <a16:rowId xmlns="" xmlns:a16="http://schemas.microsoft.com/office/drawing/2014/main" val="10004"/>
                  </a:ext>
                </a:extLst>
              </a:tr>
              <a:tr h="207148">
                <a:tc>
                  <a:txBody>
                    <a:bodyPr/>
                    <a:lstStyle/>
                    <a:p>
                      <a:pPr>
                        <a:lnSpc>
                          <a:spcPct val="115000"/>
                        </a:lnSpc>
                        <a:spcAft>
                          <a:spcPts val="0"/>
                        </a:spcAft>
                      </a:pPr>
                      <a:r>
                        <a:rPr lang="ru-RU" sz="1200" dirty="0">
                          <a:effectLst/>
                          <a:latin typeface="Times New Roman" pitchFamily="18" charset="0"/>
                          <a:cs typeface="Times New Roman" pitchFamily="18" charset="0"/>
                        </a:rPr>
                        <a:t>1006</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b="0" dirty="0">
                          <a:effectLst/>
                          <a:latin typeface="Times New Roman" pitchFamily="18" charset="0"/>
                          <a:cs typeface="Times New Roman" pitchFamily="18" charset="0"/>
                        </a:rPr>
                        <a:t>Другие вопросы в области социальной политики</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22254,2</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22363,4</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22214,9</a:t>
                      </a:r>
                    </a:p>
                  </a:txBody>
                  <a:tcPr marL="68580" marR="68580" marT="0" marB="0"/>
                </a:tc>
                <a:extLst>
                  <a:ext uri="{0D108BD9-81ED-4DB2-BD59-A6C34878D82A}">
                    <a16:rowId xmlns="" xmlns:a16="http://schemas.microsoft.com/office/drawing/2014/main" val="10005"/>
                  </a:ext>
                </a:extLst>
              </a:tr>
            </a:tbl>
          </a:graphicData>
        </a:graphic>
      </p:graphicFrame>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2887" y="3323840"/>
            <a:ext cx="104360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6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3"/>
          <p:cNvGraphicFramePr>
            <a:graphicFrameLocks/>
          </p:cNvGraphicFramePr>
          <p:nvPr>
            <p:extLst>
              <p:ext uri="{D42A27DB-BD31-4B8C-83A1-F6EECF244321}">
                <p14:modId xmlns:p14="http://schemas.microsoft.com/office/powerpoint/2010/main" val="3698913934"/>
              </p:ext>
            </p:extLst>
          </p:nvPr>
        </p:nvGraphicFramePr>
        <p:xfrm>
          <a:off x="539552" y="1844824"/>
          <a:ext cx="7710241" cy="1846534"/>
        </p:xfrm>
        <a:graphic>
          <a:graphicData uri="http://schemas.openxmlformats.org/drawingml/2006/table">
            <a:tbl>
              <a:tblPr firstRow="1" firstCol="1" lastRow="1" lastCol="1" bandRow="1" bandCol="1">
                <a:tableStyleId>{9DCAF9ED-07DC-4A11-8D7F-57B35C25682E}</a:tableStyleId>
              </a:tblPr>
              <a:tblGrid>
                <a:gridCol w="720079">
                  <a:extLst>
                    <a:ext uri="{9D8B030D-6E8A-4147-A177-3AD203B41FA5}">
                      <a16:colId xmlns="" xmlns:a16="http://schemas.microsoft.com/office/drawing/2014/main" val="20000"/>
                    </a:ext>
                  </a:extLst>
                </a:gridCol>
                <a:gridCol w="3960441">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864096">
                  <a:extLst>
                    <a:ext uri="{9D8B030D-6E8A-4147-A177-3AD203B41FA5}">
                      <a16:colId xmlns="" xmlns:a16="http://schemas.microsoft.com/office/drawing/2014/main" val="20003"/>
                    </a:ext>
                  </a:extLst>
                </a:gridCol>
                <a:gridCol w="1013497">
                  <a:extLst>
                    <a:ext uri="{9D8B030D-6E8A-4147-A177-3AD203B41FA5}">
                      <a16:colId xmlns="" xmlns:a16="http://schemas.microsoft.com/office/drawing/2014/main" val="20004"/>
                    </a:ext>
                  </a:extLst>
                </a:gridCol>
              </a:tblGrid>
              <a:tr h="504056">
                <a:tc>
                  <a:txBody>
                    <a:bodyPr/>
                    <a:lstStyle/>
                    <a:p>
                      <a:pPr algn="ctr">
                        <a:lnSpc>
                          <a:spcPct val="115000"/>
                        </a:lnSpc>
                        <a:spcAft>
                          <a:spcPts val="0"/>
                        </a:spcAft>
                      </a:pPr>
                      <a:r>
                        <a:rPr lang="ru-RU" sz="1400" dirty="0">
                          <a:effectLst/>
                          <a:latin typeface="Times New Roman" pitchFamily="18" charset="0"/>
                          <a:cs typeface="Times New Roman" pitchFamily="18" charset="0"/>
                        </a:rPr>
                        <a:t>Код </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Наименование разделов и подразделов</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2024</a:t>
                      </a:r>
                      <a:r>
                        <a:rPr lang="ru-RU" sz="1400" baseline="0" dirty="0">
                          <a:effectLst/>
                          <a:latin typeface="Times New Roman" pitchFamily="18" charset="0"/>
                          <a:cs typeface="Times New Roman" pitchFamily="18" charset="0"/>
                        </a:rPr>
                        <a:t> год</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400" dirty="0">
                          <a:effectLst/>
                          <a:latin typeface="Times New Roman" pitchFamily="18" charset="0"/>
                          <a:cs typeface="Times New Roman" pitchFamily="18" charset="0"/>
                        </a:rPr>
                        <a:t>2025 год </a:t>
                      </a:r>
                      <a:endParaRPr lang="ru-RU" sz="14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r>
                        <a:rPr lang="ru-RU" sz="1400" dirty="0">
                          <a:latin typeface="Times New Roman" pitchFamily="18" charset="0"/>
                          <a:cs typeface="Times New Roman" pitchFamily="18" charset="0"/>
                        </a:rPr>
                        <a:t>   2026 год</a:t>
                      </a:r>
                      <a:endParaRPr lang="ru-RU" sz="1400" dirty="0">
                        <a:solidFill>
                          <a:schemeClr val="bg1"/>
                        </a:solidFill>
                        <a:latin typeface="Times New Roman" pitchFamily="18" charset="0"/>
                        <a:cs typeface="Times New Roman" pitchFamily="18" charset="0"/>
                      </a:endParaRPr>
                    </a:p>
                  </a:txBody>
                  <a:tcPr marL="68580" marR="68580" marT="0" marB="0"/>
                </a:tc>
                <a:extLst>
                  <a:ext uri="{0D108BD9-81ED-4DB2-BD59-A6C34878D82A}">
                    <a16:rowId xmlns="" xmlns:a16="http://schemas.microsoft.com/office/drawing/2014/main" val="10000"/>
                  </a:ext>
                </a:extLst>
              </a:tr>
              <a:tr h="287577">
                <a:tc>
                  <a:txBody>
                    <a:bodyPr/>
                    <a:lstStyle/>
                    <a:p>
                      <a:pPr algn="ctr">
                        <a:lnSpc>
                          <a:spcPct val="115000"/>
                        </a:lnSpc>
                        <a:spcAft>
                          <a:spcPts val="0"/>
                        </a:spcAft>
                      </a:pPr>
                      <a:r>
                        <a:rPr lang="ru-RU" sz="1200" dirty="0">
                          <a:effectLst/>
                          <a:latin typeface="Times New Roman" pitchFamily="18" charset="0"/>
                          <a:cs typeface="Times New Roman" pitchFamily="18" charset="0"/>
                        </a:rPr>
                        <a:t>1400</a:t>
                      </a:r>
                      <a:endParaRPr lang="ru-RU" sz="12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ru-RU" sz="1200" b="0" dirty="0">
                          <a:effectLst/>
                          <a:latin typeface="Times New Roman" pitchFamily="18" charset="0"/>
                          <a:cs typeface="Times New Roman" pitchFamily="18" charset="0"/>
                        </a:rPr>
                        <a:t>Межбюджетные трансферты - всего</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58510,1</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47115,5</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47115,5</a:t>
                      </a:r>
                    </a:p>
                  </a:txBody>
                  <a:tcPr marL="68580" marR="68580" marT="0" marB="0"/>
                </a:tc>
                <a:extLst>
                  <a:ext uri="{0D108BD9-81ED-4DB2-BD59-A6C34878D82A}">
                    <a16:rowId xmlns="" xmlns:a16="http://schemas.microsoft.com/office/drawing/2014/main" val="10001"/>
                  </a:ext>
                </a:extLst>
              </a:tr>
              <a:tr h="634277">
                <a:tc>
                  <a:txBody>
                    <a:bodyPr/>
                    <a:lstStyle/>
                    <a:p>
                      <a:pPr algn="ctr">
                        <a:lnSpc>
                          <a:spcPct val="115000"/>
                        </a:lnSpc>
                        <a:spcAft>
                          <a:spcPts val="0"/>
                        </a:spcAft>
                      </a:pPr>
                      <a:r>
                        <a:rPr lang="ru-RU" sz="1200" dirty="0">
                          <a:effectLst/>
                          <a:latin typeface="Times New Roman" pitchFamily="18" charset="0"/>
                          <a:cs typeface="Times New Roman" pitchFamily="18" charset="0"/>
                        </a:rPr>
                        <a:t>1401</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ru-RU" sz="1200" b="0" dirty="0">
                          <a:effectLst/>
                          <a:latin typeface="Times New Roman" pitchFamily="18" charset="0"/>
                          <a:cs typeface="Times New Roman" pitchFamily="18" charset="0"/>
                        </a:rPr>
                        <a:t>Дотации на выравнивание бюджетной обеспеченности субъектов Российской Федерации и муниципальных образований</a:t>
                      </a:r>
                    </a:p>
                  </a:txBody>
                  <a:tcPr marL="68580" marR="68580" marT="0" marB="0"/>
                </a:tc>
                <a:tc>
                  <a:txBody>
                    <a:bodyPr/>
                    <a:lstStyle/>
                    <a:p>
                      <a:pPr algn="ctr">
                        <a:lnSpc>
                          <a:spcPct val="115000"/>
                        </a:lnSpc>
                        <a:spcAft>
                          <a:spcPts val="0"/>
                        </a:spcAft>
                      </a:pPr>
                      <a:endParaRPr lang="ru-RU" sz="12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46715,5</a:t>
                      </a:r>
                    </a:p>
                  </a:txBody>
                  <a:tcPr marL="68580" marR="68580" marT="0" marB="0"/>
                </a:tc>
                <a:tc>
                  <a:txBody>
                    <a:bodyPr/>
                    <a:lstStyle/>
                    <a:p>
                      <a:pPr algn="ctr">
                        <a:lnSpc>
                          <a:spcPct val="115000"/>
                        </a:lnSpc>
                        <a:spcAft>
                          <a:spcPts val="0"/>
                        </a:spcAft>
                      </a:pPr>
                      <a:endParaRPr lang="ru-RU" sz="12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46715,5</a:t>
                      </a:r>
                    </a:p>
                  </a:txBody>
                  <a:tcPr marL="68580" marR="68580" marT="0" marB="0"/>
                </a:tc>
                <a:tc>
                  <a:txBody>
                    <a:bodyPr/>
                    <a:lstStyle/>
                    <a:p>
                      <a:pPr algn="ctr">
                        <a:lnSpc>
                          <a:spcPct val="115000"/>
                        </a:lnSpc>
                        <a:spcAft>
                          <a:spcPts val="0"/>
                        </a:spcAft>
                      </a:pPr>
                      <a:endParaRPr lang="ru-RU" sz="12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46715,5</a:t>
                      </a:r>
                    </a:p>
                  </a:txBody>
                  <a:tcPr marL="68580" marR="68580" marT="0" marB="0"/>
                </a:tc>
                <a:extLst>
                  <a:ext uri="{0D108BD9-81ED-4DB2-BD59-A6C34878D82A}">
                    <a16:rowId xmlns="" xmlns:a16="http://schemas.microsoft.com/office/drawing/2014/main" val="10002"/>
                  </a:ext>
                </a:extLst>
              </a:tr>
              <a:tr h="164070">
                <a:tc>
                  <a:txBody>
                    <a:bodyPr/>
                    <a:lstStyle/>
                    <a:p>
                      <a:pPr algn="ctr">
                        <a:lnSpc>
                          <a:spcPct val="115000"/>
                        </a:lnSpc>
                        <a:spcAft>
                          <a:spcPts val="0"/>
                        </a:spcAft>
                      </a:pPr>
                      <a:r>
                        <a:rPr lang="ru-RU" sz="1200" dirty="0">
                          <a:effectLst/>
                          <a:latin typeface="Times New Roman" pitchFamily="18" charset="0"/>
                          <a:cs typeface="Times New Roman" pitchFamily="18" charset="0"/>
                        </a:rPr>
                        <a:t>1403</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ru-RU" sz="1200" b="0" dirty="0">
                          <a:effectLst/>
                          <a:latin typeface="Times New Roman" pitchFamily="18" charset="0"/>
                          <a:cs typeface="Times New Roman" pitchFamily="18" charset="0"/>
                        </a:rPr>
                        <a:t> Прочие межбюджетные трансферты общего характера</a:t>
                      </a:r>
                    </a:p>
                    <a:p>
                      <a:pPr algn="l">
                        <a:lnSpc>
                          <a:spcPct val="115000"/>
                        </a:lnSpc>
                        <a:spcAft>
                          <a:spcPts val="0"/>
                        </a:spcAft>
                      </a:pP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dk1"/>
                          </a:solidFill>
                          <a:effectLst/>
                          <a:latin typeface="Times New Roman" pitchFamily="18" charset="0"/>
                          <a:ea typeface="+mn-ea"/>
                          <a:cs typeface="Times New Roman" pitchFamily="18" charset="0"/>
                        </a:rPr>
                        <a:t>11794,6</a:t>
                      </a:r>
                      <a:endParaRPr lang="ru-RU" sz="12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400</a:t>
                      </a:r>
                    </a:p>
                  </a:txBody>
                  <a:tcPr marL="68580" marR="68580" marT="0" marB="0"/>
                </a:tc>
                <a:tc>
                  <a:txBody>
                    <a:bodyPr/>
                    <a:lstStyle/>
                    <a:p>
                      <a:pPr algn="ctr">
                        <a:lnSpc>
                          <a:spcPct val="115000"/>
                        </a:lnSpc>
                        <a:spcAft>
                          <a:spcPts val="0"/>
                        </a:spcAft>
                      </a:pPr>
                      <a:r>
                        <a:rPr lang="ru-RU" sz="1200" b="0" dirty="0">
                          <a:solidFill>
                            <a:schemeClr val="tx2">
                              <a:lumMod val="50000"/>
                            </a:schemeClr>
                          </a:solidFill>
                          <a:effectLst/>
                          <a:latin typeface="Times New Roman" pitchFamily="18" charset="0"/>
                          <a:ea typeface="Times New Roman"/>
                          <a:cs typeface="Times New Roman" pitchFamily="18" charset="0"/>
                        </a:rPr>
                        <a:t>400</a:t>
                      </a:r>
                    </a:p>
                  </a:txBody>
                  <a:tcPr marL="68580" marR="68580" marT="0" marB="0"/>
                </a:tc>
                <a:extLst>
                  <a:ext uri="{0D108BD9-81ED-4DB2-BD59-A6C34878D82A}">
                    <a16:rowId xmlns="" xmlns:a16="http://schemas.microsoft.com/office/drawing/2014/main" val="10003"/>
                  </a:ext>
                </a:extLst>
              </a:tr>
            </a:tbl>
          </a:graphicData>
        </a:graphic>
      </p:graphicFrame>
      <p:sp>
        <p:nvSpPr>
          <p:cNvPr id="3" name="Заголовок 1"/>
          <p:cNvSpPr txBox="1">
            <a:spLocks/>
          </p:cNvSpPr>
          <p:nvPr/>
        </p:nvSpPr>
        <p:spPr>
          <a:xfrm>
            <a:off x="1835696" y="332656"/>
            <a:ext cx="5559164" cy="1020139"/>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chemeClr val="bg1"/>
                </a:solidFill>
                <a:effectLst>
                  <a:outerShdw blurRad="38100" dist="38100" dir="2700000" algn="tl">
                    <a:srgbClr val="000000">
                      <a:alpha val="43137"/>
                    </a:srgbClr>
                  </a:outerShdw>
                </a:effectLst>
                <a:cs typeface="Tahoma" pitchFamily="34" charset="0"/>
              </a:rPr>
              <a:t>Межбюджетные трансферты</a:t>
            </a:r>
            <a:endParaRPr lang="ru-RU" sz="3200" b="1" dirty="0">
              <a:solidFill>
                <a:schemeClr val="bg1"/>
              </a:solidFill>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6" y="4005064"/>
            <a:ext cx="3181952"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 y="0"/>
            <a:ext cx="2107394"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176" y="-39726"/>
            <a:ext cx="20478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981467"/>
            <a:ext cx="4627244" cy="278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88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Таблица 24"/>
          <p:cNvGraphicFramePr>
            <a:graphicFrameLocks noGrp="1"/>
          </p:cNvGraphicFramePr>
          <p:nvPr>
            <p:extLst>
              <p:ext uri="{D42A27DB-BD31-4B8C-83A1-F6EECF244321}">
                <p14:modId xmlns:p14="http://schemas.microsoft.com/office/powerpoint/2010/main" val="1376958317"/>
              </p:ext>
            </p:extLst>
          </p:nvPr>
        </p:nvGraphicFramePr>
        <p:xfrm>
          <a:off x="0" y="986854"/>
          <a:ext cx="9036495" cy="5847361"/>
        </p:xfrm>
        <a:graphic>
          <a:graphicData uri="http://schemas.openxmlformats.org/drawingml/2006/table">
            <a:tbl>
              <a:tblPr firstRow="1" bandRow="1">
                <a:tableStyleId>{B301B821-A1FF-4177-AEE7-76D212191A09}</a:tableStyleId>
              </a:tblPr>
              <a:tblGrid>
                <a:gridCol w="5796136">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91738">
                  <a:extLst>
                    <a:ext uri="{9D8B030D-6E8A-4147-A177-3AD203B41FA5}">
                      <a16:colId xmlns="" xmlns:a16="http://schemas.microsoft.com/office/drawing/2014/main" val="20002"/>
                    </a:ext>
                  </a:extLst>
                </a:gridCol>
                <a:gridCol w="1068501">
                  <a:extLst>
                    <a:ext uri="{9D8B030D-6E8A-4147-A177-3AD203B41FA5}">
                      <a16:colId xmlns="" xmlns:a16="http://schemas.microsoft.com/office/drawing/2014/main" val="20003"/>
                    </a:ext>
                  </a:extLst>
                </a:gridCol>
              </a:tblGrid>
              <a:tr h="432048">
                <a:tc>
                  <a:txBody>
                    <a:bodyPr/>
                    <a:lstStyle/>
                    <a:p>
                      <a:pPr algn="ctr"/>
                      <a:r>
                        <a:rPr lang="ru-RU" sz="1400" cap="none" spc="0" dirty="0">
                          <a:ln>
                            <a:noFill/>
                          </a:ln>
                          <a:effectLst/>
                          <a:latin typeface="Times New Roman" pitchFamily="18" charset="0"/>
                          <a:cs typeface="Times New Roman" pitchFamily="18" charset="0"/>
                        </a:rPr>
                        <a:t>Наименование программы</a:t>
                      </a:r>
                      <a:endParaRPr lang="ru-RU" sz="1400" b="1" cap="none" spc="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ru-RU" sz="1400" cap="none" spc="0" dirty="0">
                          <a:ln>
                            <a:noFill/>
                          </a:ln>
                          <a:effectLst/>
                          <a:latin typeface="Times New Roman" pitchFamily="18" charset="0"/>
                          <a:cs typeface="Times New Roman" pitchFamily="18" charset="0"/>
                        </a:rPr>
                        <a:t>2024 год</a:t>
                      </a:r>
                      <a:endParaRPr lang="ru-RU" sz="1400" b="1"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36000" marR="36000" anchor="ctr"/>
                </a:tc>
                <a:tc>
                  <a:txBody>
                    <a:bodyPr/>
                    <a:lstStyle/>
                    <a:p>
                      <a:pPr algn="ctr"/>
                      <a:r>
                        <a:rPr lang="ru-RU" sz="1400" cap="none" spc="0" dirty="0">
                          <a:ln>
                            <a:noFill/>
                          </a:ln>
                          <a:effectLst/>
                          <a:latin typeface="Times New Roman" pitchFamily="18" charset="0"/>
                          <a:cs typeface="Times New Roman" pitchFamily="18" charset="0"/>
                        </a:rPr>
                        <a:t>2025год</a:t>
                      </a:r>
                      <a:endParaRPr lang="ru-RU" sz="1400" b="1"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36000" marR="36000" anchor="ctr"/>
                </a:tc>
                <a:tc>
                  <a:txBody>
                    <a:bodyPr/>
                    <a:lstStyle/>
                    <a:p>
                      <a:pPr algn="ctr"/>
                      <a:r>
                        <a:rPr lang="ru-RU" sz="1400" cap="none" spc="0" dirty="0">
                          <a:ln>
                            <a:noFill/>
                          </a:ln>
                          <a:effectLst/>
                          <a:latin typeface="Times New Roman" pitchFamily="18" charset="0"/>
                          <a:cs typeface="Times New Roman" pitchFamily="18" charset="0"/>
                        </a:rPr>
                        <a:t>2026 год</a:t>
                      </a:r>
                      <a:endParaRPr lang="ru-RU" sz="1400" b="1"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36000" marR="36000" anchor="ctr"/>
                </a:tc>
                <a:extLst>
                  <a:ext uri="{0D108BD9-81ED-4DB2-BD59-A6C34878D82A}">
                    <a16:rowId xmlns="" xmlns:a16="http://schemas.microsoft.com/office/drawing/2014/main" val="10000"/>
                  </a:ext>
                </a:extLst>
              </a:tr>
              <a:tr h="216024">
                <a:tc>
                  <a:txBody>
                    <a:bodyPr/>
                    <a:lstStyle/>
                    <a:p>
                      <a:pPr algn="just">
                        <a:lnSpc>
                          <a:spcPct val="115000"/>
                        </a:lnSpc>
                        <a:spcAft>
                          <a:spcPts val="0"/>
                        </a:spcAft>
                      </a:pPr>
                      <a:r>
                        <a:rPr lang="ru-RU" sz="1400" dirty="0">
                          <a:effectLst/>
                          <a:latin typeface="Times New Roman" pitchFamily="18" charset="0"/>
                          <a:cs typeface="Times New Roman" pitchFamily="18" charset="0"/>
                        </a:rPr>
                        <a:t>ВСЕГО расходов по программам:</a:t>
                      </a:r>
                    </a:p>
                  </a:txBody>
                  <a:tcPr marL="68580" marR="68580" marT="0" marB="0"/>
                </a:tc>
                <a:tc>
                  <a:txBody>
                    <a:bodyPr/>
                    <a:lstStyle/>
                    <a:p>
                      <a:pPr algn="ctr">
                        <a:lnSpc>
                          <a:spcPct val="115000"/>
                        </a:lnSpc>
                        <a:spcAft>
                          <a:spcPts val="0"/>
                        </a:spcAft>
                      </a:pPr>
                      <a:r>
                        <a:rPr lang="ru-RU" sz="1400" b="1" dirty="0">
                          <a:effectLst/>
                          <a:latin typeface="Times New Roman" panose="02020603050405020304" pitchFamily="18" charset="0"/>
                          <a:ea typeface="Calibri"/>
                          <a:cs typeface="Times New Roman" panose="02020603050405020304" pitchFamily="18" charset="0"/>
                        </a:rPr>
                        <a:t>337996,5</a:t>
                      </a:r>
                    </a:p>
                  </a:txBody>
                  <a:tcPr marL="68580" marR="68580" marT="0" marB="0"/>
                </a:tc>
                <a:tc>
                  <a:txBody>
                    <a:bodyPr/>
                    <a:lstStyle/>
                    <a:p>
                      <a:pPr algn="ctr">
                        <a:lnSpc>
                          <a:spcPct val="115000"/>
                        </a:lnSpc>
                        <a:spcAft>
                          <a:spcPts val="0"/>
                        </a:spcAft>
                      </a:pPr>
                      <a:r>
                        <a:rPr lang="ru-RU" sz="1400" b="1" dirty="0">
                          <a:effectLst/>
                          <a:latin typeface="Times New Roman" panose="02020603050405020304" pitchFamily="18" charset="0"/>
                          <a:ea typeface="Calibri"/>
                          <a:cs typeface="Times New Roman" panose="02020603050405020304" pitchFamily="18" charset="0"/>
                        </a:rPr>
                        <a:t>286002,0</a:t>
                      </a:r>
                    </a:p>
                  </a:txBody>
                  <a:tcPr marL="68580" marR="68580" marT="0" marB="0"/>
                </a:tc>
                <a:tc>
                  <a:txBody>
                    <a:bodyPr/>
                    <a:lstStyle/>
                    <a:p>
                      <a:pPr algn="ctr">
                        <a:lnSpc>
                          <a:spcPct val="115000"/>
                        </a:lnSpc>
                        <a:spcAft>
                          <a:spcPts val="0"/>
                        </a:spcAft>
                      </a:pPr>
                      <a:r>
                        <a:rPr lang="ru-RU" sz="1400" b="1" dirty="0">
                          <a:effectLst/>
                          <a:latin typeface="Times New Roman" panose="02020603050405020304" pitchFamily="18" charset="0"/>
                          <a:ea typeface="Calibri"/>
                          <a:cs typeface="Times New Roman" panose="02020603050405020304" pitchFamily="18" charset="0"/>
                        </a:rPr>
                        <a:t>306389,7</a:t>
                      </a:r>
                    </a:p>
                  </a:txBody>
                  <a:tcPr marL="68580" marR="68580" marT="0" marB="0"/>
                </a:tc>
                <a:extLst>
                  <a:ext uri="{0D108BD9-81ED-4DB2-BD59-A6C34878D82A}">
                    <a16:rowId xmlns="" xmlns:a16="http://schemas.microsoft.com/office/drawing/2014/main" val="10001"/>
                  </a:ext>
                </a:extLst>
              </a:tr>
              <a:tr h="365858">
                <a:tc>
                  <a:txBody>
                    <a:bodyPr/>
                    <a:lstStyle/>
                    <a:p>
                      <a:pPr algn="just">
                        <a:lnSpc>
                          <a:spcPct val="115000"/>
                        </a:lnSpc>
                        <a:spcAft>
                          <a:spcPts val="0"/>
                        </a:spcAft>
                      </a:pPr>
                      <a:r>
                        <a:rPr lang="ru-RU" sz="1200" dirty="0">
                          <a:effectLst/>
                          <a:latin typeface="Times New Roman" pitchFamily="18" charset="0"/>
                          <a:cs typeface="Times New Roman" pitchFamily="18" charset="0"/>
                        </a:rPr>
                        <a:t>1. Муниципальная программа «Управление муниципальными финансами на 2023-2025г»</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16455,4</a:t>
                      </a: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16455,4</a:t>
                      </a: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16455,4</a:t>
                      </a:r>
                    </a:p>
                  </a:txBody>
                  <a:tcPr marL="68580" marR="68580" marT="0" marB="0"/>
                </a:tc>
                <a:extLst>
                  <a:ext uri="{0D108BD9-81ED-4DB2-BD59-A6C34878D82A}">
                    <a16:rowId xmlns="" xmlns:a16="http://schemas.microsoft.com/office/drawing/2014/main" val="10002"/>
                  </a:ext>
                </a:extLst>
              </a:tr>
              <a:tr h="738420">
                <a:tc>
                  <a:txBody>
                    <a:bodyPr/>
                    <a:lstStyle/>
                    <a:p>
                      <a:pPr algn="just">
                        <a:lnSpc>
                          <a:spcPct val="115000"/>
                        </a:lnSpc>
                        <a:spcAft>
                          <a:spcPts val="0"/>
                        </a:spcAft>
                      </a:pPr>
                      <a:r>
                        <a:rPr lang="ru-RU" sz="1200" dirty="0">
                          <a:effectLst/>
                          <a:latin typeface="Times New Roman" pitchFamily="18" charset="0"/>
                          <a:cs typeface="Times New Roman" pitchFamily="18" charset="0"/>
                        </a:rPr>
                        <a:t>1.1.Муниципальная подпрограмма «Создание условий для эффективного и ответственного управления муниципальными финансами, повышения устойчивости бюджетов муниципальных образований Зеленчукского муниципального района»</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2548,9</a:t>
                      </a: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2548,9</a:t>
                      </a: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2548,9</a:t>
                      </a:r>
                    </a:p>
                  </a:txBody>
                  <a:tcPr marL="68580" marR="68580" marT="0" marB="0"/>
                </a:tc>
                <a:extLst>
                  <a:ext uri="{0D108BD9-81ED-4DB2-BD59-A6C34878D82A}">
                    <a16:rowId xmlns="" xmlns:a16="http://schemas.microsoft.com/office/drawing/2014/main" val="10003"/>
                  </a:ext>
                </a:extLst>
              </a:tr>
              <a:tr h="492279">
                <a:tc>
                  <a:txBody>
                    <a:bodyPr/>
                    <a:lstStyle/>
                    <a:p>
                      <a:pPr algn="just">
                        <a:lnSpc>
                          <a:spcPct val="115000"/>
                        </a:lnSpc>
                        <a:spcAft>
                          <a:spcPts val="0"/>
                        </a:spcAft>
                      </a:pPr>
                      <a:r>
                        <a:rPr lang="ru-RU" sz="1200" dirty="0">
                          <a:effectLst/>
                          <a:latin typeface="Times New Roman" pitchFamily="18" charset="0"/>
                          <a:cs typeface="Times New Roman" pitchFamily="18" charset="0"/>
                        </a:rPr>
                        <a:t>1.2.Муниципальная подпрограмма «Обеспечение реализации муниципальной программы и прочие мероприятия»</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13906,5</a:t>
                      </a: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13906,5</a:t>
                      </a: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13906,5</a:t>
                      </a:r>
                    </a:p>
                  </a:txBody>
                  <a:tcPr marL="68580" marR="68580" marT="0" marB="0"/>
                </a:tc>
                <a:extLst>
                  <a:ext uri="{0D108BD9-81ED-4DB2-BD59-A6C34878D82A}">
                    <a16:rowId xmlns="" xmlns:a16="http://schemas.microsoft.com/office/drawing/2014/main" val="10004"/>
                  </a:ext>
                </a:extLst>
              </a:tr>
              <a:tr h="492279">
                <a:tc>
                  <a:txBody>
                    <a:bodyPr/>
                    <a:lstStyle/>
                    <a:p>
                      <a:pPr algn="just">
                        <a:lnSpc>
                          <a:spcPct val="115000"/>
                        </a:lnSpc>
                        <a:spcAft>
                          <a:spcPts val="0"/>
                        </a:spcAft>
                      </a:pPr>
                      <a:r>
                        <a:rPr lang="ru-RU" sz="1200" dirty="0">
                          <a:effectLst/>
                          <a:latin typeface="Times New Roman" pitchFamily="18" charset="0"/>
                          <a:cs typeface="Times New Roman" pitchFamily="18" charset="0"/>
                        </a:rPr>
                        <a:t>2. Муниципальная программа «Развитие образования Зеленчукского муниципального района»</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147035,6</a:t>
                      </a: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107435,9</a:t>
                      </a:r>
                    </a:p>
                  </a:txBody>
                  <a:tcPr marL="68580" marR="68580" marT="0" marB="0"/>
                </a:tc>
                <a:tc>
                  <a:txBody>
                    <a:bodyPr/>
                    <a:lstStyle/>
                    <a:p>
                      <a:pPr algn="ctr">
                        <a:lnSpc>
                          <a:spcPct val="115000"/>
                        </a:lnSpc>
                        <a:spcAft>
                          <a:spcPts val="0"/>
                        </a:spcAft>
                      </a:pPr>
                      <a:endParaRPr lang="ru-RU" sz="12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115630,2</a:t>
                      </a:r>
                    </a:p>
                  </a:txBody>
                  <a:tcPr marL="68580" marR="68580" marT="0" marB="0"/>
                </a:tc>
                <a:extLst>
                  <a:ext uri="{0D108BD9-81ED-4DB2-BD59-A6C34878D82A}">
                    <a16:rowId xmlns="" xmlns:a16="http://schemas.microsoft.com/office/drawing/2014/main" val="10005"/>
                  </a:ext>
                </a:extLst>
              </a:tr>
              <a:tr h="228887">
                <a:tc>
                  <a:txBody>
                    <a:bodyPr/>
                    <a:lstStyle/>
                    <a:p>
                      <a:pPr algn="just">
                        <a:lnSpc>
                          <a:spcPct val="115000"/>
                        </a:lnSpc>
                        <a:spcAft>
                          <a:spcPts val="0"/>
                        </a:spcAft>
                      </a:pPr>
                      <a:r>
                        <a:rPr lang="ru-RU" sz="1200" dirty="0">
                          <a:effectLst/>
                          <a:latin typeface="Times New Roman" pitchFamily="18" charset="0"/>
                          <a:cs typeface="Times New Roman" pitchFamily="18" charset="0"/>
                        </a:rPr>
                        <a:t>2.1.Муниципальная подпрограмма «Одаренные дети»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100</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50</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50</a:t>
                      </a:r>
                    </a:p>
                  </a:txBody>
                  <a:tcPr marL="68580" marR="68580" marT="0" marB="0"/>
                </a:tc>
                <a:extLst>
                  <a:ext uri="{0D108BD9-81ED-4DB2-BD59-A6C34878D82A}">
                    <a16:rowId xmlns="" xmlns:a16="http://schemas.microsoft.com/office/drawing/2014/main" val="10006"/>
                  </a:ext>
                </a:extLst>
              </a:tr>
              <a:tr h="347247">
                <a:tc>
                  <a:txBody>
                    <a:bodyPr/>
                    <a:lstStyle/>
                    <a:p>
                      <a:pPr algn="just">
                        <a:lnSpc>
                          <a:spcPct val="115000"/>
                        </a:lnSpc>
                        <a:spcAft>
                          <a:spcPts val="0"/>
                        </a:spcAft>
                      </a:pPr>
                      <a:r>
                        <a:rPr lang="ru-RU" sz="1200" dirty="0">
                          <a:effectLst/>
                          <a:latin typeface="Times New Roman" pitchFamily="18" charset="0"/>
                          <a:cs typeface="Times New Roman" pitchFamily="18" charset="0"/>
                        </a:rPr>
                        <a:t>2.2.Муниципальная подпрограмма «Развитие дошкольного образования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47689,8</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35733,1</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37925,4</a:t>
                      </a:r>
                    </a:p>
                  </a:txBody>
                  <a:tcPr marL="68580" marR="68580" marT="0" marB="0"/>
                </a:tc>
                <a:extLst>
                  <a:ext uri="{0D108BD9-81ED-4DB2-BD59-A6C34878D82A}">
                    <a16:rowId xmlns="" xmlns:a16="http://schemas.microsoft.com/office/drawing/2014/main" val="10007"/>
                  </a:ext>
                </a:extLst>
              </a:tr>
              <a:tr h="344989">
                <a:tc>
                  <a:txBody>
                    <a:bodyPr/>
                    <a:lstStyle/>
                    <a:p>
                      <a:pPr algn="just">
                        <a:lnSpc>
                          <a:spcPct val="115000"/>
                        </a:lnSpc>
                        <a:spcAft>
                          <a:spcPts val="0"/>
                        </a:spcAft>
                      </a:pPr>
                      <a:r>
                        <a:rPr lang="ru-RU" sz="1200" dirty="0">
                          <a:effectLst/>
                          <a:latin typeface="Times New Roman" pitchFamily="18" charset="0"/>
                          <a:cs typeface="Times New Roman" pitchFamily="18" charset="0"/>
                        </a:rPr>
                        <a:t>2.3.Муниципальная  подпрограмма «Развитие системы отдыха и оздоровления детей»</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1236</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1236</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1236</a:t>
                      </a:r>
                    </a:p>
                  </a:txBody>
                  <a:tcPr marL="68580" marR="68580" marT="0" marB="0"/>
                </a:tc>
                <a:extLst>
                  <a:ext uri="{0D108BD9-81ED-4DB2-BD59-A6C34878D82A}">
                    <a16:rowId xmlns="" xmlns:a16="http://schemas.microsoft.com/office/drawing/2014/main" val="10008"/>
                  </a:ext>
                </a:extLst>
              </a:tr>
              <a:tr h="257132">
                <a:tc>
                  <a:txBody>
                    <a:bodyPr/>
                    <a:lstStyle/>
                    <a:p>
                      <a:pPr algn="just">
                        <a:lnSpc>
                          <a:spcPct val="115000"/>
                        </a:lnSpc>
                        <a:spcAft>
                          <a:spcPts val="0"/>
                        </a:spcAft>
                      </a:pPr>
                      <a:r>
                        <a:rPr lang="ru-RU" sz="1200" dirty="0">
                          <a:effectLst/>
                          <a:latin typeface="Times New Roman" pitchFamily="18" charset="0"/>
                          <a:cs typeface="Times New Roman" pitchFamily="18" charset="0"/>
                        </a:rPr>
                        <a:t>2.4.Муниципальная подпрограмма «Развитие общего образования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45751,4</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25409,5</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29215,9</a:t>
                      </a:r>
                    </a:p>
                  </a:txBody>
                  <a:tcPr marL="68580" marR="68580" marT="0" marB="0"/>
                </a:tc>
                <a:extLst>
                  <a:ext uri="{0D108BD9-81ED-4DB2-BD59-A6C34878D82A}">
                    <a16:rowId xmlns="" xmlns:a16="http://schemas.microsoft.com/office/drawing/2014/main" val="10009"/>
                  </a:ext>
                </a:extLst>
              </a:tr>
              <a:tr h="360040">
                <a:tc>
                  <a:txBody>
                    <a:bodyPr/>
                    <a:lstStyle/>
                    <a:p>
                      <a:pPr algn="just">
                        <a:lnSpc>
                          <a:spcPct val="115000"/>
                        </a:lnSpc>
                        <a:spcAft>
                          <a:spcPts val="0"/>
                        </a:spcAft>
                      </a:pPr>
                      <a:r>
                        <a:rPr lang="ru-RU" sz="1200" dirty="0">
                          <a:effectLst/>
                          <a:latin typeface="Times New Roman" pitchFamily="18" charset="0"/>
                          <a:cs typeface="Times New Roman" pitchFamily="18" charset="0"/>
                        </a:rPr>
                        <a:t>2.5.Муниципальная подпрограмма «Развитие дополнительного образования детей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29319,2</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24685,4</a:t>
                      </a:r>
                    </a:p>
                  </a:txBody>
                  <a:tcPr marL="68580" marR="68580" marT="0" marB="0"/>
                </a:tc>
                <a:tc>
                  <a:txBody>
                    <a:bodyPr/>
                    <a:lstStyle/>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26881,0</a:t>
                      </a:r>
                    </a:p>
                  </a:txBody>
                  <a:tcPr marL="68580" marR="68580" marT="0" marB="0"/>
                </a:tc>
                <a:extLst>
                  <a:ext uri="{0D108BD9-81ED-4DB2-BD59-A6C34878D82A}">
                    <a16:rowId xmlns="" xmlns:a16="http://schemas.microsoft.com/office/drawing/2014/main" val="10010"/>
                  </a:ext>
                </a:extLst>
              </a:tr>
              <a:tr h="226180">
                <a:tc>
                  <a:txBody>
                    <a:bodyPr/>
                    <a:lstStyle/>
                    <a:p>
                      <a:pPr algn="just">
                        <a:lnSpc>
                          <a:spcPct val="115000"/>
                        </a:lnSpc>
                        <a:spcAft>
                          <a:spcPts val="0"/>
                        </a:spcAft>
                      </a:pPr>
                      <a:r>
                        <a:rPr lang="ru-RU" sz="1200" dirty="0">
                          <a:effectLst/>
                          <a:latin typeface="Times New Roman" pitchFamily="18" charset="0"/>
                          <a:cs typeface="Times New Roman" pitchFamily="18" charset="0"/>
                        </a:rPr>
                        <a:t>2.6.Муниципальная подпрограмма «Другие вопросы образования»</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9243,3</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9243,3</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9243,3</a:t>
                      </a:r>
                    </a:p>
                  </a:txBody>
                  <a:tcPr marL="68580" marR="68580" marT="0" marB="0"/>
                </a:tc>
                <a:extLst>
                  <a:ext uri="{0D108BD9-81ED-4DB2-BD59-A6C34878D82A}">
                    <a16:rowId xmlns="" xmlns:a16="http://schemas.microsoft.com/office/drawing/2014/main" val="10011"/>
                  </a:ext>
                </a:extLst>
              </a:tr>
              <a:tr h="312195">
                <a:tc>
                  <a:txBody>
                    <a:bodyPr/>
                    <a:lstStyle/>
                    <a:p>
                      <a:pPr algn="just">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2.7.Муниципальная подпрограмма «Комплексная безопасность образовательных учреждений»</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8931,6</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6333,0</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6333,0</a:t>
                      </a:r>
                    </a:p>
                  </a:txBody>
                  <a:tcPr marL="68580" marR="68580" marT="0" marB="0"/>
                </a:tc>
                <a:extLst>
                  <a:ext uri="{0D108BD9-81ED-4DB2-BD59-A6C34878D82A}">
                    <a16:rowId xmlns="" xmlns:a16="http://schemas.microsoft.com/office/drawing/2014/main" val="10012"/>
                  </a:ext>
                </a:extLst>
              </a:tr>
              <a:tr h="312195">
                <a:tc>
                  <a:txBody>
                    <a:bodyPr/>
                    <a:lstStyle/>
                    <a:p>
                      <a:pPr algn="just">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2.8.Муниципальная подпрограмма «Обеспечение реализации муниципальной программы и прочие мероприятия »</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4436,8</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4436,8</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4436,8</a:t>
                      </a:r>
                    </a:p>
                  </a:txBody>
                  <a:tcPr marL="68580" marR="68580" marT="0" marB="0"/>
                </a:tc>
                <a:extLst>
                  <a:ext uri="{0D108BD9-81ED-4DB2-BD59-A6C34878D82A}">
                    <a16:rowId xmlns="" xmlns:a16="http://schemas.microsoft.com/office/drawing/2014/main" val="10013"/>
                  </a:ext>
                </a:extLst>
              </a:tr>
              <a:tr h="31219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200" b="0" dirty="0">
                          <a:effectLst/>
                          <a:latin typeface="Times New Roman" panose="02020603050405020304" pitchFamily="18" charset="0"/>
                          <a:ea typeface="Calibri"/>
                          <a:cs typeface="Times New Roman" panose="02020603050405020304" pitchFamily="18" charset="0"/>
                        </a:rPr>
                        <a:t>2.9.Муниципальная подпрограмма «Организация питания обучающихся в муниципальных образовательных организациях»</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327,5</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308,8</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308,8</a:t>
                      </a:r>
                    </a:p>
                  </a:txBody>
                  <a:tcPr marL="68580" marR="68580" marT="0" marB="0"/>
                </a:tc>
                <a:extLst>
                  <a:ext uri="{0D108BD9-81ED-4DB2-BD59-A6C34878D82A}">
                    <a16:rowId xmlns="" xmlns:a16="http://schemas.microsoft.com/office/drawing/2014/main" val="10014"/>
                  </a:ext>
                </a:extLst>
              </a:tr>
            </a:tbl>
          </a:graphicData>
        </a:graphic>
      </p:graphicFrame>
      <p:sp>
        <p:nvSpPr>
          <p:cNvPr id="27652" name="TextBox 31"/>
          <p:cNvSpPr txBox="1">
            <a:spLocks noChangeArrowheads="1"/>
          </p:cNvSpPr>
          <p:nvPr/>
        </p:nvSpPr>
        <p:spPr bwMode="auto">
          <a:xfrm>
            <a:off x="4716016" y="1052736"/>
            <a:ext cx="1137234" cy="307777"/>
          </a:xfrm>
          <a:prstGeom prst="rect">
            <a:avLst/>
          </a:prstGeom>
          <a:noFill/>
          <a:ln w="9525">
            <a:noFill/>
            <a:miter lim="800000"/>
            <a:headEnd/>
            <a:tailEnd/>
          </a:ln>
        </p:spPr>
        <p:txBody>
          <a:bodyPr wrap="none">
            <a:spAutoFit/>
          </a:bodyPr>
          <a:lstStyle/>
          <a:p>
            <a:r>
              <a:rPr lang="ru-RU" sz="1400" b="1" dirty="0">
                <a:latin typeface="Times New Roman" pitchFamily="18" charset="0"/>
                <a:cs typeface="Times New Roman" pitchFamily="18" charset="0"/>
              </a:rPr>
              <a:t>тыс. рублей</a:t>
            </a:r>
          </a:p>
        </p:txBody>
      </p:sp>
      <p:sp>
        <p:nvSpPr>
          <p:cNvPr id="5" name="Заголовок 1"/>
          <p:cNvSpPr txBox="1">
            <a:spLocks/>
          </p:cNvSpPr>
          <p:nvPr/>
        </p:nvSpPr>
        <p:spPr>
          <a:xfrm>
            <a:off x="107504" y="79602"/>
            <a:ext cx="6264696" cy="648072"/>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effectLst>
                  <a:outerShdw blurRad="38100" dist="38100" dir="2700000" algn="tl">
                    <a:srgbClr val="000000">
                      <a:alpha val="43137"/>
                    </a:srgbClr>
                  </a:outerShdw>
                </a:effectLst>
                <a:cs typeface="Arial" pitchFamily="34" charset="0"/>
              </a:rPr>
              <a:t>Муниципальные программы </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690" y="0"/>
            <a:ext cx="259228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314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8223985"/>
              </p:ext>
            </p:extLst>
          </p:nvPr>
        </p:nvGraphicFramePr>
        <p:xfrm>
          <a:off x="107503" y="385075"/>
          <a:ext cx="8960120" cy="7756469"/>
        </p:xfrm>
        <a:graphic>
          <a:graphicData uri="http://schemas.openxmlformats.org/drawingml/2006/table">
            <a:tbl>
              <a:tblPr firstRow="1" bandRow="1">
                <a:tableStyleId>{69CF1AB2-1976-4502-BF36-3FF5EA218861}</a:tableStyleId>
              </a:tblPr>
              <a:tblGrid>
                <a:gridCol w="6104143">
                  <a:extLst>
                    <a:ext uri="{9D8B030D-6E8A-4147-A177-3AD203B41FA5}">
                      <a16:colId xmlns="" xmlns:a16="http://schemas.microsoft.com/office/drawing/2014/main" val="20000"/>
                    </a:ext>
                  </a:extLst>
                </a:gridCol>
                <a:gridCol w="928192">
                  <a:extLst>
                    <a:ext uri="{9D8B030D-6E8A-4147-A177-3AD203B41FA5}">
                      <a16:colId xmlns="" xmlns:a16="http://schemas.microsoft.com/office/drawing/2014/main" val="20001"/>
                    </a:ext>
                  </a:extLst>
                </a:gridCol>
                <a:gridCol w="999592">
                  <a:extLst>
                    <a:ext uri="{9D8B030D-6E8A-4147-A177-3AD203B41FA5}">
                      <a16:colId xmlns="" xmlns:a16="http://schemas.microsoft.com/office/drawing/2014/main" val="20002"/>
                    </a:ext>
                  </a:extLst>
                </a:gridCol>
                <a:gridCol w="928193">
                  <a:extLst>
                    <a:ext uri="{9D8B030D-6E8A-4147-A177-3AD203B41FA5}">
                      <a16:colId xmlns="" xmlns:a16="http://schemas.microsoft.com/office/drawing/2014/main" val="20003"/>
                    </a:ext>
                  </a:extLst>
                </a:gridCol>
              </a:tblGrid>
              <a:tr h="451637">
                <a:tc>
                  <a:txBody>
                    <a:bodyPr/>
                    <a:lstStyle/>
                    <a:p>
                      <a:pPr algn="just">
                        <a:lnSpc>
                          <a:spcPct val="115000"/>
                        </a:lnSpc>
                        <a:spcAft>
                          <a:spcPts val="0"/>
                        </a:spcAft>
                      </a:pPr>
                      <a:r>
                        <a:rPr lang="ru-RU" sz="1200" dirty="0">
                          <a:effectLst/>
                          <a:latin typeface="Times New Roman" pitchFamily="18" charset="0"/>
                          <a:cs typeface="Times New Roman" pitchFamily="18" charset="0"/>
                        </a:rPr>
                        <a:t>3. Муниципальная программа «Социальная поддержка населения в  Зеленчукском муниципальном  районе  на 2023-2025 годы »</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1" dirty="0">
                          <a:effectLst/>
                          <a:latin typeface="Times New Roman" panose="02020603050405020304" pitchFamily="18" charset="0"/>
                          <a:ea typeface="Calibri"/>
                          <a:cs typeface="Times New Roman" panose="02020603050405020304" pitchFamily="18" charset="0"/>
                        </a:rPr>
                        <a:t>30288,4</a:t>
                      </a:r>
                    </a:p>
                  </a:txBody>
                  <a:tcPr marL="68580" marR="68580" marT="0" marB="0"/>
                </a:tc>
                <a:tc>
                  <a:txBody>
                    <a:bodyPr/>
                    <a:lstStyle/>
                    <a:p>
                      <a:pPr algn="ctr">
                        <a:lnSpc>
                          <a:spcPct val="115000"/>
                        </a:lnSpc>
                        <a:spcAft>
                          <a:spcPts val="0"/>
                        </a:spcAft>
                      </a:pPr>
                      <a:endParaRPr lang="ru-RU" sz="12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1" dirty="0">
                          <a:effectLst/>
                          <a:latin typeface="Times New Roman" panose="02020603050405020304" pitchFamily="18" charset="0"/>
                          <a:ea typeface="Calibri"/>
                          <a:cs typeface="Times New Roman" panose="02020603050405020304" pitchFamily="18" charset="0"/>
                        </a:rPr>
                        <a:t>28917,1</a:t>
                      </a:r>
                    </a:p>
                  </a:txBody>
                  <a:tcPr marL="68580" marR="68580" marT="0" marB="0"/>
                </a:tc>
                <a:tc>
                  <a:txBody>
                    <a:bodyPr/>
                    <a:lstStyle/>
                    <a:p>
                      <a:pPr algn="ctr">
                        <a:lnSpc>
                          <a:spcPct val="115000"/>
                        </a:lnSpc>
                        <a:spcAft>
                          <a:spcPts val="0"/>
                        </a:spcAft>
                      </a:pPr>
                      <a:endParaRPr lang="ru-RU" sz="12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1" dirty="0">
                          <a:effectLst/>
                          <a:latin typeface="Times New Roman" panose="02020603050405020304" pitchFamily="18" charset="0"/>
                          <a:ea typeface="Calibri"/>
                          <a:cs typeface="Times New Roman" panose="02020603050405020304" pitchFamily="18" charset="0"/>
                        </a:rPr>
                        <a:t>29859,0</a:t>
                      </a:r>
                    </a:p>
                  </a:txBody>
                  <a:tcPr marL="68580" marR="68580" marT="0" marB="0"/>
                </a:tc>
                <a:extLst>
                  <a:ext uri="{0D108BD9-81ED-4DB2-BD59-A6C34878D82A}">
                    <a16:rowId xmlns="" xmlns:a16="http://schemas.microsoft.com/office/drawing/2014/main" val="10000"/>
                  </a:ext>
                </a:extLst>
              </a:tr>
              <a:tr h="414063">
                <a:tc>
                  <a:txBody>
                    <a:bodyPr/>
                    <a:lstStyle/>
                    <a:p>
                      <a:pPr algn="just">
                        <a:lnSpc>
                          <a:spcPct val="115000"/>
                        </a:lnSpc>
                        <a:spcAft>
                          <a:spcPts val="0"/>
                        </a:spcAft>
                      </a:pPr>
                      <a:r>
                        <a:rPr lang="ru-RU" sz="1200" dirty="0">
                          <a:effectLst/>
                          <a:latin typeface="Times New Roman" pitchFamily="18" charset="0"/>
                          <a:cs typeface="Times New Roman" pitchFamily="18" charset="0"/>
                        </a:rPr>
                        <a:t>3.1. Муниципальная подпрограмма «Материальная помощь гражданам, оказавшимся в трудной жизненной ситуации»</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80</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62,5</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62,5</a:t>
                      </a:r>
                    </a:p>
                  </a:txBody>
                  <a:tcPr marL="68580" marR="68580" marT="0" marB="0"/>
                </a:tc>
                <a:extLst>
                  <a:ext uri="{0D108BD9-81ED-4DB2-BD59-A6C34878D82A}">
                    <a16:rowId xmlns="" xmlns:a16="http://schemas.microsoft.com/office/drawing/2014/main" val="10001"/>
                  </a:ext>
                </a:extLst>
              </a:tr>
              <a:tr h="511453">
                <a:tc>
                  <a:txBody>
                    <a:bodyPr/>
                    <a:lstStyle/>
                    <a:p>
                      <a:pPr algn="just">
                        <a:lnSpc>
                          <a:spcPct val="115000"/>
                        </a:lnSpc>
                        <a:spcAft>
                          <a:spcPts val="0"/>
                        </a:spcAft>
                      </a:pPr>
                      <a:r>
                        <a:rPr lang="ru-RU" sz="1200" dirty="0">
                          <a:effectLst/>
                          <a:latin typeface="Times New Roman" pitchFamily="18" charset="0"/>
                          <a:cs typeface="Times New Roman" pitchFamily="18" charset="0"/>
                        </a:rPr>
                        <a:t>3.2. Муниципальная подпрограмма «Выплата пенсии за выслугу лет лицам, замещавшим муниципальные должности и должности муниципальной службы в администрации Зеленчукского муниципального района»</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9742,9</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8406,6</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9348,5</a:t>
                      </a:r>
                    </a:p>
                  </a:txBody>
                  <a:tcPr marL="68580" marR="68580" marT="0" marB="0"/>
                </a:tc>
                <a:extLst>
                  <a:ext uri="{0D108BD9-81ED-4DB2-BD59-A6C34878D82A}">
                    <a16:rowId xmlns="" xmlns:a16="http://schemas.microsoft.com/office/drawing/2014/main" val="10002"/>
                  </a:ext>
                </a:extLst>
              </a:tr>
              <a:tr h="449184">
                <a:tc>
                  <a:txBody>
                    <a:bodyPr/>
                    <a:lstStyle/>
                    <a:p>
                      <a:pPr algn="just">
                        <a:lnSpc>
                          <a:spcPct val="115000"/>
                        </a:lnSpc>
                        <a:spcAft>
                          <a:spcPts val="0"/>
                        </a:spcAft>
                      </a:pPr>
                      <a:r>
                        <a:rPr lang="ru-RU" sz="1200" dirty="0">
                          <a:effectLst/>
                          <a:latin typeface="Times New Roman" pitchFamily="18" charset="0"/>
                          <a:cs typeface="Times New Roman" pitchFamily="18" charset="0"/>
                        </a:rPr>
                        <a:t>3.3. Муниципальная подпрограмма «Проведение тематических и праздничных мероприятий, чествование юбиляров и долгожителей»</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80</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62,5</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62,5</a:t>
                      </a:r>
                    </a:p>
                  </a:txBody>
                  <a:tcPr marL="68580" marR="68580" marT="0" marB="0"/>
                </a:tc>
                <a:extLst>
                  <a:ext uri="{0D108BD9-81ED-4DB2-BD59-A6C34878D82A}">
                    <a16:rowId xmlns="" xmlns:a16="http://schemas.microsoft.com/office/drawing/2014/main" val="10003"/>
                  </a:ext>
                </a:extLst>
              </a:tr>
              <a:tr h="632429">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itchFamily="18" charset="0"/>
                          <a:cs typeface="Times New Roman" pitchFamily="18" charset="0"/>
                        </a:rPr>
                        <a:t>3.4 Муниципальная подпрограмма «Обеспечение условий реализации муниципальной целевой программы «Социальная поддержка населения в </a:t>
                      </a:r>
                      <a:r>
                        <a:rPr lang="ru-RU" sz="1200" dirty="0" err="1">
                          <a:effectLst/>
                          <a:latin typeface="Times New Roman" pitchFamily="18" charset="0"/>
                          <a:cs typeface="Times New Roman" pitchFamily="18" charset="0"/>
                        </a:rPr>
                        <a:t>Зеленчукском</a:t>
                      </a:r>
                      <a:r>
                        <a:rPr lang="ru-RU" sz="1200" dirty="0">
                          <a:effectLst/>
                          <a:latin typeface="Times New Roman" pitchFamily="18" charset="0"/>
                          <a:cs typeface="Times New Roman" pitchFamily="18" charset="0"/>
                        </a:rPr>
                        <a:t> муниципальном районе»</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20385,5</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20385,5</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20385,5</a:t>
                      </a:r>
                    </a:p>
                  </a:txBody>
                  <a:tcPr marL="68580" marR="68580" marT="0" marB="0"/>
                </a:tc>
                <a:extLst>
                  <a:ext uri="{0D108BD9-81ED-4DB2-BD59-A6C34878D82A}">
                    <a16:rowId xmlns="" xmlns:a16="http://schemas.microsoft.com/office/drawing/2014/main" val="10004"/>
                  </a:ext>
                </a:extLst>
              </a:tr>
              <a:tr h="663715">
                <a:tc>
                  <a:txBody>
                    <a:bodyPr/>
                    <a:lstStyle/>
                    <a:p>
                      <a:pPr algn="just">
                        <a:lnSpc>
                          <a:spcPct val="115000"/>
                        </a:lnSpc>
                        <a:spcAft>
                          <a:spcPts val="0"/>
                        </a:spcAft>
                      </a:pPr>
                      <a:r>
                        <a:rPr lang="ru-RU" sz="1200" dirty="0">
                          <a:effectLst/>
                          <a:latin typeface="Times New Roman" pitchFamily="18" charset="0"/>
                          <a:cs typeface="Times New Roman" pitchFamily="18" charset="0"/>
                        </a:rPr>
                        <a:t>4. Муниципальная программа «Профилактика употребления наркотических средств, психотропных веществ и их прокуроров подростками и молодежью в Зеленчукском муниципальном районе  на 2023-2025 годы»</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38</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19</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19</a:t>
                      </a:r>
                    </a:p>
                  </a:txBody>
                  <a:tcPr marL="68580" marR="68580" marT="0" marB="0"/>
                </a:tc>
                <a:extLst>
                  <a:ext uri="{0D108BD9-81ED-4DB2-BD59-A6C34878D82A}">
                    <a16:rowId xmlns="" xmlns:a16="http://schemas.microsoft.com/office/drawing/2014/main" val="10005"/>
                  </a:ext>
                </a:extLst>
              </a:tr>
              <a:tr h="497930">
                <a:tc>
                  <a:txBody>
                    <a:bodyPr/>
                    <a:lstStyle/>
                    <a:p>
                      <a:pPr algn="just">
                        <a:lnSpc>
                          <a:spcPct val="115000"/>
                        </a:lnSpc>
                        <a:spcAft>
                          <a:spcPts val="0"/>
                        </a:spcAft>
                      </a:pPr>
                      <a:r>
                        <a:rPr lang="ru-RU" sz="1200" dirty="0">
                          <a:effectLst/>
                          <a:latin typeface="Times New Roman" pitchFamily="18" charset="0"/>
                          <a:cs typeface="Times New Roman" pitchFamily="18" charset="0"/>
                        </a:rPr>
                        <a:t>5. Муниципальная программа «Патриотическое и гражданское воспитание несовершеннолетних</a:t>
                      </a:r>
                      <a:r>
                        <a:rPr lang="ru-RU" sz="1200" baseline="0" dirty="0">
                          <a:effectLst/>
                          <a:latin typeface="Times New Roman" pitchFamily="18" charset="0"/>
                          <a:cs typeface="Times New Roman" pitchFamily="18" charset="0"/>
                        </a:rPr>
                        <a:t> и молодежи</a:t>
                      </a:r>
                      <a:r>
                        <a:rPr lang="ru-RU" sz="1200" dirty="0">
                          <a:effectLst/>
                          <a:latin typeface="Times New Roman" pitchFamily="18" charset="0"/>
                          <a:cs typeface="Times New Roman" pitchFamily="18" charset="0"/>
                        </a:rPr>
                        <a:t> Зеленчукского муниципального района на 2021-2025 годы» </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210</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210</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210</a:t>
                      </a:r>
                    </a:p>
                  </a:txBody>
                  <a:tcPr marL="68580" marR="68580" marT="0" marB="0"/>
                </a:tc>
                <a:extLst>
                  <a:ext uri="{0D108BD9-81ED-4DB2-BD59-A6C34878D82A}">
                    <a16:rowId xmlns="" xmlns:a16="http://schemas.microsoft.com/office/drawing/2014/main" val="10006"/>
                  </a:ext>
                </a:extLst>
              </a:tr>
              <a:tr h="497930">
                <a:tc>
                  <a:txBody>
                    <a:bodyPr/>
                    <a:lstStyle/>
                    <a:p>
                      <a:pPr algn="just">
                        <a:lnSpc>
                          <a:spcPct val="115000"/>
                        </a:lnSpc>
                        <a:spcAft>
                          <a:spcPts val="0"/>
                        </a:spcAft>
                      </a:pPr>
                      <a:r>
                        <a:rPr lang="ru-RU" sz="1200" dirty="0">
                          <a:effectLst/>
                          <a:latin typeface="Times New Roman" pitchFamily="18" charset="0"/>
                          <a:cs typeface="Times New Roman" pitchFamily="18" charset="0"/>
                        </a:rPr>
                        <a:t>6. Муниципальная подпрограмма «Профилактика терроризма и экстремизма в Зеленчукском муниципальном районе на 2023-2025годы»</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100</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105</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105</a:t>
                      </a:r>
                    </a:p>
                  </a:txBody>
                  <a:tcPr marL="68580" marR="68580" marT="0" marB="0"/>
                </a:tc>
                <a:extLst>
                  <a:ext uri="{0D108BD9-81ED-4DB2-BD59-A6C34878D82A}">
                    <a16:rowId xmlns="" xmlns:a16="http://schemas.microsoft.com/office/drawing/2014/main" val="10007"/>
                  </a:ext>
                </a:extLst>
              </a:tr>
              <a:tr h="467300">
                <a:tc>
                  <a:txBody>
                    <a:bodyPr/>
                    <a:lstStyle/>
                    <a:p>
                      <a:pPr algn="just">
                        <a:lnSpc>
                          <a:spcPct val="115000"/>
                        </a:lnSpc>
                        <a:spcAft>
                          <a:spcPts val="0"/>
                        </a:spcAft>
                      </a:pPr>
                      <a:r>
                        <a:rPr lang="ru-RU" sz="1200" dirty="0">
                          <a:effectLst/>
                          <a:latin typeface="Times New Roman" pitchFamily="18" charset="0"/>
                          <a:cs typeface="Times New Roman" pitchFamily="18" charset="0"/>
                        </a:rPr>
                        <a:t>7. Муниципальная подпрограмма «Противодействие коррупции в  Зеленчукском муниципальном районе  на 2023-2025 годы»</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40</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a:t>
                      </a:r>
                    </a:p>
                  </a:txBody>
                  <a:tcPr marL="68580" marR="68580" marT="0" marB="0"/>
                </a:tc>
                <a:extLst>
                  <a:ext uri="{0D108BD9-81ED-4DB2-BD59-A6C34878D82A}">
                    <a16:rowId xmlns="" xmlns:a16="http://schemas.microsoft.com/office/drawing/2014/main" val="10008"/>
                  </a:ext>
                </a:extLst>
              </a:tr>
              <a:tr h="432048">
                <a:tc>
                  <a:txBody>
                    <a:bodyPr/>
                    <a:lstStyle/>
                    <a:p>
                      <a:pPr algn="just">
                        <a:lnSpc>
                          <a:spcPct val="115000"/>
                        </a:lnSpc>
                        <a:spcAft>
                          <a:spcPts val="0"/>
                        </a:spcAft>
                      </a:pPr>
                      <a:r>
                        <a:rPr lang="ru-RU" sz="1200" dirty="0">
                          <a:effectLst/>
                          <a:latin typeface="Times New Roman" pitchFamily="18" charset="0"/>
                          <a:cs typeface="Times New Roman" pitchFamily="18" charset="0"/>
                        </a:rPr>
                        <a:t>8. Муниципальная подпрограмма «Обеспечение жильем молодых семей в </a:t>
                      </a:r>
                      <a:r>
                        <a:rPr lang="ru-RU" sz="1200" dirty="0" err="1">
                          <a:effectLst/>
                          <a:latin typeface="Times New Roman" pitchFamily="18" charset="0"/>
                          <a:cs typeface="Times New Roman" pitchFamily="18" charset="0"/>
                        </a:rPr>
                        <a:t>Зеленчукском</a:t>
                      </a:r>
                      <a:r>
                        <a:rPr lang="ru-RU" sz="1200" dirty="0">
                          <a:effectLst/>
                          <a:latin typeface="Times New Roman" pitchFamily="18" charset="0"/>
                          <a:cs typeface="Times New Roman" pitchFamily="18" charset="0"/>
                        </a:rPr>
                        <a:t> муниципальном районе   на 2024-2026 годы» </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925,7</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462,8</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462,8</a:t>
                      </a:r>
                    </a:p>
                  </a:txBody>
                  <a:tcPr marL="68580" marR="68580" marT="0" marB="0"/>
                </a:tc>
                <a:extLst>
                  <a:ext uri="{0D108BD9-81ED-4DB2-BD59-A6C34878D82A}">
                    <a16:rowId xmlns="" xmlns:a16="http://schemas.microsoft.com/office/drawing/2014/main" val="10009"/>
                  </a:ext>
                </a:extLst>
              </a:tr>
              <a:tr h="497930">
                <a:tc>
                  <a:txBody>
                    <a:bodyPr/>
                    <a:lstStyle/>
                    <a:p>
                      <a:pPr algn="just">
                        <a:lnSpc>
                          <a:spcPct val="115000"/>
                        </a:lnSpc>
                        <a:spcAft>
                          <a:spcPts val="0"/>
                        </a:spcAft>
                      </a:pPr>
                      <a:r>
                        <a:rPr lang="ru-RU" sz="1200" dirty="0">
                          <a:effectLst/>
                          <a:latin typeface="Times New Roman" pitchFamily="18" charset="0"/>
                          <a:cs typeface="Times New Roman" pitchFamily="18" charset="0"/>
                        </a:rPr>
                        <a:t>9.</a:t>
                      </a:r>
                      <a:r>
                        <a:rPr lang="ru-RU" sz="1200" baseline="0" dirty="0">
                          <a:effectLst/>
                          <a:latin typeface="Times New Roman" pitchFamily="18" charset="0"/>
                          <a:cs typeface="Times New Roman" pitchFamily="18" charset="0"/>
                        </a:rPr>
                        <a:t> </a:t>
                      </a:r>
                      <a:r>
                        <a:rPr lang="ru-RU" sz="1200" dirty="0">
                          <a:effectLst/>
                          <a:latin typeface="Times New Roman" pitchFamily="18" charset="0"/>
                          <a:cs typeface="Times New Roman" pitchFamily="18" charset="0"/>
                        </a:rPr>
                        <a:t>Муниципальная программа «Содействие занятости несовершеннолетних граждан Зеленчукского муниципального района на 2023-2025 годы»</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90</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55</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55</a:t>
                      </a:r>
                    </a:p>
                  </a:txBody>
                  <a:tcPr marL="68580" marR="68580" marT="0" marB="0"/>
                </a:tc>
                <a:extLst>
                  <a:ext uri="{0D108BD9-81ED-4DB2-BD59-A6C34878D82A}">
                    <a16:rowId xmlns="" xmlns:a16="http://schemas.microsoft.com/office/drawing/2014/main" val="10010"/>
                  </a:ext>
                </a:extLst>
              </a:tr>
              <a:tr h="497930">
                <a:tc>
                  <a:txBody>
                    <a:bodyPr/>
                    <a:lstStyle/>
                    <a:p>
                      <a:pPr algn="just">
                        <a:lnSpc>
                          <a:spcPct val="115000"/>
                        </a:lnSpc>
                        <a:spcAft>
                          <a:spcPts val="0"/>
                        </a:spcAft>
                      </a:pPr>
                      <a:r>
                        <a:rPr lang="ru-RU" sz="1200" dirty="0">
                          <a:effectLst/>
                          <a:latin typeface="Times New Roman" pitchFamily="18" charset="0"/>
                          <a:cs typeface="Times New Roman" pitchFamily="18" charset="0"/>
                        </a:rPr>
                        <a:t>10. Муниципальная программа «Развитие физической культуры и спорта в Зеленчукском муниципальном районе на 2023-2025 годы</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250</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175</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175</a:t>
                      </a:r>
                    </a:p>
                  </a:txBody>
                  <a:tcPr marL="68580" marR="68580" marT="0" marB="0"/>
                </a:tc>
                <a:extLst>
                  <a:ext uri="{0D108BD9-81ED-4DB2-BD59-A6C34878D82A}">
                    <a16:rowId xmlns="" xmlns:a16="http://schemas.microsoft.com/office/drawing/2014/main" val="10011"/>
                  </a:ext>
                </a:extLst>
              </a:tr>
              <a:tr h="432310">
                <a:tc>
                  <a:txBody>
                    <a:bodyPr/>
                    <a:lstStyle/>
                    <a:p>
                      <a:pPr algn="just">
                        <a:lnSpc>
                          <a:spcPct val="115000"/>
                        </a:lnSpc>
                        <a:spcAft>
                          <a:spcPts val="0"/>
                        </a:spcAft>
                      </a:pPr>
                      <a:r>
                        <a:rPr lang="ru-RU" sz="1200" dirty="0">
                          <a:effectLst/>
                          <a:latin typeface="Times New Roman" pitchFamily="18" charset="0"/>
                          <a:cs typeface="Times New Roman" pitchFamily="18" charset="0"/>
                        </a:rPr>
                        <a:t>11. Муниципальная программа «Доступная среда Зеленчукского муниципального района на 2022-2024 годы»</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200</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150</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150</a:t>
                      </a:r>
                    </a:p>
                  </a:txBody>
                  <a:tcPr marL="68580" marR="68580" marT="0" marB="0"/>
                </a:tc>
                <a:extLst>
                  <a:ext uri="{0D108BD9-81ED-4DB2-BD59-A6C34878D82A}">
                    <a16:rowId xmlns="" xmlns:a16="http://schemas.microsoft.com/office/drawing/2014/main" val="10012"/>
                  </a:ext>
                </a:extLst>
              </a:tr>
              <a:tr h="497930">
                <a:tc>
                  <a:txBody>
                    <a:bodyPr/>
                    <a:lstStyle/>
                    <a:p>
                      <a:pPr algn="just">
                        <a:lnSpc>
                          <a:spcPct val="115000"/>
                        </a:lnSpc>
                        <a:spcAft>
                          <a:spcPts val="0"/>
                        </a:spcAft>
                      </a:pPr>
                      <a:r>
                        <a:rPr lang="ru-RU" sz="1200" dirty="0">
                          <a:effectLst/>
                          <a:latin typeface="Times New Roman" pitchFamily="18" charset="0"/>
                          <a:cs typeface="Times New Roman" pitchFamily="18" charset="0"/>
                        </a:rPr>
                        <a:t>12. Муниципальная программа «Развитие и становление Зеленчукского  районного общества Баталпашинского казачьего отдела Кубанского казачьего войска на 2024-2026 годы»</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300</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200</a:t>
                      </a:r>
                    </a:p>
                  </a:txBody>
                  <a:tcPr marL="68580" marR="68580" marT="0" marB="0"/>
                </a:tc>
                <a:tc>
                  <a:txBody>
                    <a:bodyPr/>
                    <a:lstStyle/>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200</a:t>
                      </a:r>
                    </a:p>
                  </a:txBody>
                  <a:tcPr marL="68580" marR="68580" marT="0" marB="0"/>
                </a:tc>
                <a:extLst>
                  <a:ext uri="{0D108BD9-81ED-4DB2-BD59-A6C34878D82A}">
                    <a16:rowId xmlns="" xmlns:a16="http://schemas.microsoft.com/office/drawing/2014/main" val="10013"/>
                  </a:ext>
                </a:extLst>
              </a:tr>
              <a:tr h="377176">
                <a:tc>
                  <a:txBody>
                    <a:bodyPr/>
                    <a:lstStyle/>
                    <a:p>
                      <a:pPr algn="just">
                        <a:lnSpc>
                          <a:spcPct val="115000"/>
                        </a:lnSpc>
                        <a:spcAft>
                          <a:spcPts val="0"/>
                        </a:spcAft>
                      </a:pPr>
                      <a:r>
                        <a:rPr lang="ru-RU" sz="1200" b="0" dirty="0">
                          <a:effectLst/>
                          <a:latin typeface="Times New Roman"/>
                          <a:ea typeface="Calibri"/>
                          <a:cs typeface="Times New Roman"/>
                        </a:rPr>
                        <a:t>13. Муниципальная программа «Сохранение и развитие культуры Зеленчукского муниципального района на 2022-2024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74958</a:t>
                      </a: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55914,1</a:t>
                      </a: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55914,1</a:t>
                      </a:r>
                    </a:p>
                  </a:txBody>
                  <a:tcPr marL="68580" marR="68580" marT="0" marB="0"/>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364864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49359345"/>
              </p:ext>
            </p:extLst>
          </p:nvPr>
        </p:nvGraphicFramePr>
        <p:xfrm>
          <a:off x="0" y="67096"/>
          <a:ext cx="9144000" cy="6602264"/>
        </p:xfrm>
        <a:graphic>
          <a:graphicData uri="http://schemas.openxmlformats.org/drawingml/2006/table">
            <a:tbl>
              <a:tblPr firstRow="1" bandRow="1">
                <a:tableStyleId>{69CF1AB2-1976-4502-BF36-3FF5EA218861}</a:tableStyleId>
              </a:tblPr>
              <a:tblGrid>
                <a:gridCol w="5878286">
                  <a:extLst>
                    <a:ext uri="{9D8B030D-6E8A-4147-A177-3AD203B41FA5}">
                      <a16:colId xmlns="" xmlns:a16="http://schemas.microsoft.com/office/drawing/2014/main" val="20000"/>
                    </a:ext>
                  </a:extLst>
                </a:gridCol>
                <a:gridCol w="1061357">
                  <a:extLst>
                    <a:ext uri="{9D8B030D-6E8A-4147-A177-3AD203B41FA5}">
                      <a16:colId xmlns="" xmlns:a16="http://schemas.microsoft.com/office/drawing/2014/main" val="20001"/>
                    </a:ext>
                  </a:extLst>
                </a:gridCol>
                <a:gridCol w="1061357">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tblGrid>
              <a:tr h="435244">
                <a:tc>
                  <a:txBody>
                    <a:bodyPr/>
                    <a:lstStyle/>
                    <a:p>
                      <a:pPr algn="just">
                        <a:lnSpc>
                          <a:spcPct val="115000"/>
                        </a:lnSpc>
                        <a:spcAft>
                          <a:spcPts val="0"/>
                        </a:spcAft>
                      </a:pPr>
                      <a:r>
                        <a:rPr lang="ru-RU" sz="1200" b="0" dirty="0">
                          <a:effectLst/>
                          <a:latin typeface="Times New Roman" pitchFamily="18" charset="0"/>
                          <a:cs typeface="Times New Roman" pitchFamily="18" charset="0"/>
                        </a:rPr>
                        <a:t>14. Муниципальная  программа «Молодежная политика  </a:t>
                      </a:r>
                      <a:r>
                        <a:rPr lang="ru-RU" sz="1200" b="0" dirty="0" err="1">
                          <a:effectLst/>
                          <a:latin typeface="Times New Roman" pitchFamily="18" charset="0"/>
                          <a:cs typeface="Times New Roman" pitchFamily="18" charset="0"/>
                        </a:rPr>
                        <a:t>Зеленчукского</a:t>
                      </a:r>
                      <a:r>
                        <a:rPr lang="ru-RU" sz="1200" b="0" dirty="0">
                          <a:effectLst/>
                          <a:latin typeface="Times New Roman" pitchFamily="18" charset="0"/>
                          <a:cs typeface="Times New Roman" pitchFamily="18" charset="0"/>
                        </a:rPr>
                        <a:t> муниципального района  на 2023-2025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300</a:t>
                      </a: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175</a:t>
                      </a: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175</a:t>
                      </a:r>
                    </a:p>
                  </a:txBody>
                  <a:tcPr marL="68580" marR="68580" marT="0" marB="0"/>
                </a:tc>
                <a:extLst>
                  <a:ext uri="{0D108BD9-81ED-4DB2-BD59-A6C34878D82A}">
                    <a16:rowId xmlns="" xmlns:a16="http://schemas.microsoft.com/office/drawing/2014/main" val="10000"/>
                  </a:ext>
                </a:extLst>
              </a:tr>
              <a:tr h="694412">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latin typeface="Times New Roman" pitchFamily="18" charset="0"/>
                          <a:cs typeface="Times New Roman" pitchFamily="18" charset="0"/>
                        </a:rPr>
                        <a:t>15.Муниципальная программа «Формирование законопослушного поведения участников дорожного движения на территории </a:t>
                      </a:r>
                      <a:r>
                        <a:rPr kumimoji="0" lang="ru-RU" sz="1200" u="none" strike="noStrike" kern="1200" cap="none" spc="0" normalizeH="0" baseline="0" noProof="0" dirty="0" err="1">
                          <a:ln>
                            <a:noFill/>
                          </a:ln>
                          <a:effectLst/>
                          <a:uLnTx/>
                          <a:uFillTx/>
                          <a:latin typeface="Times New Roman" pitchFamily="18" charset="0"/>
                          <a:cs typeface="Times New Roman" pitchFamily="18" charset="0"/>
                        </a:rPr>
                        <a:t>Зеленчукского</a:t>
                      </a:r>
                      <a:r>
                        <a:rPr kumimoji="0" lang="ru-RU" sz="1200" u="none" strike="noStrike" kern="1200" cap="none" spc="0" normalizeH="0" baseline="0" noProof="0" dirty="0">
                          <a:ln>
                            <a:noFill/>
                          </a:ln>
                          <a:effectLst/>
                          <a:uLnTx/>
                          <a:uFillTx/>
                          <a:latin typeface="Times New Roman" pitchFamily="18" charset="0"/>
                          <a:cs typeface="Times New Roman" pitchFamily="18" charset="0"/>
                        </a:rPr>
                        <a:t> муниципального района на 2024- 2026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38,5</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19,3</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19,3</a:t>
                      </a:r>
                    </a:p>
                  </a:txBody>
                  <a:tcPr marL="68580" marR="68580" marT="0" marB="0"/>
                </a:tc>
                <a:extLst>
                  <a:ext uri="{0D108BD9-81ED-4DB2-BD59-A6C34878D82A}">
                    <a16:rowId xmlns="" xmlns:a16="http://schemas.microsoft.com/office/drawing/2014/main" val="10001"/>
                  </a:ext>
                </a:extLst>
              </a:tr>
              <a:tr h="435244">
                <a:tc>
                  <a:txBody>
                    <a:bodyPr/>
                    <a:lstStyle/>
                    <a:p>
                      <a:pPr algn="just">
                        <a:lnSpc>
                          <a:spcPct val="115000"/>
                        </a:lnSpc>
                        <a:spcAft>
                          <a:spcPts val="0"/>
                        </a:spcAft>
                      </a:pPr>
                      <a:r>
                        <a:rPr lang="ru-RU" sz="1200" dirty="0">
                          <a:effectLst/>
                          <a:latin typeface="Times New Roman" pitchFamily="18" charset="0"/>
                          <a:cs typeface="Times New Roman" pitchFamily="18" charset="0"/>
                        </a:rPr>
                        <a:t>16. Муниципальная программа «Социальная поддержка пожилых граждан  на 2022-2024 годы  в  Зеленчукском муниципальном  районе»</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75</a:t>
                      </a: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75</a:t>
                      </a:r>
                    </a:p>
                  </a:txBody>
                  <a:tcPr marL="68580" marR="68580" marT="0" marB="0"/>
                </a:tc>
                <a:tc>
                  <a:txBody>
                    <a:bodyPr/>
                    <a:lstStyle/>
                    <a:p>
                      <a:pPr algn="ctr">
                        <a:lnSpc>
                          <a:spcPct val="115000"/>
                        </a:lnSpc>
                        <a:spcAft>
                          <a:spcPts val="0"/>
                        </a:spcAft>
                      </a:pPr>
                      <a:r>
                        <a:rPr lang="ru-RU" sz="1200" b="0" dirty="0">
                          <a:effectLst/>
                          <a:latin typeface="Times New Roman" pitchFamily="18" charset="0"/>
                          <a:ea typeface="Calibri"/>
                          <a:cs typeface="Times New Roman" pitchFamily="18" charset="0"/>
                        </a:rPr>
                        <a:t>75</a:t>
                      </a:r>
                    </a:p>
                  </a:txBody>
                  <a:tcPr marL="68580" marR="68580" marT="0" marB="0"/>
                </a:tc>
                <a:extLst>
                  <a:ext uri="{0D108BD9-81ED-4DB2-BD59-A6C34878D82A}">
                    <a16:rowId xmlns="" xmlns:a16="http://schemas.microsoft.com/office/drawing/2014/main" val="10002"/>
                  </a:ext>
                </a:extLst>
              </a:tr>
              <a:tr h="652866">
                <a:tc>
                  <a:txBody>
                    <a:bodyPr/>
                    <a:lstStyle/>
                    <a:p>
                      <a:pPr algn="just">
                        <a:lnSpc>
                          <a:spcPct val="115000"/>
                        </a:lnSpc>
                        <a:spcAft>
                          <a:spcPts val="0"/>
                        </a:spcAft>
                      </a:pPr>
                      <a:r>
                        <a:rPr lang="ru-RU" sz="1200" dirty="0">
                          <a:effectLst/>
                          <a:latin typeface="Times New Roman" pitchFamily="18" charset="0"/>
                          <a:cs typeface="Times New Roman" pitchFamily="18" charset="0"/>
                        </a:rPr>
                        <a:t>17. Муниципальная программа «Профилактика безнадзорности и правонарушений несовершеннолетних на территории  Зеленчукского муниципального района на 2024-2026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35</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17,5</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17,5</a:t>
                      </a:r>
                    </a:p>
                  </a:txBody>
                  <a:tcPr marL="68580" marR="68580" marT="0" marB="0"/>
                </a:tc>
                <a:extLst>
                  <a:ext uri="{0D108BD9-81ED-4DB2-BD59-A6C34878D82A}">
                    <a16:rowId xmlns="" xmlns:a16="http://schemas.microsoft.com/office/drawing/2014/main" val="10003"/>
                  </a:ext>
                </a:extLst>
              </a:tr>
              <a:tr h="49606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latin typeface="Times New Roman" pitchFamily="18" charset="0"/>
                          <a:cs typeface="Times New Roman" pitchFamily="18" charset="0"/>
                        </a:rPr>
                        <a:t>18.Муниципальная программа «Развитие малого и среднего предпринимательства в </a:t>
                      </a:r>
                      <a:r>
                        <a:rPr kumimoji="0" lang="ru-RU" sz="1200" u="none" strike="noStrike" kern="1200" cap="none" spc="0" normalizeH="0" baseline="0" noProof="0" dirty="0" err="1">
                          <a:ln>
                            <a:noFill/>
                          </a:ln>
                          <a:effectLst/>
                          <a:uLnTx/>
                          <a:uFillTx/>
                          <a:latin typeface="Times New Roman" pitchFamily="18" charset="0"/>
                          <a:cs typeface="Times New Roman" pitchFamily="18" charset="0"/>
                        </a:rPr>
                        <a:t>Зеленчукском</a:t>
                      </a:r>
                      <a:r>
                        <a:rPr kumimoji="0" lang="ru-RU" sz="1200" u="none" strike="noStrike" kern="1200" cap="none" spc="0" normalizeH="0" baseline="0" noProof="0" dirty="0">
                          <a:ln>
                            <a:noFill/>
                          </a:ln>
                          <a:effectLst/>
                          <a:uLnTx/>
                          <a:uFillTx/>
                          <a:latin typeface="Times New Roman" pitchFamily="18" charset="0"/>
                          <a:cs typeface="Times New Roman" pitchFamily="18" charset="0"/>
                        </a:rPr>
                        <a:t>  муниципальном районе на 2022-2024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7,5</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7,5</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7,5</a:t>
                      </a:r>
                    </a:p>
                  </a:txBody>
                  <a:tcPr marL="68580" marR="68580" marT="0" marB="0"/>
                </a:tc>
                <a:extLst>
                  <a:ext uri="{0D108BD9-81ED-4DB2-BD59-A6C34878D82A}">
                    <a16:rowId xmlns="" xmlns:a16="http://schemas.microsoft.com/office/drawing/2014/main" val="10004"/>
                  </a:ext>
                </a:extLst>
              </a:tr>
              <a:tr h="435244">
                <a:tc>
                  <a:txBody>
                    <a:bodyPr/>
                    <a:lstStyle/>
                    <a:p>
                      <a:pPr algn="just">
                        <a:lnSpc>
                          <a:spcPct val="115000"/>
                        </a:lnSpc>
                        <a:spcAft>
                          <a:spcPts val="0"/>
                        </a:spcAft>
                      </a:pPr>
                      <a:r>
                        <a:rPr lang="ru-RU" sz="1200" dirty="0">
                          <a:effectLst/>
                          <a:latin typeface="Times New Roman" pitchFamily="18" charset="0"/>
                          <a:cs typeface="Times New Roman" pitchFamily="18" charset="0"/>
                        </a:rPr>
                        <a:t>19. Муниципальная программа «Аппарат администрации Зеленчукского муниципального района на 2023-2025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36659,8</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36659,8</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36659,8</a:t>
                      </a:r>
                    </a:p>
                  </a:txBody>
                  <a:tcPr marL="68580" marR="68580" marT="0" marB="0"/>
                </a:tc>
                <a:extLst>
                  <a:ext uri="{0D108BD9-81ED-4DB2-BD59-A6C34878D82A}">
                    <a16:rowId xmlns="" xmlns:a16="http://schemas.microsoft.com/office/drawing/2014/main" val="10005"/>
                  </a:ext>
                </a:extLst>
              </a:tr>
              <a:tr h="652866">
                <a:tc>
                  <a:txBody>
                    <a:bodyPr/>
                    <a:lstStyle/>
                    <a:p>
                      <a:pPr algn="just">
                        <a:lnSpc>
                          <a:spcPct val="115000"/>
                        </a:lnSpc>
                        <a:spcAft>
                          <a:spcPts val="0"/>
                        </a:spcAft>
                      </a:pPr>
                      <a:r>
                        <a:rPr lang="ru-RU" sz="1200" dirty="0">
                          <a:effectLst/>
                          <a:latin typeface="Times New Roman" pitchFamily="18" charset="0"/>
                          <a:cs typeface="Times New Roman" pitchFamily="18" charset="0"/>
                        </a:rPr>
                        <a:t>20. Муниципальная программа «Развитие многофункционального центра предоставления государственных и муниципальных услуг в Зеленчукском муниципальном районе на 2023- 2025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10761,8</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10764,8</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10764,8</a:t>
                      </a:r>
                    </a:p>
                  </a:txBody>
                  <a:tcPr marL="68580" marR="68580" marT="0" marB="0"/>
                </a:tc>
                <a:extLst>
                  <a:ext uri="{0D108BD9-81ED-4DB2-BD59-A6C34878D82A}">
                    <a16:rowId xmlns="" xmlns:a16="http://schemas.microsoft.com/office/drawing/2014/main" val="10006"/>
                  </a:ext>
                </a:extLst>
              </a:tr>
              <a:tr h="652866">
                <a:tc>
                  <a:txBody>
                    <a:bodyPr/>
                    <a:lstStyle/>
                    <a:p>
                      <a:pPr algn="just">
                        <a:lnSpc>
                          <a:spcPct val="115000"/>
                        </a:lnSpc>
                        <a:spcAft>
                          <a:spcPts val="0"/>
                        </a:spcAft>
                      </a:pPr>
                      <a:r>
                        <a:rPr lang="ru-RU" sz="1200" dirty="0">
                          <a:effectLst/>
                          <a:latin typeface="Times New Roman" pitchFamily="18" charset="0"/>
                          <a:cs typeface="Times New Roman" pitchFamily="18" charset="0"/>
                        </a:rPr>
                        <a:t>21. </a:t>
                      </a:r>
                      <a:r>
                        <a:rPr kumimoji="0" lang="ru-RU" sz="1200" u="none" strike="noStrike" kern="1200" cap="none" spc="0" normalizeH="0" baseline="0" noProof="0" dirty="0">
                          <a:ln>
                            <a:noFill/>
                          </a:ln>
                          <a:effectLst/>
                          <a:uLnTx/>
                          <a:uFillTx/>
                          <a:latin typeface="Times New Roman" pitchFamily="18" charset="0"/>
                          <a:cs typeface="Times New Roman" pitchFamily="18" charset="0"/>
                        </a:rPr>
                        <a:t>Муниципальная программа «Гармонизация межнациональных отношений и профилактика этнического экстремизма в Зеленчукском муниципальном районе на 2022- 2024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50</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25</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25</a:t>
                      </a:r>
                    </a:p>
                  </a:txBody>
                  <a:tcPr marL="68580" marR="68580" marT="0" marB="0"/>
                </a:tc>
                <a:extLst>
                  <a:ext uri="{0D108BD9-81ED-4DB2-BD59-A6C34878D82A}">
                    <a16:rowId xmlns="" xmlns:a16="http://schemas.microsoft.com/office/drawing/2014/main" val="10007"/>
                  </a:ext>
                </a:extLst>
              </a:tr>
              <a:tr h="500418">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itchFamily="18" charset="0"/>
                          <a:cs typeface="Times New Roman" pitchFamily="18" charset="0"/>
                        </a:rPr>
                        <a:t>22. </a:t>
                      </a:r>
                      <a:r>
                        <a:rPr kumimoji="0" lang="ru-RU" sz="1200" u="none" strike="noStrike" kern="1200" cap="none" spc="0" normalizeH="0" baseline="0" noProof="0" dirty="0">
                          <a:ln>
                            <a:noFill/>
                          </a:ln>
                          <a:effectLst/>
                          <a:uLnTx/>
                          <a:uFillTx/>
                          <a:latin typeface="Times New Roman" pitchFamily="18" charset="0"/>
                          <a:cs typeface="Times New Roman" pitchFamily="18" charset="0"/>
                        </a:rPr>
                        <a:t>Муниципальная программа «Обеспечение первичных мер пожарной безопасности на территории </a:t>
                      </a:r>
                      <a:r>
                        <a:rPr kumimoji="0" lang="ru-RU" sz="1200" u="none" strike="noStrike" kern="1200" cap="none" spc="0" normalizeH="0" baseline="0" noProof="0" dirty="0" err="1">
                          <a:ln>
                            <a:noFill/>
                          </a:ln>
                          <a:effectLst/>
                          <a:uLnTx/>
                          <a:uFillTx/>
                          <a:latin typeface="Times New Roman" pitchFamily="18" charset="0"/>
                          <a:cs typeface="Times New Roman" pitchFamily="18" charset="0"/>
                        </a:rPr>
                        <a:t>Зеленчукского</a:t>
                      </a:r>
                      <a:r>
                        <a:rPr kumimoji="0" lang="ru-RU" sz="1200" u="none" strike="noStrike" kern="1200" cap="none" spc="0" normalizeH="0" baseline="0" noProof="0" dirty="0">
                          <a:ln>
                            <a:noFill/>
                          </a:ln>
                          <a:effectLst/>
                          <a:uLnTx/>
                          <a:uFillTx/>
                          <a:latin typeface="Times New Roman" pitchFamily="18" charset="0"/>
                          <a:cs typeface="Times New Roman" pitchFamily="18" charset="0"/>
                        </a:rPr>
                        <a:t>  муниципального района на 2023- 2025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200</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125</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125</a:t>
                      </a:r>
                    </a:p>
                  </a:txBody>
                  <a:tcPr marL="68580" marR="68580" marT="0" marB="0"/>
                </a:tc>
                <a:extLst>
                  <a:ext uri="{0D108BD9-81ED-4DB2-BD59-A6C34878D82A}">
                    <a16:rowId xmlns="" xmlns:a16="http://schemas.microsoft.com/office/drawing/2014/main" val="10008"/>
                  </a:ext>
                </a:extLst>
              </a:tr>
              <a:tr h="49491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itchFamily="18" charset="0"/>
                          <a:cs typeface="Times New Roman" pitchFamily="18" charset="0"/>
                        </a:rPr>
                        <a:t>23. </a:t>
                      </a:r>
                      <a:r>
                        <a:rPr kumimoji="0" lang="ru-RU" sz="1200" u="none" strike="noStrike" kern="1200" cap="none" spc="0" normalizeH="0" baseline="0" noProof="0" dirty="0">
                          <a:ln>
                            <a:noFill/>
                          </a:ln>
                          <a:effectLst/>
                          <a:uLnTx/>
                          <a:uFillTx/>
                          <a:latin typeface="Times New Roman" pitchFamily="18" charset="0"/>
                          <a:cs typeface="Times New Roman" pitchFamily="18" charset="0"/>
                        </a:rPr>
                        <a:t>Муниципальная программа «Экология и окружающая среда  в </a:t>
                      </a:r>
                      <a:r>
                        <a:rPr kumimoji="0" lang="ru-RU" sz="1200" u="none" strike="noStrike" kern="1200" cap="none" spc="0" normalizeH="0" baseline="0" noProof="0" dirty="0" err="1">
                          <a:ln>
                            <a:noFill/>
                          </a:ln>
                          <a:effectLst/>
                          <a:uLnTx/>
                          <a:uFillTx/>
                          <a:latin typeface="Times New Roman" pitchFamily="18" charset="0"/>
                          <a:cs typeface="Times New Roman" pitchFamily="18" charset="0"/>
                        </a:rPr>
                        <a:t>Зеленчукском</a:t>
                      </a:r>
                      <a:r>
                        <a:rPr kumimoji="0" lang="ru-RU" sz="1200" u="none" strike="noStrike" kern="1200" cap="none" spc="0" normalizeH="0" baseline="0" noProof="0" dirty="0">
                          <a:ln>
                            <a:noFill/>
                          </a:ln>
                          <a:effectLst/>
                          <a:uLnTx/>
                          <a:uFillTx/>
                          <a:latin typeface="Times New Roman" pitchFamily="18" charset="0"/>
                          <a:cs typeface="Times New Roman" pitchFamily="18" charset="0"/>
                        </a:rPr>
                        <a:t> муниципальном районе на 2023- 2025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4743,4</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4663</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5915</a:t>
                      </a:r>
                    </a:p>
                  </a:txBody>
                  <a:tcPr marL="68580" marR="68580" marT="0" marB="0"/>
                </a:tc>
                <a:extLst>
                  <a:ext uri="{0D108BD9-81ED-4DB2-BD59-A6C34878D82A}">
                    <a16:rowId xmlns="" xmlns:a16="http://schemas.microsoft.com/office/drawing/2014/main" val="10009"/>
                  </a:ext>
                </a:extLst>
              </a:tr>
              <a:tr h="499262">
                <a:tc>
                  <a:txBody>
                    <a:bodyPr/>
                    <a:lstStyle/>
                    <a:p>
                      <a:pPr algn="just">
                        <a:lnSpc>
                          <a:spcPct val="115000"/>
                        </a:lnSpc>
                        <a:spcAft>
                          <a:spcPts val="0"/>
                        </a:spcAft>
                      </a:pPr>
                      <a:r>
                        <a:rPr lang="ru-RU" sz="1200" b="0" dirty="0">
                          <a:effectLst/>
                          <a:latin typeface="Times New Roman" pitchFamily="18" charset="0"/>
                          <a:ea typeface="Calibri"/>
                          <a:cs typeface="Times New Roman" pitchFamily="18" charset="0"/>
                        </a:rPr>
                        <a:t>24.</a:t>
                      </a:r>
                      <a:r>
                        <a:rPr kumimoji="0" 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Муниципальная программа «Комплексное развитие сельских территорий </a:t>
                      </a:r>
                      <a:r>
                        <a:rPr kumimoji="0" lang="ru-RU" sz="1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Зеленчукского</a:t>
                      </a:r>
                      <a:r>
                        <a:rPr kumimoji="0" 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муниципального района на 2020-2025 годы»</a:t>
                      </a:r>
                      <a:endParaRPr lang="ru-RU" sz="1200" b="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130,2</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130,2</a:t>
                      </a:r>
                    </a:p>
                  </a:txBody>
                  <a:tcPr marL="68580" marR="68580" marT="0" marB="0"/>
                </a:tc>
                <a:tc>
                  <a:txBody>
                    <a:bodyPr/>
                    <a:lstStyle/>
                    <a:p>
                      <a:pPr algn="ctr">
                        <a:lnSpc>
                          <a:spcPct val="115000"/>
                        </a:lnSpc>
                        <a:spcAft>
                          <a:spcPts val="0"/>
                        </a:spcAft>
                      </a:pPr>
                      <a:endParaRPr lang="ru-RU" sz="1200" b="0" dirty="0">
                        <a:effectLst/>
                        <a:latin typeface="Times New Roman" pitchFamily="18" charset="0"/>
                        <a:ea typeface="Calibri"/>
                        <a:cs typeface="Times New Roman" pitchFamily="18" charset="0"/>
                      </a:endParaRPr>
                    </a:p>
                    <a:p>
                      <a:pPr algn="ctr">
                        <a:lnSpc>
                          <a:spcPct val="115000"/>
                        </a:lnSpc>
                        <a:spcAft>
                          <a:spcPts val="0"/>
                        </a:spcAft>
                      </a:pPr>
                      <a:r>
                        <a:rPr lang="ru-RU" sz="1200" b="0" dirty="0">
                          <a:effectLst/>
                          <a:latin typeface="Times New Roman" pitchFamily="18" charset="0"/>
                          <a:ea typeface="Calibri"/>
                          <a:cs typeface="Times New Roman" pitchFamily="18" charset="0"/>
                        </a:rPr>
                        <a:t>130,2</a:t>
                      </a:r>
                    </a:p>
                  </a:txBody>
                  <a:tcPr marL="68580" marR="68580" marT="0" marB="0"/>
                </a:tc>
                <a:extLst>
                  <a:ext uri="{0D108BD9-81ED-4DB2-BD59-A6C34878D82A}">
                    <a16:rowId xmlns="" xmlns:a16="http://schemas.microsoft.com/office/drawing/2014/main" val="10010"/>
                  </a:ext>
                </a:extLst>
              </a:tr>
              <a:tr h="652866">
                <a:tc>
                  <a:txBody>
                    <a:bodyPr/>
                    <a:lstStyle/>
                    <a:p>
                      <a:pPr algn="just">
                        <a:lnSpc>
                          <a:spcPct val="115000"/>
                        </a:lnSpc>
                        <a:spcAft>
                          <a:spcPts val="0"/>
                        </a:spcAft>
                      </a:pPr>
                      <a:r>
                        <a:rPr lang="ru-RU" sz="1200" dirty="0">
                          <a:effectLst/>
                          <a:latin typeface="Times New Roman" pitchFamily="18" charset="0"/>
                          <a:cs typeface="Times New Roman" pitchFamily="18" charset="0"/>
                        </a:rPr>
                        <a:t>25. Муниципальная подпрограмма «Профилактика преступлений и иных правонарушений на территории Зеленчукского муниципального района   на 2023-2025 годы» </a:t>
                      </a:r>
                      <a:endParaRPr lang="ru-RU" sz="12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200</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200</a:t>
                      </a:r>
                    </a:p>
                  </a:txBody>
                  <a:tcPr marL="68580" marR="68580" marT="0" marB="0"/>
                </a:tc>
                <a:tc>
                  <a:txBody>
                    <a:bodyPr/>
                    <a:lstStyle/>
                    <a:p>
                      <a:pPr algn="ctr">
                        <a:lnSpc>
                          <a:spcPct val="115000"/>
                        </a:lnSpc>
                        <a:spcAft>
                          <a:spcPts val="0"/>
                        </a:spcAft>
                      </a:pPr>
                      <a:endParaRPr lang="ru-RU" sz="1200" b="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200" b="0" dirty="0">
                          <a:effectLst/>
                          <a:latin typeface="Times New Roman" panose="02020603050405020304" pitchFamily="18" charset="0"/>
                          <a:ea typeface="Calibri"/>
                          <a:cs typeface="Times New Roman" panose="02020603050405020304" pitchFamily="18" charset="0"/>
                        </a:rPr>
                        <a:t>200</a:t>
                      </a:r>
                    </a:p>
                  </a:txBody>
                  <a:tcPr marL="68580" marR="68580" marT="0" marB="0"/>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733203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75233554"/>
              </p:ext>
            </p:extLst>
          </p:nvPr>
        </p:nvGraphicFramePr>
        <p:xfrm>
          <a:off x="107504" y="1196752"/>
          <a:ext cx="8928992" cy="4148756"/>
        </p:xfrm>
        <a:graphic>
          <a:graphicData uri="http://schemas.openxmlformats.org/drawingml/2006/table">
            <a:tbl>
              <a:tblPr firstRow="1" bandRow="1">
                <a:tableStyleId>{9DCAF9ED-07DC-4A11-8D7F-57B35C25682E}</a:tableStyleId>
              </a:tblPr>
              <a:tblGrid>
                <a:gridCol w="3697855">
                  <a:extLst>
                    <a:ext uri="{9D8B030D-6E8A-4147-A177-3AD203B41FA5}">
                      <a16:colId xmlns="" xmlns:a16="http://schemas.microsoft.com/office/drawing/2014/main" val="20000"/>
                    </a:ext>
                  </a:extLst>
                </a:gridCol>
                <a:gridCol w="1198689">
                  <a:extLst>
                    <a:ext uri="{9D8B030D-6E8A-4147-A177-3AD203B41FA5}">
                      <a16:colId xmlns="" xmlns:a16="http://schemas.microsoft.com/office/drawing/2014/main" val="20001"/>
                    </a:ext>
                  </a:extLst>
                </a:gridCol>
                <a:gridCol w="796212">
                  <a:extLst>
                    <a:ext uri="{9D8B030D-6E8A-4147-A177-3AD203B41FA5}">
                      <a16:colId xmlns="" xmlns:a16="http://schemas.microsoft.com/office/drawing/2014/main" val="20002"/>
                    </a:ext>
                  </a:extLst>
                </a:gridCol>
                <a:gridCol w="931980">
                  <a:extLst>
                    <a:ext uri="{9D8B030D-6E8A-4147-A177-3AD203B41FA5}">
                      <a16:colId xmlns="" xmlns:a16="http://schemas.microsoft.com/office/drawing/2014/main" val="20003"/>
                    </a:ext>
                  </a:extLst>
                </a:gridCol>
                <a:gridCol w="648072">
                  <a:extLst>
                    <a:ext uri="{9D8B030D-6E8A-4147-A177-3AD203B41FA5}">
                      <a16:colId xmlns="" xmlns:a16="http://schemas.microsoft.com/office/drawing/2014/main" val="20004"/>
                    </a:ext>
                  </a:extLst>
                </a:gridCol>
                <a:gridCol w="720080">
                  <a:extLst>
                    <a:ext uri="{9D8B030D-6E8A-4147-A177-3AD203B41FA5}">
                      <a16:colId xmlns="" xmlns:a16="http://schemas.microsoft.com/office/drawing/2014/main" val="20005"/>
                    </a:ext>
                  </a:extLst>
                </a:gridCol>
                <a:gridCol w="936104">
                  <a:extLst>
                    <a:ext uri="{9D8B030D-6E8A-4147-A177-3AD203B41FA5}">
                      <a16:colId xmlns="" xmlns:a16="http://schemas.microsoft.com/office/drawing/2014/main" val="20006"/>
                    </a:ext>
                  </a:extLst>
                </a:gridCol>
              </a:tblGrid>
              <a:tr h="372052">
                <a:tc rowSpan="2">
                  <a:txBody>
                    <a:bodyPr/>
                    <a:lstStyle/>
                    <a:p>
                      <a:r>
                        <a:rPr lang="ru-RU" sz="1600" dirty="0">
                          <a:solidFill>
                            <a:schemeClr val="tx1"/>
                          </a:solidFill>
                          <a:latin typeface="Times New Roman" pitchFamily="18" charset="0"/>
                          <a:cs typeface="Times New Roman" pitchFamily="18" charset="0"/>
                        </a:rPr>
                        <a:t>Категория получателей</a:t>
                      </a:r>
                    </a:p>
                  </a:txBody>
                  <a:tcPr/>
                </a:tc>
                <a:tc rowSpan="2">
                  <a:txBody>
                    <a:bodyPr/>
                    <a:lstStyle/>
                    <a:p>
                      <a:pPr algn="ctr"/>
                      <a:r>
                        <a:rPr lang="ru-RU" sz="1200" dirty="0">
                          <a:solidFill>
                            <a:schemeClr val="tx1"/>
                          </a:solidFill>
                          <a:latin typeface="Times New Roman" pitchFamily="18" charset="0"/>
                          <a:cs typeface="Times New Roman" pitchFamily="18" charset="0"/>
                        </a:rPr>
                        <a:t>Численность</a:t>
                      </a:r>
                    </a:p>
                    <a:p>
                      <a:pPr algn="r"/>
                      <a:r>
                        <a:rPr lang="ru-RU" sz="1200" dirty="0">
                          <a:solidFill>
                            <a:schemeClr val="tx1"/>
                          </a:solidFill>
                          <a:latin typeface="Times New Roman" pitchFamily="18" charset="0"/>
                          <a:cs typeface="Times New Roman" pitchFamily="18" charset="0"/>
                        </a:rPr>
                        <a:t>получателей , чел</a:t>
                      </a:r>
                    </a:p>
                  </a:txBody>
                  <a:tcPr/>
                </a:tc>
                <a:tc gridSpan="2">
                  <a:txBody>
                    <a:bodyPr/>
                    <a:lstStyle/>
                    <a:p>
                      <a:pPr algn="ctr"/>
                      <a:r>
                        <a:rPr lang="ru-RU" sz="1400" dirty="0">
                          <a:solidFill>
                            <a:schemeClr val="tx1"/>
                          </a:solidFill>
                          <a:latin typeface="Times New Roman" pitchFamily="18" charset="0"/>
                          <a:cs typeface="Times New Roman" pitchFamily="18" charset="0"/>
                        </a:rPr>
                        <a:t>2023</a:t>
                      </a:r>
                      <a:endParaRPr lang="ru-RU" sz="1400" b="1" dirty="0">
                        <a:solidFill>
                          <a:schemeClr val="tx1"/>
                        </a:solidFill>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c rowSpan="2">
                  <a:txBody>
                    <a:bodyPr/>
                    <a:lstStyle/>
                    <a:p>
                      <a:pPr algn="ctr"/>
                      <a:r>
                        <a:rPr lang="ru-RU" sz="1400" dirty="0">
                          <a:solidFill>
                            <a:schemeClr val="tx1"/>
                          </a:solidFill>
                          <a:latin typeface="Times New Roman" pitchFamily="18" charset="0"/>
                          <a:cs typeface="Times New Roman" pitchFamily="18" charset="0"/>
                        </a:rPr>
                        <a:t>2024</a:t>
                      </a:r>
                    </a:p>
                  </a:txBody>
                  <a:tcPr/>
                </a:tc>
                <a:tc rowSpan="2">
                  <a:txBody>
                    <a:bodyPr/>
                    <a:lstStyle/>
                    <a:p>
                      <a:pPr algn="ctr"/>
                      <a:r>
                        <a:rPr lang="ru-RU" sz="1400" dirty="0">
                          <a:solidFill>
                            <a:schemeClr val="tx1"/>
                          </a:solidFill>
                          <a:latin typeface="Times New Roman" pitchFamily="18" charset="0"/>
                          <a:cs typeface="Times New Roman" pitchFamily="18" charset="0"/>
                        </a:rPr>
                        <a:t>2025</a:t>
                      </a:r>
                    </a:p>
                    <a:p>
                      <a:pPr algn="ctr"/>
                      <a:endParaRPr lang="ru-RU" sz="1100" b="1" dirty="0">
                        <a:solidFill>
                          <a:schemeClr val="tx1"/>
                        </a:solidFill>
                        <a:latin typeface="Times New Roman" pitchFamily="18" charset="0"/>
                        <a:cs typeface="Times New Roman" pitchFamily="18" charset="0"/>
                      </a:endParaRPr>
                    </a:p>
                  </a:txBody>
                  <a:tcPr/>
                </a:tc>
                <a:tc rowSpan="2">
                  <a:txBody>
                    <a:bodyPr/>
                    <a:lstStyle/>
                    <a:p>
                      <a:pPr algn="ctr"/>
                      <a:r>
                        <a:rPr lang="ru-RU" sz="1400" dirty="0">
                          <a:solidFill>
                            <a:schemeClr val="tx1"/>
                          </a:solidFill>
                          <a:latin typeface="Times New Roman" pitchFamily="18" charset="0"/>
                          <a:cs typeface="Times New Roman" pitchFamily="18" charset="0"/>
                        </a:rPr>
                        <a:t>2026</a:t>
                      </a:r>
                    </a:p>
                  </a:txBody>
                  <a:tcPr/>
                </a:tc>
                <a:extLst>
                  <a:ext uri="{0D108BD9-81ED-4DB2-BD59-A6C34878D82A}">
                    <a16:rowId xmlns="" xmlns:a16="http://schemas.microsoft.com/office/drawing/2014/main" val="10000"/>
                  </a:ext>
                </a:extLst>
              </a:tr>
              <a:tr h="276020">
                <a:tc vMerge="1">
                  <a:txBody>
                    <a:bodyPr/>
                    <a:lstStyle/>
                    <a:p>
                      <a:pPr algn="l" fontAlgn="t"/>
                      <a:endParaRPr lang="ru-RU" sz="1100" b="1" i="0" u="none" strike="noStrike" dirty="0">
                        <a:solidFill>
                          <a:srgbClr val="000000"/>
                        </a:solidFill>
                        <a:effectLst/>
                        <a:latin typeface="Times New Roman"/>
                      </a:endParaRPr>
                    </a:p>
                  </a:txBody>
                  <a:tcPr marL="9525" marR="9525" marT="9525" marB="0"/>
                </a:tc>
                <a:tc vMerge="1">
                  <a:txBody>
                    <a:bodyPr/>
                    <a:lstStyle/>
                    <a:p>
                      <a:endParaRPr lang="ru-RU" dirty="0"/>
                    </a:p>
                  </a:txBody>
                  <a:tcPr/>
                </a:tc>
                <a:tc>
                  <a:txBody>
                    <a:bodyPr/>
                    <a:lstStyle/>
                    <a:p>
                      <a:r>
                        <a:rPr lang="ru-RU" sz="1200" dirty="0">
                          <a:solidFill>
                            <a:schemeClr val="tx1"/>
                          </a:solidFill>
                          <a:latin typeface="Times New Roman" pitchFamily="18" charset="0"/>
                          <a:cs typeface="Times New Roman" pitchFamily="18" charset="0"/>
                        </a:rPr>
                        <a:t>план</a:t>
                      </a:r>
                      <a:endParaRPr lang="ru-RU" sz="1200" b="0" dirty="0">
                        <a:solidFill>
                          <a:schemeClr val="tx1"/>
                        </a:solidFill>
                        <a:latin typeface="Times New Roman" pitchFamily="18" charset="0"/>
                        <a:cs typeface="Times New Roman" pitchFamily="18" charset="0"/>
                      </a:endParaRPr>
                    </a:p>
                  </a:txBody>
                  <a:tcPr/>
                </a:tc>
                <a:tc>
                  <a:txBody>
                    <a:bodyPr/>
                    <a:lstStyle/>
                    <a:p>
                      <a:r>
                        <a:rPr lang="ru-RU" sz="1200" b="0" dirty="0">
                          <a:solidFill>
                            <a:schemeClr val="tx1"/>
                          </a:solidFill>
                          <a:latin typeface="Times New Roman" pitchFamily="18" charset="0"/>
                          <a:cs typeface="Times New Roman" pitchFamily="18" charset="0"/>
                        </a:rPr>
                        <a:t>исполнено</a:t>
                      </a:r>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 xmlns:a16="http://schemas.microsoft.com/office/drawing/2014/main" val="10001"/>
                  </a:ext>
                </a:extLst>
              </a:tr>
              <a:tr h="428115">
                <a:tc>
                  <a:txBody>
                    <a:bodyPr/>
                    <a:lstStyle/>
                    <a:p>
                      <a:pPr marL="0" marR="0" lvl="0" indent="0" algn="l" defTabSz="914361" rtl="0" eaLnBrk="1" fontAlgn="t"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Выплаты приемной семье на содержание подопечных детей</a:t>
                      </a:r>
                    </a:p>
                  </a:txBody>
                  <a:tcPr/>
                </a:tc>
                <a:tc>
                  <a:txBody>
                    <a:bodyPr/>
                    <a:lstStyle/>
                    <a:p>
                      <a:pPr 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a:t>
                      </a:r>
                    </a:p>
                  </a:txBody>
                  <a:tcPr marL="0" marR="0" marT="0" marB="0" anchor="ctr"/>
                </a:tc>
                <a:tc>
                  <a:txBody>
                    <a:bodyPr/>
                    <a:lstStyle/>
                    <a:p>
                      <a:pPr algn="ctr"/>
                      <a:r>
                        <a:rPr lang="ru-RU" sz="1050" dirty="0"/>
                        <a:t>10000</a:t>
                      </a:r>
                    </a:p>
                  </a:txBody>
                  <a:tcPr marL="0" marR="0" marT="0" marB="0" anchor="ctr"/>
                </a:tc>
                <a:tc>
                  <a:txBody>
                    <a:bodyPr/>
                    <a:lstStyle/>
                    <a:p>
                      <a:pPr algn="ctr"/>
                      <a:r>
                        <a:rPr lang="ru-RU" sz="1050" dirty="0"/>
                        <a:t>512,2</a:t>
                      </a:r>
                    </a:p>
                  </a:txBody>
                  <a:tcPr anchor="ctr"/>
                </a:tc>
                <a:tc>
                  <a:txBody>
                    <a:bodyPr/>
                    <a:lstStyle/>
                    <a:p>
                      <a:pPr algn="ctr"/>
                      <a:r>
                        <a:rPr lang="ru-RU" sz="1050" dirty="0"/>
                        <a:t>439,4</a:t>
                      </a:r>
                    </a:p>
                  </a:txBody>
                  <a:tcPr marL="9525" marR="9525" marT="9525" marB="0" anchor="ctr"/>
                </a:tc>
                <a:tc>
                  <a:txBody>
                    <a:bodyPr/>
                    <a:lstStyle/>
                    <a:p>
                      <a:pPr algn="ctr"/>
                      <a:r>
                        <a:rPr lang="ru-RU" sz="1050" dirty="0"/>
                        <a:t>439,4</a:t>
                      </a:r>
                    </a:p>
                  </a:txBody>
                  <a:tcPr anchor="ctr"/>
                </a:tc>
                <a:tc>
                  <a:txBody>
                    <a:bodyPr/>
                    <a:lstStyle/>
                    <a:p>
                      <a:pPr algn="ctr"/>
                      <a:r>
                        <a:rPr lang="ru-RU" sz="1050" dirty="0"/>
                        <a:t>439,4</a:t>
                      </a:r>
                    </a:p>
                  </a:txBody>
                  <a:tcPr anchor="ctr"/>
                </a:tc>
                <a:extLst>
                  <a:ext uri="{0D108BD9-81ED-4DB2-BD59-A6C34878D82A}">
                    <a16:rowId xmlns="" xmlns:a16="http://schemas.microsoft.com/office/drawing/2014/main" val="10002"/>
                  </a:ext>
                </a:extLst>
              </a:tr>
              <a:tr h="514120">
                <a:tc>
                  <a:txBody>
                    <a:bodyPr/>
                    <a:lstStyle/>
                    <a:p>
                      <a:pPr algn="l" fontAlgn="b"/>
                      <a:r>
                        <a:rPr lang="ru-RU" sz="1100" b="0" i="0" u="none" strike="noStrike" dirty="0">
                          <a:solidFill>
                            <a:schemeClr val="tx1"/>
                          </a:solidFill>
                          <a:effectLst/>
                          <a:latin typeface="Times New Roman" panose="02020603050405020304" pitchFamily="18" charset="0"/>
                          <a:cs typeface="Times New Roman" panose="02020603050405020304" pitchFamily="18" charset="0"/>
                        </a:rPr>
                        <a:t>Приемные выплаты </a:t>
                      </a:r>
                      <a:r>
                        <a:rPr lang="ru-RU" sz="1100" b="0" i="0" u="none" strike="noStrike">
                          <a:solidFill>
                            <a:schemeClr val="tx1"/>
                          </a:solidFill>
                          <a:effectLst/>
                          <a:latin typeface="Times New Roman" panose="02020603050405020304" pitchFamily="18" charset="0"/>
                          <a:cs typeface="Times New Roman" panose="02020603050405020304" pitchFamily="18" charset="0"/>
                        </a:rPr>
                        <a:t>семьям опекунов на </a:t>
                      </a:r>
                      <a:r>
                        <a:rPr lang="ru-RU" sz="1100" b="0" i="0" u="none" strike="noStrike" dirty="0">
                          <a:solidFill>
                            <a:schemeClr val="tx1"/>
                          </a:solidFill>
                          <a:effectLst/>
                          <a:latin typeface="Times New Roman" panose="02020603050405020304" pitchFamily="18" charset="0"/>
                          <a:cs typeface="Times New Roman" panose="02020603050405020304" pitchFamily="18" charset="0"/>
                        </a:rPr>
                        <a:t>содержание подопечных детей </a:t>
                      </a:r>
                    </a:p>
                  </a:txBody>
                  <a:tcPr marL="9525" marR="9525" marT="9525" marB="0"/>
                </a:tc>
                <a:tc>
                  <a:txBody>
                    <a:bodyPr/>
                    <a:lstStyle/>
                    <a:p>
                      <a:pPr 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71</a:t>
                      </a:r>
                    </a:p>
                  </a:txBody>
                  <a:tcPr anchor="ctr"/>
                </a:tc>
                <a:tc>
                  <a:txBody>
                    <a:bodyPr/>
                    <a:lstStyle/>
                    <a:p>
                      <a:pPr algn="ctr"/>
                      <a:r>
                        <a:rPr lang="ru-RU" sz="1050" dirty="0"/>
                        <a:t>11265,7</a:t>
                      </a:r>
                    </a:p>
                  </a:txBody>
                  <a:tcPr marL="9525" marR="9525" marT="9525" marB="0" anchor="ctr"/>
                </a:tc>
                <a:tc>
                  <a:txBody>
                    <a:bodyPr/>
                    <a:lstStyle/>
                    <a:p>
                      <a:pPr algn="ctr"/>
                      <a:r>
                        <a:rPr lang="ru-RU" sz="1050" dirty="0"/>
                        <a:t>1044,5</a:t>
                      </a:r>
                    </a:p>
                  </a:txBody>
                  <a:tcPr marL="9525" marR="9525" marT="9525" marB="0" anchor="ctr"/>
                </a:tc>
                <a:tc>
                  <a:txBody>
                    <a:bodyPr/>
                    <a:lstStyle/>
                    <a:p>
                      <a:pPr algn="ctr"/>
                      <a:r>
                        <a:rPr lang="ru-RU" sz="1050" dirty="0"/>
                        <a:t>21265,7</a:t>
                      </a:r>
                    </a:p>
                  </a:txBody>
                  <a:tcPr marL="9525" marR="9525" marT="9525" marB="0" anchor="ctr"/>
                </a:tc>
                <a:tc>
                  <a:txBody>
                    <a:bodyPr/>
                    <a:lstStyle/>
                    <a:p>
                      <a:pPr algn="ctr"/>
                      <a:r>
                        <a:rPr lang="ru-RU" sz="1050" dirty="0"/>
                        <a:t>21265,7</a:t>
                      </a:r>
                    </a:p>
                  </a:txBody>
                  <a:tcPr marL="9525" marR="9525" marT="9525" marB="0" anchor="ctr"/>
                </a:tc>
                <a:tc>
                  <a:txBody>
                    <a:bodyPr/>
                    <a:lstStyle/>
                    <a:p>
                      <a:pPr algn="ctr"/>
                      <a:r>
                        <a:rPr lang="ru-RU" sz="1050" dirty="0"/>
                        <a:t>21265,7</a:t>
                      </a:r>
                    </a:p>
                  </a:txBody>
                  <a:tcPr marL="9525" marR="9525" marT="9525" marB="0" anchor="ctr"/>
                </a:tc>
                <a:extLst>
                  <a:ext uri="{0D108BD9-81ED-4DB2-BD59-A6C34878D82A}">
                    <a16:rowId xmlns="" xmlns:a16="http://schemas.microsoft.com/office/drawing/2014/main" val="10003"/>
                  </a:ext>
                </a:extLst>
              </a:tr>
              <a:tr h="514120">
                <a:tc>
                  <a:txBody>
                    <a:bodyPr/>
                    <a:lstStyle/>
                    <a:p>
                      <a:pPr algn="l" fontAlgn="t"/>
                      <a:r>
                        <a:rPr lang="ru-RU" sz="1100" u="none" strike="noStrike" dirty="0">
                          <a:solidFill>
                            <a:schemeClr val="tx1"/>
                          </a:solidFill>
                          <a:effectLst/>
                          <a:latin typeface="Times New Roman" pitchFamily="18" charset="0"/>
                          <a:cs typeface="Times New Roman" pitchFamily="18" charset="0"/>
                        </a:rPr>
                        <a:t>Ежемесячная денежная выплата, в случае рождения третьего ребенка или последующих детей до достижения ребенком возраста трех лет</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116</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41031,9</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2319,8</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4950,7</a:t>
                      </a:r>
                    </a:p>
                  </a:txBody>
                  <a:tcPr marL="9525" marR="9525" marT="9525" marB="0" anchor="ctr"/>
                </a:tc>
                <a:tc>
                  <a:txBody>
                    <a:bodyPr/>
                    <a:lstStyle/>
                    <a:p>
                      <a:pPr algn="ctr" fontAlgn="ctr">
                        <a:lnSpc>
                          <a:spcPct val="107000"/>
                        </a:lnSpc>
                        <a:spcAft>
                          <a:spcPts val="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2970,5</a:t>
                      </a:r>
                      <a:endPar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990,0</a:t>
                      </a:r>
                      <a:endPar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5"/>
                  </a:ext>
                </a:extLst>
              </a:tr>
              <a:tr h="415853">
                <a:tc>
                  <a:txBody>
                    <a:bodyPr/>
                    <a:lstStyle/>
                    <a:p>
                      <a:pPr algn="l" fontAlgn="b"/>
                      <a:r>
                        <a:rPr lang="ru-RU" sz="1100" u="none" strike="noStrike" dirty="0">
                          <a:solidFill>
                            <a:schemeClr val="tx1"/>
                          </a:solidFill>
                          <a:effectLst/>
                          <a:latin typeface="Times New Roman" pitchFamily="18" charset="0"/>
                          <a:cs typeface="Times New Roman" pitchFamily="18" charset="0"/>
                        </a:rPr>
                        <a:t>Субвенции на осуществление полномочий  по обеспечению  мер социальной поддержки   ветеранов труда</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771</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18582,4</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1596,8</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18582,4</a:t>
                      </a:r>
                    </a:p>
                  </a:txBody>
                  <a:tcPr marL="9525" marR="9525" marT="9525" marB="0" anchor="ctr"/>
                </a:tc>
                <a:tc>
                  <a:txBody>
                    <a:bodyPr/>
                    <a:lstStyle/>
                    <a:p>
                      <a:pPr algn="ctr" fontAlgn="ctr">
                        <a:lnSpc>
                          <a:spcPct val="107000"/>
                        </a:lnSpc>
                        <a:spcAft>
                          <a:spcPts val="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18582,4</a:t>
                      </a:r>
                      <a:endPar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18582,4</a:t>
                      </a:r>
                      <a:endPar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7"/>
                  </a:ext>
                </a:extLst>
              </a:tr>
              <a:tr h="432048">
                <a:tc>
                  <a:txBody>
                    <a:bodyPr/>
                    <a:lstStyle/>
                    <a:p>
                      <a:pPr algn="l" fontAlgn="b"/>
                      <a:r>
                        <a:rPr lang="ru-RU" sz="1100" u="none" strike="noStrike" dirty="0">
                          <a:solidFill>
                            <a:schemeClr val="tx1"/>
                          </a:solidFill>
                          <a:effectLst/>
                          <a:latin typeface="Times New Roman" pitchFamily="18" charset="0"/>
                          <a:cs typeface="Times New Roman" pitchFamily="18" charset="0"/>
                        </a:rPr>
                        <a:t>Субвенции на осуществление полномочий  по обеспечению  мер социальной поддержки   ветеранов труда КЧР</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861</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6200</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506,4</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6200</a:t>
                      </a:r>
                    </a:p>
                  </a:txBody>
                  <a:tcPr marL="9525" marR="9525" marT="9525" marB="0" anchor="ctr"/>
                </a:tc>
                <a:tc>
                  <a:txBody>
                    <a:bodyPr/>
                    <a:lstStyle/>
                    <a:p>
                      <a:pPr algn="ctr" fontAlgn="ctr">
                        <a:lnSpc>
                          <a:spcPct val="107000"/>
                        </a:lnSpc>
                        <a:spcAft>
                          <a:spcPts val="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6200</a:t>
                      </a:r>
                      <a:endPar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6200</a:t>
                      </a:r>
                      <a:endPar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8"/>
                  </a:ext>
                </a:extLst>
              </a:tr>
              <a:tr h="682308">
                <a:tc>
                  <a:txBody>
                    <a:bodyPr/>
                    <a:lstStyle/>
                    <a:p>
                      <a:pPr algn="l" fontAlgn="b"/>
                      <a:r>
                        <a:rPr lang="ru-RU" sz="1100" u="none" strike="noStrike" dirty="0">
                          <a:solidFill>
                            <a:schemeClr val="tx1"/>
                          </a:solidFill>
                          <a:effectLst/>
                          <a:latin typeface="Times New Roman" pitchFamily="18" charset="0"/>
                          <a:cs typeface="Times New Roman" pitchFamily="18" charset="0"/>
                        </a:rPr>
                        <a:t>Субвенции на осуществление полномочий  по  обеспечению мер социальной поддержки   реабилитированным  лицам и лицам , признанным пострадавшими от политических репрессий</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1221</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40456,2</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3656,2</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40456,2</a:t>
                      </a:r>
                    </a:p>
                  </a:txBody>
                  <a:tcPr marL="9525" marR="9525" marT="9525" marB="0" anchor="ctr"/>
                </a:tc>
                <a:tc>
                  <a:txBody>
                    <a:bodyPr/>
                    <a:lstStyle/>
                    <a:p>
                      <a:pPr algn="ctr" fontAlgn="ctr">
                        <a:lnSpc>
                          <a:spcPct val="107000"/>
                        </a:lnSpc>
                        <a:spcAft>
                          <a:spcPts val="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40456,2</a:t>
                      </a:r>
                      <a:endPar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40456,2</a:t>
                      </a:r>
                      <a:endPar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9"/>
                  </a:ext>
                </a:extLst>
              </a:tr>
              <a:tr h="514120">
                <a:tc>
                  <a:txBody>
                    <a:bodyPr/>
                    <a:lstStyle/>
                    <a:p>
                      <a:pPr algn="l" fontAlgn="b"/>
                      <a:r>
                        <a:rPr lang="ru-RU" sz="1100" u="none" strike="noStrike" dirty="0">
                          <a:solidFill>
                            <a:schemeClr val="tx1"/>
                          </a:solidFill>
                          <a:effectLst/>
                          <a:latin typeface="Times New Roman" pitchFamily="18" charset="0"/>
                          <a:cs typeface="Times New Roman" pitchFamily="18" charset="0"/>
                        </a:rPr>
                        <a:t>Субвенции на предоставление малоимущим  гражданам  субсидий на оплату жилого помещения и коммунальных услуг </a:t>
                      </a:r>
                      <a:endParaRPr lang="ru-RU"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167</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4200</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461,7</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4200</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4200</a:t>
                      </a:r>
                    </a:p>
                  </a:txBody>
                  <a:tcPr marL="9525" marR="9525" marT="9525" marB="0" anchor="ctr"/>
                </a:tc>
                <a:tc>
                  <a:txBody>
                    <a:bodyPr/>
                    <a:lstStyle/>
                    <a:p>
                      <a:pPr algn="ctr" fontAlgn="ctr">
                        <a:lnSpc>
                          <a:spcPct val="107000"/>
                        </a:lnSpc>
                        <a:spcAft>
                          <a:spcPts val="0"/>
                        </a:spcAft>
                      </a:pPr>
                      <a:r>
                        <a:rPr lang="ru-RU"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4200</a:t>
                      </a:r>
                    </a:p>
                  </a:txBody>
                  <a:tcPr marL="9525" marR="9525" marT="9525" marB="0" anchor="ctr"/>
                </a:tc>
                <a:extLst>
                  <a:ext uri="{0D108BD9-81ED-4DB2-BD59-A6C34878D82A}">
                    <a16:rowId xmlns="" xmlns:a16="http://schemas.microsoft.com/office/drawing/2014/main" val="10010"/>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16632"/>
            <a:ext cx="1286189" cy="1002323"/>
          </a:xfrm>
          <a:prstGeom prst="rect">
            <a:avLst/>
          </a:prstGeom>
        </p:spPr>
      </p:pic>
      <p:sp>
        <p:nvSpPr>
          <p:cNvPr id="6" name="Прямоугольник 5"/>
          <p:cNvSpPr/>
          <p:nvPr/>
        </p:nvSpPr>
        <p:spPr>
          <a:xfrm>
            <a:off x="2483768" y="287958"/>
            <a:ext cx="635780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w="11430"/>
                <a:solidFill>
                  <a:schemeClr val="tx1"/>
                </a:solidFill>
                <a:effectLst>
                  <a:outerShdw blurRad="50800" dist="39000" dir="5460000" algn="tl">
                    <a:srgbClr val="000000">
                      <a:alpha val="38000"/>
                    </a:srgbClr>
                  </a:outerShdw>
                </a:effectLst>
                <a:uLnTx/>
                <a:uFillTx/>
                <a:latin typeface="Times New Roman" pitchFamily="18" charset="0"/>
                <a:cs typeface="Times New Roman" pitchFamily="18" charset="0"/>
              </a:rPr>
              <a:t>Меры социальной поддержки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w="11430"/>
                <a:solidFill>
                  <a:schemeClr val="tx1"/>
                </a:solidFill>
                <a:effectLst>
                  <a:outerShdw blurRad="50800" dist="39000" dir="5460000" algn="tl">
                    <a:srgbClr val="000000">
                      <a:alpha val="38000"/>
                    </a:srgbClr>
                  </a:outerShdw>
                </a:effectLst>
                <a:uLnTx/>
                <a:uFillTx/>
                <a:latin typeface="Times New Roman" pitchFamily="18" charset="0"/>
                <a:cs typeface="Times New Roman" pitchFamily="18" charset="0"/>
              </a:rPr>
              <a:t>отдельных категорий граждан в КЧР</a:t>
            </a:r>
            <a:endParaRPr kumimoji="0" lang="ru-RU" sz="2400" b="1" i="0" u="none" strike="noStrike" kern="0" cap="none" spc="0" normalizeH="0" baseline="0" noProof="0" dirty="0">
              <a:ln>
                <a:noFill/>
              </a:ln>
              <a:solidFill>
                <a:schemeClr val="tx1"/>
              </a:solidFill>
              <a:effectLst/>
              <a:uLnTx/>
              <a:uFillTx/>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629" y="5449129"/>
            <a:ext cx="4248472"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299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1033264" y="127085"/>
            <a:ext cx="7427168" cy="830997"/>
          </a:xfrm>
          <a:prstGeom prst="rect">
            <a:avLst/>
          </a:prstGeom>
          <a:noFill/>
        </p:spPr>
        <p:txBody>
          <a:bodyPr wrap="square" rtlCol="0">
            <a:spAutoFit/>
          </a:bodyPr>
          <a:lstStyle/>
          <a:p>
            <a:pPr marL="0" indent="0" algn="ctr">
              <a:buNone/>
            </a:pPr>
            <a:r>
              <a:rPr lang="ru-RU" sz="4800" b="0" dirty="0">
                <a:solidFill>
                  <a:schemeClr val="tx1"/>
                </a:solidFill>
                <a:effectLst/>
                <a:latin typeface="Times New Roman" pitchFamily="18" charset="0"/>
                <a:cs typeface="Times New Roman" pitchFamily="18" charset="0"/>
              </a:rPr>
              <a:t>Наши контакты:</a:t>
            </a:r>
          </a:p>
        </p:txBody>
      </p:sp>
      <p:grpSp>
        <p:nvGrpSpPr>
          <p:cNvPr id="6" name="Группа 5"/>
          <p:cNvGrpSpPr/>
          <p:nvPr/>
        </p:nvGrpSpPr>
        <p:grpSpPr>
          <a:xfrm>
            <a:off x="2114312" y="2276872"/>
            <a:ext cx="4953188" cy="387282"/>
            <a:chOff x="1023452" y="764843"/>
            <a:chExt cx="4953188" cy="387282"/>
          </a:xfrm>
          <a:scene3d>
            <a:camera prst="orthographicFront"/>
            <a:lightRig rig="threePt" dir="t">
              <a:rot lat="0" lon="0" rev="7500000"/>
            </a:lightRig>
          </a:scene3d>
        </p:grpSpPr>
        <p:sp>
          <p:nvSpPr>
            <p:cNvPr id="7" name="Скругленный прямоугольник 6"/>
            <p:cNvSpPr/>
            <p:nvPr/>
          </p:nvSpPr>
          <p:spPr>
            <a:xfrm rot="10800000" flipV="1">
              <a:off x="1023452" y="764843"/>
              <a:ext cx="4953188" cy="387282"/>
            </a:xfrm>
            <a:prstGeom prst="roundRect">
              <a:avLst/>
            </a:prstGeom>
          </p:spPr>
          <p:style>
            <a:lnRef idx="1">
              <a:schemeClr val="accent2"/>
            </a:lnRef>
            <a:fillRef idx="3">
              <a:schemeClr val="accent2"/>
            </a:fillRef>
            <a:effectRef idx="2">
              <a:schemeClr val="accent2"/>
            </a:effectRef>
            <a:fontRef idx="minor">
              <a:schemeClr val="lt1"/>
            </a:fontRef>
          </p:style>
        </p:sp>
        <p:sp>
          <p:nvSpPr>
            <p:cNvPr id="8" name="Скругленный прямоугольник 4"/>
            <p:cNvSpPr/>
            <p:nvPr/>
          </p:nvSpPr>
          <p:spPr>
            <a:xfrm>
              <a:off x="1042358" y="783749"/>
              <a:ext cx="4915376" cy="349470"/>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dirty="0">
                  <a:solidFill>
                    <a:schemeClr val="tx1"/>
                  </a:solidFill>
                  <a:latin typeface="Times New Roman" pitchFamily="18" charset="0"/>
                  <a:cs typeface="Times New Roman" pitchFamily="18" charset="0"/>
                </a:rPr>
                <a:t>Адрес управления:</a:t>
              </a:r>
            </a:p>
          </p:txBody>
        </p:sp>
      </p:grpSp>
      <p:grpSp>
        <p:nvGrpSpPr>
          <p:cNvPr id="9" name="Группа 8"/>
          <p:cNvGrpSpPr/>
          <p:nvPr/>
        </p:nvGrpSpPr>
        <p:grpSpPr>
          <a:xfrm>
            <a:off x="1310448" y="2731724"/>
            <a:ext cx="6996187" cy="1077300"/>
            <a:chOff x="0" y="828968"/>
            <a:chExt cx="7215237" cy="1077300"/>
          </a:xfrm>
          <a:scene3d>
            <a:camera prst="orthographicFront">
              <a:rot lat="0" lon="0" rev="0"/>
            </a:camera>
            <a:lightRig rig="soft" dir="t">
              <a:rot lat="0" lon="0" rev="0"/>
            </a:lightRig>
          </a:scene3d>
        </p:grpSpPr>
        <p:sp>
          <p:nvSpPr>
            <p:cNvPr id="10" name="Прямоугольник 9"/>
            <p:cNvSpPr/>
            <p:nvPr/>
          </p:nvSpPr>
          <p:spPr>
            <a:xfrm>
              <a:off x="0" y="828968"/>
              <a:ext cx="7215237" cy="1077300"/>
            </a:xfrm>
            <a:prstGeom prst="rect">
              <a:avLst/>
            </a:prstGeom>
            <a:ln/>
          </p:spPr>
          <p:style>
            <a:lnRef idx="1">
              <a:schemeClr val="accent4"/>
            </a:lnRef>
            <a:fillRef idx="2">
              <a:schemeClr val="accent4"/>
            </a:fillRef>
            <a:effectRef idx="1">
              <a:schemeClr val="accent4"/>
            </a:effectRef>
            <a:fontRef idx="minor">
              <a:schemeClr val="dk1"/>
            </a:fontRef>
          </p:style>
        </p:sp>
        <p:sp>
          <p:nvSpPr>
            <p:cNvPr id="11" name="Прямоугольник 10"/>
            <p:cNvSpPr/>
            <p:nvPr/>
          </p:nvSpPr>
          <p:spPr>
            <a:xfrm>
              <a:off x="0" y="828968"/>
              <a:ext cx="7215237" cy="1077300"/>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559983" tIns="395732" rIns="559983" bIns="135128" numCol="1" spcCol="1270" anchor="t" anchorCtr="0">
              <a:noAutofit/>
            </a:bodyPr>
            <a:lstStyle/>
            <a:p>
              <a:pPr marL="171450" lvl="1" indent="-171450" defTabSz="844550">
                <a:lnSpc>
                  <a:spcPct val="90000"/>
                </a:lnSpc>
                <a:spcBef>
                  <a:spcPct val="0"/>
                </a:spcBef>
                <a:spcAft>
                  <a:spcPct val="15000"/>
                </a:spcAft>
                <a:buFontTx/>
                <a:buChar char="••"/>
              </a:pPr>
              <a:r>
                <a:rPr lang="ru-RU" sz="2000" dirty="0">
                  <a:solidFill>
                    <a:schemeClr val="tx1"/>
                  </a:solidFill>
                  <a:latin typeface="Times New Roman" pitchFamily="18" charset="0"/>
                  <a:cs typeface="Times New Roman" pitchFamily="18" charset="0"/>
                </a:rPr>
                <a:t>369140 ст. Зеленчукская, ул. Первомайская, 129                                         Карачаево-Черкесская республика</a:t>
              </a:r>
            </a:p>
          </p:txBody>
        </p:sp>
      </p:grpSp>
      <p:grpSp>
        <p:nvGrpSpPr>
          <p:cNvPr id="12" name="Группа 11"/>
          <p:cNvGrpSpPr/>
          <p:nvPr/>
        </p:nvGrpSpPr>
        <p:grpSpPr>
          <a:xfrm>
            <a:off x="1040307" y="4148955"/>
            <a:ext cx="6999213" cy="856185"/>
            <a:chOff x="0" y="2161478"/>
            <a:chExt cx="7215237" cy="807975"/>
          </a:xfrm>
          <a:scene3d>
            <a:camera prst="orthographicFront">
              <a:rot lat="0" lon="0" rev="0"/>
            </a:camera>
            <a:lightRig rig="soft" dir="t">
              <a:rot lat="0" lon="0" rev="0"/>
            </a:lightRig>
          </a:scene3d>
        </p:grpSpPr>
        <p:sp>
          <p:nvSpPr>
            <p:cNvPr id="13" name="Прямоугольник 12"/>
            <p:cNvSpPr/>
            <p:nvPr/>
          </p:nvSpPr>
          <p:spPr>
            <a:xfrm>
              <a:off x="0" y="2161478"/>
              <a:ext cx="7215237" cy="807975"/>
            </a:xfrm>
            <a:prstGeom prst="rect">
              <a:avLst/>
            </a:prstGeom>
            <a:ln/>
          </p:spPr>
          <p:style>
            <a:lnRef idx="1">
              <a:schemeClr val="accent2"/>
            </a:lnRef>
            <a:fillRef idx="2">
              <a:schemeClr val="accent2"/>
            </a:fillRef>
            <a:effectRef idx="1">
              <a:schemeClr val="accent2"/>
            </a:effectRef>
            <a:fontRef idx="minor">
              <a:schemeClr val="dk1"/>
            </a:fontRef>
          </p:style>
        </p:sp>
        <p:sp>
          <p:nvSpPr>
            <p:cNvPr id="14" name="Прямоугольник 13"/>
            <p:cNvSpPr/>
            <p:nvPr/>
          </p:nvSpPr>
          <p:spPr>
            <a:xfrm>
              <a:off x="0" y="2161478"/>
              <a:ext cx="7215237" cy="80797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lnSpc>
                  <a:spcPct val="90000"/>
                </a:lnSpc>
                <a:spcBef>
                  <a:spcPct val="0"/>
                </a:spcBef>
                <a:spcAft>
                  <a:spcPct val="15000"/>
                </a:spcAft>
                <a:buFontTx/>
                <a:buChar char="••"/>
              </a:pPr>
              <a:r>
                <a:rPr lang="ru-RU" sz="2000" dirty="0">
                  <a:solidFill>
                    <a:schemeClr val="tx1"/>
                  </a:solidFill>
                  <a:latin typeface="Times New Roman" pitchFamily="18" charset="0"/>
                  <a:cs typeface="Times New Roman" pitchFamily="18" charset="0"/>
                </a:rPr>
                <a:t>8(87878</a:t>
              </a:r>
              <a:r>
                <a:rPr lang="ru-RU" sz="2000" dirty="0">
                  <a:solidFill>
                    <a:schemeClr val="tx1"/>
                  </a:solidFill>
                </a:rPr>
                <a:t>) 5-12-39;     </a:t>
              </a:r>
              <a:r>
                <a:rPr lang="en-US" sz="2000" dirty="0">
                  <a:solidFill>
                    <a:schemeClr val="tx1"/>
                  </a:solidFill>
                </a:rPr>
                <a:t>zelfin</a:t>
              </a:r>
              <a:r>
                <a:rPr lang="ru-RU" sz="2000" dirty="0">
                  <a:solidFill>
                    <a:schemeClr val="tx1"/>
                  </a:solidFill>
                </a:rPr>
                <a:t>@</a:t>
              </a:r>
              <a:r>
                <a:rPr lang="en-US" sz="2000" dirty="0">
                  <a:solidFill>
                    <a:schemeClr val="tx1"/>
                  </a:solidFill>
                </a:rPr>
                <a:t>mail</a:t>
              </a:r>
              <a:r>
                <a:rPr lang="ru-RU" sz="2000" dirty="0">
                  <a:solidFill>
                    <a:schemeClr val="tx1"/>
                  </a:solidFill>
                </a:rPr>
                <a:t>.</a:t>
              </a:r>
              <a:r>
                <a:rPr lang="en-US" sz="2000" dirty="0">
                  <a:solidFill>
                    <a:schemeClr val="tx1"/>
                  </a:solidFill>
                </a:rPr>
                <a:t>ru</a:t>
              </a:r>
              <a:endParaRPr lang="ru-RU" sz="2000" dirty="0">
                <a:solidFill>
                  <a:schemeClr val="tx1"/>
                </a:solidFill>
              </a:endParaRPr>
            </a:p>
          </p:txBody>
        </p:sp>
      </p:grpSp>
      <p:grpSp>
        <p:nvGrpSpPr>
          <p:cNvPr id="15" name="Группа 14"/>
          <p:cNvGrpSpPr/>
          <p:nvPr/>
        </p:nvGrpSpPr>
        <p:grpSpPr>
          <a:xfrm>
            <a:off x="2123728" y="3861048"/>
            <a:ext cx="4763738" cy="327834"/>
            <a:chOff x="1068908" y="1917306"/>
            <a:chExt cx="4763738" cy="327834"/>
          </a:xfrm>
          <a:scene3d>
            <a:camera prst="orthographicFront"/>
            <a:lightRig rig="threePt" dir="t">
              <a:rot lat="0" lon="0" rev="7500000"/>
            </a:lightRig>
          </a:scene3d>
        </p:grpSpPr>
        <p:sp>
          <p:nvSpPr>
            <p:cNvPr id="16" name="Скругленный прямоугольник 15"/>
            <p:cNvSpPr/>
            <p:nvPr/>
          </p:nvSpPr>
          <p:spPr>
            <a:xfrm>
              <a:off x="1068908" y="1917306"/>
              <a:ext cx="4763738" cy="327834"/>
            </a:xfrm>
            <a:prstGeom prst="roundRect">
              <a:avLst/>
            </a:prstGeom>
          </p:spPr>
          <p:style>
            <a:lnRef idx="0">
              <a:schemeClr val="accent5"/>
            </a:lnRef>
            <a:fillRef idx="3">
              <a:schemeClr val="accent5"/>
            </a:fillRef>
            <a:effectRef idx="3">
              <a:schemeClr val="accent5"/>
            </a:effectRef>
            <a:fontRef idx="minor">
              <a:schemeClr val="lt1"/>
            </a:fontRef>
          </p:style>
        </p:sp>
        <p:sp>
          <p:nvSpPr>
            <p:cNvPr id="17" name="Скругленный прямоугольник 4"/>
            <p:cNvSpPr/>
            <p:nvPr/>
          </p:nvSpPr>
          <p:spPr>
            <a:xfrm>
              <a:off x="1084912" y="1933310"/>
              <a:ext cx="4731730" cy="29582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90903" tIns="0" rIns="190903" bIns="0" numCol="1" spcCol="1270" anchor="ctr" anchorCtr="0">
              <a:noAutofit/>
            </a:bodyPr>
            <a:lstStyle/>
            <a:p>
              <a:pPr algn="ctr" defTabSz="755650">
                <a:lnSpc>
                  <a:spcPct val="90000"/>
                </a:lnSpc>
                <a:spcBef>
                  <a:spcPct val="0"/>
                </a:spcBef>
                <a:spcAft>
                  <a:spcPct val="35000"/>
                </a:spcAft>
              </a:pPr>
              <a:r>
                <a:rPr lang="ru-RU" sz="1700" dirty="0">
                  <a:solidFill>
                    <a:prstClr val="white"/>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Тел/факс            Электронная почта:</a:t>
              </a:r>
            </a:p>
          </p:txBody>
        </p:sp>
      </p:grpSp>
      <p:grpSp>
        <p:nvGrpSpPr>
          <p:cNvPr id="18" name="Группа 17"/>
          <p:cNvGrpSpPr/>
          <p:nvPr/>
        </p:nvGrpSpPr>
        <p:grpSpPr>
          <a:xfrm>
            <a:off x="971599" y="1098329"/>
            <a:ext cx="6840760" cy="1008112"/>
            <a:chOff x="741974" y="3093763"/>
            <a:chExt cx="5136157" cy="341878"/>
          </a:xfrm>
          <a:scene3d>
            <a:camera prst="orthographicFront"/>
            <a:lightRig rig="threePt" dir="t">
              <a:rot lat="0" lon="0" rev="7500000"/>
            </a:lightRig>
          </a:scene3d>
        </p:grpSpPr>
        <p:sp>
          <p:nvSpPr>
            <p:cNvPr id="19" name="Скругленный прямоугольник 18"/>
            <p:cNvSpPr/>
            <p:nvPr/>
          </p:nvSpPr>
          <p:spPr>
            <a:xfrm>
              <a:off x="741974" y="3093763"/>
              <a:ext cx="5136157" cy="341878"/>
            </a:xfrm>
            <a:prstGeom prst="roundRect">
              <a:avLst/>
            </a:prstGeom>
          </p:spPr>
          <p:style>
            <a:lnRef idx="1">
              <a:schemeClr val="accent2"/>
            </a:lnRef>
            <a:fillRef idx="3">
              <a:schemeClr val="accent2"/>
            </a:fillRef>
            <a:effectRef idx="2">
              <a:schemeClr val="accent2"/>
            </a:effectRef>
            <a:fontRef idx="minor">
              <a:schemeClr val="lt1"/>
            </a:fontRef>
          </p:style>
        </p:sp>
        <p:sp>
          <p:nvSpPr>
            <p:cNvPr id="20" name="Скругленный прямоугольник 4"/>
            <p:cNvSpPr/>
            <p:nvPr/>
          </p:nvSpPr>
          <p:spPr>
            <a:xfrm>
              <a:off x="893330" y="3127141"/>
              <a:ext cx="4984801" cy="3085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sz="2800" dirty="0">
                  <a:solidFill>
                    <a:schemeClr val="tx1"/>
                  </a:solidFill>
                  <a:latin typeface="Times New Roman" pitchFamily="18" charset="0"/>
                  <a:cs typeface="Times New Roman" pitchFamily="18" charset="0"/>
                </a:rPr>
                <a:t>ФИНАНСОВОЕ УПРАВЛЕНИЕ</a:t>
              </a:r>
            </a:p>
            <a:p>
              <a:pPr algn="ctr" defTabSz="711200">
                <a:lnSpc>
                  <a:spcPct val="90000"/>
                </a:lnSpc>
                <a:spcBef>
                  <a:spcPct val="0"/>
                </a:spcBef>
                <a:spcAft>
                  <a:spcPct val="35000"/>
                </a:spcAft>
              </a:pPr>
              <a:r>
                <a:rPr lang="ru-RU" dirty="0">
                  <a:solidFill>
                    <a:schemeClr val="tx1"/>
                  </a:solidFill>
                  <a:latin typeface="Times New Roman" pitchFamily="18" charset="0"/>
                  <a:cs typeface="Times New Roman" pitchFamily="18" charset="0"/>
                </a:rPr>
                <a:t>Администрации Зеленчукского муниципального района</a:t>
              </a:r>
            </a:p>
          </p:txBody>
        </p:sp>
      </p:grpSp>
      <p:grpSp>
        <p:nvGrpSpPr>
          <p:cNvPr id="21" name="Группа 20"/>
          <p:cNvGrpSpPr/>
          <p:nvPr/>
        </p:nvGrpSpPr>
        <p:grpSpPr>
          <a:xfrm>
            <a:off x="971600" y="5501345"/>
            <a:ext cx="7344816" cy="951991"/>
            <a:chOff x="0" y="3371850"/>
            <a:chExt cx="7215237" cy="951991"/>
          </a:xfrm>
          <a:scene3d>
            <a:camera prst="orthographicFront">
              <a:rot lat="0" lon="0" rev="0"/>
            </a:camera>
            <a:lightRig rig="soft" dir="t">
              <a:rot lat="0" lon="0" rev="0"/>
            </a:lightRig>
          </a:scene3d>
        </p:grpSpPr>
        <p:sp>
          <p:nvSpPr>
            <p:cNvPr id="22" name="Прямоугольник 21"/>
            <p:cNvSpPr/>
            <p:nvPr/>
          </p:nvSpPr>
          <p:spPr>
            <a:xfrm>
              <a:off x="0" y="3371850"/>
              <a:ext cx="7215237" cy="951991"/>
            </a:xfrm>
            <a:prstGeom prst="rect">
              <a:avLst/>
            </a:prstGeom>
            <a:ln/>
          </p:spPr>
          <p:style>
            <a:lnRef idx="1">
              <a:schemeClr val="accent4"/>
            </a:lnRef>
            <a:fillRef idx="2">
              <a:schemeClr val="accent4"/>
            </a:fillRef>
            <a:effectRef idx="1">
              <a:schemeClr val="accent4"/>
            </a:effectRef>
            <a:fontRef idx="minor">
              <a:schemeClr val="dk1"/>
            </a:fontRef>
          </p:style>
        </p:sp>
        <p:sp>
          <p:nvSpPr>
            <p:cNvPr id="23" name="Прямоугольник 22"/>
            <p:cNvSpPr/>
            <p:nvPr/>
          </p:nvSpPr>
          <p:spPr>
            <a:xfrm>
              <a:off x="0" y="3371850"/>
              <a:ext cx="7215237" cy="951991"/>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spcBef>
                  <a:spcPct val="0"/>
                </a:spcBef>
                <a:spcAft>
                  <a:spcPct val="15000"/>
                </a:spcAft>
                <a:buFontTx/>
                <a:buChar char="••"/>
              </a:pPr>
              <a:r>
                <a:rPr lang="ru-RU" sz="1900" dirty="0">
                  <a:solidFill>
                    <a:prstClr val="black">
                      <a:hueOff val="0"/>
                      <a:satOff val="0"/>
                      <a:lumOff val="0"/>
                      <a:alphaOff val="0"/>
                    </a:prstClr>
                  </a:solidFill>
                </a:rPr>
                <a:t> </a:t>
              </a:r>
              <a:r>
                <a:rPr lang="ru-RU" sz="1900" dirty="0">
                  <a:solidFill>
                    <a:schemeClr val="tx1"/>
                  </a:solidFill>
                  <a:latin typeface="Times New Roman" pitchFamily="18" charset="0"/>
                  <a:cs typeface="Times New Roman" pitchFamily="18" charset="0"/>
                </a:rPr>
                <a:t>понедельник-пятница</a:t>
              </a:r>
              <a:r>
                <a:rPr lang="ru-RU" sz="1900" dirty="0">
                  <a:solidFill>
                    <a:schemeClr val="tx1"/>
                  </a:solidFill>
                </a:rPr>
                <a:t>: </a:t>
              </a:r>
              <a:r>
                <a:rPr lang="ru-RU" sz="1600" dirty="0">
                  <a:solidFill>
                    <a:schemeClr val="tx1"/>
                  </a:solidFill>
                </a:rPr>
                <a:t>с 8.00 до 17.00,                                                 </a:t>
              </a:r>
            </a:p>
            <a:p>
              <a:pPr marL="171450" lvl="1" indent="-171450" defTabSz="844550">
                <a:spcBef>
                  <a:spcPct val="0"/>
                </a:spcBef>
                <a:spcAft>
                  <a:spcPct val="15000"/>
                </a:spcAft>
                <a:buFontTx/>
                <a:buChar char="••"/>
              </a:pPr>
              <a:r>
                <a:rPr lang="ru-RU" sz="1600" dirty="0">
                  <a:solidFill>
                    <a:schemeClr val="tx1"/>
                  </a:solidFill>
                </a:rPr>
                <a:t>                 перерыв с 12.00 до 13.00</a:t>
              </a:r>
            </a:p>
          </p:txBody>
        </p:sp>
      </p:grpSp>
      <p:sp>
        <p:nvSpPr>
          <p:cNvPr id="26" name="Скругленный прямоугольник 4"/>
          <p:cNvSpPr/>
          <p:nvPr/>
        </p:nvSpPr>
        <p:spPr>
          <a:xfrm>
            <a:off x="2210689" y="5132168"/>
            <a:ext cx="4760433" cy="30850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7" name="Группа 26"/>
          <p:cNvGrpSpPr/>
          <p:nvPr/>
        </p:nvGrpSpPr>
        <p:grpSpPr>
          <a:xfrm>
            <a:off x="2139732" y="5098790"/>
            <a:ext cx="4777122" cy="341878"/>
            <a:chOff x="1055524" y="3110452"/>
            <a:chExt cx="4777122" cy="341878"/>
          </a:xfrm>
          <a:scene3d>
            <a:camera prst="orthographicFront"/>
            <a:lightRig rig="threePt" dir="t">
              <a:rot lat="0" lon="0" rev="7500000"/>
            </a:lightRig>
          </a:scene3d>
        </p:grpSpPr>
        <p:sp>
          <p:nvSpPr>
            <p:cNvPr id="28" name="Скругленный прямоугольник 27"/>
            <p:cNvSpPr/>
            <p:nvPr/>
          </p:nvSpPr>
          <p:spPr>
            <a:xfrm>
              <a:off x="1055524" y="3110452"/>
              <a:ext cx="4777122" cy="341878"/>
            </a:xfrm>
            <a:prstGeom prst="roundRect">
              <a:avLst/>
            </a:prstGeom>
          </p:spPr>
          <p:style>
            <a:lnRef idx="0">
              <a:schemeClr val="accent2"/>
            </a:lnRef>
            <a:fillRef idx="3">
              <a:schemeClr val="accent2"/>
            </a:fillRef>
            <a:effectRef idx="3">
              <a:schemeClr val="accent2"/>
            </a:effectRef>
            <a:fontRef idx="minor">
              <a:schemeClr val="lt1"/>
            </a:fontRef>
          </p:style>
        </p:sp>
        <p:sp>
          <p:nvSpPr>
            <p:cNvPr id="29" name="Скругленный прямоугольник 4"/>
            <p:cNvSpPr/>
            <p:nvPr/>
          </p:nvSpPr>
          <p:spPr>
            <a:xfrm>
              <a:off x="1055524" y="3127141"/>
              <a:ext cx="4760433" cy="3085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sz="1600" dirty="0">
                  <a:solidFill>
                    <a:schemeClr val="tx1"/>
                  </a:solidFill>
                  <a:latin typeface="Times New Roman" pitchFamily="18" charset="0"/>
                  <a:cs typeface="Times New Roman" pitchFamily="18" charset="0"/>
                </a:rPr>
                <a:t>Часы работы:</a:t>
              </a:r>
            </a:p>
          </p:txBody>
        </p:sp>
      </p:grpSp>
    </p:spTree>
    <p:extLst>
      <p:ext uri="{BB962C8B-B14F-4D97-AF65-F5344CB8AC3E}">
        <p14:creationId xmlns:p14="http://schemas.microsoft.com/office/powerpoint/2010/main" val="331552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11733"/>
            <a:ext cx="8723675" cy="5262979"/>
          </a:xfrm>
          <a:prstGeom prst="rect">
            <a:avLst/>
          </a:prstGeom>
          <a:gradFill>
            <a:gsLst>
              <a:gs pos="72000">
                <a:schemeClr val="lt1">
                  <a:tint val="80000"/>
                  <a:satMod val="300000"/>
                </a:schemeClr>
              </a:gs>
              <a:gs pos="100000">
                <a:schemeClr val="lt1">
                  <a:shade val="30000"/>
                  <a:satMod val="200000"/>
                </a:schemeClr>
              </a:gs>
            </a:gsLst>
          </a:gra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defTabSz="685772">
              <a:buClrTx/>
              <a:buSzTx/>
            </a:pPr>
            <a:endPar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Дотации -</a:t>
            </a:r>
            <a:r>
              <a:rPr lang="ru-RU" sz="1200" dirty="0">
                <a:solidFill>
                  <a:srgbClr val="002060"/>
                </a:solidFill>
                <a:latin typeface="Times New Roman" pitchFamily="18" charset="0"/>
                <a:cs typeface="Times New Roman" pitchFamily="18" charset="0"/>
              </a:rPr>
              <a:t> средства, предоставляемые на безвозмездной и безвозвратной основе без установления направлений, целей и условий их использования, т.е. безвозмездная помощь одного бюджета другому, которая может быть использована органами власти соответствующего уровня на любые цели. Размер дотаций рассчитывается по  установленной методике. </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Казенное учреждение - </a:t>
            </a:r>
            <a:r>
              <a:rPr lang="ru-RU" sz="1200" i="1" dirty="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Консолидированный бюджет  -</a:t>
            </a:r>
            <a:r>
              <a:rPr lang="ru-RU" sz="1200" dirty="0">
                <a:solidFill>
                  <a:srgbClr val="002060"/>
                </a:solidFill>
                <a:latin typeface="Times New Roman" pitchFamily="18" charset="0"/>
                <a:cs typeface="Times New Roman"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Консолидированным может быть бюджет на местном уровне (свод бюджета муниципального образования и бюджетов входящих в него поселений), региональном (свод бюджета субъекта Российской Федерации и бюджетов входящих в него муниципальных образований), федеральном (свод всех бюджетов бюджетной системы Российской Федерации).</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Лимиты бюджетных обязательств -</a:t>
            </a:r>
            <a:r>
              <a:rPr lang="ru-RU" sz="1200" dirty="0">
                <a:solidFill>
                  <a:srgbClr val="002060"/>
                </a:solidFill>
                <a:latin typeface="Times New Roman" pitchFamily="18" charset="0"/>
                <a:cs typeface="Times New Roman" pitchFamily="18" charset="0"/>
              </a:rPr>
              <a:t> объем прав в денежном выражении по принятию и исполнению казенным учреждением бюджетных обязательств в текущем финансовом году и плановом периоде.</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Межбюджетные отношения -</a:t>
            </a:r>
            <a:r>
              <a:rPr lang="ru-RU" sz="1200" dirty="0">
                <a:solidFill>
                  <a:srgbClr val="002060"/>
                </a:solidFill>
                <a:latin typeface="Times New Roman" pitchFamily="18" charset="0"/>
                <a:cs typeface="Times New Roman" pitchFamily="18" charset="0"/>
              </a:rPr>
              <a:t> взаимоотношения между публично-правовыми образованиями по вопросам осуществления бюджетного процесса.</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Межбюджетные трансферты - </a:t>
            </a:r>
            <a:r>
              <a:rPr lang="ru-RU" sz="1200" dirty="0">
                <a:solidFill>
                  <a:srgbClr val="002060"/>
                </a:solidFill>
                <a:latin typeface="Times New Roman" pitchFamily="18" charset="0"/>
                <a:cs typeface="Times New Roman"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  Межбюджетные трансферты предоставляются в форме:   дотаций на выравнивание бюджетной обеспеченности;   субсидий;   субвенций;  иных межбюджетных трансфертов.</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Отчетный финансовый год  -</a:t>
            </a:r>
            <a:r>
              <a:rPr lang="ru-RU" sz="1200" dirty="0">
                <a:solidFill>
                  <a:srgbClr val="002060"/>
                </a:solidFill>
                <a:latin typeface="Times New Roman" pitchFamily="18" charset="0"/>
                <a:cs typeface="Times New Roman" pitchFamily="18" charset="0"/>
              </a:rPr>
              <a:t> год, предшествующий текущему финансовому году.</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Очередной финансовый год - </a:t>
            </a:r>
            <a:r>
              <a:rPr lang="ru-RU" sz="1200" dirty="0">
                <a:solidFill>
                  <a:srgbClr val="002060"/>
                </a:solidFill>
                <a:latin typeface="Times New Roman" pitchFamily="18" charset="0"/>
                <a:cs typeface="Times New Roman" pitchFamily="18" charset="0"/>
              </a:rPr>
              <a:t> год, следующий за текущим финансовым годом.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Плановый период  -</a:t>
            </a:r>
            <a:r>
              <a:rPr lang="ru-RU" sz="1200" dirty="0">
                <a:solidFill>
                  <a:srgbClr val="002060"/>
                </a:solidFill>
                <a:latin typeface="Times New Roman" pitchFamily="18" charset="0"/>
                <a:cs typeface="Times New Roman" pitchFamily="18" charset="0"/>
              </a:rPr>
              <a:t> два финансовых года, следующие за очередным финансовым годом.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Получатель бюджетных средств (ПБС)  - </a:t>
            </a:r>
            <a:r>
              <a:rPr lang="ru-RU" sz="1200" dirty="0">
                <a:solidFill>
                  <a:srgbClr val="002060"/>
                </a:solidFill>
                <a:latin typeface="Times New Roman" pitchFamily="18" charset="0"/>
                <a:cs typeface="Times New Roman" pitchFamily="18" charset="0"/>
              </a:rPr>
              <a:t> 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Профицит бюджета -</a:t>
            </a:r>
            <a:r>
              <a:rPr lang="ru-RU" sz="1200" dirty="0">
                <a:solidFill>
                  <a:srgbClr val="002060"/>
                </a:solidFill>
                <a:latin typeface="Times New Roman" pitchFamily="18" charset="0"/>
                <a:cs typeface="Times New Roman" pitchFamily="18" charset="0"/>
              </a:rPr>
              <a:t> превышение доходов бюджета над его расходами. </a:t>
            </a:r>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5" y="0"/>
            <a:ext cx="2026931" cy="79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50768"/>
            <a:ext cx="273630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600" dirty="0">
                <a:latin typeface="Times New Roman" pitchFamily="18" charset="0"/>
                <a:cs typeface="Times New Roman" pitchFamily="18" charset="0"/>
              </a:rPr>
              <a:t>ГЛОСАРИЙ</a:t>
            </a:r>
          </a:p>
        </p:txBody>
      </p:sp>
    </p:spTree>
    <p:extLst>
      <p:ext uri="{BB962C8B-B14F-4D97-AF65-F5344CB8AC3E}">
        <p14:creationId xmlns:p14="http://schemas.microsoft.com/office/powerpoint/2010/main" val="130006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79217"/>
            <a:ext cx="1331640" cy="157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7" name="Заголовок 1"/>
          <p:cNvSpPr>
            <a:spLocks noGrp="1"/>
          </p:cNvSpPr>
          <p:nvPr>
            <p:ph type="title"/>
          </p:nvPr>
        </p:nvSpPr>
        <p:spPr>
          <a:xfrm>
            <a:off x="1" y="114418"/>
            <a:ext cx="7812359" cy="852329"/>
          </a:xfrm>
        </p:spPr>
        <p:style>
          <a:lnRef idx="1">
            <a:schemeClr val="accent2"/>
          </a:lnRef>
          <a:fillRef idx="2">
            <a:schemeClr val="accent2"/>
          </a:fillRef>
          <a:effectRef idx="1">
            <a:schemeClr val="accent2"/>
          </a:effectRef>
          <a:fontRef idx="minor">
            <a:schemeClr val="dk1"/>
          </a:fontRef>
        </p:style>
        <p:txBody>
          <a:bodyPr>
            <a:noAutofit/>
          </a:bodyPr>
          <a:lstStyle/>
          <a:p>
            <a:pPr marL="0" indent="0" eaLnBrk="1" hangingPunct="1">
              <a:buNone/>
            </a:pPr>
            <a:r>
              <a:rPr lang="ru-RU" sz="2800" b="1" dirty="0">
                <a:solidFill>
                  <a:schemeClr val="tx2">
                    <a:lumMod val="50000"/>
                  </a:schemeClr>
                </a:solidFill>
                <a:effectLst>
                  <a:outerShdw blurRad="38100" dist="38100" dir="2700000" algn="tl">
                    <a:srgbClr val="000000">
                      <a:alpha val="43137"/>
                    </a:srgbClr>
                  </a:outerShdw>
                </a:effectLst>
                <a:cs typeface="Arial" pitchFamily="34" charset="0"/>
              </a:rPr>
              <a:t>Социально-экономическая характеристика Зеленчукского муниципального района</a:t>
            </a:r>
          </a:p>
        </p:txBody>
      </p:sp>
      <p:sp>
        <p:nvSpPr>
          <p:cNvPr id="19462" name="Прямоугольник 7"/>
          <p:cNvSpPr>
            <a:spLocks noChangeArrowheads="1"/>
          </p:cNvSpPr>
          <p:nvPr/>
        </p:nvSpPr>
        <p:spPr bwMode="auto">
          <a:xfrm>
            <a:off x="3203848" y="1308328"/>
            <a:ext cx="2232248" cy="33855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r>
              <a:rPr lang="ru-RU" sz="1400" dirty="0">
                <a:latin typeface="Arial" pitchFamily="34" charset="0"/>
                <a:cs typeface="Arial" pitchFamily="34" charset="0"/>
              </a:rPr>
              <a:t>Площадь  </a:t>
            </a:r>
            <a:r>
              <a:rPr lang="ru-RU" sz="1600" b="1" dirty="0">
                <a:latin typeface="Arial" pitchFamily="34" charset="0"/>
                <a:cs typeface="Arial" pitchFamily="34" charset="0"/>
              </a:rPr>
              <a:t>2930,7</a:t>
            </a:r>
            <a:r>
              <a:rPr lang="ru-RU" sz="1400" dirty="0">
                <a:latin typeface="Arial" pitchFamily="34" charset="0"/>
                <a:cs typeface="Arial" pitchFamily="34" charset="0"/>
              </a:rPr>
              <a:t> км</a:t>
            </a:r>
            <a:r>
              <a:rPr lang="ru-RU" sz="1400" baseline="30000" dirty="0">
                <a:latin typeface="Arial" pitchFamily="34" charset="0"/>
                <a:cs typeface="Arial" pitchFamily="34" charset="0"/>
              </a:rPr>
              <a:t>2</a:t>
            </a:r>
            <a:r>
              <a:rPr lang="ru-RU" sz="1400" dirty="0">
                <a:latin typeface="Arial" pitchFamily="34" charset="0"/>
                <a:cs typeface="Arial" pitchFamily="34" charset="0"/>
              </a:rPr>
              <a:t> </a:t>
            </a:r>
          </a:p>
        </p:txBody>
      </p:sp>
      <p:pic>
        <p:nvPicPr>
          <p:cNvPr id="19463" name="Picture 4" descr="E:\18 Бюджет для граждан\road.png"/>
          <p:cNvPicPr>
            <a:picLocks noChangeAspect="1" noChangeArrowheads="1"/>
          </p:cNvPicPr>
          <p:nvPr/>
        </p:nvPicPr>
        <p:blipFill>
          <a:blip r:embed="rId3"/>
          <a:srcRect/>
          <a:stretch>
            <a:fillRect/>
          </a:stretch>
        </p:blipFill>
        <p:spPr bwMode="auto">
          <a:xfrm>
            <a:off x="6516216" y="4581128"/>
            <a:ext cx="2018530" cy="1728192"/>
          </a:xfrm>
          <a:prstGeom prst="rect">
            <a:avLst/>
          </a:prstGeom>
          <a:noFill/>
          <a:ln w="9525">
            <a:noFill/>
            <a:miter lim="800000"/>
            <a:headEnd/>
            <a:tailEnd/>
          </a:ln>
        </p:spPr>
      </p:pic>
      <p:sp>
        <p:nvSpPr>
          <p:cNvPr id="19465" name="Прямоугольник 10"/>
          <p:cNvSpPr>
            <a:spLocks noChangeArrowheads="1"/>
          </p:cNvSpPr>
          <p:nvPr/>
        </p:nvSpPr>
        <p:spPr bwMode="auto">
          <a:xfrm>
            <a:off x="175865" y="1821491"/>
            <a:ext cx="2470150" cy="4000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r>
              <a:rPr lang="ru-RU" sz="1600" b="1" dirty="0">
                <a:latin typeface="Arial" pitchFamily="34" charset="0"/>
                <a:cs typeface="Arial" pitchFamily="34" charset="0"/>
              </a:rPr>
              <a:t>18</a:t>
            </a:r>
            <a:r>
              <a:rPr lang="ru-RU" sz="2000" b="1" dirty="0">
                <a:latin typeface="Tahoma" pitchFamily="34" charset="0"/>
              </a:rPr>
              <a:t> </a:t>
            </a:r>
            <a:r>
              <a:rPr lang="ru-RU" sz="1400" dirty="0">
                <a:latin typeface="Arial" pitchFamily="34" charset="0"/>
                <a:cs typeface="Arial" pitchFamily="34" charset="0"/>
              </a:rPr>
              <a:t>населенных пунктов</a:t>
            </a:r>
          </a:p>
        </p:txBody>
      </p:sp>
      <p:sp>
        <p:nvSpPr>
          <p:cNvPr id="13" name="Прямоугольник 10"/>
          <p:cNvSpPr>
            <a:spLocks noChangeArrowheads="1"/>
          </p:cNvSpPr>
          <p:nvPr/>
        </p:nvSpPr>
        <p:spPr bwMode="auto">
          <a:xfrm rot="17164626">
            <a:off x="3221055" y="3497076"/>
            <a:ext cx="1479511" cy="246221"/>
          </a:xfrm>
          <a:prstGeom prst="rect">
            <a:avLst/>
          </a:prstGeom>
          <a:noFill/>
          <a:ln w="9525">
            <a:noFill/>
            <a:miter lim="800000"/>
            <a:headEnd/>
            <a:tailEnd/>
          </a:ln>
        </p:spPr>
        <p:txBody>
          <a:bodyPr wrap="square">
            <a:spAutoFit/>
          </a:bodyPr>
          <a:lstStyle/>
          <a:p>
            <a:r>
              <a:rPr lang="ru-RU" sz="1000" dirty="0">
                <a:latin typeface="Tahoma" pitchFamily="34" charset="0"/>
              </a:rPr>
              <a:t>Зеленчукский район</a:t>
            </a:r>
          </a:p>
        </p:txBody>
      </p:sp>
      <p:sp>
        <p:nvSpPr>
          <p:cNvPr id="5" name="Прямоугольник 4"/>
          <p:cNvSpPr/>
          <p:nvPr/>
        </p:nvSpPr>
        <p:spPr>
          <a:xfrm>
            <a:off x="251520" y="2350836"/>
            <a:ext cx="2072299" cy="228524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ru-RU" sz="1600" b="1" dirty="0">
                <a:latin typeface="Arial" pitchFamily="34" charset="0"/>
                <a:cs typeface="Arial" pitchFamily="34" charset="0"/>
              </a:rPr>
              <a:t>9</a:t>
            </a:r>
            <a:r>
              <a:rPr lang="ru-RU" sz="1400" dirty="0">
                <a:latin typeface="Arial" pitchFamily="34" charset="0"/>
                <a:cs typeface="Arial" pitchFamily="34" charset="0"/>
              </a:rPr>
              <a:t> сельских поселений:</a:t>
            </a:r>
          </a:p>
          <a:p>
            <a:r>
              <a:rPr lang="ru-RU" sz="1250" dirty="0">
                <a:latin typeface="Arial" pitchFamily="34" charset="0"/>
                <a:cs typeface="Arial" pitchFamily="34" charset="0"/>
              </a:rPr>
              <a:t>      </a:t>
            </a:r>
            <a:r>
              <a:rPr lang="ru-RU" sz="1250" dirty="0" err="1">
                <a:latin typeface="Arial" pitchFamily="34" charset="0"/>
                <a:cs typeface="Arial" pitchFamily="34" charset="0"/>
              </a:rPr>
              <a:t>Архызское</a:t>
            </a:r>
            <a:endParaRPr lang="ru-RU" sz="1250" dirty="0">
              <a:latin typeface="Arial" pitchFamily="34" charset="0"/>
              <a:cs typeface="Arial" pitchFamily="34" charset="0"/>
            </a:endParaRPr>
          </a:p>
          <a:p>
            <a:r>
              <a:rPr lang="ru-RU" sz="1250" dirty="0">
                <a:latin typeface="Arial" pitchFamily="34" charset="0"/>
                <a:cs typeface="Arial" pitchFamily="34" charset="0"/>
              </a:rPr>
              <a:t>      Даусузское</a:t>
            </a:r>
          </a:p>
          <a:p>
            <a:r>
              <a:rPr lang="ru-RU" sz="1250" dirty="0">
                <a:latin typeface="Arial" pitchFamily="34" charset="0"/>
                <a:cs typeface="Arial" pitchFamily="34" charset="0"/>
              </a:rPr>
              <a:t>      </a:t>
            </a:r>
            <a:r>
              <a:rPr lang="ru-RU" sz="1250" dirty="0" err="1">
                <a:latin typeface="Arial" pitchFamily="34" charset="0"/>
                <a:cs typeface="Arial" pitchFamily="34" charset="0"/>
              </a:rPr>
              <a:t>Зеленчукское</a:t>
            </a:r>
            <a:endParaRPr lang="ru-RU" sz="1250" dirty="0">
              <a:latin typeface="Arial" pitchFamily="34" charset="0"/>
              <a:cs typeface="Arial" pitchFamily="34" charset="0"/>
            </a:endParaRPr>
          </a:p>
          <a:p>
            <a:r>
              <a:rPr lang="ru-RU" sz="1250" dirty="0">
                <a:latin typeface="Arial" pitchFamily="34" charset="0"/>
                <a:cs typeface="Arial" pitchFamily="34" charset="0"/>
              </a:rPr>
              <a:t>      Исправненское</a:t>
            </a:r>
          </a:p>
          <a:p>
            <a:r>
              <a:rPr lang="ru-RU" sz="1250" dirty="0">
                <a:latin typeface="Arial" pitchFamily="34" charset="0"/>
                <a:cs typeface="Arial" pitchFamily="34" charset="0"/>
              </a:rPr>
              <a:t>      </a:t>
            </a:r>
            <a:r>
              <a:rPr lang="ru-RU" sz="1250" dirty="0" err="1">
                <a:latin typeface="Arial" pitchFamily="34" charset="0"/>
                <a:cs typeface="Arial" pitchFamily="34" charset="0"/>
              </a:rPr>
              <a:t>Кардоникское</a:t>
            </a:r>
            <a:endParaRPr lang="ru-RU" sz="1250" dirty="0">
              <a:latin typeface="Arial" pitchFamily="34" charset="0"/>
              <a:cs typeface="Arial" pitchFamily="34" charset="0"/>
            </a:endParaRPr>
          </a:p>
          <a:p>
            <a:r>
              <a:rPr lang="ru-RU" sz="1250" dirty="0">
                <a:latin typeface="Arial" pitchFamily="34" charset="0"/>
                <a:cs typeface="Arial" pitchFamily="34" charset="0"/>
              </a:rPr>
              <a:t>      Кызыл-Октябрьское</a:t>
            </a:r>
          </a:p>
          <a:p>
            <a:r>
              <a:rPr lang="ru-RU" sz="1250" dirty="0">
                <a:latin typeface="Arial" pitchFamily="34" charset="0"/>
                <a:cs typeface="Arial" pitchFamily="34" charset="0"/>
              </a:rPr>
              <a:t>      Марухское</a:t>
            </a:r>
          </a:p>
          <a:p>
            <a:r>
              <a:rPr lang="ru-RU" sz="1250" dirty="0">
                <a:latin typeface="Arial" pitchFamily="34" charset="0"/>
                <a:cs typeface="Arial" pitchFamily="34" charset="0"/>
              </a:rPr>
              <a:t>      Сторожевское</a:t>
            </a:r>
          </a:p>
          <a:p>
            <a:r>
              <a:rPr lang="ru-RU" sz="1250" dirty="0">
                <a:latin typeface="Arial" pitchFamily="34" charset="0"/>
                <a:cs typeface="Arial" pitchFamily="34" charset="0"/>
              </a:rPr>
              <a:t>      Хасаут-Греческое</a:t>
            </a:r>
          </a:p>
          <a:p>
            <a:endParaRPr lang="ru-RU" sz="1400" dirty="0">
              <a:latin typeface="Arial" pitchFamily="34" charset="0"/>
              <a:cs typeface="Arial" pitchFamily="34" charset="0"/>
            </a:endParaRPr>
          </a:p>
        </p:txBody>
      </p:sp>
      <p:sp>
        <p:nvSpPr>
          <p:cNvPr id="19" name="Прямоугольник 18"/>
          <p:cNvSpPr/>
          <p:nvPr/>
        </p:nvSpPr>
        <p:spPr>
          <a:xfrm>
            <a:off x="2932740" y="5242173"/>
            <a:ext cx="4066625" cy="16158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fontAlgn="base">
              <a:spcBef>
                <a:spcPct val="0"/>
              </a:spcBef>
              <a:spcAft>
                <a:spcPct val="0"/>
              </a:spcAft>
            </a:pPr>
            <a:r>
              <a:rPr lang="ru-RU" sz="1100" dirty="0">
                <a:latin typeface="Arial" pitchFamily="34" charset="0"/>
                <a:cs typeface="Arial" pitchFamily="34" charset="0"/>
              </a:rPr>
              <a:t>Зеленчукский район занимает срединное положение в КЧР и граничит:</a:t>
            </a:r>
          </a:p>
          <a:p>
            <a:pPr lvl="0" eaLnBrk="0" fontAlgn="base" hangingPunct="0">
              <a:spcBef>
                <a:spcPct val="0"/>
              </a:spcBef>
              <a:spcAft>
                <a:spcPct val="0"/>
              </a:spcAft>
            </a:pPr>
            <a:r>
              <a:rPr lang="ru-RU" sz="1100" dirty="0">
                <a:latin typeface="Arial" pitchFamily="34" charset="0"/>
                <a:cs typeface="Arial" pitchFamily="34" charset="0"/>
              </a:rPr>
              <a:t>​ на западе – с Урупским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севере – с Краснодарским краем;</a:t>
            </a:r>
          </a:p>
          <a:p>
            <a:pPr lvl="0" eaLnBrk="0" fontAlgn="base" hangingPunct="0">
              <a:spcBef>
                <a:spcPct val="0"/>
              </a:spcBef>
              <a:spcAft>
                <a:spcPct val="0"/>
              </a:spcAft>
            </a:pPr>
            <a:r>
              <a:rPr lang="ru-RU" sz="1100" dirty="0">
                <a:latin typeface="Arial" pitchFamily="34" charset="0"/>
                <a:cs typeface="Arial" pitchFamily="34" charset="0"/>
              </a:rPr>
              <a:t>​ на северо-востоке – с Хабезским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востоке – с Карачаевским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юге – с республикой Абхазией.</a:t>
            </a:r>
          </a:p>
        </p:txBody>
      </p:sp>
      <p:sp>
        <p:nvSpPr>
          <p:cNvPr id="21" name="Прямоугольник 10"/>
          <p:cNvSpPr>
            <a:spLocks noChangeArrowheads="1"/>
          </p:cNvSpPr>
          <p:nvPr/>
        </p:nvSpPr>
        <p:spPr bwMode="auto">
          <a:xfrm>
            <a:off x="334401" y="1126967"/>
            <a:ext cx="2153079" cy="52322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400" dirty="0">
                <a:latin typeface="Arial" pitchFamily="34" charset="0"/>
                <a:cs typeface="Arial" pitchFamily="34" charset="0"/>
              </a:rPr>
              <a:t>Районный центр –</a:t>
            </a:r>
          </a:p>
          <a:p>
            <a:pPr algn="ctr"/>
            <a:r>
              <a:rPr lang="ru-RU" sz="1400" dirty="0">
                <a:latin typeface="Arial" pitchFamily="34" charset="0"/>
                <a:cs typeface="Arial" pitchFamily="34" charset="0"/>
              </a:rPr>
              <a:t>станица Зеленчукская </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97152"/>
            <a:ext cx="293274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529" y="1821491"/>
            <a:ext cx="3438151" cy="30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Прямоугольник 9"/>
          <p:cNvSpPr>
            <a:spLocks noChangeArrowheads="1"/>
          </p:cNvSpPr>
          <p:nvPr/>
        </p:nvSpPr>
        <p:spPr bwMode="auto">
          <a:xfrm>
            <a:off x="5988056" y="3493457"/>
            <a:ext cx="3074850"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400" dirty="0">
                <a:latin typeface="Arial" pitchFamily="34" charset="0"/>
                <a:cs typeface="Arial" pitchFamily="34" charset="0"/>
              </a:rPr>
              <a:t>Протяженность </a:t>
            </a:r>
          </a:p>
          <a:p>
            <a:pPr algn="ctr"/>
            <a:r>
              <a:rPr lang="ru-RU" sz="1400" dirty="0">
                <a:latin typeface="Arial" pitchFamily="34" charset="0"/>
                <a:cs typeface="Arial" pitchFamily="34" charset="0"/>
              </a:rPr>
              <a:t>автомобильных дорог:</a:t>
            </a:r>
          </a:p>
          <a:p>
            <a:pPr algn="ctr"/>
            <a:r>
              <a:rPr lang="ru-RU" sz="1400" dirty="0">
                <a:latin typeface="Arial" pitchFamily="34" charset="0"/>
                <a:cs typeface="Arial" pitchFamily="34" charset="0"/>
              </a:rPr>
              <a:t>федерального значения - </a:t>
            </a:r>
            <a:r>
              <a:rPr lang="ru-RU" sz="1600" b="1" dirty="0">
                <a:latin typeface="Arial" pitchFamily="34" charset="0"/>
                <a:cs typeface="Arial" pitchFamily="34" charset="0"/>
              </a:rPr>
              <a:t>83,4</a:t>
            </a:r>
            <a:r>
              <a:rPr lang="ru-RU" sz="1400" dirty="0">
                <a:latin typeface="Arial" pitchFamily="34" charset="0"/>
                <a:cs typeface="Arial" pitchFamily="34" charset="0"/>
              </a:rPr>
              <a:t> км, местного значения  - </a:t>
            </a:r>
            <a:r>
              <a:rPr lang="ru-RU" sz="1400" b="1" dirty="0">
                <a:latin typeface="Arial" pitchFamily="34" charset="0"/>
                <a:cs typeface="Arial" pitchFamily="34" charset="0"/>
              </a:rPr>
              <a:t>569,8</a:t>
            </a:r>
            <a:r>
              <a:rPr lang="ru-RU" sz="1600" b="1" dirty="0">
                <a:latin typeface="Arial" pitchFamily="34" charset="0"/>
                <a:cs typeface="Arial" pitchFamily="34" charset="0"/>
              </a:rPr>
              <a:t> </a:t>
            </a:r>
            <a:r>
              <a:rPr lang="ru-RU" sz="1400" dirty="0">
                <a:latin typeface="Arial" pitchFamily="34" charset="0"/>
                <a:cs typeface="Arial" pitchFamily="34" charset="0"/>
              </a:rPr>
              <a:t>км.</a:t>
            </a:r>
            <a:endParaRPr lang="ru-RU" sz="1400" b="1" dirty="0">
              <a:latin typeface="Arial" pitchFamily="34" charset="0"/>
              <a:cs typeface="Arial" pitchFamily="34" charset="0"/>
            </a:endParaRPr>
          </a:p>
        </p:txBody>
      </p:sp>
      <p:sp>
        <p:nvSpPr>
          <p:cNvPr id="2" name="Прямоугольник 1"/>
          <p:cNvSpPr/>
          <p:nvPr/>
        </p:nvSpPr>
        <p:spPr>
          <a:xfrm>
            <a:off x="6084168" y="1646882"/>
            <a:ext cx="2664296"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ru-RU" sz="1400" dirty="0">
                <a:latin typeface="Arial" pitchFamily="34" charset="0"/>
                <a:cs typeface="Arial" pitchFamily="34" charset="0"/>
              </a:rPr>
              <a:t> Численность </a:t>
            </a:r>
            <a:r>
              <a:rPr lang="ru-RU" sz="1600" b="1" dirty="0">
                <a:latin typeface="Arial" pitchFamily="34" charset="0"/>
                <a:cs typeface="Arial" pitchFamily="34" charset="0"/>
              </a:rPr>
              <a:t>53819 </a:t>
            </a:r>
            <a:r>
              <a:rPr lang="ru-RU" sz="1400" dirty="0">
                <a:latin typeface="Arial" pitchFamily="34" charset="0"/>
                <a:cs typeface="Arial" pitchFamily="34" charset="0"/>
              </a:rPr>
              <a:t>чел.</a:t>
            </a:r>
          </a:p>
          <a:p>
            <a:pPr algn="ctr">
              <a:lnSpc>
                <a:spcPct val="150000"/>
              </a:lnSpc>
            </a:pPr>
            <a:r>
              <a:rPr lang="ru-RU" sz="1400" dirty="0">
                <a:latin typeface="Arial" pitchFamily="34" charset="0"/>
                <a:cs typeface="Arial" pitchFamily="34" charset="0"/>
              </a:rPr>
              <a:t> Сельское население  </a:t>
            </a:r>
            <a:r>
              <a:rPr lang="ru-RU" sz="1400" b="1" dirty="0">
                <a:latin typeface="Arial" pitchFamily="34" charset="0"/>
                <a:cs typeface="Arial" pitchFamily="34" charset="0"/>
              </a:rPr>
              <a:t>100 %</a:t>
            </a:r>
          </a:p>
          <a:p>
            <a:pPr algn="ctr">
              <a:lnSpc>
                <a:spcPct val="150000"/>
              </a:lnSpc>
            </a:pPr>
            <a:r>
              <a:rPr lang="ru-RU" sz="1400" dirty="0">
                <a:latin typeface="Arial" pitchFamily="34" charset="0"/>
                <a:cs typeface="Arial" pitchFamily="34" charset="0"/>
              </a:rPr>
              <a:t> Плотность населения </a:t>
            </a:r>
          </a:p>
          <a:p>
            <a:pPr algn="ctr"/>
            <a:r>
              <a:rPr lang="ru-RU" sz="1600" b="1" dirty="0">
                <a:latin typeface="Arial" pitchFamily="34" charset="0"/>
                <a:cs typeface="Arial" pitchFamily="34" charset="0"/>
              </a:rPr>
              <a:t>18,4</a:t>
            </a:r>
            <a:r>
              <a:rPr lang="ru-RU" sz="1600" dirty="0">
                <a:latin typeface="Arial" pitchFamily="34" charset="0"/>
                <a:cs typeface="Arial" pitchFamily="34" charset="0"/>
              </a:rPr>
              <a:t> </a:t>
            </a:r>
            <a:r>
              <a:rPr lang="ru-RU" sz="1400" dirty="0">
                <a:latin typeface="Arial" pitchFamily="34" charset="0"/>
                <a:cs typeface="Arial" pitchFamily="34" charset="0"/>
              </a:rPr>
              <a:t>чел./ кв. км</a:t>
            </a:r>
            <a:r>
              <a:rPr lang="ru-RU" sz="1400" dirty="0"/>
              <a:t>. </a:t>
            </a:r>
          </a:p>
          <a:p>
            <a:endParaRPr lang="ru-RU" sz="1400" dirty="0">
              <a:latin typeface="Arial" pitchFamily="34" charset="0"/>
              <a:cs typeface="Arial" pitchFamily="34" charset="0"/>
            </a:endParaRPr>
          </a:p>
        </p:txBody>
      </p:sp>
    </p:spTree>
    <p:extLst>
      <p:ext uri="{BB962C8B-B14F-4D97-AF65-F5344CB8AC3E}">
        <p14:creationId xmlns:p14="http://schemas.microsoft.com/office/powerpoint/2010/main" val="240268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F2B297-6986-4DE6-A778-8E81A66874F0}" type="slidenum">
              <a:rPr lang="ru-RU" smtClean="0"/>
              <a:pPr fontAlgn="base">
                <a:spcBef>
                  <a:spcPct val="0"/>
                </a:spcBef>
                <a:spcAft>
                  <a:spcPct val="0"/>
                </a:spcAft>
              </a:pPr>
              <a:t>5</a:t>
            </a:fld>
            <a:endParaRPr lang="ru-RU" dirty="0"/>
          </a:p>
        </p:txBody>
      </p:sp>
      <p:sp>
        <p:nvSpPr>
          <p:cNvPr id="21505" name="Заголовок 1"/>
          <p:cNvSpPr>
            <a:spLocks noGrp="1"/>
          </p:cNvSpPr>
          <p:nvPr>
            <p:ph type="title"/>
          </p:nvPr>
        </p:nvSpPr>
        <p:spPr>
          <a:xfrm>
            <a:off x="0" y="0"/>
            <a:ext cx="9144000" cy="1700808"/>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eaLnBrk="1" hangingPunct="1">
              <a:buNone/>
            </a:pPr>
            <a:r>
              <a:rPr lang="ru-RU" sz="24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Основные показатели  социально-экономического развития Зеленчукского муниципального района</a:t>
            </a:r>
            <a:br>
              <a:rPr lang="ru-RU" sz="24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br>
            <a:endParaRPr lang="ru-RU" sz="16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71084218"/>
              </p:ext>
            </p:extLst>
          </p:nvPr>
        </p:nvGraphicFramePr>
        <p:xfrm>
          <a:off x="97971" y="836712"/>
          <a:ext cx="8938525" cy="5624692"/>
        </p:xfrm>
        <a:graphic>
          <a:graphicData uri="http://schemas.openxmlformats.org/drawingml/2006/table">
            <a:tbl>
              <a:tblPr firstRow="1" bandRow="1">
                <a:tableStyleId>{9DCAF9ED-07DC-4A11-8D7F-57B35C25682E}</a:tableStyleId>
              </a:tblPr>
              <a:tblGrid>
                <a:gridCol w="6231887">
                  <a:extLst>
                    <a:ext uri="{9D8B030D-6E8A-4147-A177-3AD203B41FA5}">
                      <a16:colId xmlns="" xmlns:a16="http://schemas.microsoft.com/office/drawing/2014/main" val="20000"/>
                    </a:ext>
                  </a:extLst>
                </a:gridCol>
                <a:gridCol w="997182">
                  <a:extLst>
                    <a:ext uri="{9D8B030D-6E8A-4147-A177-3AD203B41FA5}">
                      <a16:colId xmlns="" xmlns:a16="http://schemas.microsoft.com/office/drawing/2014/main" val="20001"/>
                    </a:ext>
                  </a:extLst>
                </a:gridCol>
                <a:gridCol w="854728">
                  <a:extLst>
                    <a:ext uri="{9D8B030D-6E8A-4147-A177-3AD203B41FA5}">
                      <a16:colId xmlns="" xmlns:a16="http://schemas.microsoft.com/office/drawing/2014/main" val="20002"/>
                    </a:ext>
                  </a:extLst>
                </a:gridCol>
                <a:gridCol w="854728">
                  <a:extLst>
                    <a:ext uri="{9D8B030D-6E8A-4147-A177-3AD203B41FA5}">
                      <a16:colId xmlns="" xmlns:a16="http://schemas.microsoft.com/office/drawing/2014/main" val="20003"/>
                    </a:ext>
                  </a:extLst>
                </a:gridCol>
              </a:tblGrid>
              <a:tr h="288032">
                <a:tc>
                  <a:txBody>
                    <a:bodyPr/>
                    <a:lstStyle/>
                    <a:p>
                      <a:pPr algn="ctr"/>
                      <a:r>
                        <a:rPr lang="ru-RU" sz="1400" dirty="0">
                          <a:latin typeface="Times New Roman" pitchFamily="18" charset="0"/>
                          <a:cs typeface="Times New Roman" pitchFamily="18" charset="0"/>
                        </a:rPr>
                        <a:t>Показатели</a:t>
                      </a:r>
                      <a:endParaRPr lang="ru-RU" sz="1400" b="1" dirty="0">
                        <a:solidFill>
                          <a:schemeClr val="bg1"/>
                        </a:solidFill>
                        <a:latin typeface="Times New Roman" pitchFamily="18" charset="0"/>
                        <a:cs typeface="Times New Roman" pitchFamily="18" charset="0"/>
                      </a:endParaRPr>
                    </a:p>
                  </a:txBody>
                  <a:tcPr/>
                </a:tc>
                <a:tc>
                  <a:txBody>
                    <a:bodyPr/>
                    <a:lstStyle/>
                    <a:p>
                      <a:pPr algn="r"/>
                      <a:r>
                        <a:rPr lang="ru-RU" sz="1400" dirty="0">
                          <a:latin typeface="Times New Roman" pitchFamily="18" charset="0"/>
                          <a:cs typeface="Times New Roman" pitchFamily="18" charset="0"/>
                        </a:rPr>
                        <a:t>2024 год</a:t>
                      </a:r>
                      <a:endParaRPr lang="ru-RU" sz="1400" b="1" dirty="0">
                        <a:solidFill>
                          <a:schemeClr val="bg1"/>
                        </a:solidFill>
                        <a:latin typeface="Times New Roman" pitchFamily="18" charset="0"/>
                        <a:cs typeface="Times New Roman" pitchFamily="18" charset="0"/>
                      </a:endParaRPr>
                    </a:p>
                  </a:txBody>
                  <a:tcPr/>
                </a:tc>
                <a:tc>
                  <a:txBody>
                    <a:bodyPr/>
                    <a:lstStyle/>
                    <a:p>
                      <a:pPr algn="r"/>
                      <a:r>
                        <a:rPr lang="ru-RU" sz="1400" dirty="0">
                          <a:latin typeface="Times New Roman" pitchFamily="18" charset="0"/>
                          <a:cs typeface="Times New Roman" pitchFamily="18" charset="0"/>
                        </a:rPr>
                        <a:t>2025 год</a:t>
                      </a:r>
                      <a:endParaRPr lang="ru-RU" sz="1400" b="1" dirty="0">
                        <a:solidFill>
                          <a:schemeClr val="bg1"/>
                        </a:solidFill>
                        <a:latin typeface="Times New Roman" pitchFamily="18" charset="0"/>
                        <a:cs typeface="Times New Roman" pitchFamily="18" charset="0"/>
                      </a:endParaRPr>
                    </a:p>
                  </a:txBody>
                  <a:tcPr/>
                </a:tc>
                <a:tc>
                  <a:txBody>
                    <a:bodyPr/>
                    <a:lstStyle/>
                    <a:p>
                      <a:pPr algn="r"/>
                      <a:r>
                        <a:rPr lang="ru-RU" sz="1400" dirty="0">
                          <a:latin typeface="Times New Roman" pitchFamily="18" charset="0"/>
                          <a:cs typeface="Times New Roman" pitchFamily="18" charset="0"/>
                        </a:rPr>
                        <a:t>2026 год</a:t>
                      </a:r>
                      <a:endParaRPr lang="ru-RU" sz="1400" b="1" dirty="0">
                        <a:solidFill>
                          <a:schemeClr val="bg1"/>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337684">
                <a:tc gridSpan="4">
                  <a:txBody>
                    <a:bodyPr/>
                    <a:lstStyle/>
                    <a:p>
                      <a:r>
                        <a:rPr lang="ru-RU" sz="1200" dirty="0">
                          <a:latin typeface="Times New Roman" pitchFamily="18" charset="0"/>
                          <a:cs typeface="Times New Roman" pitchFamily="18" charset="0"/>
                        </a:rPr>
                        <a:t>                                 Население</a:t>
                      </a:r>
                      <a:endParaRPr lang="ru-RU" sz="1200" b="1"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337684">
                <a:tc>
                  <a:txBody>
                    <a:bodyPr/>
                    <a:lstStyle/>
                    <a:p>
                      <a:r>
                        <a:rPr lang="ru-RU" sz="1200" dirty="0">
                          <a:latin typeface="Times New Roman" pitchFamily="18" charset="0"/>
                          <a:cs typeface="Times New Roman" pitchFamily="18" charset="0"/>
                        </a:rPr>
                        <a:t>Численность населения среднегодовая, тыс. чел.</a:t>
                      </a:r>
                    </a:p>
                  </a:txBody>
                  <a:tcPr/>
                </a:tc>
                <a:tc>
                  <a:txBody>
                    <a:bodyPr/>
                    <a:lstStyle/>
                    <a:p>
                      <a:pPr algn="ctr"/>
                      <a:r>
                        <a:rPr lang="ru-RU" sz="1200" dirty="0">
                          <a:latin typeface="Times New Roman" pitchFamily="18" charset="0"/>
                          <a:cs typeface="Times New Roman" pitchFamily="18" charset="0"/>
                        </a:rPr>
                        <a:t>53,1</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53,2</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53,3</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337684">
                <a:tc>
                  <a:txBody>
                    <a:bodyPr/>
                    <a:lstStyle/>
                    <a:p>
                      <a:r>
                        <a:rPr lang="ru-RU" sz="1200" dirty="0">
                          <a:latin typeface="Times New Roman" pitchFamily="18" charset="0"/>
                          <a:cs typeface="Times New Roman" pitchFamily="18" charset="0"/>
                        </a:rPr>
                        <a:t>Общий коэффициент</a:t>
                      </a:r>
                      <a:r>
                        <a:rPr lang="ru-RU" sz="1200" baseline="0" dirty="0">
                          <a:latin typeface="Times New Roman" pitchFamily="18" charset="0"/>
                          <a:cs typeface="Times New Roman" pitchFamily="18" charset="0"/>
                        </a:rPr>
                        <a:t> рождаемости (на 1 000 чел.)</a:t>
                      </a:r>
                      <a:endParaRPr lang="ru-RU" sz="120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11,70</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11,90</a:t>
                      </a:r>
                      <a:endParaRPr lang="ru-RU" sz="1200" b="1" i="0" dirty="0">
                        <a:latin typeface="Times New Roman" pitchFamily="18" charset="0"/>
                        <a:cs typeface="Times New Roman" pitchFamily="18" charset="0"/>
                      </a:endParaRPr>
                    </a:p>
                  </a:txBody>
                  <a:tcPr/>
                </a:tc>
                <a:tc>
                  <a:txBody>
                    <a:bodyPr/>
                    <a:lstStyle/>
                    <a:p>
                      <a:pPr algn="ctr"/>
                      <a:r>
                        <a:rPr lang="ru-RU" sz="1200" b="0" i="0" dirty="0">
                          <a:latin typeface="Times New Roman" pitchFamily="18" charset="0"/>
                          <a:cs typeface="Times New Roman" pitchFamily="18" charset="0"/>
                        </a:rPr>
                        <a:t>12,10</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266324">
                <a:tc>
                  <a:txBody>
                    <a:bodyPr/>
                    <a:lstStyle/>
                    <a:p>
                      <a:r>
                        <a:rPr lang="ru-RU" sz="1200" dirty="0">
                          <a:latin typeface="Times New Roman" pitchFamily="18" charset="0"/>
                          <a:cs typeface="Times New Roman" pitchFamily="18" charset="0"/>
                        </a:rPr>
                        <a:t>Общий коэффициент смертности (на 1 000</a:t>
                      </a:r>
                      <a:r>
                        <a:rPr lang="ru-RU" sz="1200" baseline="0" dirty="0">
                          <a:latin typeface="Times New Roman" pitchFamily="18" charset="0"/>
                          <a:cs typeface="Times New Roman" pitchFamily="18" charset="0"/>
                        </a:rPr>
                        <a:t> </a:t>
                      </a:r>
                      <a:r>
                        <a:rPr lang="ru-RU" sz="1200" dirty="0">
                          <a:latin typeface="Times New Roman" pitchFamily="18" charset="0"/>
                          <a:cs typeface="Times New Roman" pitchFamily="18" charset="0"/>
                        </a:rPr>
                        <a:t>чел.)</a:t>
                      </a:r>
                    </a:p>
                  </a:txBody>
                  <a:tcPr/>
                </a:tc>
                <a:tc>
                  <a:txBody>
                    <a:bodyPr/>
                    <a:lstStyle/>
                    <a:p>
                      <a:pPr algn="ctr"/>
                      <a:r>
                        <a:rPr lang="ru-RU" sz="1200" dirty="0">
                          <a:latin typeface="Times New Roman" pitchFamily="18" charset="0"/>
                          <a:cs typeface="Times New Roman" pitchFamily="18" charset="0"/>
                        </a:rPr>
                        <a:t>11,40</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11,20</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11,20</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216672">
                <a:tc gridSpan="4">
                  <a:txBody>
                    <a:bodyPr/>
                    <a:lstStyle/>
                    <a:p>
                      <a:r>
                        <a:rPr lang="ru-RU" sz="1200" dirty="0">
                          <a:latin typeface="Times New Roman" pitchFamily="18" charset="0"/>
                          <a:cs typeface="Times New Roman" pitchFamily="18" charset="0"/>
                        </a:rPr>
                        <a:t>                                    Строительство</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300644">
                <a:tc>
                  <a:txBody>
                    <a:bodyPr/>
                    <a:lstStyle/>
                    <a:p>
                      <a:r>
                        <a:rPr lang="ru-RU" sz="1200" dirty="0">
                          <a:latin typeface="Times New Roman" pitchFamily="18" charset="0"/>
                          <a:cs typeface="Times New Roman" pitchFamily="18" charset="0"/>
                        </a:rPr>
                        <a:t>Общий объем работ (млн. руб.)</a:t>
                      </a:r>
                    </a:p>
                  </a:txBody>
                  <a:tcPr/>
                </a:tc>
                <a:tc>
                  <a:txBody>
                    <a:bodyPr/>
                    <a:lstStyle/>
                    <a:p>
                      <a:pPr algn="ctr"/>
                      <a:r>
                        <a:rPr lang="ru-RU" sz="1200" dirty="0">
                          <a:latin typeface="Times New Roman" pitchFamily="18" charset="0"/>
                          <a:cs typeface="Times New Roman" pitchFamily="18" charset="0"/>
                        </a:rPr>
                        <a:t>942,79</a:t>
                      </a:r>
                      <a:endParaRPr lang="ru-RU" sz="1200" b="1" i="0" dirty="0">
                        <a:latin typeface="Times New Roman" pitchFamily="18" charset="0"/>
                        <a:cs typeface="Times New Roman" pitchFamily="18" charset="0"/>
                      </a:endParaRPr>
                    </a:p>
                  </a:txBody>
                  <a:tcPr/>
                </a:tc>
                <a:tc>
                  <a:txBody>
                    <a:bodyPr/>
                    <a:lstStyle/>
                    <a:p>
                      <a:pPr algn="ctr"/>
                      <a:r>
                        <a:rPr lang="ru-RU" sz="1200" b="0" i="0" dirty="0">
                          <a:latin typeface="Times New Roman" pitchFamily="18" charset="0"/>
                          <a:cs typeface="Times New Roman" pitchFamily="18" charset="0"/>
                        </a:rPr>
                        <a:t>1014,83</a:t>
                      </a:r>
                      <a:endParaRPr lang="ru-RU" sz="1200" b="1" i="0" dirty="0">
                        <a:latin typeface="Times New Roman" pitchFamily="18" charset="0"/>
                        <a:cs typeface="Times New Roman" pitchFamily="18" charset="0"/>
                      </a:endParaRPr>
                    </a:p>
                  </a:txBody>
                  <a:tcPr/>
                </a:tc>
                <a:tc>
                  <a:txBody>
                    <a:bodyPr/>
                    <a:lstStyle/>
                    <a:p>
                      <a:pPr algn="ctr"/>
                      <a:r>
                        <a:rPr lang="ru-RU" sz="1200" b="0" i="0" dirty="0">
                          <a:latin typeface="Times New Roman" pitchFamily="18" charset="0"/>
                          <a:cs typeface="Times New Roman" pitchFamily="18" charset="0"/>
                        </a:rPr>
                        <a:t>1096,58</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6"/>
                  </a:ext>
                </a:extLst>
              </a:tr>
              <a:tr h="277460">
                <a:tc gridSpan="4">
                  <a:txBody>
                    <a:bodyPr/>
                    <a:lstStyle/>
                    <a:p>
                      <a:r>
                        <a:rPr lang="ru-RU" sz="1200" dirty="0">
                          <a:latin typeface="Times New Roman" pitchFamily="18" charset="0"/>
                          <a:cs typeface="Times New Roman" pitchFamily="18" charset="0"/>
                        </a:rPr>
                        <a:t>                        Торговля и услуги населению</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7"/>
                  </a:ext>
                </a:extLst>
              </a:tr>
              <a:tr h="254668">
                <a:tc>
                  <a:txBody>
                    <a:bodyPr/>
                    <a:lstStyle/>
                    <a:p>
                      <a:r>
                        <a:rPr lang="ru-RU" sz="1200" dirty="0">
                          <a:latin typeface="Times New Roman" pitchFamily="18" charset="0"/>
                          <a:cs typeface="Times New Roman" pitchFamily="18" charset="0"/>
                        </a:rPr>
                        <a:t>Оборот розничной торговли </a:t>
                      </a:r>
                      <a:r>
                        <a:rPr lang="ru-RU" sz="1000" dirty="0">
                          <a:latin typeface="Times New Roman" pitchFamily="18" charset="0"/>
                          <a:cs typeface="Times New Roman" pitchFamily="18" charset="0"/>
                        </a:rPr>
                        <a:t>( в ценах соответствующих лет;  млн. руб.)</a:t>
                      </a:r>
                    </a:p>
                  </a:txBody>
                  <a:tcPr/>
                </a:tc>
                <a:tc>
                  <a:txBody>
                    <a:bodyPr/>
                    <a:lstStyle/>
                    <a:p>
                      <a:pPr algn="ctr"/>
                      <a:r>
                        <a:rPr lang="ru-RU" sz="1200" dirty="0">
                          <a:latin typeface="Times New Roman" pitchFamily="18" charset="0"/>
                          <a:cs typeface="Times New Roman" pitchFamily="18" charset="0"/>
                        </a:rPr>
                        <a:t>1670,53</a:t>
                      </a:r>
                      <a:endParaRPr lang="ru-RU" sz="1200" b="1" i="0" dirty="0">
                        <a:latin typeface="Times New Roman" pitchFamily="18" charset="0"/>
                        <a:cs typeface="Times New Roman" pitchFamily="18" charset="0"/>
                      </a:endParaRPr>
                    </a:p>
                  </a:txBody>
                  <a:tcPr/>
                </a:tc>
                <a:tc>
                  <a:txBody>
                    <a:bodyPr/>
                    <a:lstStyle/>
                    <a:p>
                      <a:pPr algn="ctr"/>
                      <a:r>
                        <a:rPr lang="ru-RU" sz="1200" b="0" i="0" dirty="0">
                          <a:latin typeface="Times New Roman" pitchFamily="18" charset="0"/>
                          <a:cs typeface="Times New Roman" pitchFamily="18" charset="0"/>
                        </a:rPr>
                        <a:t>1792,98</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1866,49</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8"/>
                  </a:ext>
                </a:extLst>
              </a:tr>
              <a:tr h="268380">
                <a:tc>
                  <a:txBody>
                    <a:bodyPr/>
                    <a:lstStyle/>
                    <a:p>
                      <a:r>
                        <a:rPr lang="ru-RU" sz="1200" dirty="0">
                          <a:latin typeface="Times New Roman" pitchFamily="18" charset="0"/>
                          <a:cs typeface="Times New Roman" pitchFamily="18" charset="0"/>
                        </a:rPr>
                        <a:t>Оборот розничной торговли  (% к предыдущему году)</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108,90</a:t>
                      </a:r>
                      <a:endParaRPr lang="ru-RU" sz="1200" b="1" i="0" dirty="0">
                        <a:latin typeface="Times New Roman" pitchFamily="18" charset="0"/>
                        <a:cs typeface="Times New Roman" pitchFamily="18" charset="0"/>
                      </a:endParaRPr>
                    </a:p>
                  </a:txBody>
                  <a:tcPr/>
                </a:tc>
                <a:tc>
                  <a:txBody>
                    <a:bodyPr/>
                    <a:lstStyle/>
                    <a:p>
                      <a:pPr algn="ctr"/>
                      <a:r>
                        <a:rPr lang="ru-RU" sz="1200" b="0" i="0" dirty="0">
                          <a:latin typeface="Times New Roman" pitchFamily="18" charset="0"/>
                          <a:cs typeface="Times New Roman" pitchFamily="18" charset="0"/>
                        </a:rPr>
                        <a:t>103,75</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103,90</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9"/>
                  </a:ext>
                </a:extLst>
              </a:tr>
              <a:tr h="282092">
                <a:tc gridSpan="4">
                  <a:txBody>
                    <a:bodyPr/>
                    <a:lstStyle/>
                    <a:p>
                      <a:r>
                        <a:rPr lang="ru-RU" sz="1200" dirty="0">
                          <a:latin typeface="Times New Roman" pitchFamily="18" charset="0"/>
                          <a:cs typeface="Times New Roman" pitchFamily="18" charset="0"/>
                        </a:rPr>
                        <a:t>          Денежные доходы населения, труд и занятость</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0"/>
                  </a:ext>
                </a:extLst>
              </a:tr>
              <a:tr h="216024">
                <a:tc>
                  <a:txBody>
                    <a:bodyPr/>
                    <a:lstStyle/>
                    <a:p>
                      <a:r>
                        <a:rPr lang="ru-RU" sz="1200" dirty="0">
                          <a:latin typeface="Times New Roman" pitchFamily="18" charset="0"/>
                          <a:cs typeface="Times New Roman" pitchFamily="18" charset="0"/>
                        </a:rPr>
                        <a:t>Прожиточный</a:t>
                      </a:r>
                      <a:r>
                        <a:rPr lang="ru-RU" sz="1200" baseline="0" dirty="0">
                          <a:latin typeface="Times New Roman" pitchFamily="18" charset="0"/>
                          <a:cs typeface="Times New Roman" pitchFamily="18" charset="0"/>
                        </a:rPr>
                        <a:t> минимум в среднем на душу населения (в среднем за год), в том числе по основным социально-демографическим группам населения (руб. месяц)</a:t>
                      </a:r>
                      <a:endParaRPr lang="ru-RU" sz="120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13883,00</a:t>
                      </a:r>
                      <a:endParaRPr lang="ru-RU" sz="1200" b="1"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14541,00</a:t>
                      </a:r>
                      <a:endParaRPr lang="ru-RU" sz="1200" b="1"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15199,00</a:t>
                      </a:r>
                      <a:endParaRPr lang="ru-RU" sz="1200" b="1" dirty="0">
                        <a:latin typeface="Times New Roman" pitchFamily="18" charset="0"/>
                        <a:cs typeface="Times New Roman" pitchFamily="18" charset="0"/>
                      </a:endParaRPr>
                    </a:p>
                  </a:txBody>
                  <a:tcPr/>
                </a:tc>
                <a:extLst>
                  <a:ext uri="{0D108BD9-81ED-4DB2-BD59-A6C34878D82A}">
                    <a16:rowId xmlns="" xmlns:a16="http://schemas.microsoft.com/office/drawing/2014/main" val="10011"/>
                  </a:ext>
                </a:extLst>
              </a:tr>
              <a:tr h="216024">
                <a:tc>
                  <a:txBody>
                    <a:bodyPr/>
                    <a:lstStyle/>
                    <a:p>
                      <a:r>
                        <a:rPr lang="ru-RU" sz="1200" dirty="0">
                          <a:latin typeface="Times New Roman" pitchFamily="18" charset="0"/>
                          <a:cs typeface="Times New Roman" pitchFamily="18" charset="0"/>
                        </a:rPr>
                        <a:t>трудоспособного населения</a:t>
                      </a:r>
                    </a:p>
                  </a:txBody>
                  <a:tcPr/>
                </a:tc>
                <a:tc>
                  <a:txBody>
                    <a:bodyPr/>
                    <a:lstStyle/>
                    <a:p>
                      <a:pPr algn="ctr"/>
                      <a:r>
                        <a:rPr lang="ru-RU" sz="1200" dirty="0">
                          <a:latin typeface="Times New Roman" pitchFamily="18" charset="0"/>
                          <a:cs typeface="Times New Roman" pitchFamily="18" charset="0"/>
                        </a:rPr>
                        <a:t>15230,00</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16046,20</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15861,80</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12"/>
                  </a:ext>
                </a:extLst>
              </a:tr>
              <a:tr h="216024">
                <a:tc>
                  <a:txBody>
                    <a:bodyPr/>
                    <a:lstStyle/>
                    <a:p>
                      <a:r>
                        <a:rPr lang="ru-RU" sz="1200" dirty="0">
                          <a:latin typeface="Times New Roman" pitchFamily="18" charset="0"/>
                          <a:cs typeface="Times New Roman" pitchFamily="18" charset="0"/>
                        </a:rPr>
                        <a:t>пенсионеров</a:t>
                      </a:r>
                    </a:p>
                  </a:txBody>
                  <a:tcPr/>
                </a:tc>
                <a:tc>
                  <a:txBody>
                    <a:bodyPr/>
                    <a:lstStyle/>
                    <a:p>
                      <a:pPr algn="ctr"/>
                      <a:r>
                        <a:rPr lang="ru-RU" sz="1200" dirty="0">
                          <a:latin typeface="Times New Roman" pitchFamily="18" charset="0"/>
                          <a:cs typeface="Times New Roman" pitchFamily="18" charset="0"/>
                        </a:rPr>
                        <a:t>11855,00</a:t>
                      </a:r>
                      <a:endParaRPr lang="ru-RU" sz="1200" b="1"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12336,00</a:t>
                      </a:r>
                      <a:endParaRPr lang="ru-RU" sz="1200" b="1"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12817,00</a:t>
                      </a:r>
                      <a:endParaRPr lang="ru-RU" sz="1200" b="1" dirty="0">
                        <a:latin typeface="Times New Roman" pitchFamily="18" charset="0"/>
                        <a:cs typeface="Times New Roman" pitchFamily="18" charset="0"/>
                      </a:endParaRPr>
                    </a:p>
                  </a:txBody>
                  <a:tcPr/>
                </a:tc>
                <a:extLst>
                  <a:ext uri="{0D108BD9-81ED-4DB2-BD59-A6C34878D82A}">
                    <a16:rowId xmlns="" xmlns:a16="http://schemas.microsoft.com/office/drawing/2014/main" val="10013"/>
                  </a:ext>
                </a:extLst>
              </a:tr>
              <a:tr h="216024">
                <a:tc>
                  <a:txBody>
                    <a:bodyPr/>
                    <a:lstStyle/>
                    <a:p>
                      <a:r>
                        <a:rPr lang="ru-RU" sz="1200" dirty="0">
                          <a:latin typeface="Times New Roman" pitchFamily="18" charset="0"/>
                          <a:cs typeface="Times New Roman" pitchFamily="18" charset="0"/>
                        </a:rPr>
                        <a:t>детей</a:t>
                      </a:r>
                    </a:p>
                  </a:txBody>
                  <a:tcPr/>
                </a:tc>
                <a:tc>
                  <a:txBody>
                    <a:bodyPr/>
                    <a:lstStyle/>
                    <a:p>
                      <a:pPr algn="ctr"/>
                      <a:r>
                        <a:rPr lang="ru-RU" sz="1200" dirty="0">
                          <a:latin typeface="Times New Roman" pitchFamily="18" charset="0"/>
                          <a:cs typeface="Times New Roman" pitchFamily="18" charset="0"/>
                        </a:rPr>
                        <a:t>14073,00</a:t>
                      </a:r>
                      <a:endParaRPr lang="ru-RU" sz="1200" b="1"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14509,00</a:t>
                      </a:r>
                      <a:endParaRPr lang="ru-RU" sz="1200" b="1"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14945,00</a:t>
                      </a:r>
                      <a:endParaRPr lang="ru-RU" sz="1200" b="1" dirty="0">
                        <a:latin typeface="Times New Roman" pitchFamily="18" charset="0"/>
                        <a:cs typeface="Times New Roman" pitchFamily="18" charset="0"/>
                      </a:endParaRPr>
                    </a:p>
                  </a:txBody>
                  <a:tcPr/>
                </a:tc>
                <a:extLst>
                  <a:ext uri="{0D108BD9-81ED-4DB2-BD59-A6C34878D82A}">
                    <a16:rowId xmlns="" xmlns:a16="http://schemas.microsoft.com/office/drawing/2014/main" val="10014"/>
                  </a:ext>
                </a:extLst>
              </a:tr>
              <a:tr h="337684">
                <a:tc>
                  <a:txBody>
                    <a:bodyPr/>
                    <a:lstStyle/>
                    <a:p>
                      <a:r>
                        <a:rPr lang="ru-RU" sz="1200" dirty="0">
                          <a:latin typeface="Times New Roman" pitchFamily="18" charset="0"/>
                          <a:cs typeface="Times New Roman" pitchFamily="18" charset="0"/>
                        </a:rPr>
                        <a:t>Номинальная начисленная среднемесячная </a:t>
                      </a:r>
                      <a:r>
                        <a:rPr lang="ru-RU" sz="1200" baseline="0" dirty="0">
                          <a:latin typeface="Times New Roman" pitchFamily="18" charset="0"/>
                          <a:cs typeface="Times New Roman" pitchFamily="18" charset="0"/>
                        </a:rPr>
                        <a:t>заработная плата (рублей)</a:t>
                      </a:r>
                      <a:endParaRPr lang="ru-RU" sz="120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38649,683</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41123,26</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43755,15</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15"/>
                  </a:ext>
                </a:extLst>
              </a:tr>
              <a:tr h="439291">
                <a:tc>
                  <a:txBody>
                    <a:bodyPr/>
                    <a:lstStyle/>
                    <a:p>
                      <a:r>
                        <a:rPr lang="ru-RU" sz="1200" dirty="0">
                          <a:latin typeface="Times New Roman" pitchFamily="18" charset="0"/>
                          <a:cs typeface="Times New Roman" pitchFamily="18" charset="0"/>
                        </a:rPr>
                        <a:t>Численность безработных, зарегистрированных в государственных учреждениях службы занятости населения  (на конец года) (тыс. человек)</a:t>
                      </a:r>
                    </a:p>
                  </a:txBody>
                  <a:tcPr/>
                </a:tc>
                <a:tc>
                  <a:txBody>
                    <a:bodyPr/>
                    <a:lstStyle/>
                    <a:p>
                      <a:pPr algn="ctr"/>
                      <a:r>
                        <a:rPr lang="ru-RU" sz="1200" dirty="0">
                          <a:latin typeface="Times New Roman" pitchFamily="18" charset="0"/>
                          <a:cs typeface="Times New Roman" pitchFamily="18" charset="0"/>
                        </a:rPr>
                        <a:t>0,312</a:t>
                      </a:r>
                      <a:endParaRPr lang="ru-RU" sz="1200" b="1"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0,282</a:t>
                      </a:r>
                      <a:endParaRPr lang="ru-RU" sz="1200" b="1" i="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0,253</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16"/>
                  </a:ext>
                </a:extLst>
              </a:tr>
              <a:tr h="267424">
                <a:tc>
                  <a:txBody>
                    <a:bodyPr/>
                    <a:lstStyle/>
                    <a:p>
                      <a:r>
                        <a:rPr lang="ru-RU" sz="1200" dirty="0">
                          <a:latin typeface="Times New Roman" pitchFamily="18" charset="0"/>
                          <a:cs typeface="Times New Roman" pitchFamily="18" charset="0"/>
                        </a:rPr>
                        <a:t>Уровень безработицы (%)</a:t>
                      </a:r>
                    </a:p>
                  </a:txBody>
                  <a:tcPr/>
                </a:tc>
                <a:tc>
                  <a:txBody>
                    <a:bodyPr/>
                    <a:lstStyle/>
                    <a:p>
                      <a:pPr algn="ctr"/>
                      <a:r>
                        <a:rPr lang="ru-RU" sz="1200" b="0" i="0" dirty="0">
                          <a:latin typeface="Times New Roman" pitchFamily="18" charset="0"/>
                          <a:cs typeface="Times New Roman" pitchFamily="18" charset="0"/>
                        </a:rPr>
                        <a:t>0,99</a:t>
                      </a:r>
                    </a:p>
                  </a:txBody>
                  <a:tcPr/>
                </a:tc>
                <a:tc>
                  <a:txBody>
                    <a:bodyPr/>
                    <a:lstStyle/>
                    <a:p>
                      <a:pPr algn="ctr"/>
                      <a:r>
                        <a:rPr lang="ru-RU" sz="1200" b="0" i="0" dirty="0">
                          <a:latin typeface="Times New Roman" pitchFamily="18" charset="0"/>
                          <a:cs typeface="Times New Roman" pitchFamily="18" charset="0"/>
                        </a:rPr>
                        <a:t>0,9</a:t>
                      </a:r>
                    </a:p>
                  </a:txBody>
                  <a:tcPr/>
                </a:tc>
                <a:tc>
                  <a:txBody>
                    <a:bodyPr/>
                    <a:lstStyle/>
                    <a:p>
                      <a:pPr algn="ctr"/>
                      <a:r>
                        <a:rPr lang="ru-RU" sz="1200" b="0" i="0" dirty="0">
                          <a:latin typeface="Times New Roman" pitchFamily="18" charset="0"/>
                          <a:cs typeface="Times New Roman" pitchFamily="18" charset="0"/>
                        </a:rPr>
                        <a:t>0,8</a:t>
                      </a:r>
                    </a:p>
                  </a:txBody>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138579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80" y="7524"/>
            <a:ext cx="9169880" cy="803296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0"/>
              </a:spcAft>
            </a:pPr>
            <a:r>
              <a:rPr lang="ru-RU" sz="1200" dirty="0">
                <a:latin typeface="Times New Roman"/>
                <a:ea typeface="Times New Roman"/>
              </a:rPr>
              <a:t> </a:t>
            </a:r>
          </a:p>
          <a:p>
            <a:pPr algn="ctr">
              <a:spcAft>
                <a:spcPts val="0"/>
              </a:spcAft>
            </a:pPr>
            <a:r>
              <a:rPr lang="ru-RU" sz="2800" b="1" i="1" dirty="0">
                <a:effectLst>
                  <a:outerShdw blurRad="38100" dist="38100" dir="2700000" algn="tl">
                    <a:srgbClr val="000000">
                      <a:alpha val="43137"/>
                    </a:srgbClr>
                  </a:outerShdw>
                </a:effectLst>
                <a:latin typeface="Times New Roman"/>
                <a:ea typeface="Times New Roman"/>
              </a:rPr>
              <a:t>Основные цели и задачи налоговой политики  </a:t>
            </a:r>
          </a:p>
          <a:p>
            <a:pPr algn="ctr">
              <a:spcAft>
                <a:spcPts val="0"/>
              </a:spcAft>
            </a:pPr>
            <a:endParaRPr lang="ru-RU" sz="2800" i="1" dirty="0">
              <a:effectLst>
                <a:outerShdw blurRad="38100" dist="38100" dir="2700000" algn="tl">
                  <a:srgbClr val="000000">
                    <a:alpha val="43137"/>
                  </a:srgbClr>
                </a:outerShdw>
              </a:effectLst>
              <a:latin typeface="Times New Roman"/>
              <a:ea typeface="Times New Roman"/>
            </a:endParaRPr>
          </a:p>
          <a:p>
            <a:pPr algn="ctr">
              <a:spcAft>
                <a:spcPts val="0"/>
              </a:spcAft>
            </a:pPr>
            <a:r>
              <a:rPr lang="ru-RU" sz="1200" b="1" dirty="0">
                <a:solidFill>
                  <a:srgbClr val="FF0000"/>
                </a:solidFill>
                <a:latin typeface="Times New Roman"/>
                <a:ea typeface="Times New Roman"/>
              </a:rPr>
              <a:t> </a:t>
            </a:r>
            <a:endParaRPr lang="ru-RU" sz="1200" dirty="0">
              <a:latin typeface="Times New Roman"/>
              <a:ea typeface="Times New Roman"/>
            </a:endParaRPr>
          </a:p>
          <a:p>
            <a:pPr algn="just">
              <a:spcAft>
                <a:spcPts val="0"/>
              </a:spcAft>
            </a:pPr>
            <a:r>
              <a:rPr lang="ru-RU" sz="1200" dirty="0">
                <a:solidFill>
                  <a:srgbClr val="FF0000"/>
                </a:solidFill>
                <a:latin typeface="Times New Roman"/>
                <a:ea typeface="Times New Roman"/>
              </a:rPr>
              <a:t>        </a:t>
            </a:r>
            <a:r>
              <a:rPr lang="ru-RU" sz="1200" dirty="0">
                <a:latin typeface="Times New Roman"/>
                <a:ea typeface="Times New Roman"/>
              </a:rPr>
              <a:t>Налоговая политика на 2024 год и на плановый период 2025 и 2026 годов будет ориентирована </a:t>
            </a:r>
          </a:p>
          <a:p>
            <a:pPr algn="just">
              <a:spcAft>
                <a:spcPts val="0"/>
              </a:spcAft>
            </a:pPr>
            <a:r>
              <a:rPr lang="ru-RU" sz="1200" dirty="0">
                <a:latin typeface="Times New Roman"/>
                <a:ea typeface="Times New Roman"/>
              </a:rPr>
              <a:t>на реализацию изменений налогового законодательства и нацелена на увеличение уровня </a:t>
            </a:r>
          </a:p>
          <a:p>
            <a:pPr algn="just">
              <a:spcAft>
                <a:spcPts val="0"/>
              </a:spcAft>
            </a:pPr>
            <a:r>
              <a:rPr lang="ru-RU" sz="1200" dirty="0">
                <a:latin typeface="Times New Roman"/>
                <a:ea typeface="Times New Roman"/>
              </a:rPr>
              <a:t>собираемости налогов, сокращение задолженности в бюджет.</a:t>
            </a:r>
          </a:p>
          <a:p>
            <a:pPr algn="just">
              <a:spcAft>
                <a:spcPts val="0"/>
              </a:spcAft>
            </a:pPr>
            <a:r>
              <a:rPr lang="ru-RU" sz="1200" b="1" dirty="0">
                <a:latin typeface="Times New Roman"/>
                <a:ea typeface="Times New Roman"/>
              </a:rPr>
              <a:t>        </a:t>
            </a:r>
            <a:r>
              <a:rPr lang="ru-RU" sz="1200" dirty="0">
                <a:latin typeface="Times New Roman"/>
                <a:ea typeface="Times New Roman"/>
              </a:rPr>
              <a:t>Основными  задачами налоговой  политики  Зеленчукского муниципального района </a:t>
            </a:r>
          </a:p>
          <a:p>
            <a:pPr algn="just">
              <a:spcAft>
                <a:spcPts val="0"/>
              </a:spcAft>
            </a:pPr>
            <a:r>
              <a:rPr lang="ru-RU" sz="1200" dirty="0">
                <a:latin typeface="Times New Roman"/>
                <a:ea typeface="Times New Roman"/>
              </a:rPr>
              <a:t>в трехлетней перспективе являются:</a:t>
            </a:r>
          </a:p>
          <a:p>
            <a:pPr algn="just">
              <a:spcAft>
                <a:spcPts val="0"/>
              </a:spcAft>
              <a:tabLst>
                <a:tab pos="450215" algn="l"/>
              </a:tabLst>
            </a:pPr>
            <a:r>
              <a:rPr lang="ru-RU" sz="1200" dirty="0">
                <a:latin typeface="Times New Roman"/>
                <a:ea typeface="Times New Roman"/>
              </a:rPr>
              <a:t>         ориентация приоритетов налоговой политики на развитие экономики;</a:t>
            </a:r>
          </a:p>
          <a:p>
            <a:pPr algn="just">
              <a:spcAft>
                <a:spcPts val="0"/>
              </a:spcAft>
            </a:pPr>
            <a:r>
              <a:rPr lang="ru-RU" sz="1200" dirty="0">
                <a:latin typeface="Times New Roman"/>
                <a:ea typeface="Times New Roman"/>
              </a:rPr>
              <a:t>         повышение реалистичности прогнозирования и минимизация рисков несбалансированности </a:t>
            </a:r>
          </a:p>
          <a:p>
            <a:pPr algn="just">
              <a:spcAft>
                <a:spcPts val="0"/>
              </a:spcAft>
            </a:pPr>
            <a:r>
              <a:rPr lang="ru-RU" sz="1200" dirty="0">
                <a:latin typeface="Times New Roman"/>
                <a:ea typeface="Times New Roman"/>
              </a:rPr>
              <a:t>         при бюджетном планировании;</a:t>
            </a:r>
          </a:p>
          <a:p>
            <a:pPr algn="just">
              <a:spcAft>
                <a:spcPts val="0"/>
              </a:spcAft>
              <a:tabLst>
                <a:tab pos="270510" algn="l"/>
              </a:tabLst>
            </a:pPr>
            <a:r>
              <a:rPr lang="ru-RU" sz="1200" dirty="0">
                <a:latin typeface="Times New Roman"/>
                <a:ea typeface="Times New Roman"/>
              </a:rPr>
              <a:t>         укрепление доходной базы бюджета за счет наращивания стабильных доходных источников </a:t>
            </a:r>
          </a:p>
          <a:p>
            <a:pPr algn="just">
              <a:spcAft>
                <a:spcPts val="0"/>
              </a:spcAft>
              <a:tabLst>
                <a:tab pos="270510" algn="l"/>
              </a:tabLst>
            </a:pPr>
            <a:r>
              <a:rPr lang="ru-RU" sz="1200" dirty="0">
                <a:latin typeface="Times New Roman"/>
                <a:ea typeface="Times New Roman"/>
              </a:rPr>
              <a:t>         и мобилизации в бюджет имеющихся резервов;</a:t>
            </a:r>
          </a:p>
          <a:p>
            <a:pPr algn="just">
              <a:spcAft>
                <a:spcPts val="0"/>
              </a:spcAft>
            </a:pPr>
            <a:r>
              <a:rPr lang="ru-RU" sz="1200" dirty="0">
                <a:latin typeface="Times New Roman"/>
                <a:ea typeface="Times New Roman"/>
              </a:rPr>
              <a:t>         формирование  прозрачной  системы  регулирования  неналоговых платежей;</a:t>
            </a:r>
          </a:p>
          <a:p>
            <a:pPr>
              <a:spcAft>
                <a:spcPts val="0"/>
              </a:spcAft>
            </a:pPr>
            <a:r>
              <a:rPr lang="ru-RU" sz="1200" dirty="0">
                <a:latin typeface="Times New Roman"/>
                <a:ea typeface="Times New Roman"/>
              </a:rPr>
              <a:t>          проведение работы по развитию малого и среднего предпринимательства,  применению патентной системы налогообложения.</a:t>
            </a:r>
            <a:r>
              <a:rPr lang="ru-RU" sz="1200" b="1" dirty="0">
                <a:latin typeface="Times New Roman"/>
                <a:ea typeface="Times New Roman"/>
              </a:rPr>
              <a:t> </a:t>
            </a:r>
          </a:p>
          <a:p>
            <a:pPr>
              <a:spcAft>
                <a:spcPts val="0"/>
              </a:spcAft>
            </a:pPr>
            <a:endParaRPr lang="ru-RU" sz="1200" b="1" dirty="0">
              <a:latin typeface="Times New Roman"/>
              <a:ea typeface="Times New Roman"/>
            </a:endParaRPr>
          </a:p>
          <a:p>
            <a:pPr>
              <a:spcAft>
                <a:spcPts val="0"/>
              </a:spcAft>
            </a:pPr>
            <a:r>
              <a:rPr lang="ru-RU" sz="1200" b="1" dirty="0">
                <a:latin typeface="Times New Roman"/>
                <a:ea typeface="Times New Roman"/>
              </a:rPr>
              <a:t>                    </a:t>
            </a:r>
            <a:r>
              <a:rPr lang="ru-RU" sz="2800" b="1" i="1" dirty="0">
                <a:effectLst>
                  <a:outerShdw blurRad="38100" dist="38100" dir="2700000" algn="tl">
                    <a:srgbClr val="000000">
                      <a:alpha val="43137"/>
                    </a:srgbClr>
                  </a:outerShdw>
                </a:effectLst>
                <a:latin typeface="Times New Roman"/>
                <a:ea typeface="Times New Roman"/>
              </a:rPr>
              <a:t>Основные направления бюджетной политики </a:t>
            </a:r>
            <a:endParaRPr lang="ru-RU" sz="2800" i="1" dirty="0">
              <a:effectLst>
                <a:outerShdw blurRad="38100" dist="38100" dir="2700000" algn="tl">
                  <a:srgbClr val="000000">
                    <a:alpha val="43137"/>
                  </a:srgbClr>
                </a:outerShdw>
              </a:effectLst>
              <a:latin typeface="Times New Roman"/>
              <a:ea typeface="Times New Roman"/>
            </a:endParaRPr>
          </a:p>
          <a:p>
            <a:pPr>
              <a:spcAft>
                <a:spcPts val="0"/>
              </a:spcAft>
            </a:pPr>
            <a:r>
              <a:rPr lang="ru-RU" sz="1200" dirty="0">
                <a:latin typeface="Times New Roman"/>
                <a:ea typeface="Times New Roman"/>
              </a:rPr>
              <a:t>          Основными задачами бюджетной политики </a:t>
            </a:r>
            <a:r>
              <a:rPr lang="ru-RU" sz="1200" dirty="0" err="1">
                <a:latin typeface="Times New Roman"/>
                <a:ea typeface="Times New Roman"/>
              </a:rPr>
              <a:t>Зеленчукского</a:t>
            </a:r>
            <a:r>
              <a:rPr lang="ru-RU" sz="1200" dirty="0">
                <a:latin typeface="Times New Roman"/>
                <a:ea typeface="Times New Roman"/>
              </a:rPr>
              <a:t> муниципального района на 2024 год и плановый период 2025 и 2026 годов будут:</a:t>
            </a:r>
          </a:p>
          <a:p>
            <a:pPr algn="just">
              <a:spcAft>
                <a:spcPts val="0"/>
              </a:spcAft>
            </a:pPr>
            <a:r>
              <a:rPr lang="ru-RU" sz="1200" dirty="0">
                <a:latin typeface="Times New Roman"/>
                <a:ea typeface="Times New Roman"/>
              </a:rPr>
              <a:t>         обеспечение долгосрочной  устойчивости и сбалансированности бюджетной системы как базового принципа ответственной бюджетной политики;</a:t>
            </a:r>
          </a:p>
          <a:p>
            <a:pPr algn="just">
              <a:spcAft>
                <a:spcPts val="0"/>
              </a:spcAft>
            </a:pPr>
            <a:r>
              <a:rPr lang="ru-RU" sz="1200" dirty="0">
                <a:latin typeface="Times New Roman"/>
                <a:ea typeface="Times New Roman"/>
              </a:rPr>
              <a:t>        осуществление бюджетных расходов с учетом возможностей доходной базы бюджета;</a:t>
            </a:r>
          </a:p>
          <a:p>
            <a:pPr algn="just">
              <a:spcAft>
                <a:spcPts val="0"/>
              </a:spcAft>
            </a:pPr>
            <a:r>
              <a:rPr lang="ru-RU" sz="1200" dirty="0">
                <a:latin typeface="Times New Roman"/>
                <a:ea typeface="Times New Roman"/>
              </a:rPr>
              <a:t>        стратегическая </a:t>
            </a:r>
            <a:r>
              <a:rPr lang="ru-RU" sz="1200" dirty="0" err="1">
                <a:latin typeface="Times New Roman"/>
                <a:ea typeface="Times New Roman"/>
              </a:rPr>
              <a:t>приоритизация</a:t>
            </a:r>
            <a:r>
              <a:rPr lang="ru-RU" sz="1200" dirty="0">
                <a:latin typeface="Times New Roman"/>
                <a:ea typeface="Times New Roman"/>
              </a:rPr>
              <a:t> расходов бюджета на реализацию национальных целей, определенных в указе Президента Российской Федерации от  21 июля 2020 года № 474 "О национальных целях развития Российской Федерации на период до 2030 года";</a:t>
            </a:r>
          </a:p>
          <a:p>
            <a:pPr algn="just">
              <a:spcAft>
                <a:spcPts val="0"/>
              </a:spcAft>
            </a:pPr>
            <a:r>
              <a:rPr lang="ru-RU" sz="1200" dirty="0" err="1">
                <a:latin typeface="Times New Roman"/>
                <a:ea typeface="Times New Roman"/>
              </a:rPr>
              <a:t>тического</a:t>
            </a:r>
            <a:r>
              <a:rPr lang="ru-RU" sz="1200" dirty="0">
                <a:latin typeface="Times New Roman"/>
                <a:ea typeface="Times New Roman"/>
              </a:rPr>
              <a:t> прогноза поступления доходов, основанного на прогнозе социально-экономического развития </a:t>
            </a:r>
            <a:r>
              <a:rPr lang="ru-RU" sz="1200" dirty="0" err="1">
                <a:latin typeface="Times New Roman"/>
                <a:ea typeface="Times New Roman"/>
              </a:rPr>
              <a:t>Зеленчукского</a:t>
            </a:r>
            <a:r>
              <a:rPr lang="ru-RU" sz="1200" dirty="0">
                <a:latin typeface="Times New Roman"/>
                <a:ea typeface="Times New Roman"/>
              </a:rPr>
              <a:t> муниципального района на среднесрочный период (на 2024 год и на плановый период 2025 и 2026 годов);</a:t>
            </a:r>
          </a:p>
          <a:p>
            <a:pPr algn="just">
              <a:spcAft>
                <a:spcPts val="0"/>
              </a:spcAft>
            </a:pPr>
            <a:r>
              <a:rPr lang="ru-RU" sz="1200" dirty="0">
                <a:latin typeface="Times New Roman"/>
                <a:ea typeface="Times New Roman"/>
              </a:rPr>
              <a:t>       недопущения принятия новых расходных обязательств, не обеспеченных доходными источниками;</a:t>
            </a:r>
          </a:p>
          <a:p>
            <a:pPr algn="just">
              <a:spcAft>
                <a:spcPts val="0"/>
              </a:spcAft>
            </a:pPr>
            <a:r>
              <a:rPr lang="ru-RU" sz="1200" dirty="0">
                <a:latin typeface="Times New Roman"/>
                <a:ea typeface="Times New Roman"/>
              </a:rPr>
              <a:t>       проведения ответственной долговой политики, реализации мер, направленных на обеспечение безопасного уровня долговой     нагрузки на районный бюджет. </a:t>
            </a:r>
          </a:p>
          <a:p>
            <a:pPr algn="just">
              <a:spcAft>
                <a:spcPts val="0"/>
              </a:spcAft>
            </a:pPr>
            <a:r>
              <a:rPr lang="ru-RU" sz="1200" dirty="0">
                <a:latin typeface="Times New Roman"/>
                <a:ea typeface="Times New Roman"/>
              </a:rPr>
              <a:t>       повышение эффективности бюджетных расходов, формирование бюджетных параметров исходя из необходимости безусловного исполнения действующих расходных обязательств, в том числе с учетом их оптимизации и эффективности исполнения, осуществления взвешенного подхода к принятию новых расходных обязательств и сокращения неэффективных бюджетных расходов;</a:t>
            </a:r>
            <a:endParaRPr lang="ru-RU" sz="900" dirty="0">
              <a:latin typeface="Times New Roman"/>
              <a:ea typeface="Times New Roman"/>
            </a:endParaRPr>
          </a:p>
          <a:p>
            <a:pPr algn="just">
              <a:spcAft>
                <a:spcPts val="0"/>
              </a:spcAft>
            </a:pPr>
            <a:r>
              <a:rPr lang="ru-RU" sz="1200" dirty="0">
                <a:latin typeface="Times New Roman"/>
                <a:ea typeface="Times New Roman"/>
              </a:rPr>
              <a:t>       совершенствование инструментов  программно - целевого планирования и управления с учетом приоритетов социально – экономического развития и реальных финансовых возможностей бюджета Зеленчукского муниципального района, совершенствования системы оценки эффективности реализации муниципальных программ;</a:t>
            </a:r>
            <a:endParaRPr lang="ru-RU" sz="900" dirty="0">
              <a:latin typeface="Times New Roman"/>
              <a:ea typeface="Times New Roman"/>
            </a:endParaRPr>
          </a:p>
          <a:p>
            <a:pPr algn="just">
              <a:spcAft>
                <a:spcPts val="0"/>
              </a:spcAft>
            </a:pPr>
            <a:r>
              <a:rPr lang="ru-RU" sz="1200" dirty="0">
                <a:latin typeface="Times New Roman"/>
                <a:ea typeface="Times New Roman"/>
              </a:rPr>
              <a:t>       реализация принципов открытости и прозрачности  бюджета и бюджетного процесса для понимания гражданами реализуемой в районе бюджетной и налоговой политики.</a:t>
            </a:r>
          </a:p>
          <a:p>
            <a:pPr algn="just">
              <a:spcAft>
                <a:spcPts val="0"/>
              </a:spcAft>
            </a:pPr>
            <a:endParaRPr lang="ru-RU" sz="1200" dirty="0">
              <a:effectLst/>
              <a:latin typeface="Times New Roman"/>
              <a:ea typeface="Times New Roman"/>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0" y="620688"/>
            <a:ext cx="245868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00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1248"/>
            <a:ext cx="9144000"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4"/>
          <p:cNvSpPr txBox="1">
            <a:spLocks noGrp="1"/>
          </p:cNvSpPr>
          <p:nvPr>
            <p:ph sz="quarter" idx="13"/>
          </p:nvPr>
        </p:nvSpPr>
        <p:spPr>
          <a:xfrm>
            <a:off x="-2720" y="511786"/>
            <a:ext cx="9144000" cy="5389168"/>
          </a:xfrm>
          <a:prstGeom prst="rect">
            <a:avLst/>
          </a:prstGeom>
          <a:solidFill>
            <a:schemeClr val="accent3">
              <a:lumMod val="20000"/>
              <a:lumOff val="80000"/>
            </a:schemeClr>
          </a:solidFill>
          <a:effectLst>
            <a:innerShdw blurRad="114300">
              <a:prstClr val="black"/>
            </a:innerShdw>
          </a:effectLst>
        </p:spPr>
        <p:txBody>
          <a:bodyPr wrap="square">
            <a:spAutoFit/>
          </a:bodyPr>
          <a:lstStyle/>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Дальнейшее совершенствование методов налогового администрирования,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Предотвращение уклонения от уплаты налогов;</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Усиление контроля за соблюдением законодательства в области платежной дисциплины, легализации заработной платы, устранения нарушений по уплате страховых взносов в государственные внебюджетные фонды;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Повышение эффективности управления государственным и муниципальным имуществом посредством выявления неиспользуемых и (или) неэффективно используемых основных фондов и принятие мер по их перепрофилированию, продаже или предоставлению в аренду;</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Обеспечение тесного взаимодействия органов государственной власти Карачаево-Черкесской Республики,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Карачаево-Черкесской Республики;</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Обеспечение выплаты заработной платы работникам муниципальных учреждений и органов местного самоуправления;</a:t>
            </a:r>
          </a:p>
          <a:p>
            <a:pPr marL="285750" indent="-285750" algn="jus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Выполнение задач, поставленных майскими указами Президента Российской Федерации;</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Исполнение действующих расходных обязательств;</a:t>
            </a:r>
          </a:p>
          <a:p>
            <a:pPr marL="285750" indent="-285750" algn="just">
              <a:spcBef>
                <a:spcPts val="0"/>
              </a:spcBef>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Повышение эффективности финансовых взаимоотношений с бюджетами  сельских поселений Зеленчукского муниципального района;</a:t>
            </a:r>
          </a:p>
          <a:p>
            <a:pPr marL="285750" indent="-285750" algn="just">
              <a:spcBef>
                <a:spcPts val="0"/>
              </a:spcBef>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Обеспечение открытости и прозрачности бюджета и бюджетного процесса.</a:t>
            </a:r>
          </a:p>
        </p:txBody>
      </p:sp>
      <p:sp>
        <p:nvSpPr>
          <p:cNvPr id="6" name="Прямоугольник 3"/>
          <p:cNvSpPr>
            <a:spLocks noChangeArrowheads="1"/>
          </p:cNvSpPr>
          <p:nvPr/>
        </p:nvSpPr>
        <p:spPr bwMode="auto">
          <a:xfrm>
            <a:off x="0" y="17640"/>
            <a:ext cx="9036496"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indent="457200" algn="ctr"/>
            <a:r>
              <a:rPr lang="ru-RU" sz="2400" dirty="0">
                <a:latin typeface="Times New Roman" pitchFamily="18" charset="0"/>
                <a:cs typeface="Times New Roman" pitchFamily="18" charset="0"/>
              </a:rPr>
              <a:t>Приоритеты бюджета Зеленчукского муниципального района</a:t>
            </a:r>
          </a:p>
        </p:txBody>
      </p:sp>
    </p:spTree>
    <p:extLst>
      <p:ext uri="{BB962C8B-B14F-4D97-AF65-F5344CB8AC3E}">
        <p14:creationId xmlns:p14="http://schemas.microsoft.com/office/powerpoint/2010/main" val="82113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18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23415"/>
            <a:ext cx="89644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ru-RU" sz="3600" dirty="0">
                <a:solidFill>
                  <a:schemeClr val="tx1"/>
                </a:solidFill>
                <a:latin typeface="Times New Roman" pitchFamily="18" charset="0"/>
                <a:cs typeface="Times New Roman" pitchFamily="18" charset="0"/>
              </a:rPr>
              <a:t>Виды межбюджетных трансфертов</a:t>
            </a:r>
          </a:p>
        </p:txBody>
      </p:sp>
      <p:sp>
        <p:nvSpPr>
          <p:cNvPr id="5" name="Скругленный прямоугольник 4"/>
          <p:cNvSpPr/>
          <p:nvPr/>
        </p:nvSpPr>
        <p:spPr>
          <a:xfrm>
            <a:off x="545003" y="1124744"/>
            <a:ext cx="3024336"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a:solidFill>
                  <a:schemeClr val="tx1"/>
                </a:solidFill>
                <a:latin typeface="Times New Roman" pitchFamily="18" charset="0"/>
                <a:cs typeface="Times New Roman" pitchFamily="18" charset="0"/>
              </a:rPr>
              <a:t>Дотации </a:t>
            </a:r>
          </a:p>
          <a:p>
            <a:pPr algn="ctr"/>
            <a:r>
              <a:rPr lang="ru-RU" dirty="0">
                <a:solidFill>
                  <a:schemeClr val="tx1"/>
                </a:solidFill>
                <a:latin typeface="Times New Roman" pitchFamily="18" charset="0"/>
                <a:cs typeface="Times New Roman" pitchFamily="18" charset="0"/>
              </a:rPr>
              <a:t>(дар, пожертвование)</a:t>
            </a:r>
          </a:p>
        </p:txBody>
      </p:sp>
      <p:sp>
        <p:nvSpPr>
          <p:cNvPr id="6" name="Скругленный прямоугольник 5"/>
          <p:cNvSpPr/>
          <p:nvPr/>
        </p:nvSpPr>
        <p:spPr>
          <a:xfrm>
            <a:off x="3851920" y="1157573"/>
            <a:ext cx="4824536"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lumMod val="85000"/>
                    <a:lumOff val="15000"/>
                  </a:schemeClr>
                </a:solidFill>
                <a:latin typeface="Times New Roman" pitchFamily="18" charset="0"/>
                <a:cs typeface="Times New Roman" pitchFamily="18" charset="0"/>
              </a:rPr>
              <a:t>Предоставляются на безвозвратной основе на первоочередные расходы без установления конкретных целей использования</a:t>
            </a:r>
          </a:p>
        </p:txBody>
      </p:sp>
      <p:sp>
        <p:nvSpPr>
          <p:cNvPr id="7" name="Скругленный прямоугольник 6"/>
          <p:cNvSpPr/>
          <p:nvPr/>
        </p:nvSpPr>
        <p:spPr>
          <a:xfrm>
            <a:off x="527977" y="2572584"/>
            <a:ext cx="3024336"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a:solidFill>
                  <a:schemeClr val="tx1"/>
                </a:solidFill>
                <a:latin typeface="Times New Roman" pitchFamily="18" charset="0"/>
                <a:cs typeface="Times New Roman" pitchFamily="18" charset="0"/>
              </a:rPr>
              <a:t>Субвенции</a:t>
            </a:r>
          </a:p>
          <a:p>
            <a:pPr algn="ctr"/>
            <a:r>
              <a:rPr lang="ru-RU" dirty="0">
                <a:solidFill>
                  <a:schemeClr val="tx1"/>
                </a:solidFill>
                <a:latin typeface="Times New Roman" pitchFamily="18" charset="0"/>
                <a:cs typeface="Times New Roman" pitchFamily="18" charset="0"/>
              </a:rPr>
              <a:t>(«приходить на помощь»)</a:t>
            </a:r>
          </a:p>
        </p:txBody>
      </p:sp>
      <p:sp>
        <p:nvSpPr>
          <p:cNvPr id="8" name="Скругленный прямоугольник 7"/>
          <p:cNvSpPr/>
          <p:nvPr/>
        </p:nvSpPr>
        <p:spPr>
          <a:xfrm>
            <a:off x="3851920" y="2605006"/>
            <a:ext cx="4824536"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lumMod val="85000"/>
                    <a:lumOff val="15000"/>
                  </a:schemeClr>
                </a:solidFill>
                <a:latin typeface="Times New Roman" pitchFamily="18" charset="0"/>
                <a:cs typeface="Times New Roman" pitchFamily="18" charset="0"/>
              </a:rPr>
              <a:t>Предоставляются на финансирование «переданных» полномочий другим публично-правовым образованиям</a:t>
            </a:r>
          </a:p>
        </p:txBody>
      </p:sp>
      <p:sp>
        <p:nvSpPr>
          <p:cNvPr id="9" name="Скругленный прямоугольник 8"/>
          <p:cNvSpPr/>
          <p:nvPr/>
        </p:nvSpPr>
        <p:spPr>
          <a:xfrm>
            <a:off x="551789" y="3962474"/>
            <a:ext cx="3024336"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a:solidFill>
                  <a:schemeClr val="tx1"/>
                </a:solidFill>
                <a:latin typeface="Times New Roman" pitchFamily="18" charset="0"/>
                <a:cs typeface="Times New Roman" pitchFamily="18" charset="0"/>
              </a:rPr>
              <a:t>Субсидии</a:t>
            </a:r>
          </a:p>
          <a:p>
            <a:pPr algn="ctr"/>
            <a:r>
              <a:rPr lang="ru-RU" dirty="0">
                <a:solidFill>
                  <a:schemeClr val="tx1"/>
                </a:solidFill>
                <a:latin typeface="Times New Roman" pitchFamily="18" charset="0"/>
                <a:cs typeface="Times New Roman" pitchFamily="18" charset="0"/>
              </a:rPr>
              <a:t>(«поддержка»)</a:t>
            </a:r>
          </a:p>
        </p:txBody>
      </p:sp>
      <p:sp>
        <p:nvSpPr>
          <p:cNvPr id="10" name="Скругленный прямоугольник 9"/>
          <p:cNvSpPr/>
          <p:nvPr/>
        </p:nvSpPr>
        <p:spPr>
          <a:xfrm>
            <a:off x="3851920" y="3962474"/>
            <a:ext cx="4824536"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lumMod val="85000"/>
                    <a:lumOff val="15000"/>
                  </a:schemeClr>
                </a:solidFill>
                <a:latin typeface="Times New Roman" pitchFamily="18" charset="0"/>
                <a:cs typeface="Times New Roman" pitchFamily="18" charset="0"/>
              </a:rPr>
              <a:t>Предоставляются на условиях долевого </a:t>
            </a:r>
            <a:r>
              <a:rPr lang="ru-RU" dirty="0" err="1">
                <a:solidFill>
                  <a:schemeClr val="tx1">
                    <a:lumMod val="85000"/>
                    <a:lumOff val="15000"/>
                  </a:schemeClr>
                </a:solidFill>
                <a:latin typeface="Times New Roman" pitchFamily="18" charset="0"/>
                <a:cs typeface="Times New Roman" pitchFamily="18" charset="0"/>
              </a:rPr>
              <a:t>софинансирования</a:t>
            </a:r>
            <a:r>
              <a:rPr lang="ru-RU" dirty="0">
                <a:solidFill>
                  <a:schemeClr val="tx1">
                    <a:lumMod val="85000"/>
                    <a:lumOff val="15000"/>
                  </a:schemeClr>
                </a:solidFill>
                <a:latin typeface="Times New Roman" pitchFamily="18" charset="0"/>
                <a:cs typeface="Times New Roman" pitchFamily="18" charset="0"/>
              </a:rPr>
              <a:t> расходов других бюджетов</a:t>
            </a:r>
          </a:p>
        </p:txBody>
      </p:sp>
      <p:sp>
        <p:nvSpPr>
          <p:cNvPr id="11" name="Скругленный прямоугольник 10"/>
          <p:cNvSpPr/>
          <p:nvPr/>
        </p:nvSpPr>
        <p:spPr>
          <a:xfrm>
            <a:off x="3872068" y="5381499"/>
            <a:ext cx="4824536"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tx1">
                    <a:lumMod val="85000"/>
                    <a:lumOff val="15000"/>
                  </a:schemeClr>
                </a:solidFill>
                <a:latin typeface="Times New Roman" pitchFamily="18" charset="0"/>
                <a:cs typeface="Times New Roman" pitchFamily="18" charset="0"/>
              </a:rPr>
              <a:t>Носят безвозмездный и безвозвратный характер</a:t>
            </a:r>
          </a:p>
        </p:txBody>
      </p:sp>
      <p:sp>
        <p:nvSpPr>
          <p:cNvPr id="12" name="Скругленный прямоугольник 11"/>
          <p:cNvSpPr/>
          <p:nvPr/>
        </p:nvSpPr>
        <p:spPr>
          <a:xfrm>
            <a:off x="551789" y="5381498"/>
            <a:ext cx="3024336" cy="13598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a:solidFill>
                  <a:schemeClr val="tx1"/>
                </a:solidFill>
                <a:latin typeface="Times New Roman" pitchFamily="18" charset="0"/>
                <a:cs typeface="Times New Roman" pitchFamily="18" charset="0"/>
              </a:rPr>
              <a:t>Иные межбюджетные трансферты</a:t>
            </a:r>
          </a:p>
        </p:txBody>
      </p:sp>
      <p:sp>
        <p:nvSpPr>
          <p:cNvPr id="13" name="Прямоугольник 12"/>
          <p:cNvSpPr/>
          <p:nvPr/>
        </p:nvSpPr>
        <p:spPr>
          <a:xfrm>
            <a:off x="3576125" y="1700808"/>
            <a:ext cx="275795"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552313" y="3092613"/>
            <a:ext cx="299607"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569339" y="4437112"/>
            <a:ext cx="282581"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589487" y="5911844"/>
            <a:ext cx="282581"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7218001"/>
      </p:ext>
    </p:extLst>
  </p:cSld>
  <p:clrMapOvr>
    <a:masterClrMapping/>
  </p:clrMapOvr>
</p:sld>
</file>

<file path=ppt/theme/theme1.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7702</TotalTime>
  <Words>4007</Words>
  <Application>Microsoft Office PowerPoint</Application>
  <PresentationFormat>Экран (4:3)</PresentationFormat>
  <Paragraphs>1042</Paragraphs>
  <Slides>29</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29</vt:i4>
      </vt:variant>
    </vt:vector>
  </HeadingPairs>
  <TitlesOfParts>
    <vt:vector size="31" baseType="lpstr">
      <vt:lpstr>1_Воздушный поток</vt:lpstr>
      <vt:lpstr>Воздушный поток</vt:lpstr>
      <vt:lpstr>Презентация PowerPoint</vt:lpstr>
      <vt:lpstr>Презентация PowerPoint</vt:lpstr>
      <vt:lpstr>Презентация PowerPoint</vt:lpstr>
      <vt:lpstr>Социально-экономическая характеристика Зеленчукского муниципального района</vt:lpstr>
      <vt:lpstr>Основные показатели  социально-экономического развития Зеленчукского муниципального района </vt:lpstr>
      <vt:lpstr>Презентация PowerPoint</vt:lpstr>
      <vt:lpstr>Презентация PowerPoint</vt:lpstr>
      <vt:lpstr>Презентация PowerPoint</vt:lpstr>
      <vt:lpstr>Презентация PowerPoint</vt:lpstr>
      <vt:lpstr>Презентация PowerPoint</vt:lpstr>
      <vt:lpstr>Бюджетный процесс</vt:lpstr>
      <vt:lpstr>Презентация PowerPoint</vt:lpstr>
      <vt:lpstr>Муниципальные  учреждения </vt:lpstr>
      <vt:lpstr>Презентация PowerPoint</vt:lpstr>
      <vt:lpstr>Презентация PowerPoint</vt:lpstr>
      <vt:lpstr>Презентация PowerPoint</vt:lpstr>
      <vt:lpstr>Презентация PowerPoint</vt:lpstr>
      <vt:lpstr>Структура районного бюджета  по «программному»   принципу   планирования</vt:lpstr>
      <vt:lpstr>Презентация PowerPoint</vt:lpstr>
      <vt:lpstr>Общегосударственные вопросы  </vt:lpstr>
      <vt:lpstr> Национальная безопасность и правоохранительная деятельность </vt:lpstr>
      <vt:lpstr>Расходы на образование </vt:lpstr>
      <vt:lpstr>Расходы на социальную политику</vt:lpstr>
      <vt:lpstr>Презентация PowerPoint</vt:lpstr>
      <vt:lpstr>Презентация PowerPoint</vt:lpstr>
      <vt:lpstr>Презентация PowerPoint</vt:lpstr>
      <vt:lpstr>Презентация PowerPoint</vt:lpstr>
      <vt:lpstr>Презентация PowerPoint</vt:lpstr>
      <vt:lpstr>Наши контакты: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Отдел И</dc:creator>
  <cp:lastModifiedBy>User</cp:lastModifiedBy>
  <cp:revision>908</cp:revision>
  <cp:lastPrinted>2023-01-27T06:37:44Z</cp:lastPrinted>
  <dcterms:modified xsi:type="dcterms:W3CDTF">2024-02-08T08:57:23Z</dcterms:modified>
</cp:coreProperties>
</file>