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6" r:id="rId4"/>
    <p:sldMasterId id="2147483698" r:id="rId5"/>
    <p:sldMasterId id="2147483710" r:id="rId6"/>
    <p:sldMasterId id="2147483722" r:id="rId7"/>
    <p:sldMasterId id="2147483734" r:id="rId8"/>
  </p:sldMasterIdLst>
  <p:notesMasterIdLst>
    <p:notesMasterId r:id="rId54"/>
  </p:notesMasterIdLst>
  <p:sldIdLst>
    <p:sldId id="256" r:id="rId9"/>
    <p:sldId id="259" r:id="rId10"/>
    <p:sldId id="301" r:id="rId11"/>
    <p:sldId id="296" r:id="rId12"/>
    <p:sldId id="297" r:id="rId13"/>
    <p:sldId id="260" r:id="rId14"/>
    <p:sldId id="262" r:id="rId15"/>
    <p:sldId id="261" r:id="rId16"/>
    <p:sldId id="302" r:id="rId17"/>
    <p:sldId id="285" r:id="rId18"/>
    <p:sldId id="288" r:id="rId19"/>
    <p:sldId id="265" r:id="rId20"/>
    <p:sldId id="289" r:id="rId21"/>
    <p:sldId id="275" r:id="rId22"/>
    <p:sldId id="270" r:id="rId23"/>
    <p:sldId id="278" r:id="rId24"/>
    <p:sldId id="294" r:id="rId25"/>
    <p:sldId id="295" r:id="rId26"/>
    <p:sldId id="273" r:id="rId27"/>
    <p:sldId id="292" r:id="rId28"/>
    <p:sldId id="274" r:id="rId29"/>
    <p:sldId id="279" r:id="rId30"/>
    <p:sldId id="280" r:id="rId31"/>
    <p:sldId id="281" r:id="rId32"/>
    <p:sldId id="282" r:id="rId33"/>
    <p:sldId id="283" r:id="rId34"/>
    <p:sldId id="293" r:id="rId35"/>
    <p:sldId id="304" r:id="rId36"/>
    <p:sldId id="305" r:id="rId37"/>
    <p:sldId id="306" r:id="rId38"/>
    <p:sldId id="307" r:id="rId39"/>
    <p:sldId id="308" r:id="rId40"/>
    <p:sldId id="309" r:id="rId41"/>
    <p:sldId id="310" r:id="rId42"/>
    <p:sldId id="311" r:id="rId43"/>
    <p:sldId id="312" r:id="rId44"/>
    <p:sldId id="314" r:id="rId45"/>
    <p:sldId id="317" r:id="rId46"/>
    <p:sldId id="319" r:id="rId47"/>
    <p:sldId id="318" r:id="rId48"/>
    <p:sldId id="320" r:id="rId49"/>
    <p:sldId id="324" r:id="rId50"/>
    <p:sldId id="322" r:id="rId51"/>
    <p:sldId id="323" r:id="rId52"/>
    <p:sldId id="316"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pt idx="0">
                  <c:v>Столбец1</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Лист1!$A$2:$A$10</c:f>
              <c:strCache>
                <c:ptCount val="8"/>
                <c:pt idx="0">
                  <c:v>НДФЛ</c:v>
                </c:pt>
                <c:pt idx="1">
                  <c:v>Налоги на имущество организаций</c:v>
                </c:pt>
                <c:pt idx="2">
                  <c:v>Налоги на совокупный доход</c:v>
                </c:pt>
                <c:pt idx="3">
                  <c:v>Госпошлина</c:v>
                </c:pt>
                <c:pt idx="4">
                  <c:v>Доходы от использования имущества</c:v>
                </c:pt>
                <c:pt idx="5">
                  <c:v>Платежи за пользование природными ресурсами</c:v>
                </c:pt>
                <c:pt idx="6">
                  <c:v>Штрафы, санкции, возмещение ущерба</c:v>
                </c:pt>
                <c:pt idx="7">
                  <c:v>Прочие налоги и сборы</c:v>
                </c:pt>
              </c:strCache>
            </c:strRef>
          </c:cat>
          <c:val>
            <c:numRef>
              <c:f>Лист1!$B$2:$B$10</c:f>
              <c:numCache>
                <c:formatCode>General</c:formatCode>
                <c:ptCount val="9"/>
                <c:pt idx="0">
                  <c:v>71012.5</c:v>
                </c:pt>
                <c:pt idx="1">
                  <c:v>53862.400000000001</c:v>
                </c:pt>
                <c:pt idx="2">
                  <c:v>6694.7</c:v>
                </c:pt>
                <c:pt idx="3">
                  <c:v>1923.5</c:v>
                </c:pt>
                <c:pt idx="4">
                  <c:v>14913</c:v>
                </c:pt>
                <c:pt idx="5">
                  <c:v>579.70000000000005</c:v>
                </c:pt>
                <c:pt idx="6">
                  <c:v>1469</c:v>
                </c:pt>
                <c:pt idx="7">
                  <c:v>1251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1223740175658359"/>
          <c:y val="7.3966921164423105E-2"/>
          <c:w val="0.36289660476053121"/>
          <c:h val="0.88391503015316497"/>
        </c:manualLayout>
      </c:layout>
      <c:overlay val="0"/>
    </c:legend>
    <c:plotVisOnly val="1"/>
    <c:dispBlanksAs val="gap"/>
    <c:showDLblsOverMax val="0"/>
  </c:chart>
  <c:spPr>
    <a:solidFill>
      <a:schemeClr val="accent3">
        <a:lumMod val="20000"/>
        <a:lumOff val="80000"/>
      </a:schemeClr>
    </a:solidFill>
  </c:spPr>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9.0065318067762246E-2"/>
          <c:y val="0.14674857940316405"/>
          <c:w val="0.51593746962185283"/>
          <c:h val="0.70511963751281315"/>
        </c:manualLayout>
      </c:layout>
      <c:pie3DChart>
        <c:varyColors val="1"/>
        <c:ser>
          <c:idx val="0"/>
          <c:order val="0"/>
          <c:tx>
            <c:strRef>
              <c:f>Лист1!$B$1</c:f>
              <c:strCache>
                <c:ptCount val="1"/>
                <c:pt idx="0">
                  <c:v>Продажи</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Лист1!$A$2:$A$10</c:f>
              <c:strCache>
                <c:ptCount val="9"/>
                <c:pt idx="0">
                  <c:v>Общегосударственные вопросы </c:v>
                </c:pt>
                <c:pt idx="1">
                  <c:v>Национальная безопасность и правоохранительная деятельность</c:v>
                </c:pt>
                <c:pt idx="2">
                  <c:v>Национальная экономика </c:v>
                </c:pt>
                <c:pt idx="3">
                  <c:v>Образование </c:v>
                </c:pt>
                <c:pt idx="4">
                  <c:v>Культура, кинематография </c:v>
                </c:pt>
                <c:pt idx="5">
                  <c:v>Здравоохранение</c:v>
                </c:pt>
                <c:pt idx="6">
                  <c:v>Социальная политика </c:v>
                </c:pt>
                <c:pt idx="7">
                  <c:v>Физическая культура и спорт</c:v>
                </c:pt>
                <c:pt idx="8">
                  <c:v>Межбюджетные трансферты общего характера бюджетам субъектов Российской Федерации и муниципальных образований </c:v>
                </c:pt>
              </c:strCache>
            </c:strRef>
          </c:cat>
          <c:val>
            <c:numRef>
              <c:f>Лист1!$B$2:$B$10</c:f>
              <c:numCache>
                <c:formatCode>#,##0.00</c:formatCode>
                <c:ptCount val="9"/>
                <c:pt idx="0">
                  <c:v>38486.300000000003</c:v>
                </c:pt>
                <c:pt idx="1">
                  <c:v>1985.3</c:v>
                </c:pt>
                <c:pt idx="2">
                  <c:v>5759.2</c:v>
                </c:pt>
                <c:pt idx="3">
                  <c:v>504374.5</c:v>
                </c:pt>
                <c:pt idx="4">
                  <c:v>26482.5</c:v>
                </c:pt>
                <c:pt idx="5">
                  <c:v>13035.8</c:v>
                </c:pt>
                <c:pt idx="6">
                  <c:v>215747.1</c:v>
                </c:pt>
                <c:pt idx="7">
                  <c:v>1521.3</c:v>
                </c:pt>
                <c:pt idx="8">
                  <c:v>76254.8</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6503867991275822"/>
          <c:y val="1.4207680628078367E-2"/>
          <c:w val="0.30799943649904765"/>
          <c:h val="0.97168277598785324"/>
        </c:manualLayout>
      </c:layout>
      <c:overlay val="0"/>
    </c:legend>
    <c:plotVisOnly val="1"/>
    <c:dispBlanksAs val="gap"/>
    <c:showDLblsOverMax val="0"/>
  </c:chart>
  <c:spPr>
    <a:solidFill>
      <a:schemeClr val="accent3">
        <a:lumMod val="20000"/>
        <a:lumOff val="80000"/>
      </a:schemeClr>
    </a:soli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Лист1!$A$2:$A$9</c:f>
              <c:strCache>
                <c:ptCount val="7"/>
                <c:pt idx="0">
                  <c:v>оплата труда с начислениями</c:v>
                </c:pt>
                <c:pt idx="1">
                  <c:v>льготные коммунальные услуги специалистам на селе </c:v>
                </c:pt>
                <c:pt idx="2">
                  <c:v>питание детей в ДОУ</c:v>
                </c:pt>
                <c:pt idx="3">
                  <c:v>меры соцподдержки отдельных категорий граждан</c:v>
                </c:pt>
                <c:pt idx="4">
                  <c:v>коммунальные услуги</c:v>
                </c:pt>
                <c:pt idx="5">
                  <c:v>первоочередные расходы</c:v>
                </c:pt>
                <c:pt idx="6">
                  <c:v>межбюджетные трансферты общего характера</c:v>
                </c:pt>
              </c:strCache>
            </c:strRef>
          </c:cat>
          <c:val>
            <c:numRef>
              <c:f>Лист1!$B$2:$B$9</c:f>
              <c:numCache>
                <c:formatCode>General</c:formatCode>
                <c:ptCount val="8"/>
                <c:pt idx="0">
                  <c:v>473458.6</c:v>
                </c:pt>
                <c:pt idx="1">
                  <c:v>8711.4</c:v>
                </c:pt>
                <c:pt idx="2">
                  <c:v>12709.5</c:v>
                </c:pt>
                <c:pt idx="3">
                  <c:v>201944.5</c:v>
                </c:pt>
                <c:pt idx="4">
                  <c:v>40163.800000000003</c:v>
                </c:pt>
                <c:pt idx="5">
                  <c:v>16823.599999999999</c:v>
                </c:pt>
                <c:pt idx="6">
                  <c:v>76254.8</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2962962962962965"/>
          <c:y val="1.0851871947911014E-2"/>
          <c:w val="0.36728395061728397"/>
          <c:h val="0.98914812805208896"/>
        </c:manualLayout>
      </c:layout>
      <c:overlay val="0"/>
    </c:legend>
    <c:plotVisOnly val="1"/>
    <c:dispBlanksAs val="gap"/>
    <c:showDLblsOverMax val="0"/>
  </c:chart>
  <c:spPr>
    <a:solidFill>
      <a:schemeClr val="accent4">
        <a:lumMod val="20000"/>
        <a:lumOff val="80000"/>
      </a:schemeClr>
    </a:solidFill>
  </c:spPr>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4C8E1D-8B37-496F-B0FF-44E39439B33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081DC7E3-ECCA-42E4-B796-2D756967335D}">
      <dgm:prSet phldrT="[Текст]" custT="1"/>
      <dgm:spPr>
        <a:solidFill>
          <a:schemeClr val="tx2">
            <a:lumMod val="60000"/>
            <a:lumOff val="40000"/>
          </a:schemeClr>
        </a:solidFill>
      </dgm:spPr>
      <dgm:t>
        <a:bodyPr/>
        <a:lstStyle/>
        <a:p>
          <a:r>
            <a:rPr lang="ru-RU" sz="1300" b="1" dirty="0" smtClean="0"/>
            <a:t>Внешняя проверка годового отчета об исполнении бюджета и </a:t>
          </a:r>
          <a:br>
            <a:rPr lang="ru-RU" sz="1300" b="1" dirty="0" smtClean="0"/>
          </a:br>
          <a:r>
            <a:rPr lang="ru-RU" sz="1300" b="1" dirty="0" smtClean="0"/>
            <a:t>подготовка заключения на него</a:t>
          </a:r>
          <a:endParaRPr lang="ru-RU" sz="1300" b="1" dirty="0"/>
        </a:p>
      </dgm:t>
    </dgm:pt>
    <dgm:pt modelId="{D754BE86-E83D-4EAE-BBD5-E77798F29B76}" type="parTrans" cxnId="{1646EBB2-41D5-4C16-A8FD-2EE49FA720D7}">
      <dgm:prSet/>
      <dgm:spPr/>
      <dgm:t>
        <a:bodyPr/>
        <a:lstStyle/>
        <a:p>
          <a:endParaRPr lang="ru-RU"/>
        </a:p>
      </dgm:t>
    </dgm:pt>
    <dgm:pt modelId="{63714123-5753-4E0D-92C9-20A5576B0FF0}" type="sibTrans" cxnId="{1646EBB2-41D5-4C16-A8FD-2EE49FA720D7}">
      <dgm:prSet/>
      <dgm:spPr/>
      <dgm:t>
        <a:bodyPr/>
        <a:lstStyle/>
        <a:p>
          <a:endParaRPr lang="ru-RU"/>
        </a:p>
      </dgm:t>
    </dgm:pt>
    <dgm:pt modelId="{C600CB97-41F9-4D93-952C-E2D0C42C41A4}">
      <dgm:prSet phldrT="[Текст]" custT="1"/>
      <dgm:spPr/>
      <dgm:t>
        <a:bodyPr/>
        <a:lstStyle/>
        <a:p>
          <a:r>
            <a:rPr lang="ru-RU" sz="1400" b="0" dirty="0" smtClean="0"/>
            <a:t>Контрольно-счетный орган муниципального района </a:t>
          </a:r>
          <a:endParaRPr lang="ru-RU" sz="1400" b="0" dirty="0"/>
        </a:p>
      </dgm:t>
    </dgm:pt>
    <dgm:pt modelId="{D2B7C267-36AF-433C-8843-A9A8333A8470}" type="parTrans" cxnId="{5170597C-20F8-4EED-A434-EB6371A777FF}">
      <dgm:prSet/>
      <dgm:spPr/>
      <dgm:t>
        <a:bodyPr/>
        <a:lstStyle/>
        <a:p>
          <a:endParaRPr lang="ru-RU"/>
        </a:p>
      </dgm:t>
    </dgm:pt>
    <dgm:pt modelId="{D2A55BA4-0B81-4A09-8F04-77EB4E1E468E}" type="sibTrans" cxnId="{5170597C-20F8-4EED-A434-EB6371A777FF}">
      <dgm:prSet/>
      <dgm:spPr/>
      <dgm:t>
        <a:bodyPr/>
        <a:lstStyle/>
        <a:p>
          <a:endParaRPr lang="ru-RU"/>
        </a:p>
      </dgm:t>
    </dgm:pt>
    <dgm:pt modelId="{EC72F0F0-F710-40BA-86D3-EB6C3E9F0F06}">
      <dgm:prSet phldrT="[Текст]" custT="1"/>
      <dgm:spPr>
        <a:solidFill>
          <a:schemeClr val="tx2">
            <a:lumMod val="60000"/>
            <a:lumOff val="40000"/>
          </a:schemeClr>
        </a:solidFill>
      </dgm:spPr>
      <dgm:t>
        <a:bodyPr/>
        <a:lstStyle/>
        <a:p>
          <a:r>
            <a:rPr lang="ru-RU" sz="1300" b="1" dirty="0" smtClean="0"/>
            <a:t>Представление годового отчета об исполнении бюджета в Совет депутатов муниципального района</a:t>
          </a:r>
          <a:endParaRPr lang="ru-RU" sz="1300" b="1" dirty="0"/>
        </a:p>
      </dgm:t>
    </dgm:pt>
    <dgm:pt modelId="{8C72BC23-2067-4C50-93B7-F6414BD26644}" type="parTrans" cxnId="{E5654690-3B18-4887-86D1-AE23E3620E39}">
      <dgm:prSet/>
      <dgm:spPr/>
      <dgm:t>
        <a:bodyPr/>
        <a:lstStyle/>
        <a:p>
          <a:endParaRPr lang="ru-RU"/>
        </a:p>
      </dgm:t>
    </dgm:pt>
    <dgm:pt modelId="{73EAB5CA-8E18-419E-BF90-0136B53414CD}" type="sibTrans" cxnId="{E5654690-3B18-4887-86D1-AE23E3620E39}">
      <dgm:prSet/>
      <dgm:spPr/>
      <dgm:t>
        <a:bodyPr/>
        <a:lstStyle/>
        <a:p>
          <a:endParaRPr lang="ru-RU"/>
        </a:p>
      </dgm:t>
    </dgm:pt>
    <dgm:pt modelId="{81F626CD-61B3-4F42-A759-EEB862A2ACC2}">
      <dgm:prSet phldrT="[Текст]" custT="1"/>
      <dgm:spPr/>
      <dgm:t>
        <a:bodyPr/>
        <a:lstStyle/>
        <a:p>
          <a:r>
            <a:rPr lang="ru-RU" sz="1400" dirty="0" smtClean="0"/>
            <a:t>Администрация муниципального района (уполномочен - финансовое управление)</a:t>
          </a:r>
          <a:endParaRPr lang="ru-RU" sz="1400" dirty="0"/>
        </a:p>
      </dgm:t>
    </dgm:pt>
    <dgm:pt modelId="{67C7C08D-695D-4182-9425-82FDC6AA9D82}" type="parTrans" cxnId="{0A2B8059-25D6-4745-A119-7497CCD0692E}">
      <dgm:prSet/>
      <dgm:spPr/>
      <dgm:t>
        <a:bodyPr/>
        <a:lstStyle/>
        <a:p>
          <a:endParaRPr lang="ru-RU"/>
        </a:p>
      </dgm:t>
    </dgm:pt>
    <dgm:pt modelId="{417B95DE-8D60-4EB8-A736-CEA1CAC46B21}" type="sibTrans" cxnId="{0A2B8059-25D6-4745-A119-7497CCD0692E}">
      <dgm:prSet/>
      <dgm:spPr/>
      <dgm:t>
        <a:bodyPr/>
        <a:lstStyle/>
        <a:p>
          <a:endParaRPr lang="ru-RU"/>
        </a:p>
      </dgm:t>
    </dgm:pt>
    <dgm:pt modelId="{3DE2487C-547F-4FD2-B099-8572246F07ED}">
      <dgm:prSet phldrT="[Текст]" custT="1"/>
      <dgm:spPr>
        <a:solidFill>
          <a:schemeClr val="tx2">
            <a:lumMod val="60000"/>
            <a:lumOff val="40000"/>
          </a:schemeClr>
        </a:solidFill>
      </dgm:spPr>
      <dgm:t>
        <a:bodyPr/>
        <a:lstStyle/>
        <a:p>
          <a:r>
            <a:rPr lang="ru-RU" sz="1350" b="1" dirty="0" smtClean="0"/>
            <a:t>Рассмотрение и утверждение </a:t>
          </a:r>
          <a:br>
            <a:rPr lang="ru-RU" sz="1350" b="1" dirty="0" smtClean="0"/>
          </a:br>
          <a:r>
            <a:rPr lang="ru-RU" sz="1350" b="1" dirty="0" smtClean="0"/>
            <a:t>годового отчета об исполнении </a:t>
          </a:r>
          <a:br>
            <a:rPr lang="ru-RU" sz="1350" b="1" dirty="0" smtClean="0"/>
          </a:br>
          <a:r>
            <a:rPr lang="ru-RU" sz="1350" b="1" dirty="0" smtClean="0"/>
            <a:t>бюджета муниципального  района</a:t>
          </a:r>
          <a:endParaRPr lang="ru-RU" sz="1350" b="1" dirty="0"/>
        </a:p>
      </dgm:t>
    </dgm:pt>
    <dgm:pt modelId="{550A45B1-AF85-4137-948A-CB89C9DD6EF6}" type="parTrans" cxnId="{E9512101-8A6B-4A06-B8A8-4AF0BDAD30F2}">
      <dgm:prSet/>
      <dgm:spPr/>
      <dgm:t>
        <a:bodyPr/>
        <a:lstStyle/>
        <a:p>
          <a:endParaRPr lang="ru-RU"/>
        </a:p>
      </dgm:t>
    </dgm:pt>
    <dgm:pt modelId="{0A20F751-A644-4E42-8124-580EF24EF125}" type="sibTrans" cxnId="{E9512101-8A6B-4A06-B8A8-4AF0BDAD30F2}">
      <dgm:prSet/>
      <dgm:spPr/>
      <dgm:t>
        <a:bodyPr/>
        <a:lstStyle/>
        <a:p>
          <a:endParaRPr lang="ru-RU"/>
        </a:p>
      </dgm:t>
    </dgm:pt>
    <dgm:pt modelId="{8519A7EF-9B1C-42E1-A83C-7DFC9639F34E}">
      <dgm:prSet phldrT="[Текст]" custT="1"/>
      <dgm:spPr/>
      <dgm:t>
        <a:bodyPr/>
        <a:lstStyle/>
        <a:p>
          <a:r>
            <a:rPr lang="ru-RU" sz="1400" dirty="0" smtClean="0"/>
            <a:t>Совет Зеленчукского муниципального района в  соответствии с установленным порядком</a:t>
          </a:r>
          <a:endParaRPr lang="ru-RU" sz="1400" dirty="0"/>
        </a:p>
      </dgm:t>
    </dgm:pt>
    <dgm:pt modelId="{729B6E33-8746-4EAF-98F4-B29BC66365E7}" type="parTrans" cxnId="{972A58A4-15BF-47FD-B352-33C42813E3AA}">
      <dgm:prSet/>
      <dgm:spPr/>
      <dgm:t>
        <a:bodyPr/>
        <a:lstStyle/>
        <a:p>
          <a:endParaRPr lang="ru-RU"/>
        </a:p>
      </dgm:t>
    </dgm:pt>
    <dgm:pt modelId="{068EA98D-82BF-4493-AB71-97952ACA05C4}" type="sibTrans" cxnId="{972A58A4-15BF-47FD-B352-33C42813E3AA}">
      <dgm:prSet/>
      <dgm:spPr/>
      <dgm:t>
        <a:bodyPr/>
        <a:lstStyle/>
        <a:p>
          <a:endParaRPr lang="ru-RU"/>
        </a:p>
      </dgm:t>
    </dgm:pt>
    <dgm:pt modelId="{E9DB5DA9-7DAF-4407-9C78-FE468DB48D4C}" type="pres">
      <dgm:prSet presAssocID="{854C8E1D-8B37-496F-B0FF-44E39439B339}" presName="Name0" presStyleCnt="0">
        <dgm:presLayoutVars>
          <dgm:chPref val="3"/>
          <dgm:dir/>
          <dgm:animLvl val="lvl"/>
          <dgm:resizeHandles/>
        </dgm:presLayoutVars>
      </dgm:prSet>
      <dgm:spPr/>
      <dgm:t>
        <a:bodyPr/>
        <a:lstStyle/>
        <a:p>
          <a:endParaRPr lang="ru-RU"/>
        </a:p>
      </dgm:t>
    </dgm:pt>
    <dgm:pt modelId="{C82A48DB-57C7-4BB1-A69B-5B3F03758B3E}" type="pres">
      <dgm:prSet presAssocID="{081DC7E3-ECCA-42E4-B796-2D756967335D}" presName="horFlow" presStyleCnt="0"/>
      <dgm:spPr/>
    </dgm:pt>
    <dgm:pt modelId="{C680525D-D52D-4D70-A27E-9CD23C6E03DA}" type="pres">
      <dgm:prSet presAssocID="{081DC7E3-ECCA-42E4-B796-2D756967335D}" presName="bigChev" presStyleLbl="node1" presStyleIdx="0" presStyleCnt="3" custScaleX="185002" custScaleY="108250" custLinFactNeighborX="-221" custLinFactNeighborY="15988"/>
      <dgm:spPr/>
      <dgm:t>
        <a:bodyPr/>
        <a:lstStyle/>
        <a:p>
          <a:endParaRPr lang="ru-RU"/>
        </a:p>
      </dgm:t>
    </dgm:pt>
    <dgm:pt modelId="{BC75FAFD-3FE5-44B1-BB82-1B13F92608DF}" type="pres">
      <dgm:prSet presAssocID="{D2B7C267-36AF-433C-8843-A9A8333A8470}" presName="parTrans" presStyleCnt="0"/>
      <dgm:spPr/>
    </dgm:pt>
    <dgm:pt modelId="{50970D35-F258-4FC3-AE98-367242FACD8C}" type="pres">
      <dgm:prSet presAssocID="{C600CB97-41F9-4D93-952C-E2D0C42C41A4}" presName="node" presStyleLbl="alignAccFollowNode1" presStyleIdx="0" presStyleCnt="3" custScaleX="322254" custScaleY="120427" custLinFactNeighborX="29945" custLinFactNeighborY="25932">
        <dgm:presLayoutVars>
          <dgm:bulletEnabled val="1"/>
        </dgm:presLayoutVars>
      </dgm:prSet>
      <dgm:spPr/>
      <dgm:t>
        <a:bodyPr/>
        <a:lstStyle/>
        <a:p>
          <a:endParaRPr lang="ru-RU"/>
        </a:p>
      </dgm:t>
    </dgm:pt>
    <dgm:pt modelId="{1A1BD7CC-F765-4136-A7D9-F400909459AF}" type="pres">
      <dgm:prSet presAssocID="{081DC7E3-ECCA-42E4-B796-2D756967335D}" presName="vSp" presStyleCnt="0"/>
      <dgm:spPr/>
    </dgm:pt>
    <dgm:pt modelId="{66B9E081-6558-4739-8482-4F1FAB60B2EE}" type="pres">
      <dgm:prSet presAssocID="{EC72F0F0-F710-40BA-86D3-EB6C3E9F0F06}" presName="horFlow" presStyleCnt="0"/>
      <dgm:spPr/>
    </dgm:pt>
    <dgm:pt modelId="{AF0258BC-1B53-431C-B795-6B4CD94FE94F}" type="pres">
      <dgm:prSet presAssocID="{EC72F0F0-F710-40BA-86D3-EB6C3E9F0F06}" presName="bigChev" presStyleLbl="node1" presStyleIdx="1" presStyleCnt="3" custScaleX="186056" custScaleY="113982" custLinFactNeighborX="-428" custLinFactNeighborY="7545"/>
      <dgm:spPr/>
      <dgm:t>
        <a:bodyPr/>
        <a:lstStyle/>
        <a:p>
          <a:endParaRPr lang="ru-RU"/>
        </a:p>
      </dgm:t>
    </dgm:pt>
    <dgm:pt modelId="{E8A43247-EA1E-4275-A11C-F25C23ADF8EA}" type="pres">
      <dgm:prSet presAssocID="{67C7C08D-695D-4182-9425-82FDC6AA9D82}" presName="parTrans" presStyleCnt="0"/>
      <dgm:spPr/>
    </dgm:pt>
    <dgm:pt modelId="{66457001-3591-4CA7-8893-25DA04DD1D4F}" type="pres">
      <dgm:prSet presAssocID="{81F626CD-61B3-4F42-A759-EEB862A2ACC2}" presName="node" presStyleLbl="alignAccFollowNode1" presStyleIdx="1" presStyleCnt="3" custScaleX="326248" custScaleY="131751" custLinFactNeighborX="428" custLinFactNeighborY="11879">
        <dgm:presLayoutVars>
          <dgm:bulletEnabled val="1"/>
        </dgm:presLayoutVars>
      </dgm:prSet>
      <dgm:spPr/>
      <dgm:t>
        <a:bodyPr/>
        <a:lstStyle/>
        <a:p>
          <a:endParaRPr lang="ru-RU"/>
        </a:p>
      </dgm:t>
    </dgm:pt>
    <dgm:pt modelId="{688889D4-3F75-4D2D-A15E-A9159C4765CF}" type="pres">
      <dgm:prSet presAssocID="{EC72F0F0-F710-40BA-86D3-EB6C3E9F0F06}" presName="vSp" presStyleCnt="0"/>
      <dgm:spPr/>
    </dgm:pt>
    <dgm:pt modelId="{11968338-6E8F-4BAC-89C8-FBF1D1AE6DF5}" type="pres">
      <dgm:prSet presAssocID="{3DE2487C-547F-4FD2-B099-8572246F07ED}" presName="horFlow" presStyleCnt="0"/>
      <dgm:spPr/>
    </dgm:pt>
    <dgm:pt modelId="{758F41D4-F343-4212-9C44-225CE1BB866A}" type="pres">
      <dgm:prSet presAssocID="{3DE2487C-547F-4FD2-B099-8572246F07ED}" presName="bigChev" presStyleLbl="node1" presStyleIdx="2" presStyleCnt="3" custScaleX="185744" custScaleY="111286" custLinFactNeighborX="-428" custLinFactNeighborY="1798"/>
      <dgm:spPr/>
      <dgm:t>
        <a:bodyPr/>
        <a:lstStyle/>
        <a:p>
          <a:endParaRPr lang="ru-RU"/>
        </a:p>
      </dgm:t>
    </dgm:pt>
    <dgm:pt modelId="{3C8D6CE6-E7CF-4248-A7ED-B1EF97684B30}" type="pres">
      <dgm:prSet presAssocID="{729B6E33-8746-4EAF-98F4-B29BC66365E7}" presName="parTrans" presStyleCnt="0"/>
      <dgm:spPr/>
    </dgm:pt>
    <dgm:pt modelId="{18D8DB58-128E-42D8-96E3-5E1A52BBF58B}" type="pres">
      <dgm:prSet presAssocID="{8519A7EF-9B1C-42E1-A83C-7DFC9639F34E}" presName="node" presStyleLbl="alignAccFollowNode1" presStyleIdx="2" presStyleCnt="3" custScaleX="326429" custScaleY="133000" custLinFactNeighborX="-10849" custLinFactNeighborY="2706">
        <dgm:presLayoutVars>
          <dgm:bulletEnabled val="1"/>
        </dgm:presLayoutVars>
      </dgm:prSet>
      <dgm:spPr/>
      <dgm:t>
        <a:bodyPr/>
        <a:lstStyle/>
        <a:p>
          <a:endParaRPr lang="ru-RU"/>
        </a:p>
      </dgm:t>
    </dgm:pt>
  </dgm:ptLst>
  <dgm:cxnLst>
    <dgm:cxn modelId="{5170597C-20F8-4EED-A434-EB6371A777FF}" srcId="{081DC7E3-ECCA-42E4-B796-2D756967335D}" destId="{C600CB97-41F9-4D93-952C-E2D0C42C41A4}" srcOrd="0" destOrd="0" parTransId="{D2B7C267-36AF-433C-8843-A9A8333A8470}" sibTransId="{D2A55BA4-0B81-4A09-8F04-77EB4E1E468E}"/>
    <dgm:cxn modelId="{C1AD98AB-2C20-4A93-960A-B83248B6D980}" type="presOf" srcId="{3DE2487C-547F-4FD2-B099-8572246F07ED}" destId="{758F41D4-F343-4212-9C44-225CE1BB866A}" srcOrd="0" destOrd="0" presId="urn:microsoft.com/office/officeart/2005/8/layout/lProcess3"/>
    <dgm:cxn modelId="{D9A8376B-467C-4EEF-825D-34ECA46EE507}" type="presOf" srcId="{081DC7E3-ECCA-42E4-B796-2D756967335D}" destId="{C680525D-D52D-4D70-A27E-9CD23C6E03DA}" srcOrd="0" destOrd="0" presId="urn:microsoft.com/office/officeart/2005/8/layout/lProcess3"/>
    <dgm:cxn modelId="{0A2B8059-25D6-4745-A119-7497CCD0692E}" srcId="{EC72F0F0-F710-40BA-86D3-EB6C3E9F0F06}" destId="{81F626CD-61B3-4F42-A759-EEB862A2ACC2}" srcOrd="0" destOrd="0" parTransId="{67C7C08D-695D-4182-9425-82FDC6AA9D82}" sibTransId="{417B95DE-8D60-4EB8-A736-CEA1CAC46B21}"/>
    <dgm:cxn modelId="{D996266A-F788-485A-AF11-55B2B23CBBD7}" type="presOf" srcId="{81F626CD-61B3-4F42-A759-EEB862A2ACC2}" destId="{66457001-3591-4CA7-8893-25DA04DD1D4F}" srcOrd="0" destOrd="0" presId="urn:microsoft.com/office/officeart/2005/8/layout/lProcess3"/>
    <dgm:cxn modelId="{D088D2B5-3BF5-47DF-8795-2A7D03A66A1F}" type="presOf" srcId="{C600CB97-41F9-4D93-952C-E2D0C42C41A4}" destId="{50970D35-F258-4FC3-AE98-367242FACD8C}" srcOrd="0" destOrd="0" presId="urn:microsoft.com/office/officeart/2005/8/layout/lProcess3"/>
    <dgm:cxn modelId="{972A58A4-15BF-47FD-B352-33C42813E3AA}" srcId="{3DE2487C-547F-4FD2-B099-8572246F07ED}" destId="{8519A7EF-9B1C-42E1-A83C-7DFC9639F34E}" srcOrd="0" destOrd="0" parTransId="{729B6E33-8746-4EAF-98F4-B29BC66365E7}" sibTransId="{068EA98D-82BF-4493-AB71-97952ACA05C4}"/>
    <dgm:cxn modelId="{0389AA63-B6B8-4781-BDD2-1F2FC7EFC9D8}" type="presOf" srcId="{854C8E1D-8B37-496F-B0FF-44E39439B339}" destId="{E9DB5DA9-7DAF-4407-9C78-FE468DB48D4C}" srcOrd="0" destOrd="0" presId="urn:microsoft.com/office/officeart/2005/8/layout/lProcess3"/>
    <dgm:cxn modelId="{23BD0475-7D4F-40F1-BA1F-D4E7BAA4183D}" type="presOf" srcId="{8519A7EF-9B1C-42E1-A83C-7DFC9639F34E}" destId="{18D8DB58-128E-42D8-96E3-5E1A52BBF58B}" srcOrd="0" destOrd="0" presId="urn:microsoft.com/office/officeart/2005/8/layout/lProcess3"/>
    <dgm:cxn modelId="{1646EBB2-41D5-4C16-A8FD-2EE49FA720D7}" srcId="{854C8E1D-8B37-496F-B0FF-44E39439B339}" destId="{081DC7E3-ECCA-42E4-B796-2D756967335D}" srcOrd="0" destOrd="0" parTransId="{D754BE86-E83D-4EAE-BBD5-E77798F29B76}" sibTransId="{63714123-5753-4E0D-92C9-20A5576B0FF0}"/>
    <dgm:cxn modelId="{E9512101-8A6B-4A06-B8A8-4AF0BDAD30F2}" srcId="{854C8E1D-8B37-496F-B0FF-44E39439B339}" destId="{3DE2487C-547F-4FD2-B099-8572246F07ED}" srcOrd="2" destOrd="0" parTransId="{550A45B1-AF85-4137-948A-CB89C9DD6EF6}" sibTransId="{0A20F751-A644-4E42-8124-580EF24EF125}"/>
    <dgm:cxn modelId="{E5654690-3B18-4887-86D1-AE23E3620E39}" srcId="{854C8E1D-8B37-496F-B0FF-44E39439B339}" destId="{EC72F0F0-F710-40BA-86D3-EB6C3E9F0F06}" srcOrd="1" destOrd="0" parTransId="{8C72BC23-2067-4C50-93B7-F6414BD26644}" sibTransId="{73EAB5CA-8E18-419E-BF90-0136B53414CD}"/>
    <dgm:cxn modelId="{79BA611C-FC13-4343-8AD4-0B686E3052D2}" type="presOf" srcId="{EC72F0F0-F710-40BA-86D3-EB6C3E9F0F06}" destId="{AF0258BC-1B53-431C-B795-6B4CD94FE94F}" srcOrd="0" destOrd="0" presId="urn:microsoft.com/office/officeart/2005/8/layout/lProcess3"/>
    <dgm:cxn modelId="{A42CEB4B-E0F6-43AA-BB3D-652F8B066DA0}" type="presParOf" srcId="{E9DB5DA9-7DAF-4407-9C78-FE468DB48D4C}" destId="{C82A48DB-57C7-4BB1-A69B-5B3F03758B3E}" srcOrd="0" destOrd="0" presId="urn:microsoft.com/office/officeart/2005/8/layout/lProcess3"/>
    <dgm:cxn modelId="{5EA0EDA2-4FA1-41CB-994C-330B7E9CC090}" type="presParOf" srcId="{C82A48DB-57C7-4BB1-A69B-5B3F03758B3E}" destId="{C680525D-D52D-4D70-A27E-9CD23C6E03DA}" srcOrd="0" destOrd="0" presId="urn:microsoft.com/office/officeart/2005/8/layout/lProcess3"/>
    <dgm:cxn modelId="{93F24C1A-15D4-47C4-BCA4-37EC4BDDE16B}" type="presParOf" srcId="{C82A48DB-57C7-4BB1-A69B-5B3F03758B3E}" destId="{BC75FAFD-3FE5-44B1-BB82-1B13F92608DF}" srcOrd="1" destOrd="0" presId="urn:microsoft.com/office/officeart/2005/8/layout/lProcess3"/>
    <dgm:cxn modelId="{2147703D-D3F1-4667-AFB9-F324B58E6D8B}" type="presParOf" srcId="{C82A48DB-57C7-4BB1-A69B-5B3F03758B3E}" destId="{50970D35-F258-4FC3-AE98-367242FACD8C}" srcOrd="2" destOrd="0" presId="urn:microsoft.com/office/officeart/2005/8/layout/lProcess3"/>
    <dgm:cxn modelId="{64675CB9-447B-48AB-80AF-E905DBC248BA}" type="presParOf" srcId="{E9DB5DA9-7DAF-4407-9C78-FE468DB48D4C}" destId="{1A1BD7CC-F765-4136-A7D9-F400909459AF}" srcOrd="1" destOrd="0" presId="urn:microsoft.com/office/officeart/2005/8/layout/lProcess3"/>
    <dgm:cxn modelId="{2F49C545-FCB3-4630-85D6-658C42BCA416}" type="presParOf" srcId="{E9DB5DA9-7DAF-4407-9C78-FE468DB48D4C}" destId="{66B9E081-6558-4739-8482-4F1FAB60B2EE}" srcOrd="2" destOrd="0" presId="urn:microsoft.com/office/officeart/2005/8/layout/lProcess3"/>
    <dgm:cxn modelId="{DDBDB30F-A9F2-4653-9B98-A249B5F84F74}" type="presParOf" srcId="{66B9E081-6558-4739-8482-4F1FAB60B2EE}" destId="{AF0258BC-1B53-431C-B795-6B4CD94FE94F}" srcOrd="0" destOrd="0" presId="urn:microsoft.com/office/officeart/2005/8/layout/lProcess3"/>
    <dgm:cxn modelId="{7051DCA0-57CC-4181-BC0D-C43869A0FBF6}" type="presParOf" srcId="{66B9E081-6558-4739-8482-4F1FAB60B2EE}" destId="{E8A43247-EA1E-4275-A11C-F25C23ADF8EA}" srcOrd="1" destOrd="0" presId="urn:microsoft.com/office/officeart/2005/8/layout/lProcess3"/>
    <dgm:cxn modelId="{BC785369-3FBF-44BD-BB77-9131BA8F20F8}" type="presParOf" srcId="{66B9E081-6558-4739-8482-4F1FAB60B2EE}" destId="{66457001-3591-4CA7-8893-25DA04DD1D4F}" srcOrd="2" destOrd="0" presId="urn:microsoft.com/office/officeart/2005/8/layout/lProcess3"/>
    <dgm:cxn modelId="{3182F57E-51A0-4528-BCA9-EEE5E0718808}" type="presParOf" srcId="{E9DB5DA9-7DAF-4407-9C78-FE468DB48D4C}" destId="{688889D4-3F75-4D2D-A15E-A9159C4765CF}" srcOrd="3" destOrd="0" presId="urn:microsoft.com/office/officeart/2005/8/layout/lProcess3"/>
    <dgm:cxn modelId="{10322951-B1FF-45F5-B598-D0D74BA62534}" type="presParOf" srcId="{E9DB5DA9-7DAF-4407-9C78-FE468DB48D4C}" destId="{11968338-6E8F-4BAC-89C8-FBF1D1AE6DF5}" srcOrd="4" destOrd="0" presId="urn:microsoft.com/office/officeart/2005/8/layout/lProcess3"/>
    <dgm:cxn modelId="{2068BC40-1F41-4821-AF34-B8A8FB48D6DE}" type="presParOf" srcId="{11968338-6E8F-4BAC-89C8-FBF1D1AE6DF5}" destId="{758F41D4-F343-4212-9C44-225CE1BB866A}" srcOrd="0" destOrd="0" presId="urn:microsoft.com/office/officeart/2005/8/layout/lProcess3"/>
    <dgm:cxn modelId="{B81F9049-DEB2-41A1-B358-FC5036E56C38}" type="presParOf" srcId="{11968338-6E8F-4BAC-89C8-FBF1D1AE6DF5}" destId="{3C8D6CE6-E7CF-4248-A7ED-B1EF97684B30}" srcOrd="1" destOrd="0" presId="urn:microsoft.com/office/officeart/2005/8/layout/lProcess3"/>
    <dgm:cxn modelId="{7E3F6E00-25A5-434A-B4EB-90645BA5103E}" type="presParOf" srcId="{11968338-6E8F-4BAC-89C8-FBF1D1AE6DF5}" destId="{18D8DB58-128E-42D8-96E3-5E1A52BBF58B}" srcOrd="2" destOrd="0" presId="urn:microsoft.com/office/officeart/2005/8/layout/lProcess3"/>
  </dgm:cxnLst>
  <dgm:bg>
    <a:solidFill>
      <a:schemeClr val="accent6">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511172-05AA-44A4-9FDC-261B58F2F4CF}"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27F8651E-C4A8-49E5-9E7C-3CEFCF59EA05}">
      <dgm:prSet phldrT="[Текст]" custT="1"/>
      <dgm:spPr>
        <a:solidFill>
          <a:schemeClr val="tx2">
            <a:lumMod val="60000"/>
            <a:lumOff val="40000"/>
          </a:schemeClr>
        </a:solidFill>
      </dgm:spPr>
      <dgm:t>
        <a:bodyPr/>
        <a:lstStyle/>
        <a:p>
          <a:r>
            <a:rPr lang="ru-RU" sz="1400" b="1" dirty="0" smtClean="0"/>
            <a:t>Составление </a:t>
          </a:r>
          <a:br>
            <a:rPr lang="ru-RU" sz="1400" b="1" dirty="0" smtClean="0"/>
          </a:br>
          <a:r>
            <a:rPr lang="ru-RU" sz="1400" b="1" dirty="0" smtClean="0"/>
            <a:t>бюджетной отчетности  </a:t>
          </a:r>
          <a:endParaRPr lang="ru-RU" sz="1400" b="1" dirty="0"/>
        </a:p>
      </dgm:t>
    </dgm:pt>
    <dgm:pt modelId="{AAA469A6-1E9E-4DF8-84DB-CFDA0C677865}" type="parTrans" cxnId="{4F111E4C-2C88-457B-88A3-D0E4FED76A8A}">
      <dgm:prSet/>
      <dgm:spPr/>
      <dgm:t>
        <a:bodyPr/>
        <a:lstStyle/>
        <a:p>
          <a:endParaRPr lang="ru-RU"/>
        </a:p>
      </dgm:t>
    </dgm:pt>
    <dgm:pt modelId="{2C49258C-926B-42CB-9A6B-DFB5FE061E2A}" type="sibTrans" cxnId="{4F111E4C-2C88-457B-88A3-D0E4FED76A8A}">
      <dgm:prSet/>
      <dgm:spPr/>
      <dgm:t>
        <a:bodyPr/>
        <a:lstStyle/>
        <a:p>
          <a:endParaRPr lang="ru-RU"/>
        </a:p>
      </dgm:t>
    </dgm:pt>
    <dgm:pt modelId="{44DE12AC-C488-42A4-B122-DA82210F6323}">
      <dgm:prSet phldrT="[Текст]" custT="1"/>
      <dgm:spPr/>
      <dgm:t>
        <a:bodyPr/>
        <a:lstStyle/>
        <a:p>
          <a:r>
            <a:rPr lang="ru-RU" sz="1400" dirty="0" smtClean="0"/>
            <a:t>Главные распорядители бюджетных </a:t>
          </a:r>
          <a:br>
            <a:rPr lang="ru-RU" sz="1400" dirty="0" smtClean="0"/>
          </a:br>
          <a:r>
            <a:rPr lang="ru-RU" sz="1400" dirty="0" smtClean="0"/>
            <a:t>средств, главные администраторы доходов</a:t>
          </a:r>
          <a:endParaRPr lang="ru-RU" sz="1400" dirty="0"/>
        </a:p>
      </dgm:t>
    </dgm:pt>
    <dgm:pt modelId="{DD2B7B8E-DB5D-4DBF-808D-794F1CAA01C2}" type="parTrans" cxnId="{4CC3E3C6-C7E9-4D6F-87B0-A6300E4680DC}">
      <dgm:prSet/>
      <dgm:spPr/>
      <dgm:t>
        <a:bodyPr/>
        <a:lstStyle/>
        <a:p>
          <a:endParaRPr lang="ru-RU"/>
        </a:p>
      </dgm:t>
    </dgm:pt>
    <dgm:pt modelId="{BC91D86D-0BE3-4738-9899-D12633F37BA5}" type="sibTrans" cxnId="{4CC3E3C6-C7E9-4D6F-87B0-A6300E4680DC}">
      <dgm:prSet/>
      <dgm:spPr/>
      <dgm:t>
        <a:bodyPr/>
        <a:lstStyle/>
        <a:p>
          <a:endParaRPr lang="ru-RU"/>
        </a:p>
      </dgm:t>
    </dgm:pt>
    <dgm:pt modelId="{B54E6629-758A-471B-8DD7-F4D2365BCA31}">
      <dgm:prSet phldrT="[Текст]" custT="1"/>
      <dgm:spPr>
        <a:solidFill>
          <a:schemeClr val="tx2">
            <a:lumMod val="60000"/>
            <a:lumOff val="40000"/>
          </a:schemeClr>
        </a:solidFill>
      </dgm:spPr>
      <dgm:t>
        <a:bodyPr/>
        <a:lstStyle/>
        <a:p>
          <a:r>
            <a:rPr lang="ru-RU" sz="1400" b="1" dirty="0" smtClean="0"/>
            <a:t>Составление сводной бюджетной отчетности по  району</a:t>
          </a:r>
          <a:endParaRPr lang="ru-RU" sz="1400" b="1" dirty="0"/>
        </a:p>
      </dgm:t>
    </dgm:pt>
    <dgm:pt modelId="{DA64E440-D209-4EF1-8754-06E1DB532CBF}" type="parTrans" cxnId="{742E781A-DB00-491D-AEE7-E8366AC63915}">
      <dgm:prSet/>
      <dgm:spPr/>
      <dgm:t>
        <a:bodyPr/>
        <a:lstStyle/>
        <a:p>
          <a:endParaRPr lang="ru-RU"/>
        </a:p>
      </dgm:t>
    </dgm:pt>
    <dgm:pt modelId="{A372DD14-9A3F-4FD0-A742-BBA17E1FDD10}" type="sibTrans" cxnId="{742E781A-DB00-491D-AEE7-E8366AC63915}">
      <dgm:prSet/>
      <dgm:spPr/>
      <dgm:t>
        <a:bodyPr/>
        <a:lstStyle/>
        <a:p>
          <a:endParaRPr lang="ru-RU"/>
        </a:p>
      </dgm:t>
    </dgm:pt>
    <dgm:pt modelId="{A9F4B4C7-F207-44A7-8C7E-C2B39EC45132}">
      <dgm:prSet phldrT="[Текст]" custT="1"/>
      <dgm:spPr/>
      <dgm:t>
        <a:bodyPr/>
        <a:lstStyle/>
        <a:p>
          <a:r>
            <a:rPr lang="ru-RU" sz="1400" dirty="0" smtClean="0"/>
            <a:t>Финансовое управление муниципального района</a:t>
          </a:r>
          <a:endParaRPr lang="ru-RU" sz="1400" dirty="0"/>
        </a:p>
      </dgm:t>
    </dgm:pt>
    <dgm:pt modelId="{AA52A90E-0719-4ED0-A6D6-C5C8192C607A}" type="parTrans" cxnId="{64073A24-5793-4E95-82F5-66CB30BCD19C}">
      <dgm:prSet/>
      <dgm:spPr/>
      <dgm:t>
        <a:bodyPr/>
        <a:lstStyle/>
        <a:p>
          <a:endParaRPr lang="ru-RU"/>
        </a:p>
      </dgm:t>
    </dgm:pt>
    <dgm:pt modelId="{68C7F460-2474-4A19-BFC6-23FF64382BEA}" type="sibTrans" cxnId="{64073A24-5793-4E95-82F5-66CB30BCD19C}">
      <dgm:prSet/>
      <dgm:spPr/>
      <dgm:t>
        <a:bodyPr/>
        <a:lstStyle/>
        <a:p>
          <a:endParaRPr lang="ru-RU"/>
        </a:p>
      </dgm:t>
    </dgm:pt>
    <dgm:pt modelId="{8116E340-D1EC-423E-A086-42FD7DE60275}">
      <dgm:prSet phldrT="[Текст]" custT="1"/>
      <dgm:spPr>
        <a:solidFill>
          <a:schemeClr val="tx2">
            <a:lumMod val="60000"/>
            <a:lumOff val="40000"/>
          </a:schemeClr>
        </a:solidFill>
      </dgm:spPr>
      <dgm:t>
        <a:bodyPr/>
        <a:lstStyle/>
        <a:p>
          <a:r>
            <a:rPr lang="ru-RU" sz="1300" b="1" dirty="0" smtClean="0"/>
            <a:t>Представление годового отчета об </a:t>
          </a:r>
          <a:br>
            <a:rPr lang="ru-RU" sz="1300" b="1" dirty="0" smtClean="0"/>
          </a:br>
          <a:r>
            <a:rPr lang="ru-RU" sz="1300" b="1" dirty="0" smtClean="0"/>
            <a:t>исполнении бюджета для внешней </a:t>
          </a:r>
          <a:br>
            <a:rPr lang="ru-RU" sz="1300" b="1" dirty="0" smtClean="0"/>
          </a:br>
          <a:r>
            <a:rPr lang="ru-RU" sz="1300" b="1" dirty="0" smtClean="0"/>
            <a:t>проверки и подготовки заключения </a:t>
          </a:r>
          <a:br>
            <a:rPr lang="ru-RU" sz="1300" b="1" dirty="0" smtClean="0"/>
          </a:br>
          <a:r>
            <a:rPr lang="ru-RU" sz="1300" b="1" dirty="0" smtClean="0"/>
            <a:t>на него</a:t>
          </a:r>
          <a:endParaRPr lang="ru-RU" sz="1300" b="1" dirty="0"/>
        </a:p>
      </dgm:t>
    </dgm:pt>
    <dgm:pt modelId="{6E1E320B-4DC4-410C-8C13-0DD0D69441AF}" type="parTrans" cxnId="{68D13A89-261F-4A80-B5E9-BF87AFA9DB9A}">
      <dgm:prSet/>
      <dgm:spPr/>
      <dgm:t>
        <a:bodyPr/>
        <a:lstStyle/>
        <a:p>
          <a:endParaRPr lang="ru-RU"/>
        </a:p>
      </dgm:t>
    </dgm:pt>
    <dgm:pt modelId="{876F30EA-A34B-468C-B0A1-0BAB0623FD63}" type="sibTrans" cxnId="{68D13A89-261F-4A80-B5E9-BF87AFA9DB9A}">
      <dgm:prSet/>
      <dgm:spPr/>
      <dgm:t>
        <a:bodyPr/>
        <a:lstStyle/>
        <a:p>
          <a:endParaRPr lang="ru-RU"/>
        </a:p>
      </dgm:t>
    </dgm:pt>
    <dgm:pt modelId="{92DA8EC1-A8CD-4E04-8017-07405469A709}">
      <dgm:prSet phldrT="[Текст]" custT="1"/>
      <dgm:spPr/>
      <dgm:t>
        <a:bodyPr/>
        <a:lstStyle/>
        <a:p>
          <a:r>
            <a:rPr lang="ru-RU" sz="1400" dirty="0" smtClean="0"/>
            <a:t>Администрация муниципального района (уполномочен - финансовое управление)</a:t>
          </a:r>
          <a:endParaRPr lang="ru-RU" sz="1400" dirty="0"/>
        </a:p>
      </dgm:t>
    </dgm:pt>
    <dgm:pt modelId="{2FCABE06-3F76-4870-9D88-26A41B58C70C}" type="parTrans" cxnId="{EF01CEA2-7AF5-4781-A913-B8353E3A4C49}">
      <dgm:prSet/>
      <dgm:spPr/>
      <dgm:t>
        <a:bodyPr/>
        <a:lstStyle/>
        <a:p>
          <a:endParaRPr lang="ru-RU"/>
        </a:p>
      </dgm:t>
    </dgm:pt>
    <dgm:pt modelId="{FA2FBB13-C5AC-40F6-B31D-D01E2AFDCC55}" type="sibTrans" cxnId="{EF01CEA2-7AF5-4781-A913-B8353E3A4C49}">
      <dgm:prSet/>
      <dgm:spPr/>
      <dgm:t>
        <a:bodyPr/>
        <a:lstStyle/>
        <a:p>
          <a:endParaRPr lang="ru-RU"/>
        </a:p>
      </dgm:t>
    </dgm:pt>
    <dgm:pt modelId="{5487D2C6-FE25-4553-A2FB-456B83DFA005}" type="pres">
      <dgm:prSet presAssocID="{41511172-05AA-44A4-9FDC-261B58F2F4CF}" presName="Name0" presStyleCnt="0">
        <dgm:presLayoutVars>
          <dgm:chPref val="3"/>
          <dgm:dir/>
          <dgm:animLvl val="lvl"/>
          <dgm:resizeHandles/>
        </dgm:presLayoutVars>
      </dgm:prSet>
      <dgm:spPr/>
      <dgm:t>
        <a:bodyPr/>
        <a:lstStyle/>
        <a:p>
          <a:endParaRPr lang="ru-RU"/>
        </a:p>
      </dgm:t>
    </dgm:pt>
    <dgm:pt modelId="{859375C5-F60A-4127-A2F5-B7C55FF25B86}" type="pres">
      <dgm:prSet presAssocID="{27F8651E-C4A8-49E5-9E7C-3CEFCF59EA05}" presName="horFlow" presStyleCnt="0"/>
      <dgm:spPr/>
    </dgm:pt>
    <dgm:pt modelId="{7AB7F3B0-C1F6-4683-B28A-3186022A09EB}" type="pres">
      <dgm:prSet presAssocID="{27F8651E-C4A8-49E5-9E7C-3CEFCF59EA05}" presName="bigChev" presStyleLbl="node1" presStyleIdx="0" presStyleCnt="3" custScaleX="149457" custScaleY="82107" custLinFactX="-22120" custLinFactNeighborX="-100000" custLinFactNeighborY="13802"/>
      <dgm:spPr/>
      <dgm:t>
        <a:bodyPr/>
        <a:lstStyle/>
        <a:p>
          <a:endParaRPr lang="ru-RU"/>
        </a:p>
      </dgm:t>
    </dgm:pt>
    <dgm:pt modelId="{1A61690B-9A20-42AB-9E39-4B0142599577}" type="pres">
      <dgm:prSet presAssocID="{DD2B7B8E-DB5D-4DBF-808D-794F1CAA01C2}" presName="parTrans" presStyleCnt="0"/>
      <dgm:spPr/>
    </dgm:pt>
    <dgm:pt modelId="{12AD25C9-9B32-4EE3-B845-0F789264969A}" type="pres">
      <dgm:prSet presAssocID="{44DE12AC-C488-42A4-B122-DA82210F6323}" presName="node" presStyleLbl="alignAccFollowNode1" presStyleIdx="0" presStyleCnt="3" custScaleX="247572" custScaleY="93583" custLinFactNeighborX="46860" custLinFactNeighborY="21055">
        <dgm:presLayoutVars>
          <dgm:bulletEnabled val="1"/>
        </dgm:presLayoutVars>
      </dgm:prSet>
      <dgm:spPr/>
      <dgm:t>
        <a:bodyPr/>
        <a:lstStyle/>
        <a:p>
          <a:endParaRPr lang="ru-RU"/>
        </a:p>
      </dgm:t>
    </dgm:pt>
    <dgm:pt modelId="{88671CB5-CACD-43AB-A3A2-1E4EAAA0FFD7}" type="pres">
      <dgm:prSet presAssocID="{27F8651E-C4A8-49E5-9E7C-3CEFCF59EA05}" presName="vSp" presStyleCnt="0"/>
      <dgm:spPr/>
    </dgm:pt>
    <dgm:pt modelId="{73580085-0ACE-44DF-95DD-A0FC1214AFDE}" type="pres">
      <dgm:prSet presAssocID="{B54E6629-758A-471B-8DD7-F4D2365BCA31}" presName="horFlow" presStyleCnt="0"/>
      <dgm:spPr/>
    </dgm:pt>
    <dgm:pt modelId="{DF080006-CBF2-4060-9065-063124F674DE}" type="pres">
      <dgm:prSet presAssocID="{B54E6629-758A-471B-8DD7-F4D2365BCA31}" presName="bigChev" presStyleLbl="node1" presStyleIdx="1" presStyleCnt="3" custScaleX="150025" custScaleY="73578" custLinFactX="-24798" custLinFactNeighborX="-100000" custLinFactNeighborY="5039"/>
      <dgm:spPr/>
      <dgm:t>
        <a:bodyPr/>
        <a:lstStyle/>
        <a:p>
          <a:endParaRPr lang="ru-RU"/>
        </a:p>
      </dgm:t>
    </dgm:pt>
    <dgm:pt modelId="{6720987C-60E7-4907-B514-36FB315E491E}" type="pres">
      <dgm:prSet presAssocID="{AA52A90E-0719-4ED0-A6D6-C5C8192C607A}" presName="parTrans" presStyleCnt="0"/>
      <dgm:spPr/>
    </dgm:pt>
    <dgm:pt modelId="{D704AC16-CD65-4143-BDAE-09978379ECA6}" type="pres">
      <dgm:prSet presAssocID="{A9F4B4C7-F207-44A7-8C7E-C2B39EC45132}" presName="node" presStyleLbl="alignAccFollowNode1" presStyleIdx="1" presStyleCnt="3" custScaleX="246552" custScaleY="89668" custLinFactX="21084" custLinFactNeighborX="100000" custLinFactNeighborY="8466">
        <dgm:presLayoutVars>
          <dgm:bulletEnabled val="1"/>
        </dgm:presLayoutVars>
      </dgm:prSet>
      <dgm:spPr/>
      <dgm:t>
        <a:bodyPr/>
        <a:lstStyle/>
        <a:p>
          <a:endParaRPr lang="ru-RU"/>
        </a:p>
      </dgm:t>
    </dgm:pt>
    <dgm:pt modelId="{E9CC07CF-538D-4590-9987-62F7672C4ACF}" type="pres">
      <dgm:prSet presAssocID="{B54E6629-758A-471B-8DD7-F4D2365BCA31}" presName="vSp" presStyleCnt="0"/>
      <dgm:spPr/>
    </dgm:pt>
    <dgm:pt modelId="{6BB7090E-4A17-442B-939C-1D70A399C444}" type="pres">
      <dgm:prSet presAssocID="{8116E340-D1EC-423E-A086-42FD7DE60275}" presName="horFlow" presStyleCnt="0"/>
      <dgm:spPr/>
    </dgm:pt>
    <dgm:pt modelId="{2A0D1D7A-C5CC-4DB7-8EE5-0B9AC63C366B}" type="pres">
      <dgm:prSet presAssocID="{8116E340-D1EC-423E-A086-42FD7DE60275}" presName="bigChev" presStyleLbl="node1" presStyleIdx="2" presStyleCnt="3" custScaleX="151620" custScaleY="85986" custLinFactX="-22028" custLinFactNeighborX="-100000" custLinFactNeighborY="-4145"/>
      <dgm:spPr/>
      <dgm:t>
        <a:bodyPr/>
        <a:lstStyle/>
        <a:p>
          <a:endParaRPr lang="ru-RU"/>
        </a:p>
      </dgm:t>
    </dgm:pt>
    <dgm:pt modelId="{40230C87-0C78-40E1-94C3-908D8D27C29C}" type="pres">
      <dgm:prSet presAssocID="{2FCABE06-3F76-4870-9D88-26A41B58C70C}" presName="parTrans" presStyleCnt="0"/>
      <dgm:spPr/>
    </dgm:pt>
    <dgm:pt modelId="{E8C1506D-363F-4EEF-8028-E603290EFA79}" type="pres">
      <dgm:prSet presAssocID="{92DA8EC1-A8CD-4E04-8017-07405469A709}" presName="node" presStyleLbl="alignAccFollowNode1" presStyleIdx="2" presStyleCnt="3" custScaleX="247794" custScaleY="93451" custLinFactX="15497" custLinFactNeighborX="100000" custLinFactNeighborY="49">
        <dgm:presLayoutVars>
          <dgm:bulletEnabled val="1"/>
        </dgm:presLayoutVars>
      </dgm:prSet>
      <dgm:spPr/>
      <dgm:t>
        <a:bodyPr/>
        <a:lstStyle/>
        <a:p>
          <a:endParaRPr lang="ru-RU"/>
        </a:p>
      </dgm:t>
    </dgm:pt>
  </dgm:ptLst>
  <dgm:cxnLst>
    <dgm:cxn modelId="{4CC3E3C6-C7E9-4D6F-87B0-A6300E4680DC}" srcId="{27F8651E-C4A8-49E5-9E7C-3CEFCF59EA05}" destId="{44DE12AC-C488-42A4-B122-DA82210F6323}" srcOrd="0" destOrd="0" parTransId="{DD2B7B8E-DB5D-4DBF-808D-794F1CAA01C2}" sibTransId="{BC91D86D-0BE3-4738-9899-D12633F37BA5}"/>
    <dgm:cxn modelId="{64073A24-5793-4E95-82F5-66CB30BCD19C}" srcId="{B54E6629-758A-471B-8DD7-F4D2365BCA31}" destId="{A9F4B4C7-F207-44A7-8C7E-C2B39EC45132}" srcOrd="0" destOrd="0" parTransId="{AA52A90E-0719-4ED0-A6D6-C5C8192C607A}" sibTransId="{68C7F460-2474-4A19-BFC6-23FF64382BEA}"/>
    <dgm:cxn modelId="{4F111E4C-2C88-457B-88A3-D0E4FED76A8A}" srcId="{41511172-05AA-44A4-9FDC-261B58F2F4CF}" destId="{27F8651E-C4A8-49E5-9E7C-3CEFCF59EA05}" srcOrd="0" destOrd="0" parTransId="{AAA469A6-1E9E-4DF8-84DB-CFDA0C677865}" sibTransId="{2C49258C-926B-42CB-9A6B-DFB5FE061E2A}"/>
    <dgm:cxn modelId="{2EF17DB7-4021-43BC-B83E-FC93EEC0DA87}" type="presOf" srcId="{41511172-05AA-44A4-9FDC-261B58F2F4CF}" destId="{5487D2C6-FE25-4553-A2FB-456B83DFA005}" srcOrd="0" destOrd="0" presId="urn:microsoft.com/office/officeart/2005/8/layout/lProcess3"/>
    <dgm:cxn modelId="{5E3FB976-2798-492F-BA49-6248CD39CD5E}" type="presOf" srcId="{8116E340-D1EC-423E-A086-42FD7DE60275}" destId="{2A0D1D7A-C5CC-4DB7-8EE5-0B9AC63C366B}" srcOrd="0" destOrd="0" presId="urn:microsoft.com/office/officeart/2005/8/layout/lProcess3"/>
    <dgm:cxn modelId="{68D13A89-261F-4A80-B5E9-BF87AFA9DB9A}" srcId="{41511172-05AA-44A4-9FDC-261B58F2F4CF}" destId="{8116E340-D1EC-423E-A086-42FD7DE60275}" srcOrd="2" destOrd="0" parTransId="{6E1E320B-4DC4-410C-8C13-0DD0D69441AF}" sibTransId="{876F30EA-A34B-468C-B0A1-0BAB0623FD63}"/>
    <dgm:cxn modelId="{9CED2710-69B2-438A-8890-38D43CE97DFD}" type="presOf" srcId="{B54E6629-758A-471B-8DD7-F4D2365BCA31}" destId="{DF080006-CBF2-4060-9065-063124F674DE}" srcOrd="0" destOrd="0" presId="urn:microsoft.com/office/officeart/2005/8/layout/lProcess3"/>
    <dgm:cxn modelId="{E6493503-BD0F-4483-8E4D-C0EAD496138A}" type="presOf" srcId="{27F8651E-C4A8-49E5-9E7C-3CEFCF59EA05}" destId="{7AB7F3B0-C1F6-4683-B28A-3186022A09EB}" srcOrd="0" destOrd="0" presId="urn:microsoft.com/office/officeart/2005/8/layout/lProcess3"/>
    <dgm:cxn modelId="{DD3A5FFC-CA04-4228-9D96-8B4C69587D6A}" type="presOf" srcId="{92DA8EC1-A8CD-4E04-8017-07405469A709}" destId="{E8C1506D-363F-4EEF-8028-E603290EFA79}" srcOrd="0" destOrd="0" presId="urn:microsoft.com/office/officeart/2005/8/layout/lProcess3"/>
    <dgm:cxn modelId="{742E781A-DB00-491D-AEE7-E8366AC63915}" srcId="{41511172-05AA-44A4-9FDC-261B58F2F4CF}" destId="{B54E6629-758A-471B-8DD7-F4D2365BCA31}" srcOrd="1" destOrd="0" parTransId="{DA64E440-D209-4EF1-8754-06E1DB532CBF}" sibTransId="{A372DD14-9A3F-4FD0-A742-BBA17E1FDD10}"/>
    <dgm:cxn modelId="{EF01CEA2-7AF5-4781-A913-B8353E3A4C49}" srcId="{8116E340-D1EC-423E-A086-42FD7DE60275}" destId="{92DA8EC1-A8CD-4E04-8017-07405469A709}" srcOrd="0" destOrd="0" parTransId="{2FCABE06-3F76-4870-9D88-26A41B58C70C}" sibTransId="{FA2FBB13-C5AC-40F6-B31D-D01E2AFDCC55}"/>
    <dgm:cxn modelId="{06772298-673D-4C51-80BE-CD48D7FF8A0D}" type="presOf" srcId="{A9F4B4C7-F207-44A7-8C7E-C2B39EC45132}" destId="{D704AC16-CD65-4143-BDAE-09978379ECA6}" srcOrd="0" destOrd="0" presId="urn:microsoft.com/office/officeart/2005/8/layout/lProcess3"/>
    <dgm:cxn modelId="{54483059-1498-4CCA-BD27-B37E09EE4C77}" type="presOf" srcId="{44DE12AC-C488-42A4-B122-DA82210F6323}" destId="{12AD25C9-9B32-4EE3-B845-0F789264969A}" srcOrd="0" destOrd="0" presId="urn:microsoft.com/office/officeart/2005/8/layout/lProcess3"/>
    <dgm:cxn modelId="{61CA469B-F6DE-487D-8ED4-35A4406B5E9A}" type="presParOf" srcId="{5487D2C6-FE25-4553-A2FB-456B83DFA005}" destId="{859375C5-F60A-4127-A2F5-B7C55FF25B86}" srcOrd="0" destOrd="0" presId="urn:microsoft.com/office/officeart/2005/8/layout/lProcess3"/>
    <dgm:cxn modelId="{83175FEB-F1AB-4035-820B-47079B1F90C9}" type="presParOf" srcId="{859375C5-F60A-4127-A2F5-B7C55FF25B86}" destId="{7AB7F3B0-C1F6-4683-B28A-3186022A09EB}" srcOrd="0" destOrd="0" presId="urn:microsoft.com/office/officeart/2005/8/layout/lProcess3"/>
    <dgm:cxn modelId="{CA8E6A79-7EB2-4C1B-8B1A-06FC58896C4A}" type="presParOf" srcId="{859375C5-F60A-4127-A2F5-B7C55FF25B86}" destId="{1A61690B-9A20-42AB-9E39-4B0142599577}" srcOrd="1" destOrd="0" presId="urn:microsoft.com/office/officeart/2005/8/layout/lProcess3"/>
    <dgm:cxn modelId="{3537A1DC-47B8-482D-A4C2-6DA733BAD964}" type="presParOf" srcId="{859375C5-F60A-4127-A2F5-B7C55FF25B86}" destId="{12AD25C9-9B32-4EE3-B845-0F789264969A}" srcOrd="2" destOrd="0" presId="urn:microsoft.com/office/officeart/2005/8/layout/lProcess3"/>
    <dgm:cxn modelId="{DF54A975-C250-4CBF-AC23-F683C30F0147}" type="presParOf" srcId="{5487D2C6-FE25-4553-A2FB-456B83DFA005}" destId="{88671CB5-CACD-43AB-A3A2-1E4EAAA0FFD7}" srcOrd="1" destOrd="0" presId="urn:microsoft.com/office/officeart/2005/8/layout/lProcess3"/>
    <dgm:cxn modelId="{BFF099F3-0F13-4868-B059-71C930BD5D17}" type="presParOf" srcId="{5487D2C6-FE25-4553-A2FB-456B83DFA005}" destId="{73580085-0ACE-44DF-95DD-A0FC1214AFDE}" srcOrd="2" destOrd="0" presId="urn:microsoft.com/office/officeart/2005/8/layout/lProcess3"/>
    <dgm:cxn modelId="{DD3D7F7F-46C9-4F4D-AA33-A652EA2112AE}" type="presParOf" srcId="{73580085-0ACE-44DF-95DD-A0FC1214AFDE}" destId="{DF080006-CBF2-4060-9065-063124F674DE}" srcOrd="0" destOrd="0" presId="urn:microsoft.com/office/officeart/2005/8/layout/lProcess3"/>
    <dgm:cxn modelId="{1224C1CE-86F3-4C1E-BF40-A615A81F7C9E}" type="presParOf" srcId="{73580085-0ACE-44DF-95DD-A0FC1214AFDE}" destId="{6720987C-60E7-4907-B514-36FB315E491E}" srcOrd="1" destOrd="0" presId="urn:microsoft.com/office/officeart/2005/8/layout/lProcess3"/>
    <dgm:cxn modelId="{58D44EAB-BAF2-4DF8-BE8B-099AB63B273D}" type="presParOf" srcId="{73580085-0ACE-44DF-95DD-A0FC1214AFDE}" destId="{D704AC16-CD65-4143-BDAE-09978379ECA6}" srcOrd="2" destOrd="0" presId="urn:microsoft.com/office/officeart/2005/8/layout/lProcess3"/>
    <dgm:cxn modelId="{93008B10-9191-42E1-B274-33BE188FDB98}" type="presParOf" srcId="{5487D2C6-FE25-4553-A2FB-456B83DFA005}" destId="{E9CC07CF-538D-4590-9987-62F7672C4ACF}" srcOrd="3" destOrd="0" presId="urn:microsoft.com/office/officeart/2005/8/layout/lProcess3"/>
    <dgm:cxn modelId="{F352EA53-BB33-4344-8F30-9B883F9E6E59}" type="presParOf" srcId="{5487D2C6-FE25-4553-A2FB-456B83DFA005}" destId="{6BB7090E-4A17-442B-939C-1D70A399C444}" srcOrd="4" destOrd="0" presId="urn:microsoft.com/office/officeart/2005/8/layout/lProcess3"/>
    <dgm:cxn modelId="{3E92448D-E38A-4D94-ADD5-57EEEE629031}" type="presParOf" srcId="{6BB7090E-4A17-442B-939C-1D70A399C444}" destId="{2A0D1D7A-C5CC-4DB7-8EE5-0B9AC63C366B}" srcOrd="0" destOrd="0" presId="urn:microsoft.com/office/officeart/2005/8/layout/lProcess3"/>
    <dgm:cxn modelId="{98565A8C-1F10-4F3E-A90E-B157C880005E}" type="presParOf" srcId="{6BB7090E-4A17-442B-939C-1D70A399C444}" destId="{40230C87-0C78-40E1-94C3-908D8D27C29C}" srcOrd="1" destOrd="0" presId="urn:microsoft.com/office/officeart/2005/8/layout/lProcess3"/>
    <dgm:cxn modelId="{FCFB4B44-AC63-4C1E-81E0-7A075F1F79C8}" type="presParOf" srcId="{6BB7090E-4A17-442B-939C-1D70A399C444}" destId="{E8C1506D-363F-4EEF-8028-E603290EFA79}" srcOrd="2" destOrd="0" presId="urn:microsoft.com/office/officeart/2005/8/layout/lProcess3"/>
  </dgm:cxnLst>
  <dgm:bg>
    <a:solidFill>
      <a:schemeClr val="accent6">
        <a:lumMod val="20000"/>
        <a:lumOff val="80000"/>
      </a:schemeClr>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D8DA91-F7B6-4065-9891-80FE2F786EB4}" type="datetimeFigureOut">
              <a:rPr lang="ru-RU" smtClean="0"/>
              <a:t>03.11.2016</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F24978-486F-4094-A42C-F6ED6E949853}" type="slidenum">
              <a:rPr lang="ru-RU" smtClean="0"/>
              <a:t>‹#›</a:t>
            </a:fld>
            <a:endParaRPr lang="ru-RU" dirty="0"/>
          </a:p>
        </p:txBody>
      </p:sp>
    </p:spTree>
    <p:extLst>
      <p:ext uri="{BB962C8B-B14F-4D97-AF65-F5344CB8AC3E}">
        <p14:creationId xmlns:p14="http://schemas.microsoft.com/office/powerpoint/2010/main" val="149280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7F24978-486F-4094-A42C-F6ED6E949853}" type="slidenum">
              <a:rPr lang="ru-RU" smtClean="0"/>
              <a:t>19</a:t>
            </a:fld>
            <a:endParaRPr lang="ru-RU" dirty="0"/>
          </a:p>
        </p:txBody>
      </p:sp>
    </p:spTree>
    <p:extLst>
      <p:ext uri="{BB962C8B-B14F-4D97-AF65-F5344CB8AC3E}">
        <p14:creationId xmlns:p14="http://schemas.microsoft.com/office/powerpoint/2010/main" val="2337559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77CDD1C-655D-4B94-80ED-D8AFE0F0830F}" type="slidenum">
              <a:rPr lang="ru-RU" smtClean="0"/>
              <a:t>31</a:t>
            </a:fld>
            <a:endParaRPr lang="ru-RU" dirty="0"/>
          </a:p>
        </p:txBody>
      </p:sp>
    </p:spTree>
    <p:extLst>
      <p:ext uri="{BB962C8B-B14F-4D97-AF65-F5344CB8AC3E}">
        <p14:creationId xmlns:p14="http://schemas.microsoft.com/office/powerpoint/2010/main" val="3629218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1_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0F153B10-9A62-4939-AE01-35C4FC4D5912}" type="datetime1">
              <a:rPr lang="ru-RU"/>
              <a:pPr>
                <a:defRPr/>
              </a:pPr>
              <a:t>03.11.2016</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dirty="0"/>
          </a:p>
        </p:txBody>
      </p:sp>
      <p:sp>
        <p:nvSpPr>
          <p:cNvPr id="5" name="Номер слайда 5"/>
          <p:cNvSpPr>
            <a:spLocks noGrp="1"/>
          </p:cNvSpPr>
          <p:nvPr>
            <p:ph type="sldNum" sz="quarter" idx="12"/>
          </p:nvPr>
        </p:nvSpPr>
        <p:spPr/>
        <p:txBody>
          <a:bodyPr/>
          <a:lstStyle>
            <a:lvl1pPr>
              <a:defRPr/>
            </a:lvl1pPr>
          </a:lstStyle>
          <a:p>
            <a:pPr>
              <a:defRPr/>
            </a:pPr>
            <a:fld id="{CE9CB50A-833A-4FEE-A3DA-458EA3C8F324}" type="slidenum">
              <a:rPr lang="ru-RU"/>
              <a:pPr>
                <a:defRPr/>
              </a:pPr>
              <a:t>‹#›</a:t>
            </a:fld>
            <a:endParaRPr lang="ru-RU" dirty="0"/>
          </a:p>
        </p:txBody>
      </p:sp>
    </p:spTree>
    <p:extLst>
      <p:ext uri="{BB962C8B-B14F-4D97-AF65-F5344CB8AC3E}">
        <p14:creationId xmlns:p14="http://schemas.microsoft.com/office/powerpoint/2010/main" val="246839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03.11.2016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63132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03.11.2016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50558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03.11.2016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77963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03.11.2016</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87817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03.11.2016</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52840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03.11.2016</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10362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03.11.2016</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1098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03.11.2016</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08331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03.11.2016</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68321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03.11.2016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75620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03.11.2016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95251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1_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0F153B10-9A62-4939-AE01-35C4FC4D5912}" type="datetime1">
              <a:rPr lang="ru-RU">
                <a:solidFill>
                  <a:prstClr val="black">
                    <a:tint val="75000"/>
                  </a:prstClr>
                </a:solidFill>
              </a:rPr>
              <a:pPr>
                <a:defRPr/>
              </a:pPr>
              <a:t>03.11.2016</a:t>
            </a:fld>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CE9CB50A-833A-4FEE-A3DA-458EA3C8F32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336298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dirty="0">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150877816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9" name="Номер слайда 8"/>
          <p:cNvSpPr>
            <a:spLocks noGrp="1"/>
          </p:cNvSpPr>
          <p:nvPr>
            <p:ph type="sldNum" sz="quarter" idx="15"/>
          </p:nvPr>
        </p:nvSpPr>
        <p:spPr/>
        <p:txBody>
          <a:bodyPr rtlCol="0"/>
          <a:lstStyle/>
          <a:p>
            <a:fld id="{B19B0651-EE4F-4900-A07F-96A6BFA9D0F0}" type="slidenum">
              <a:rPr lang="ru-RU" smtClean="0"/>
              <a:pPr/>
              <a:t>‹#›</a:t>
            </a:fld>
            <a:endParaRPr lang="ru-RU" dirty="0"/>
          </a:p>
        </p:txBody>
      </p:sp>
      <p:sp>
        <p:nvSpPr>
          <p:cNvPr id="10" name="Нижний колонтитул 9"/>
          <p:cNvSpPr>
            <a:spLocks noGrp="1"/>
          </p:cNvSpPr>
          <p:nvPr>
            <p:ph type="ftr" sz="quarter" idx="16"/>
          </p:nvPr>
        </p:nvSpPr>
        <p:spPr/>
        <p:txBody>
          <a:bodyPr rtlCol="0"/>
          <a:lstStyle/>
          <a:p>
            <a:endParaRPr lang="ru-RU" dirty="0">
              <a:solidFill>
                <a:srgbClr val="575F6D"/>
              </a:solidFill>
            </a:endParaRPr>
          </a:p>
        </p:txBody>
      </p:sp>
    </p:spTree>
    <p:extLst>
      <p:ext uri="{BB962C8B-B14F-4D97-AF65-F5344CB8AC3E}">
        <p14:creationId xmlns:p14="http://schemas.microsoft.com/office/powerpoint/2010/main" val="242906542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solidFill>
                  <a:srgbClr val="FFF39D"/>
                </a:solidFill>
              </a:rPr>
              <a:pPr/>
              <a:t>03.11.2016</a:t>
            </a:fld>
            <a:endParaRPr lang="ru-RU" dirty="0">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dirty="0">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2801255784"/>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6" name="Нижний колонтитул 5"/>
          <p:cNvSpPr>
            <a:spLocks noGrp="1"/>
          </p:cNvSpPr>
          <p:nvPr>
            <p:ph type="ftr" sz="quarter" idx="11"/>
          </p:nvPr>
        </p:nvSpPr>
        <p:spPr/>
        <p:txBody>
          <a:bodyPr/>
          <a:lstStyle/>
          <a:p>
            <a:endParaRPr lang="ru-RU" dirty="0">
              <a:solidFill>
                <a:srgbClr val="575F6D"/>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1987664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8" name="Нижний колонтитул 7"/>
          <p:cNvSpPr>
            <a:spLocks noGrp="1"/>
          </p:cNvSpPr>
          <p:nvPr>
            <p:ph type="ftr" sz="quarter" idx="11"/>
          </p:nvPr>
        </p:nvSpPr>
        <p:spPr/>
        <p:txBody>
          <a:bodyPr/>
          <a:lstStyle/>
          <a:p>
            <a:endParaRPr lang="ru-RU" dirty="0">
              <a:solidFill>
                <a:srgbClr val="575F6D"/>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dirty="0"/>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306239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03.11.2016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7" name="Номер слайда 6"/>
          <p:cNvSpPr>
            <a:spLocks noGrp="1"/>
          </p:cNvSpPr>
          <p:nvPr>
            <p:ph type="sldNum" sz="quarter" idx="11"/>
          </p:nvPr>
        </p:nvSpPr>
        <p:spPr/>
        <p:txBody>
          <a:bodyPr rtlCol="0"/>
          <a:lstStyle/>
          <a:p>
            <a:fld id="{B19B0651-EE4F-4900-A07F-96A6BFA9D0F0}" type="slidenum">
              <a:rPr lang="ru-RU" smtClean="0"/>
              <a:pPr/>
              <a:t>‹#›</a:t>
            </a:fld>
            <a:endParaRPr lang="ru-RU" dirty="0"/>
          </a:p>
        </p:txBody>
      </p:sp>
      <p:sp>
        <p:nvSpPr>
          <p:cNvPr id="8" name="Нижний колонтитул 7"/>
          <p:cNvSpPr>
            <a:spLocks noGrp="1"/>
          </p:cNvSpPr>
          <p:nvPr>
            <p:ph type="ftr" sz="quarter" idx="12"/>
          </p:nvPr>
        </p:nvSpPr>
        <p:spPr/>
        <p:txBody>
          <a:bodyPr rtlCol="0"/>
          <a:lstStyle/>
          <a:p>
            <a:endParaRPr lang="ru-RU" dirty="0">
              <a:solidFill>
                <a:srgbClr val="575F6D"/>
              </a:solidFill>
            </a:endParaRPr>
          </a:p>
        </p:txBody>
      </p:sp>
    </p:spTree>
    <p:extLst>
      <p:ext uri="{BB962C8B-B14F-4D97-AF65-F5344CB8AC3E}">
        <p14:creationId xmlns:p14="http://schemas.microsoft.com/office/powerpoint/2010/main" val="42844427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3" name="Нижний колонтитул 2"/>
          <p:cNvSpPr>
            <a:spLocks noGrp="1"/>
          </p:cNvSpPr>
          <p:nvPr>
            <p:ph type="ftr" sz="quarter" idx="11"/>
          </p:nvPr>
        </p:nvSpPr>
        <p:spPr/>
        <p:txBody>
          <a:bodyPr/>
          <a:lstStyle/>
          <a:p>
            <a:endParaRPr lang="ru-RU" dirty="0">
              <a:solidFill>
                <a:srgbClr val="575F6D"/>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41655327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22" name="Номер слайда 21"/>
          <p:cNvSpPr>
            <a:spLocks noGrp="1"/>
          </p:cNvSpPr>
          <p:nvPr>
            <p:ph type="sldNum" sz="quarter" idx="15"/>
          </p:nvPr>
        </p:nvSpPr>
        <p:spPr/>
        <p:txBody>
          <a:bodyPr rtlCol="0"/>
          <a:lstStyle/>
          <a:p>
            <a:fld id="{B19B0651-EE4F-4900-A07F-96A6BFA9D0F0}" type="slidenum">
              <a:rPr lang="ru-RU" smtClean="0"/>
              <a:pPr/>
              <a:t>‹#›</a:t>
            </a:fld>
            <a:endParaRPr lang="ru-RU" dirty="0"/>
          </a:p>
        </p:txBody>
      </p:sp>
      <p:sp>
        <p:nvSpPr>
          <p:cNvPr id="23" name="Нижний колонтитул 22"/>
          <p:cNvSpPr>
            <a:spLocks noGrp="1"/>
          </p:cNvSpPr>
          <p:nvPr>
            <p:ph type="ftr" sz="quarter" idx="16"/>
          </p:nvPr>
        </p:nvSpPr>
        <p:spPr/>
        <p:txBody>
          <a:bodyPr rtlCol="0"/>
          <a:lstStyle/>
          <a:p>
            <a:endParaRPr lang="ru-RU" dirty="0">
              <a:solidFill>
                <a:srgbClr val="575F6D"/>
              </a:solidFill>
            </a:endParaRPr>
          </a:p>
        </p:txBody>
      </p:sp>
    </p:spTree>
    <p:extLst>
      <p:ext uri="{BB962C8B-B14F-4D97-AF65-F5344CB8AC3E}">
        <p14:creationId xmlns:p14="http://schemas.microsoft.com/office/powerpoint/2010/main" val="4057268530"/>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dirty="0"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18" name="Номер слайда 17"/>
          <p:cNvSpPr>
            <a:spLocks noGrp="1"/>
          </p:cNvSpPr>
          <p:nvPr>
            <p:ph type="sldNum" sz="quarter" idx="11"/>
          </p:nvPr>
        </p:nvSpPr>
        <p:spPr/>
        <p:txBody>
          <a:bodyPr rtlCol="0"/>
          <a:lstStyle/>
          <a:p>
            <a:fld id="{B19B0651-EE4F-4900-A07F-96A6BFA9D0F0}" type="slidenum">
              <a:rPr lang="ru-RU" smtClean="0"/>
              <a:pPr/>
              <a:t>‹#›</a:t>
            </a:fld>
            <a:endParaRPr lang="ru-RU" dirty="0"/>
          </a:p>
        </p:txBody>
      </p:sp>
      <p:sp>
        <p:nvSpPr>
          <p:cNvPr id="21" name="Нижний колонтитул 20"/>
          <p:cNvSpPr>
            <a:spLocks noGrp="1"/>
          </p:cNvSpPr>
          <p:nvPr>
            <p:ph type="ftr" sz="quarter" idx="12"/>
          </p:nvPr>
        </p:nvSpPr>
        <p:spPr/>
        <p:txBody>
          <a:bodyPr rtlCol="0"/>
          <a:lstStyle/>
          <a:p>
            <a:endParaRPr lang="ru-RU" dirty="0">
              <a:solidFill>
                <a:srgbClr val="575F6D"/>
              </a:solidFill>
            </a:endParaRPr>
          </a:p>
        </p:txBody>
      </p:sp>
    </p:spTree>
    <p:extLst>
      <p:ext uri="{BB962C8B-B14F-4D97-AF65-F5344CB8AC3E}">
        <p14:creationId xmlns:p14="http://schemas.microsoft.com/office/powerpoint/2010/main" val="10528281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5" name="Нижний колонтитул 4"/>
          <p:cNvSpPr>
            <a:spLocks noGrp="1"/>
          </p:cNvSpPr>
          <p:nvPr>
            <p:ph type="ftr" sz="quarter" idx="11"/>
          </p:nvPr>
        </p:nvSpPr>
        <p:spPr/>
        <p:txBody>
          <a:bodyPr/>
          <a:lstStyle/>
          <a:p>
            <a:endParaRPr lang="ru-RU" dirty="0">
              <a:solidFill>
                <a:srgbClr val="575F6D"/>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4762656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5" name="Нижний колонтитул 4"/>
          <p:cNvSpPr>
            <a:spLocks noGrp="1"/>
          </p:cNvSpPr>
          <p:nvPr>
            <p:ph type="ftr" sz="quarter" idx="11"/>
          </p:nvPr>
        </p:nvSpPr>
        <p:spPr/>
        <p:txBody>
          <a:bodyPr/>
          <a:lstStyle/>
          <a:p>
            <a:endParaRPr lang="ru-RU" dirty="0">
              <a:solidFill>
                <a:srgbClr val="575F6D"/>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8164794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dirty="0">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22443893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9" name="Номер слайда 8"/>
          <p:cNvSpPr>
            <a:spLocks noGrp="1"/>
          </p:cNvSpPr>
          <p:nvPr>
            <p:ph type="sldNum" sz="quarter" idx="15"/>
          </p:nvPr>
        </p:nvSpPr>
        <p:spPr/>
        <p:txBody>
          <a:bodyPr rtlCol="0"/>
          <a:lstStyle/>
          <a:p>
            <a:fld id="{B19B0651-EE4F-4900-A07F-96A6BFA9D0F0}" type="slidenum">
              <a:rPr lang="ru-RU" smtClean="0"/>
              <a:pPr/>
              <a:t>‹#›</a:t>
            </a:fld>
            <a:endParaRPr lang="ru-RU" dirty="0"/>
          </a:p>
        </p:txBody>
      </p:sp>
      <p:sp>
        <p:nvSpPr>
          <p:cNvPr id="10" name="Нижний колонтитул 9"/>
          <p:cNvSpPr>
            <a:spLocks noGrp="1"/>
          </p:cNvSpPr>
          <p:nvPr>
            <p:ph type="ftr" sz="quarter" idx="16"/>
          </p:nvPr>
        </p:nvSpPr>
        <p:spPr/>
        <p:txBody>
          <a:bodyPr rtlCol="0"/>
          <a:lstStyle/>
          <a:p>
            <a:endParaRPr lang="ru-RU" dirty="0">
              <a:solidFill>
                <a:srgbClr val="575F6D"/>
              </a:solidFill>
            </a:endParaRPr>
          </a:p>
        </p:txBody>
      </p:sp>
    </p:spTree>
    <p:extLst>
      <p:ext uri="{BB962C8B-B14F-4D97-AF65-F5344CB8AC3E}">
        <p14:creationId xmlns:p14="http://schemas.microsoft.com/office/powerpoint/2010/main" val="384874033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solidFill>
                  <a:srgbClr val="FFF39D"/>
                </a:solidFill>
              </a:rPr>
              <a:pPr/>
              <a:t>03.11.2016</a:t>
            </a:fld>
            <a:endParaRPr lang="ru-RU" dirty="0">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dirty="0">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1580109745"/>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6" name="Нижний колонтитул 5"/>
          <p:cNvSpPr>
            <a:spLocks noGrp="1"/>
          </p:cNvSpPr>
          <p:nvPr>
            <p:ph type="ftr" sz="quarter" idx="11"/>
          </p:nvPr>
        </p:nvSpPr>
        <p:spPr/>
        <p:txBody>
          <a:bodyPr/>
          <a:lstStyle/>
          <a:p>
            <a:endParaRPr lang="ru-RU" dirty="0">
              <a:solidFill>
                <a:srgbClr val="575F6D"/>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181130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03.11.2016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8" name="Нижний колонтитул 7"/>
          <p:cNvSpPr>
            <a:spLocks noGrp="1"/>
          </p:cNvSpPr>
          <p:nvPr>
            <p:ph type="ftr" sz="quarter" idx="11"/>
          </p:nvPr>
        </p:nvSpPr>
        <p:spPr/>
        <p:txBody>
          <a:bodyPr/>
          <a:lstStyle/>
          <a:p>
            <a:endParaRPr lang="ru-RU" dirty="0">
              <a:solidFill>
                <a:srgbClr val="575F6D"/>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dirty="0"/>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39866442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7" name="Номер слайда 6"/>
          <p:cNvSpPr>
            <a:spLocks noGrp="1"/>
          </p:cNvSpPr>
          <p:nvPr>
            <p:ph type="sldNum" sz="quarter" idx="11"/>
          </p:nvPr>
        </p:nvSpPr>
        <p:spPr/>
        <p:txBody>
          <a:bodyPr rtlCol="0"/>
          <a:lstStyle/>
          <a:p>
            <a:fld id="{B19B0651-EE4F-4900-A07F-96A6BFA9D0F0}" type="slidenum">
              <a:rPr lang="ru-RU" smtClean="0"/>
              <a:pPr/>
              <a:t>‹#›</a:t>
            </a:fld>
            <a:endParaRPr lang="ru-RU" dirty="0"/>
          </a:p>
        </p:txBody>
      </p:sp>
      <p:sp>
        <p:nvSpPr>
          <p:cNvPr id="8" name="Нижний колонтитул 7"/>
          <p:cNvSpPr>
            <a:spLocks noGrp="1"/>
          </p:cNvSpPr>
          <p:nvPr>
            <p:ph type="ftr" sz="quarter" idx="12"/>
          </p:nvPr>
        </p:nvSpPr>
        <p:spPr/>
        <p:txBody>
          <a:bodyPr rtlCol="0"/>
          <a:lstStyle/>
          <a:p>
            <a:endParaRPr lang="ru-RU" dirty="0">
              <a:solidFill>
                <a:srgbClr val="575F6D"/>
              </a:solidFill>
            </a:endParaRPr>
          </a:p>
        </p:txBody>
      </p:sp>
    </p:spTree>
    <p:extLst>
      <p:ext uri="{BB962C8B-B14F-4D97-AF65-F5344CB8AC3E}">
        <p14:creationId xmlns:p14="http://schemas.microsoft.com/office/powerpoint/2010/main" val="28062009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3" name="Нижний колонтитул 2"/>
          <p:cNvSpPr>
            <a:spLocks noGrp="1"/>
          </p:cNvSpPr>
          <p:nvPr>
            <p:ph type="ftr" sz="quarter" idx="11"/>
          </p:nvPr>
        </p:nvSpPr>
        <p:spPr/>
        <p:txBody>
          <a:bodyPr/>
          <a:lstStyle/>
          <a:p>
            <a:endParaRPr lang="ru-RU" dirty="0">
              <a:solidFill>
                <a:srgbClr val="575F6D"/>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14875528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22" name="Номер слайда 21"/>
          <p:cNvSpPr>
            <a:spLocks noGrp="1"/>
          </p:cNvSpPr>
          <p:nvPr>
            <p:ph type="sldNum" sz="quarter" idx="15"/>
          </p:nvPr>
        </p:nvSpPr>
        <p:spPr/>
        <p:txBody>
          <a:bodyPr rtlCol="0"/>
          <a:lstStyle/>
          <a:p>
            <a:fld id="{B19B0651-EE4F-4900-A07F-96A6BFA9D0F0}" type="slidenum">
              <a:rPr lang="ru-RU" smtClean="0"/>
              <a:pPr/>
              <a:t>‹#›</a:t>
            </a:fld>
            <a:endParaRPr lang="ru-RU" dirty="0"/>
          </a:p>
        </p:txBody>
      </p:sp>
      <p:sp>
        <p:nvSpPr>
          <p:cNvPr id="23" name="Нижний колонтитул 22"/>
          <p:cNvSpPr>
            <a:spLocks noGrp="1"/>
          </p:cNvSpPr>
          <p:nvPr>
            <p:ph type="ftr" sz="quarter" idx="16"/>
          </p:nvPr>
        </p:nvSpPr>
        <p:spPr/>
        <p:txBody>
          <a:bodyPr rtlCol="0"/>
          <a:lstStyle/>
          <a:p>
            <a:endParaRPr lang="ru-RU" dirty="0">
              <a:solidFill>
                <a:srgbClr val="575F6D"/>
              </a:solidFill>
            </a:endParaRPr>
          </a:p>
        </p:txBody>
      </p:sp>
    </p:spTree>
    <p:extLst>
      <p:ext uri="{BB962C8B-B14F-4D97-AF65-F5344CB8AC3E}">
        <p14:creationId xmlns:p14="http://schemas.microsoft.com/office/powerpoint/2010/main" val="2668342068"/>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dirty="0"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18" name="Номер слайда 17"/>
          <p:cNvSpPr>
            <a:spLocks noGrp="1"/>
          </p:cNvSpPr>
          <p:nvPr>
            <p:ph type="sldNum" sz="quarter" idx="11"/>
          </p:nvPr>
        </p:nvSpPr>
        <p:spPr/>
        <p:txBody>
          <a:bodyPr rtlCol="0"/>
          <a:lstStyle/>
          <a:p>
            <a:fld id="{B19B0651-EE4F-4900-A07F-96A6BFA9D0F0}" type="slidenum">
              <a:rPr lang="ru-RU" smtClean="0"/>
              <a:pPr/>
              <a:t>‹#›</a:t>
            </a:fld>
            <a:endParaRPr lang="ru-RU" dirty="0"/>
          </a:p>
        </p:txBody>
      </p:sp>
      <p:sp>
        <p:nvSpPr>
          <p:cNvPr id="21" name="Нижний колонтитул 20"/>
          <p:cNvSpPr>
            <a:spLocks noGrp="1"/>
          </p:cNvSpPr>
          <p:nvPr>
            <p:ph type="ftr" sz="quarter" idx="12"/>
          </p:nvPr>
        </p:nvSpPr>
        <p:spPr/>
        <p:txBody>
          <a:bodyPr rtlCol="0"/>
          <a:lstStyle/>
          <a:p>
            <a:endParaRPr lang="ru-RU" dirty="0">
              <a:solidFill>
                <a:srgbClr val="575F6D"/>
              </a:solidFill>
            </a:endParaRPr>
          </a:p>
        </p:txBody>
      </p:sp>
    </p:spTree>
    <p:extLst>
      <p:ext uri="{BB962C8B-B14F-4D97-AF65-F5344CB8AC3E}">
        <p14:creationId xmlns:p14="http://schemas.microsoft.com/office/powerpoint/2010/main" val="10038069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5" name="Нижний колонтитул 4"/>
          <p:cNvSpPr>
            <a:spLocks noGrp="1"/>
          </p:cNvSpPr>
          <p:nvPr>
            <p:ph type="ftr" sz="quarter" idx="11"/>
          </p:nvPr>
        </p:nvSpPr>
        <p:spPr/>
        <p:txBody>
          <a:bodyPr/>
          <a:lstStyle/>
          <a:p>
            <a:endParaRPr lang="ru-RU" dirty="0">
              <a:solidFill>
                <a:srgbClr val="575F6D"/>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26298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5" name="Нижний колонтитул 4"/>
          <p:cNvSpPr>
            <a:spLocks noGrp="1"/>
          </p:cNvSpPr>
          <p:nvPr>
            <p:ph type="ftr" sz="quarter" idx="11"/>
          </p:nvPr>
        </p:nvSpPr>
        <p:spPr/>
        <p:txBody>
          <a:bodyPr/>
          <a:lstStyle/>
          <a:p>
            <a:endParaRPr lang="ru-RU" dirty="0">
              <a:solidFill>
                <a:srgbClr val="575F6D"/>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3226628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dirty="0">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2505046349"/>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9" name="Номер слайда 8"/>
          <p:cNvSpPr>
            <a:spLocks noGrp="1"/>
          </p:cNvSpPr>
          <p:nvPr>
            <p:ph type="sldNum" sz="quarter" idx="15"/>
          </p:nvPr>
        </p:nvSpPr>
        <p:spPr/>
        <p:txBody>
          <a:bodyPr rtlCol="0"/>
          <a:lstStyle/>
          <a:p>
            <a:fld id="{B19B0651-EE4F-4900-A07F-96A6BFA9D0F0}" type="slidenum">
              <a:rPr lang="ru-RU" smtClean="0"/>
              <a:pPr/>
              <a:t>‹#›</a:t>
            </a:fld>
            <a:endParaRPr lang="ru-RU" dirty="0"/>
          </a:p>
        </p:txBody>
      </p:sp>
      <p:sp>
        <p:nvSpPr>
          <p:cNvPr id="10" name="Нижний колонтитул 9"/>
          <p:cNvSpPr>
            <a:spLocks noGrp="1"/>
          </p:cNvSpPr>
          <p:nvPr>
            <p:ph type="ftr" sz="quarter" idx="16"/>
          </p:nvPr>
        </p:nvSpPr>
        <p:spPr/>
        <p:txBody>
          <a:bodyPr rtlCol="0"/>
          <a:lstStyle/>
          <a:p>
            <a:endParaRPr lang="ru-RU" dirty="0">
              <a:solidFill>
                <a:srgbClr val="575F6D"/>
              </a:solidFill>
            </a:endParaRPr>
          </a:p>
        </p:txBody>
      </p:sp>
    </p:spTree>
    <p:extLst>
      <p:ext uri="{BB962C8B-B14F-4D97-AF65-F5344CB8AC3E}">
        <p14:creationId xmlns:p14="http://schemas.microsoft.com/office/powerpoint/2010/main" val="86836077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solidFill>
                  <a:srgbClr val="FFF39D"/>
                </a:solidFill>
              </a:rPr>
              <a:pPr/>
              <a:t>03.11.2016</a:t>
            </a:fld>
            <a:endParaRPr lang="ru-RU" dirty="0">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dirty="0">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81532363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03.11.2016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6" name="Нижний колонтитул 5"/>
          <p:cNvSpPr>
            <a:spLocks noGrp="1"/>
          </p:cNvSpPr>
          <p:nvPr>
            <p:ph type="ftr" sz="quarter" idx="11"/>
          </p:nvPr>
        </p:nvSpPr>
        <p:spPr/>
        <p:txBody>
          <a:bodyPr/>
          <a:lstStyle/>
          <a:p>
            <a:endParaRPr lang="ru-RU" dirty="0">
              <a:solidFill>
                <a:srgbClr val="575F6D"/>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35677689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8" name="Нижний колонтитул 7"/>
          <p:cNvSpPr>
            <a:spLocks noGrp="1"/>
          </p:cNvSpPr>
          <p:nvPr>
            <p:ph type="ftr" sz="quarter" idx="11"/>
          </p:nvPr>
        </p:nvSpPr>
        <p:spPr/>
        <p:txBody>
          <a:bodyPr/>
          <a:lstStyle/>
          <a:p>
            <a:endParaRPr lang="ru-RU" dirty="0">
              <a:solidFill>
                <a:srgbClr val="575F6D"/>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dirty="0"/>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14598823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7" name="Номер слайда 6"/>
          <p:cNvSpPr>
            <a:spLocks noGrp="1"/>
          </p:cNvSpPr>
          <p:nvPr>
            <p:ph type="sldNum" sz="quarter" idx="11"/>
          </p:nvPr>
        </p:nvSpPr>
        <p:spPr/>
        <p:txBody>
          <a:bodyPr rtlCol="0"/>
          <a:lstStyle/>
          <a:p>
            <a:fld id="{B19B0651-EE4F-4900-A07F-96A6BFA9D0F0}" type="slidenum">
              <a:rPr lang="ru-RU" smtClean="0"/>
              <a:pPr/>
              <a:t>‹#›</a:t>
            </a:fld>
            <a:endParaRPr lang="ru-RU" dirty="0"/>
          </a:p>
        </p:txBody>
      </p:sp>
      <p:sp>
        <p:nvSpPr>
          <p:cNvPr id="8" name="Нижний колонтитул 7"/>
          <p:cNvSpPr>
            <a:spLocks noGrp="1"/>
          </p:cNvSpPr>
          <p:nvPr>
            <p:ph type="ftr" sz="quarter" idx="12"/>
          </p:nvPr>
        </p:nvSpPr>
        <p:spPr/>
        <p:txBody>
          <a:bodyPr rtlCol="0"/>
          <a:lstStyle/>
          <a:p>
            <a:endParaRPr lang="ru-RU" dirty="0">
              <a:solidFill>
                <a:srgbClr val="575F6D"/>
              </a:solidFill>
            </a:endParaRPr>
          </a:p>
        </p:txBody>
      </p:sp>
    </p:spTree>
    <p:extLst>
      <p:ext uri="{BB962C8B-B14F-4D97-AF65-F5344CB8AC3E}">
        <p14:creationId xmlns:p14="http://schemas.microsoft.com/office/powerpoint/2010/main" val="14740388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3" name="Нижний колонтитул 2"/>
          <p:cNvSpPr>
            <a:spLocks noGrp="1"/>
          </p:cNvSpPr>
          <p:nvPr>
            <p:ph type="ftr" sz="quarter" idx="11"/>
          </p:nvPr>
        </p:nvSpPr>
        <p:spPr/>
        <p:txBody>
          <a:bodyPr/>
          <a:lstStyle/>
          <a:p>
            <a:endParaRPr lang="ru-RU" dirty="0">
              <a:solidFill>
                <a:srgbClr val="575F6D"/>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22175680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22" name="Номер слайда 21"/>
          <p:cNvSpPr>
            <a:spLocks noGrp="1"/>
          </p:cNvSpPr>
          <p:nvPr>
            <p:ph type="sldNum" sz="quarter" idx="15"/>
          </p:nvPr>
        </p:nvSpPr>
        <p:spPr/>
        <p:txBody>
          <a:bodyPr rtlCol="0"/>
          <a:lstStyle/>
          <a:p>
            <a:fld id="{B19B0651-EE4F-4900-A07F-96A6BFA9D0F0}" type="slidenum">
              <a:rPr lang="ru-RU" smtClean="0"/>
              <a:pPr/>
              <a:t>‹#›</a:t>
            </a:fld>
            <a:endParaRPr lang="ru-RU" dirty="0"/>
          </a:p>
        </p:txBody>
      </p:sp>
      <p:sp>
        <p:nvSpPr>
          <p:cNvPr id="23" name="Нижний колонтитул 22"/>
          <p:cNvSpPr>
            <a:spLocks noGrp="1"/>
          </p:cNvSpPr>
          <p:nvPr>
            <p:ph type="ftr" sz="quarter" idx="16"/>
          </p:nvPr>
        </p:nvSpPr>
        <p:spPr/>
        <p:txBody>
          <a:bodyPr rtlCol="0"/>
          <a:lstStyle/>
          <a:p>
            <a:endParaRPr lang="ru-RU" dirty="0">
              <a:solidFill>
                <a:srgbClr val="575F6D"/>
              </a:solidFill>
            </a:endParaRPr>
          </a:p>
        </p:txBody>
      </p:sp>
    </p:spTree>
    <p:extLst>
      <p:ext uri="{BB962C8B-B14F-4D97-AF65-F5344CB8AC3E}">
        <p14:creationId xmlns:p14="http://schemas.microsoft.com/office/powerpoint/2010/main" val="4290879526"/>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dirty="0"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18" name="Номер слайда 17"/>
          <p:cNvSpPr>
            <a:spLocks noGrp="1"/>
          </p:cNvSpPr>
          <p:nvPr>
            <p:ph type="sldNum" sz="quarter" idx="11"/>
          </p:nvPr>
        </p:nvSpPr>
        <p:spPr/>
        <p:txBody>
          <a:bodyPr rtlCol="0"/>
          <a:lstStyle/>
          <a:p>
            <a:fld id="{B19B0651-EE4F-4900-A07F-96A6BFA9D0F0}" type="slidenum">
              <a:rPr lang="ru-RU" smtClean="0"/>
              <a:pPr/>
              <a:t>‹#›</a:t>
            </a:fld>
            <a:endParaRPr lang="ru-RU" dirty="0"/>
          </a:p>
        </p:txBody>
      </p:sp>
      <p:sp>
        <p:nvSpPr>
          <p:cNvPr id="21" name="Нижний колонтитул 20"/>
          <p:cNvSpPr>
            <a:spLocks noGrp="1"/>
          </p:cNvSpPr>
          <p:nvPr>
            <p:ph type="ftr" sz="quarter" idx="12"/>
          </p:nvPr>
        </p:nvSpPr>
        <p:spPr/>
        <p:txBody>
          <a:bodyPr rtlCol="0"/>
          <a:lstStyle/>
          <a:p>
            <a:endParaRPr lang="ru-RU" dirty="0">
              <a:solidFill>
                <a:srgbClr val="575F6D"/>
              </a:solidFill>
            </a:endParaRPr>
          </a:p>
        </p:txBody>
      </p:sp>
    </p:spTree>
    <p:extLst>
      <p:ext uri="{BB962C8B-B14F-4D97-AF65-F5344CB8AC3E}">
        <p14:creationId xmlns:p14="http://schemas.microsoft.com/office/powerpoint/2010/main" val="41908975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5" name="Нижний колонтитул 4"/>
          <p:cNvSpPr>
            <a:spLocks noGrp="1"/>
          </p:cNvSpPr>
          <p:nvPr>
            <p:ph type="ftr" sz="quarter" idx="11"/>
          </p:nvPr>
        </p:nvSpPr>
        <p:spPr/>
        <p:txBody>
          <a:bodyPr/>
          <a:lstStyle/>
          <a:p>
            <a:endParaRPr lang="ru-RU" dirty="0">
              <a:solidFill>
                <a:srgbClr val="575F6D"/>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29258165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5" name="Нижний колонтитул 4"/>
          <p:cNvSpPr>
            <a:spLocks noGrp="1"/>
          </p:cNvSpPr>
          <p:nvPr>
            <p:ph type="ftr" sz="quarter" idx="11"/>
          </p:nvPr>
        </p:nvSpPr>
        <p:spPr/>
        <p:txBody>
          <a:bodyPr/>
          <a:lstStyle/>
          <a:p>
            <a:endParaRPr lang="ru-RU" dirty="0">
              <a:solidFill>
                <a:srgbClr val="575F6D"/>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19052607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dirty="0">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1013532658"/>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9" name="Номер слайда 8"/>
          <p:cNvSpPr>
            <a:spLocks noGrp="1"/>
          </p:cNvSpPr>
          <p:nvPr>
            <p:ph type="sldNum" sz="quarter" idx="15"/>
          </p:nvPr>
        </p:nvSpPr>
        <p:spPr/>
        <p:txBody>
          <a:bodyPr rtlCol="0"/>
          <a:lstStyle/>
          <a:p>
            <a:fld id="{B19B0651-EE4F-4900-A07F-96A6BFA9D0F0}" type="slidenum">
              <a:rPr lang="ru-RU" smtClean="0"/>
              <a:pPr/>
              <a:t>‹#›</a:t>
            </a:fld>
            <a:endParaRPr lang="ru-RU" dirty="0"/>
          </a:p>
        </p:txBody>
      </p:sp>
      <p:sp>
        <p:nvSpPr>
          <p:cNvPr id="10" name="Нижний колонтитул 9"/>
          <p:cNvSpPr>
            <a:spLocks noGrp="1"/>
          </p:cNvSpPr>
          <p:nvPr>
            <p:ph type="ftr" sz="quarter" idx="16"/>
          </p:nvPr>
        </p:nvSpPr>
        <p:spPr/>
        <p:txBody>
          <a:bodyPr rtlCol="0"/>
          <a:lstStyle/>
          <a:p>
            <a:endParaRPr lang="ru-RU" dirty="0">
              <a:solidFill>
                <a:srgbClr val="575F6D"/>
              </a:solidFill>
            </a:endParaRPr>
          </a:p>
        </p:txBody>
      </p:sp>
    </p:spTree>
    <p:extLst>
      <p:ext uri="{BB962C8B-B14F-4D97-AF65-F5344CB8AC3E}">
        <p14:creationId xmlns:p14="http://schemas.microsoft.com/office/powerpoint/2010/main" val="16987496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03.11.2016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solidFill>
                  <a:srgbClr val="FFF39D"/>
                </a:solidFill>
              </a:rPr>
              <a:pPr/>
              <a:t>03.11.2016</a:t>
            </a:fld>
            <a:endParaRPr lang="ru-RU" dirty="0">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dirty="0">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075910227"/>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6" name="Нижний колонтитул 5"/>
          <p:cNvSpPr>
            <a:spLocks noGrp="1"/>
          </p:cNvSpPr>
          <p:nvPr>
            <p:ph type="ftr" sz="quarter" idx="11"/>
          </p:nvPr>
        </p:nvSpPr>
        <p:spPr/>
        <p:txBody>
          <a:bodyPr/>
          <a:lstStyle/>
          <a:p>
            <a:endParaRPr lang="ru-RU" dirty="0">
              <a:solidFill>
                <a:srgbClr val="575F6D"/>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19851296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8" name="Нижний колонтитул 7"/>
          <p:cNvSpPr>
            <a:spLocks noGrp="1"/>
          </p:cNvSpPr>
          <p:nvPr>
            <p:ph type="ftr" sz="quarter" idx="11"/>
          </p:nvPr>
        </p:nvSpPr>
        <p:spPr/>
        <p:txBody>
          <a:bodyPr/>
          <a:lstStyle/>
          <a:p>
            <a:endParaRPr lang="ru-RU" dirty="0">
              <a:solidFill>
                <a:srgbClr val="575F6D"/>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dirty="0"/>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20738393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7" name="Номер слайда 6"/>
          <p:cNvSpPr>
            <a:spLocks noGrp="1"/>
          </p:cNvSpPr>
          <p:nvPr>
            <p:ph type="sldNum" sz="quarter" idx="11"/>
          </p:nvPr>
        </p:nvSpPr>
        <p:spPr/>
        <p:txBody>
          <a:bodyPr rtlCol="0"/>
          <a:lstStyle/>
          <a:p>
            <a:fld id="{B19B0651-EE4F-4900-A07F-96A6BFA9D0F0}" type="slidenum">
              <a:rPr lang="ru-RU" smtClean="0"/>
              <a:pPr/>
              <a:t>‹#›</a:t>
            </a:fld>
            <a:endParaRPr lang="ru-RU" dirty="0"/>
          </a:p>
        </p:txBody>
      </p:sp>
      <p:sp>
        <p:nvSpPr>
          <p:cNvPr id="8" name="Нижний колонтитул 7"/>
          <p:cNvSpPr>
            <a:spLocks noGrp="1"/>
          </p:cNvSpPr>
          <p:nvPr>
            <p:ph type="ftr" sz="quarter" idx="12"/>
          </p:nvPr>
        </p:nvSpPr>
        <p:spPr/>
        <p:txBody>
          <a:bodyPr rtlCol="0"/>
          <a:lstStyle/>
          <a:p>
            <a:endParaRPr lang="ru-RU" dirty="0">
              <a:solidFill>
                <a:srgbClr val="575F6D"/>
              </a:solidFill>
            </a:endParaRPr>
          </a:p>
        </p:txBody>
      </p:sp>
    </p:spTree>
    <p:extLst>
      <p:ext uri="{BB962C8B-B14F-4D97-AF65-F5344CB8AC3E}">
        <p14:creationId xmlns:p14="http://schemas.microsoft.com/office/powerpoint/2010/main" val="15051664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3" name="Нижний колонтитул 2"/>
          <p:cNvSpPr>
            <a:spLocks noGrp="1"/>
          </p:cNvSpPr>
          <p:nvPr>
            <p:ph type="ftr" sz="quarter" idx="11"/>
          </p:nvPr>
        </p:nvSpPr>
        <p:spPr/>
        <p:txBody>
          <a:bodyPr/>
          <a:lstStyle/>
          <a:p>
            <a:endParaRPr lang="ru-RU" dirty="0">
              <a:solidFill>
                <a:srgbClr val="575F6D"/>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7818015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22" name="Номер слайда 21"/>
          <p:cNvSpPr>
            <a:spLocks noGrp="1"/>
          </p:cNvSpPr>
          <p:nvPr>
            <p:ph type="sldNum" sz="quarter" idx="15"/>
          </p:nvPr>
        </p:nvSpPr>
        <p:spPr/>
        <p:txBody>
          <a:bodyPr rtlCol="0"/>
          <a:lstStyle/>
          <a:p>
            <a:fld id="{B19B0651-EE4F-4900-A07F-96A6BFA9D0F0}" type="slidenum">
              <a:rPr lang="ru-RU" smtClean="0"/>
              <a:pPr/>
              <a:t>‹#›</a:t>
            </a:fld>
            <a:endParaRPr lang="ru-RU" dirty="0"/>
          </a:p>
        </p:txBody>
      </p:sp>
      <p:sp>
        <p:nvSpPr>
          <p:cNvPr id="23" name="Нижний колонтитул 22"/>
          <p:cNvSpPr>
            <a:spLocks noGrp="1"/>
          </p:cNvSpPr>
          <p:nvPr>
            <p:ph type="ftr" sz="quarter" idx="16"/>
          </p:nvPr>
        </p:nvSpPr>
        <p:spPr/>
        <p:txBody>
          <a:bodyPr rtlCol="0"/>
          <a:lstStyle/>
          <a:p>
            <a:endParaRPr lang="ru-RU" dirty="0">
              <a:solidFill>
                <a:srgbClr val="575F6D"/>
              </a:solidFill>
            </a:endParaRPr>
          </a:p>
        </p:txBody>
      </p:sp>
    </p:spTree>
    <p:extLst>
      <p:ext uri="{BB962C8B-B14F-4D97-AF65-F5344CB8AC3E}">
        <p14:creationId xmlns:p14="http://schemas.microsoft.com/office/powerpoint/2010/main" val="1958626622"/>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dirty="0"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18" name="Номер слайда 17"/>
          <p:cNvSpPr>
            <a:spLocks noGrp="1"/>
          </p:cNvSpPr>
          <p:nvPr>
            <p:ph type="sldNum" sz="quarter" idx="11"/>
          </p:nvPr>
        </p:nvSpPr>
        <p:spPr/>
        <p:txBody>
          <a:bodyPr rtlCol="0"/>
          <a:lstStyle/>
          <a:p>
            <a:fld id="{B19B0651-EE4F-4900-A07F-96A6BFA9D0F0}" type="slidenum">
              <a:rPr lang="ru-RU" smtClean="0"/>
              <a:pPr/>
              <a:t>‹#›</a:t>
            </a:fld>
            <a:endParaRPr lang="ru-RU" dirty="0"/>
          </a:p>
        </p:txBody>
      </p:sp>
      <p:sp>
        <p:nvSpPr>
          <p:cNvPr id="21" name="Нижний колонтитул 20"/>
          <p:cNvSpPr>
            <a:spLocks noGrp="1"/>
          </p:cNvSpPr>
          <p:nvPr>
            <p:ph type="ftr" sz="quarter" idx="12"/>
          </p:nvPr>
        </p:nvSpPr>
        <p:spPr/>
        <p:txBody>
          <a:bodyPr rtlCol="0"/>
          <a:lstStyle/>
          <a:p>
            <a:endParaRPr lang="ru-RU" dirty="0">
              <a:solidFill>
                <a:srgbClr val="575F6D"/>
              </a:solidFill>
            </a:endParaRPr>
          </a:p>
        </p:txBody>
      </p:sp>
    </p:spTree>
    <p:extLst>
      <p:ext uri="{BB962C8B-B14F-4D97-AF65-F5344CB8AC3E}">
        <p14:creationId xmlns:p14="http://schemas.microsoft.com/office/powerpoint/2010/main" val="36027611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5" name="Нижний колонтитул 4"/>
          <p:cNvSpPr>
            <a:spLocks noGrp="1"/>
          </p:cNvSpPr>
          <p:nvPr>
            <p:ph type="ftr" sz="quarter" idx="11"/>
          </p:nvPr>
        </p:nvSpPr>
        <p:spPr/>
        <p:txBody>
          <a:bodyPr/>
          <a:lstStyle/>
          <a:p>
            <a:endParaRPr lang="ru-RU" dirty="0">
              <a:solidFill>
                <a:srgbClr val="575F6D"/>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27397393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5" name="Нижний колонтитул 4"/>
          <p:cNvSpPr>
            <a:spLocks noGrp="1"/>
          </p:cNvSpPr>
          <p:nvPr>
            <p:ph type="ftr" sz="quarter" idx="11"/>
          </p:nvPr>
        </p:nvSpPr>
        <p:spPr/>
        <p:txBody>
          <a:bodyPr/>
          <a:lstStyle/>
          <a:p>
            <a:endParaRPr lang="ru-RU" dirty="0">
              <a:solidFill>
                <a:srgbClr val="575F6D"/>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6815482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dirty="0">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180743002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03.11.2016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9" name="Номер слайда 8"/>
          <p:cNvSpPr>
            <a:spLocks noGrp="1"/>
          </p:cNvSpPr>
          <p:nvPr>
            <p:ph type="sldNum" sz="quarter" idx="15"/>
          </p:nvPr>
        </p:nvSpPr>
        <p:spPr/>
        <p:txBody>
          <a:bodyPr rtlCol="0"/>
          <a:lstStyle/>
          <a:p>
            <a:fld id="{B19B0651-EE4F-4900-A07F-96A6BFA9D0F0}" type="slidenum">
              <a:rPr lang="ru-RU" smtClean="0"/>
              <a:pPr/>
              <a:t>‹#›</a:t>
            </a:fld>
            <a:endParaRPr lang="ru-RU" dirty="0"/>
          </a:p>
        </p:txBody>
      </p:sp>
      <p:sp>
        <p:nvSpPr>
          <p:cNvPr id="10" name="Нижний колонтитул 9"/>
          <p:cNvSpPr>
            <a:spLocks noGrp="1"/>
          </p:cNvSpPr>
          <p:nvPr>
            <p:ph type="ftr" sz="quarter" idx="16"/>
          </p:nvPr>
        </p:nvSpPr>
        <p:spPr/>
        <p:txBody>
          <a:bodyPr rtlCol="0"/>
          <a:lstStyle/>
          <a:p>
            <a:endParaRPr lang="ru-RU" dirty="0">
              <a:solidFill>
                <a:srgbClr val="575F6D"/>
              </a:solidFill>
            </a:endParaRPr>
          </a:p>
        </p:txBody>
      </p:sp>
    </p:spTree>
    <p:extLst>
      <p:ext uri="{BB962C8B-B14F-4D97-AF65-F5344CB8AC3E}">
        <p14:creationId xmlns:p14="http://schemas.microsoft.com/office/powerpoint/2010/main" val="177810800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solidFill>
                  <a:srgbClr val="FFF39D"/>
                </a:solidFill>
              </a:rPr>
              <a:pPr/>
              <a:t>03.11.2016</a:t>
            </a:fld>
            <a:endParaRPr lang="ru-RU" dirty="0">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dirty="0">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1187300365"/>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6" name="Нижний колонтитул 5"/>
          <p:cNvSpPr>
            <a:spLocks noGrp="1"/>
          </p:cNvSpPr>
          <p:nvPr>
            <p:ph type="ftr" sz="quarter" idx="11"/>
          </p:nvPr>
        </p:nvSpPr>
        <p:spPr/>
        <p:txBody>
          <a:bodyPr/>
          <a:lstStyle/>
          <a:p>
            <a:endParaRPr lang="ru-RU" dirty="0">
              <a:solidFill>
                <a:srgbClr val="575F6D"/>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21857058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8" name="Нижний колонтитул 7"/>
          <p:cNvSpPr>
            <a:spLocks noGrp="1"/>
          </p:cNvSpPr>
          <p:nvPr>
            <p:ph type="ftr" sz="quarter" idx="11"/>
          </p:nvPr>
        </p:nvSpPr>
        <p:spPr/>
        <p:txBody>
          <a:bodyPr/>
          <a:lstStyle/>
          <a:p>
            <a:endParaRPr lang="ru-RU" dirty="0">
              <a:solidFill>
                <a:srgbClr val="575F6D"/>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dirty="0"/>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40931091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7" name="Номер слайда 6"/>
          <p:cNvSpPr>
            <a:spLocks noGrp="1"/>
          </p:cNvSpPr>
          <p:nvPr>
            <p:ph type="sldNum" sz="quarter" idx="11"/>
          </p:nvPr>
        </p:nvSpPr>
        <p:spPr/>
        <p:txBody>
          <a:bodyPr rtlCol="0"/>
          <a:lstStyle/>
          <a:p>
            <a:fld id="{B19B0651-EE4F-4900-A07F-96A6BFA9D0F0}" type="slidenum">
              <a:rPr lang="ru-RU" smtClean="0"/>
              <a:pPr/>
              <a:t>‹#›</a:t>
            </a:fld>
            <a:endParaRPr lang="ru-RU" dirty="0"/>
          </a:p>
        </p:txBody>
      </p:sp>
      <p:sp>
        <p:nvSpPr>
          <p:cNvPr id="8" name="Нижний колонтитул 7"/>
          <p:cNvSpPr>
            <a:spLocks noGrp="1"/>
          </p:cNvSpPr>
          <p:nvPr>
            <p:ph type="ftr" sz="quarter" idx="12"/>
          </p:nvPr>
        </p:nvSpPr>
        <p:spPr/>
        <p:txBody>
          <a:bodyPr rtlCol="0"/>
          <a:lstStyle/>
          <a:p>
            <a:endParaRPr lang="ru-RU" dirty="0">
              <a:solidFill>
                <a:srgbClr val="575F6D"/>
              </a:solidFill>
            </a:endParaRPr>
          </a:p>
        </p:txBody>
      </p:sp>
    </p:spTree>
    <p:extLst>
      <p:ext uri="{BB962C8B-B14F-4D97-AF65-F5344CB8AC3E}">
        <p14:creationId xmlns:p14="http://schemas.microsoft.com/office/powerpoint/2010/main" val="42164797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3" name="Нижний колонтитул 2"/>
          <p:cNvSpPr>
            <a:spLocks noGrp="1"/>
          </p:cNvSpPr>
          <p:nvPr>
            <p:ph type="ftr" sz="quarter" idx="11"/>
          </p:nvPr>
        </p:nvSpPr>
        <p:spPr/>
        <p:txBody>
          <a:bodyPr/>
          <a:lstStyle/>
          <a:p>
            <a:endParaRPr lang="ru-RU" dirty="0">
              <a:solidFill>
                <a:srgbClr val="575F6D"/>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42162706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22" name="Номер слайда 21"/>
          <p:cNvSpPr>
            <a:spLocks noGrp="1"/>
          </p:cNvSpPr>
          <p:nvPr>
            <p:ph type="sldNum" sz="quarter" idx="15"/>
          </p:nvPr>
        </p:nvSpPr>
        <p:spPr/>
        <p:txBody>
          <a:bodyPr rtlCol="0"/>
          <a:lstStyle/>
          <a:p>
            <a:fld id="{B19B0651-EE4F-4900-A07F-96A6BFA9D0F0}" type="slidenum">
              <a:rPr lang="ru-RU" smtClean="0"/>
              <a:pPr/>
              <a:t>‹#›</a:t>
            </a:fld>
            <a:endParaRPr lang="ru-RU" dirty="0"/>
          </a:p>
        </p:txBody>
      </p:sp>
      <p:sp>
        <p:nvSpPr>
          <p:cNvPr id="23" name="Нижний колонтитул 22"/>
          <p:cNvSpPr>
            <a:spLocks noGrp="1"/>
          </p:cNvSpPr>
          <p:nvPr>
            <p:ph type="ftr" sz="quarter" idx="16"/>
          </p:nvPr>
        </p:nvSpPr>
        <p:spPr/>
        <p:txBody>
          <a:bodyPr rtlCol="0"/>
          <a:lstStyle/>
          <a:p>
            <a:endParaRPr lang="ru-RU" dirty="0">
              <a:solidFill>
                <a:srgbClr val="575F6D"/>
              </a:solidFill>
            </a:endParaRPr>
          </a:p>
        </p:txBody>
      </p:sp>
    </p:spTree>
    <p:extLst>
      <p:ext uri="{BB962C8B-B14F-4D97-AF65-F5344CB8AC3E}">
        <p14:creationId xmlns:p14="http://schemas.microsoft.com/office/powerpoint/2010/main" val="2215265351"/>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dirty="0"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18" name="Номер слайда 17"/>
          <p:cNvSpPr>
            <a:spLocks noGrp="1"/>
          </p:cNvSpPr>
          <p:nvPr>
            <p:ph type="sldNum" sz="quarter" idx="11"/>
          </p:nvPr>
        </p:nvSpPr>
        <p:spPr/>
        <p:txBody>
          <a:bodyPr rtlCol="0"/>
          <a:lstStyle/>
          <a:p>
            <a:fld id="{B19B0651-EE4F-4900-A07F-96A6BFA9D0F0}" type="slidenum">
              <a:rPr lang="ru-RU" smtClean="0"/>
              <a:pPr/>
              <a:t>‹#›</a:t>
            </a:fld>
            <a:endParaRPr lang="ru-RU" dirty="0"/>
          </a:p>
        </p:txBody>
      </p:sp>
      <p:sp>
        <p:nvSpPr>
          <p:cNvPr id="21" name="Нижний колонтитул 20"/>
          <p:cNvSpPr>
            <a:spLocks noGrp="1"/>
          </p:cNvSpPr>
          <p:nvPr>
            <p:ph type="ftr" sz="quarter" idx="12"/>
          </p:nvPr>
        </p:nvSpPr>
        <p:spPr/>
        <p:txBody>
          <a:bodyPr rtlCol="0"/>
          <a:lstStyle/>
          <a:p>
            <a:endParaRPr lang="ru-RU" dirty="0">
              <a:solidFill>
                <a:srgbClr val="575F6D"/>
              </a:solidFill>
            </a:endParaRPr>
          </a:p>
        </p:txBody>
      </p:sp>
    </p:spTree>
    <p:extLst>
      <p:ext uri="{BB962C8B-B14F-4D97-AF65-F5344CB8AC3E}">
        <p14:creationId xmlns:p14="http://schemas.microsoft.com/office/powerpoint/2010/main" val="18295057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5" name="Нижний колонтитул 4"/>
          <p:cNvSpPr>
            <a:spLocks noGrp="1"/>
          </p:cNvSpPr>
          <p:nvPr>
            <p:ph type="ftr" sz="quarter" idx="11"/>
          </p:nvPr>
        </p:nvSpPr>
        <p:spPr/>
        <p:txBody>
          <a:bodyPr/>
          <a:lstStyle/>
          <a:p>
            <a:endParaRPr lang="ru-RU" dirty="0">
              <a:solidFill>
                <a:srgbClr val="575F6D"/>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23159036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5" name="Нижний колонтитул 4"/>
          <p:cNvSpPr>
            <a:spLocks noGrp="1"/>
          </p:cNvSpPr>
          <p:nvPr>
            <p:ph type="ftr" sz="quarter" idx="11"/>
          </p:nvPr>
        </p:nvSpPr>
        <p:spPr/>
        <p:txBody>
          <a:bodyPr/>
          <a:lstStyle/>
          <a:p>
            <a:endParaRPr lang="ru-RU" dirty="0">
              <a:solidFill>
                <a:srgbClr val="575F6D"/>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2050769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03.11.2016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dirty="0">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2092653978"/>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9" name="Номер слайда 8"/>
          <p:cNvSpPr>
            <a:spLocks noGrp="1"/>
          </p:cNvSpPr>
          <p:nvPr>
            <p:ph type="sldNum" sz="quarter" idx="15"/>
          </p:nvPr>
        </p:nvSpPr>
        <p:spPr/>
        <p:txBody>
          <a:bodyPr rtlCol="0"/>
          <a:lstStyle/>
          <a:p>
            <a:fld id="{B19B0651-EE4F-4900-A07F-96A6BFA9D0F0}" type="slidenum">
              <a:rPr lang="ru-RU" smtClean="0"/>
              <a:pPr/>
              <a:t>‹#›</a:t>
            </a:fld>
            <a:endParaRPr lang="ru-RU" dirty="0"/>
          </a:p>
        </p:txBody>
      </p:sp>
      <p:sp>
        <p:nvSpPr>
          <p:cNvPr id="10" name="Нижний колонтитул 9"/>
          <p:cNvSpPr>
            <a:spLocks noGrp="1"/>
          </p:cNvSpPr>
          <p:nvPr>
            <p:ph type="ftr" sz="quarter" idx="16"/>
          </p:nvPr>
        </p:nvSpPr>
        <p:spPr/>
        <p:txBody>
          <a:bodyPr rtlCol="0"/>
          <a:lstStyle/>
          <a:p>
            <a:endParaRPr lang="ru-RU" dirty="0">
              <a:solidFill>
                <a:srgbClr val="575F6D"/>
              </a:solidFill>
            </a:endParaRPr>
          </a:p>
        </p:txBody>
      </p:sp>
    </p:spTree>
    <p:extLst>
      <p:ext uri="{BB962C8B-B14F-4D97-AF65-F5344CB8AC3E}">
        <p14:creationId xmlns:p14="http://schemas.microsoft.com/office/powerpoint/2010/main" val="228322804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solidFill>
                  <a:srgbClr val="FFF39D"/>
                </a:solidFill>
              </a:rPr>
              <a:pPr/>
              <a:t>03.11.2016</a:t>
            </a:fld>
            <a:endParaRPr lang="ru-RU" dirty="0">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dirty="0">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992560131"/>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6" name="Нижний колонтитул 5"/>
          <p:cNvSpPr>
            <a:spLocks noGrp="1"/>
          </p:cNvSpPr>
          <p:nvPr>
            <p:ph type="ftr" sz="quarter" idx="11"/>
          </p:nvPr>
        </p:nvSpPr>
        <p:spPr/>
        <p:txBody>
          <a:bodyPr/>
          <a:lstStyle/>
          <a:p>
            <a:endParaRPr lang="ru-RU" dirty="0">
              <a:solidFill>
                <a:srgbClr val="575F6D"/>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34324870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8" name="Нижний колонтитул 7"/>
          <p:cNvSpPr>
            <a:spLocks noGrp="1"/>
          </p:cNvSpPr>
          <p:nvPr>
            <p:ph type="ftr" sz="quarter" idx="11"/>
          </p:nvPr>
        </p:nvSpPr>
        <p:spPr/>
        <p:txBody>
          <a:bodyPr/>
          <a:lstStyle/>
          <a:p>
            <a:endParaRPr lang="ru-RU" dirty="0">
              <a:solidFill>
                <a:srgbClr val="575F6D"/>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dirty="0"/>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34712583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7" name="Номер слайда 6"/>
          <p:cNvSpPr>
            <a:spLocks noGrp="1"/>
          </p:cNvSpPr>
          <p:nvPr>
            <p:ph type="sldNum" sz="quarter" idx="11"/>
          </p:nvPr>
        </p:nvSpPr>
        <p:spPr/>
        <p:txBody>
          <a:bodyPr rtlCol="0"/>
          <a:lstStyle/>
          <a:p>
            <a:fld id="{B19B0651-EE4F-4900-A07F-96A6BFA9D0F0}" type="slidenum">
              <a:rPr lang="ru-RU" smtClean="0"/>
              <a:pPr/>
              <a:t>‹#›</a:t>
            </a:fld>
            <a:endParaRPr lang="ru-RU" dirty="0"/>
          </a:p>
        </p:txBody>
      </p:sp>
      <p:sp>
        <p:nvSpPr>
          <p:cNvPr id="8" name="Нижний колонтитул 7"/>
          <p:cNvSpPr>
            <a:spLocks noGrp="1"/>
          </p:cNvSpPr>
          <p:nvPr>
            <p:ph type="ftr" sz="quarter" idx="12"/>
          </p:nvPr>
        </p:nvSpPr>
        <p:spPr/>
        <p:txBody>
          <a:bodyPr rtlCol="0"/>
          <a:lstStyle/>
          <a:p>
            <a:endParaRPr lang="ru-RU" dirty="0">
              <a:solidFill>
                <a:srgbClr val="575F6D"/>
              </a:solidFill>
            </a:endParaRPr>
          </a:p>
        </p:txBody>
      </p:sp>
    </p:spTree>
    <p:extLst>
      <p:ext uri="{BB962C8B-B14F-4D97-AF65-F5344CB8AC3E}">
        <p14:creationId xmlns:p14="http://schemas.microsoft.com/office/powerpoint/2010/main" val="30097639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3" name="Нижний колонтитул 2"/>
          <p:cNvSpPr>
            <a:spLocks noGrp="1"/>
          </p:cNvSpPr>
          <p:nvPr>
            <p:ph type="ftr" sz="quarter" idx="11"/>
          </p:nvPr>
        </p:nvSpPr>
        <p:spPr/>
        <p:txBody>
          <a:bodyPr/>
          <a:lstStyle/>
          <a:p>
            <a:endParaRPr lang="ru-RU" dirty="0">
              <a:solidFill>
                <a:srgbClr val="575F6D"/>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25157105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22" name="Номер слайда 21"/>
          <p:cNvSpPr>
            <a:spLocks noGrp="1"/>
          </p:cNvSpPr>
          <p:nvPr>
            <p:ph type="sldNum" sz="quarter" idx="15"/>
          </p:nvPr>
        </p:nvSpPr>
        <p:spPr/>
        <p:txBody>
          <a:bodyPr rtlCol="0"/>
          <a:lstStyle/>
          <a:p>
            <a:fld id="{B19B0651-EE4F-4900-A07F-96A6BFA9D0F0}" type="slidenum">
              <a:rPr lang="ru-RU" smtClean="0"/>
              <a:pPr/>
              <a:t>‹#›</a:t>
            </a:fld>
            <a:endParaRPr lang="ru-RU" dirty="0"/>
          </a:p>
        </p:txBody>
      </p:sp>
      <p:sp>
        <p:nvSpPr>
          <p:cNvPr id="23" name="Нижний колонтитул 22"/>
          <p:cNvSpPr>
            <a:spLocks noGrp="1"/>
          </p:cNvSpPr>
          <p:nvPr>
            <p:ph type="ftr" sz="quarter" idx="16"/>
          </p:nvPr>
        </p:nvSpPr>
        <p:spPr/>
        <p:txBody>
          <a:bodyPr rtlCol="0"/>
          <a:lstStyle/>
          <a:p>
            <a:endParaRPr lang="ru-RU" dirty="0">
              <a:solidFill>
                <a:srgbClr val="575F6D"/>
              </a:solidFill>
            </a:endParaRPr>
          </a:p>
        </p:txBody>
      </p:sp>
    </p:spTree>
    <p:extLst>
      <p:ext uri="{BB962C8B-B14F-4D97-AF65-F5344CB8AC3E}">
        <p14:creationId xmlns:p14="http://schemas.microsoft.com/office/powerpoint/2010/main" val="3568694892"/>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dirty="0"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18" name="Номер слайда 17"/>
          <p:cNvSpPr>
            <a:spLocks noGrp="1"/>
          </p:cNvSpPr>
          <p:nvPr>
            <p:ph type="sldNum" sz="quarter" idx="11"/>
          </p:nvPr>
        </p:nvSpPr>
        <p:spPr/>
        <p:txBody>
          <a:bodyPr rtlCol="0"/>
          <a:lstStyle/>
          <a:p>
            <a:fld id="{B19B0651-EE4F-4900-A07F-96A6BFA9D0F0}" type="slidenum">
              <a:rPr lang="ru-RU" smtClean="0"/>
              <a:pPr/>
              <a:t>‹#›</a:t>
            </a:fld>
            <a:endParaRPr lang="ru-RU" dirty="0"/>
          </a:p>
        </p:txBody>
      </p:sp>
      <p:sp>
        <p:nvSpPr>
          <p:cNvPr id="21" name="Нижний колонтитул 20"/>
          <p:cNvSpPr>
            <a:spLocks noGrp="1"/>
          </p:cNvSpPr>
          <p:nvPr>
            <p:ph type="ftr" sz="quarter" idx="12"/>
          </p:nvPr>
        </p:nvSpPr>
        <p:spPr/>
        <p:txBody>
          <a:bodyPr rtlCol="0"/>
          <a:lstStyle/>
          <a:p>
            <a:endParaRPr lang="ru-RU" dirty="0">
              <a:solidFill>
                <a:srgbClr val="575F6D"/>
              </a:solidFill>
            </a:endParaRPr>
          </a:p>
        </p:txBody>
      </p:sp>
    </p:spTree>
    <p:extLst>
      <p:ext uri="{BB962C8B-B14F-4D97-AF65-F5344CB8AC3E}">
        <p14:creationId xmlns:p14="http://schemas.microsoft.com/office/powerpoint/2010/main" val="19384929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5" name="Нижний колонтитул 4"/>
          <p:cNvSpPr>
            <a:spLocks noGrp="1"/>
          </p:cNvSpPr>
          <p:nvPr>
            <p:ph type="ftr" sz="quarter" idx="11"/>
          </p:nvPr>
        </p:nvSpPr>
        <p:spPr/>
        <p:txBody>
          <a:bodyPr/>
          <a:lstStyle/>
          <a:p>
            <a:endParaRPr lang="ru-RU" dirty="0">
              <a:solidFill>
                <a:srgbClr val="575F6D"/>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196705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03.11.2016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5" name="Нижний колонтитул 4"/>
          <p:cNvSpPr>
            <a:spLocks noGrp="1"/>
          </p:cNvSpPr>
          <p:nvPr>
            <p:ph type="ftr" sz="quarter" idx="11"/>
          </p:nvPr>
        </p:nvSpPr>
        <p:spPr/>
        <p:txBody>
          <a:bodyPr/>
          <a:lstStyle/>
          <a:p>
            <a:endParaRPr lang="ru-RU" dirty="0">
              <a:solidFill>
                <a:srgbClr val="575F6D"/>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292565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03.11.2016</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03.11.2016</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830679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dirty="0">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27726856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dirty="0">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18047284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dirty="0">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173834753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dirty="0">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264853611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dirty="0">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60013559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solidFill>
                  <a:srgbClr val="575F6D"/>
                </a:solidFill>
              </a:rPr>
              <a:pPr/>
              <a:t>03.11.2016</a:t>
            </a:fld>
            <a:endParaRPr lang="ru-RU" dirty="0">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dirty="0">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130740288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yandex.ru/images/search?text=%D1%8D%D0%BC%D0%B1%D0%BB%D0%B5%D0%BC%D1%8B%20%D0%BE%20%D0%B1%D1%8E%D0%B4%D0%B6%D0%B5%D1%82%D0%B5,%20%D0%B4%D0%B5%D0%BD%D1%8C%D0%B3%D0%B0%D1%85%20%D0%B8%20%D0%B1%D1%83%D1%85%D1%83%D1%87%D0%B5%D1%82%D0%B5&amp;img_url=http://azbukaucheta.com/wp-content/uploads/2012/05/10719B4B.jpeg&amp;pos=20&amp;rpt=simage"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yandex.ru/images/search?source=wiz&amp;img_url=http://dtpochevidets.ru/upload/iblock/fc5/4844579717076c48fe1fbe2a3feb66a0.jpeg&amp;p=4&amp;text=%D0%BE%20%D0%B1%D1%8E%D0%B4%D0%B6%D0%B5%D1%82%D0%B5%20%D1%8D%D0%BC%D0%B1%D0%BB%D0%B5%D0%BC%D1%8B&amp;noreask=1&amp;pos=124&amp;rpt=simage&amp;lr=100645"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yandex.ru/images/search?source=wiz&amp;img_url=http://www.capital.com.pa/wp-content/uploads/2014/05/Foto-Monedas.jpg&amp;p=1&amp;text=%D1%84%D0%BE%D1%82%D0%BE%20%D0%B2%D1%81%D0%B5%20%D0%BE%20%D1%84%D0%B8%D0%BD%D0%B0%D0%BD%D1%81%D0%B0%D1%85&amp;noreask=1&amp;pos=57&amp;rpt=simage&amp;lr=100645"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yandex.ru/images/search?text=%D1%8D%D0%BC%D0%B1%D0%BB%D0%B5%D0%BC%D1%8B%20%D0%BE%20%D0%B1%D1%8E%D0%B4%D0%B6%D0%B5%D1%82%D0%B5,%20%D0%B4%D0%B5%D0%BD%D1%8C%D0%B3%D0%B0%D1%85%20%D0%B8%20%D0%B1%D1%83%D1%85%D1%83%D1%87%D0%B5%D1%82%D0%B5&amp;img_url=http://capstoneeducationcenter.com/wp-content/uploads/2013/09/Abacus.gif&amp;pos=4&amp;rpt=simage" TargetMode="External"/><Relationship Id="rId2" Type="http://schemas.openxmlformats.org/officeDocument/2006/relationships/chart" Target="../charts/chart2.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yandex.ru/images/search?p=4&amp;text=%D1%8D%D0%BC%D0%B1%D0%BB%D0%B5%D0%BC%D1%8B%20%D0%BE%20%D0%B1%D1%8E%D0%B4%D0%B6%D0%B5%D1%82%D0%B5,%20%D0%B4%D0%B5%D0%BD%D1%8C%D0%B3%D0%B0%D1%85%20%D0%B8%20%D0%B1%D1%83%D1%85%D1%83%D1%87%D0%B5%D1%82%D0%B5&amp;img_url=http://www.lawyersforafricablog.com/files/2015/11/invest.jpg&amp;pos=131&amp;rpt=simag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yandex.ru/images/search?p=1&amp;text=%D0%BE%20%D0%B1%D1%8E%D0%B4%D0%B6%D0%B5%D1%82%D0%B5%20%D1%8D%D0%BC%D0%B1%D0%BB%D0%B5%D0%BC%D1%8B%20%D0%B8%20%D0%BA%D0%B0%D1%80%D1%82%D0%B8%D0%BD%D0%BA%D0%B8&amp;img_url=http://school19krsrm.ru/docs/simvolika/sosh_19_gerb-1.jpg&amp;pos=34&amp;rpt=simag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yandex.ru/images/search?source=wiz&amp;img_url=http://189131.selcdn.com/kultura/assets/uploads/posters/u-123_ba422-1527310368_image_14291882517995.jpg_big.jpeg&amp;text=%D0%BA%D0%B0%D1%80%D1%82%D0%B8%D0%BD%D0%BA%D0%B8%20%D0%B8%20%D1%8D%D0%BC%D0%B1%D0%BB%D0%B5%D0%BC%D1%8B%20%D0%BF%D0%BE%20%D0%BA%D1%83%D0%BB%D1%8C%D1%82%D1%83%D1%80%D0%B5&amp;noreask=1&amp;pos=22&amp;lr=100645&amp;rpt=simag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yandex.ru/images/search?text=%D0%BA%D0%B0%D1%80%D1%82%D0%B8%D0%BD%D0%BA%D0%B8%20%D0%B8%20%D1%8D%D0%BC%D0%B1%D0%BB%D0%B5%D0%BC%D1%8B%20%D0%BF%D0%BE%20%D0%B7%D0%B4%D1%80%D0%B0%D0%B2%D0%BE%D0%BE%D1%85%D1%80%D0%B0%D0%BD%D0%B5%D0%BD%D0%B8%D1%8E&amp;img_url=http://www.evgrafova.com/images/Logotip-profs.png&amp;pos=4&amp;rpt=simag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yandex.ru/images/search?text=%D0%BA%D0%B0%D1%80%D1%82%D0%B8%D0%BD%D0%BA%D0%B8%20%D0%B8%20%D1%8D%D0%BC%D0%B1%D0%BB%D0%B5%D0%BC%D1%8B%20%D0%BF%D0%BE%20%D1%81%D0%BE%D1%86%D0%B8%D0%B0%D0%BB%D1%8C%D0%BD%D0%BE%D0%B9%20%D0%BF%D0%BE%D0%B4%D0%B4%D0%B5%D1%80%D0%B6%D0%BA%D0%B5%20%D0%BD%D0%B0%D1%81%D0%B5%D0%BB%D0%B5%D0%BD%D0%B8%D1%8E&amp;img_url=http://kuzinfo.ru/images/News2016/201607110001.jpg&amp;pos=2&amp;rpt=simag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yandex.ru/images/search?source=wiz&amp;img_url=http://foxyforex.ru/wp-content/uploads/2016/02/shutterstock_74025742.jpg&amp;p=3&amp;text=%D1%84%D0%BE%D1%82%D0%BE%20%D0%B2%D1%81%D0%B5%20%D0%BE%20%D1%84%D0%B8%D0%BD%D0%B0%D0%BD%D1%81%D0%B0%D1%85&amp;noreask=1&amp;pos=106&amp;rpt=simage&amp;lr=100645" TargetMode="External"/><Relationship Id="rId1" Type="http://schemas.openxmlformats.org/officeDocument/2006/relationships/slideLayout" Target="../slideLayouts/slideLayout14.xml"/><Relationship Id="rId5" Type="http://schemas.openxmlformats.org/officeDocument/2006/relationships/image" Target="../media/image29.jpeg"/><Relationship Id="rId4" Type="http://schemas.openxmlformats.org/officeDocument/2006/relationships/hyperlink" Target="https://yandex.ru/images/search?p=2&amp;text=%D0%BA%D0%B0%D1%80%D1%82%D0%B8%D0%BD%D0%BA%D0%B8%20%D0%B8%20%D1%8D%D0%BC%D0%B1%D0%BB%D0%B5%D0%BC%D1%8B%20%D0%BF%D0%BE%20%D1%84%D0%B8%D0%B7%D0%B8%D1%87%D0%B5%D1%81%D0%BA%D0%BE%D0%B9%20%D0%BA%D1%83%D0%BB%D1%8C%D1%82%D1%83%D1%80%D0%B5%20%D0%B8%20%D1%81%D0%BF%D0%BE%D1%80%D1%82%D1%83&amp;img_url=http://www.woodlandsprimary.school.nz/uploads/2/1/1/4/21142586/7582777.png?934&amp;pos=75&amp;rpt=simage"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yandex.ru/images/search?source=wiz&amp;img_url=http://rmr.gov.ua/data/photomanager/139064424_big.jpg&amp;p=1&amp;text=%D0%BE%20%D0%B1%D1%8E%D0%B4%D0%B6%D0%B5%D1%82%D0%B5%20%D1%8D%D0%BC%D0%B1%D0%BB%D0%B5%D0%BC%D1%8B&amp;noreask=1&amp;pos=38&amp;rpt=simage&amp;lr=100645"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yandex.ru/images/search?source=wiz&amp;img_url=https://classconnection.s3.amazonaws.com/642/flashcards/1826642/jpg/wallpaper_summers_breeze1-142021D592D7749C480.jpg&amp;p=1&amp;text=%D1%81%D0%B5%D0%BB%D1%8C%D1%81%D0%BA%D0%BE%D0%B5%20%D1%85%D0%BE%D0%B7%D1%8F%D0%B9%D1%81%D1%82%D0%B2%D0%BE%20%D0%B2%20%D0%B7%D0%B5%D0%BB%D0%B5%D0%BD%D1%87%D1%83%D0%BA%D1%81%D0%BA%D0%BE%D0%BC%20%D1%80%D0%B0%D0%B9%D0%BE%D0%BD%D0%B5&amp;noreask=1&amp;pos=42&amp;rpt=simage&amp;lr=100645" TargetMode="External"/><Relationship Id="rId7" Type="http://schemas.openxmlformats.org/officeDocument/2006/relationships/hyperlink" Target="https://yandex.ru/images/search?source=wiz&amp;img_url=http://i.t30p.ru/2Sj5&amp;p=1&amp;text=%D1%81%D0%B5%D0%BB%D1%8C%D1%81%D0%BA%D0%BE%D0%B5%20%D1%85%D0%BE%D0%B7%D1%8F%D0%B9%D1%81%D1%82%D0%B2%D0%BE%20%D0%B2%20%D0%B7%D0%B5%D0%BB%D0%B5%D0%BD%D1%87%D1%83%D0%BA%D1%81%D0%BA%D0%BE%D0%BC%20%D1%80%D0%B0%D0%B9%D0%BE%D0%BD%D0%B5&amp;noreask=1&amp;pos=33&amp;rpt=simage&amp;lr=100645"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hyperlink" Target="https://yandex.ru/images/search?source=wiz&amp;img_url=http://www.novorosinform.org/upload/802b3d1c66bff4b851dae9bf197506ff.jpg&amp;text=%D1%81%D0%B5%D0%BB%D1%8C%D1%81%D0%BA%D0%BE%D0%B5%20%D1%85%D0%BE%D0%B7%D1%8F%D0%B9%D1%81%D1%82%D0%B2%D0%BE%20%D0%B2%20%D0%B7%D0%B5%D0%BB%D0%B5%D0%BD%D1%87%D1%83%D0%BA%D1%81%D0%BA%D0%BE%D0%BC%20%D1%80%D0%B0%D0%B9%D0%BE%D0%BD%D0%B5&amp;noreask=1&amp;pos=28&amp;lr=100645&amp;rpt=simage" TargetMode="External"/><Relationship Id="rId4" Type="http://schemas.openxmlformats.org/officeDocument/2006/relationships/image" Target="../media/image7.jpe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yandex.ru/images/search?source=wiz&amp;img_url=http://www.haberarasi.com/images/upload/image/90VKHFUJhsq6fRO5N1Gc.jpg&amp;p=1&amp;text=%D0%BE%20%D0%B1%D1%8E%D0%B4%D0%B6%D0%B5%D1%82%D0%B5%20%D1%8D%D0%BC%D0%B1%D0%BB%D0%B5%D0%BC%D1%8B&amp;noreask=1&amp;pos=34&amp;rpt=simage&amp;lr=100645"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yandex.ru/images/search?source=wiz&amp;img_url=http://static4.depositphotos.com/1000423/445/i/950/depositphotos_4450852-House-in-the-hands-against-the-blue-sky.jpg&amp;p=4&amp;text=%D0%B6%D0%B8%D0%BB%D1%8C%D0%B5%20%D0%BC%D0%BE%D0%BB%D0%BE%D0%B4%D0%BE%D0%B9%20%D1%81%D0%B5%D0%BC%D1%8C%D0%B5%20%D0%B8%20%D0%BD%D0%BE%D0%B2%D0%BE%D1%81%D1%82%D1%80%D0%BE%D0%B9%D0%BA%D0%B8%20%D1%84%D0%BE%D1%82%D0%BE&amp;noreask=1&amp;pos=140&amp;rpt=simage&amp;lr=100645" TargetMode="Externa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hyperlink" Target="https://yandex.ru/images/search?source=wiz&amp;img_url=http://1000dosk.com/s/19-05-9844216.jpg&amp;text=%D0%B6%D0%B8%D0%BB%D1%8C%D0%B5%20%D0%BC%D0%BE%D0%BB%D0%BE%D0%B4%D0%BE%D0%B9%20%D1%81%D0%B5%D0%BC%D1%8C%D0%B5%20%D0%B8%20%D0%BD%D0%BE%D0%B2%D0%BE%D1%81%D1%82%D1%80%D0%BE%D0%B9%D0%BA%D0%B8%20%D1%84%D0%BE%D1%82%D0%BE&amp;noreask=1&amp;pos=0&amp;lr=100645&amp;rpt=simag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3" Type="http://schemas.openxmlformats.org/officeDocument/2006/relationships/hyperlink" Target="https://yandex.ru/images/search?source=wiz&amp;img_url=http://bris-group.com/wp-content/uploads/2013/10/accounting-services.jpg&amp;p=2&amp;text=%D1%84%D0%BE%D1%82%D0%BE%20%D0%B2%D1%81%D0%B5%20%D0%BE%20%D1%84%D0%B8%D0%BD%D0%B0%D0%BD%D1%81%D0%B0%D1%85&amp;noreask=1&amp;pos=84&amp;rpt=simage&amp;lr=100645" TargetMode="External"/><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yandex.ru/images/search?source=wiz&amp;img_url=http://zrenienasto.narod.ru/index_files/kontakt.jpg&amp;text=%D0%BA%D0%BE%D0%BD%D1%82%D0%B0%D0%BA%D1%82%D0%BD%D0%B0%D1%8F%20%D0%B8%D0%BD%D1%84%D0%BE%D1%80%D0%BC%D0%B0%D1%86%D0%B8%D1%8F%20-%20%D1%84%D0%BE%D1%82%D0%BE&amp;noreask=1&amp;pos=6&amp;lr=100645&amp;rpt=simage" TargetMode="External"/><Relationship Id="rId1" Type="http://schemas.openxmlformats.org/officeDocument/2006/relationships/slideLayout" Target="../slideLayouts/slideLayout2.xml"/><Relationship Id="rId4" Type="http://schemas.openxmlformats.org/officeDocument/2006/relationships/hyperlink" Target="mailto:zelfin@mail.r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yandex.ru/images/search?p=4&amp;text=%D1%8D%D0%BC%D0%B1%D0%BB%D0%B5%D0%BC%D1%8B%20%D0%BE%20%D0%B1%D1%8E%D0%B4%D0%B6%D0%B5%D1%82%D0%B5,%20%D0%B4%D0%B5%D0%BD%D1%8C%D0%B3%D0%B0%D1%85%20%D0%B8%20%D0%B1%D1%83%D1%85%D1%83%D1%87%D0%B5%D1%82%D0%B5&amp;img_url=http://hotspotsocialmedia.com/wp-content/uploads/2014/02/bigstock-Finance-and-accounting-concept-42441316.jpg&amp;pos=122&amp;rpt=simag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andex.ru/images/search?text=%D1%8D%D0%BC%D0%B1%D0%BB%D0%B5%D0%BC%D1%8B%20%D0%BE%20%D0%B1%D1%8E%D0%B4%D0%B6%D0%B5%D1%82%D0%B5,%20%D0%B4%D0%B5%D0%BD%D1%8C%D0%B3%D0%B0%D1%85%20%D0%B8%20%D0%B1%D1%83%D1%85%D1%83%D1%87%D0%B5%D1%82%D0%B5&amp;img_url=http://www.classifieds24.ru/images/2468/2467832/large_1.jpg&amp;pos=8&amp;rpt=simage"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646184"/>
            <a:ext cx="4087651" cy="1934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77" y="4741159"/>
            <a:ext cx="3096047" cy="2065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одзаголовок 2"/>
          <p:cNvSpPr>
            <a:spLocks noGrp="1"/>
          </p:cNvSpPr>
          <p:nvPr>
            <p:ph type="subTitle" idx="1"/>
          </p:nvPr>
        </p:nvSpPr>
        <p:spPr>
          <a:xfrm>
            <a:off x="2664296" y="4725144"/>
            <a:ext cx="6444208" cy="1080120"/>
          </a:xfrm>
        </p:spPr>
        <p:txBody>
          <a:bodyPr>
            <a:normAutofit fontScale="92500" lnSpcReduction="20000"/>
          </a:bodyPr>
          <a:lstStyle/>
          <a:p>
            <a:r>
              <a:rPr lang="ru-RU" sz="1600" b="1" dirty="0" smtClean="0">
                <a:solidFill>
                  <a:schemeClr val="accent2">
                    <a:lumMod val="20000"/>
                    <a:lumOff val="80000"/>
                  </a:schemeClr>
                </a:solidFill>
                <a:latin typeface="Ampir Deco" pitchFamily="2" charset="0"/>
              </a:rPr>
              <a:t>К решению Совета Зеленчукского</a:t>
            </a:r>
            <a:r>
              <a:rPr lang="ru-RU" sz="1600" b="1" dirty="0">
                <a:solidFill>
                  <a:schemeClr val="accent2">
                    <a:lumMod val="20000"/>
                    <a:lumOff val="80000"/>
                  </a:schemeClr>
                </a:solidFill>
                <a:latin typeface="Ampir Deco" pitchFamily="2" charset="0"/>
              </a:rPr>
              <a:t> муниципального района </a:t>
            </a:r>
            <a:r>
              <a:rPr lang="ru-RU" sz="1600" b="1" dirty="0" smtClean="0">
                <a:solidFill>
                  <a:schemeClr val="accent2">
                    <a:lumMod val="20000"/>
                    <a:lumOff val="80000"/>
                  </a:schemeClr>
                </a:solidFill>
                <a:latin typeface="Ampir Deco" pitchFamily="2" charset="0"/>
              </a:rPr>
              <a:t> </a:t>
            </a:r>
            <a:r>
              <a:rPr lang="ru-RU" sz="1600" b="1" dirty="0">
                <a:solidFill>
                  <a:schemeClr val="accent2">
                    <a:lumMod val="20000"/>
                    <a:lumOff val="80000"/>
                  </a:schemeClr>
                </a:solidFill>
                <a:latin typeface="Ampir Deco" pitchFamily="2" charset="0"/>
              </a:rPr>
              <a:t>третьего созыва от 08.06.2016 </a:t>
            </a:r>
            <a:r>
              <a:rPr lang="ru-RU" sz="1600" b="1" dirty="0" smtClean="0">
                <a:solidFill>
                  <a:schemeClr val="accent2">
                    <a:lumMod val="20000"/>
                    <a:lumOff val="80000"/>
                  </a:schemeClr>
                </a:solidFill>
                <a:latin typeface="Ampir Deco" pitchFamily="2" charset="0"/>
              </a:rPr>
              <a:t> №108 </a:t>
            </a:r>
            <a:endParaRPr lang="ru-RU" sz="1600" b="1" dirty="0">
              <a:solidFill>
                <a:schemeClr val="accent2">
                  <a:lumMod val="20000"/>
                  <a:lumOff val="80000"/>
                </a:schemeClr>
              </a:solidFill>
              <a:latin typeface="Ampir Deco" pitchFamily="2" charset="0"/>
            </a:endParaRPr>
          </a:p>
          <a:p>
            <a:r>
              <a:rPr lang="ru-RU" sz="1600" b="1" dirty="0" smtClean="0">
                <a:solidFill>
                  <a:schemeClr val="accent2">
                    <a:lumMod val="20000"/>
                    <a:lumOff val="80000"/>
                  </a:schemeClr>
                </a:solidFill>
                <a:latin typeface="Ampir Deco" pitchFamily="2" charset="0"/>
              </a:rPr>
              <a:t>«Об  </a:t>
            </a:r>
            <a:r>
              <a:rPr lang="ru-RU" sz="1600" b="1" dirty="0">
                <a:solidFill>
                  <a:schemeClr val="accent2">
                    <a:lumMod val="20000"/>
                    <a:lumOff val="80000"/>
                  </a:schemeClr>
                </a:solidFill>
                <a:latin typeface="Ampir Deco" pitchFamily="2" charset="0"/>
              </a:rPr>
              <a:t>утверждении  </a:t>
            </a:r>
            <a:r>
              <a:rPr lang="ru-RU" sz="1600" b="1" dirty="0" smtClean="0">
                <a:solidFill>
                  <a:schemeClr val="accent2">
                    <a:lumMod val="20000"/>
                    <a:lumOff val="80000"/>
                  </a:schemeClr>
                </a:solidFill>
                <a:latin typeface="Ampir Deco" pitchFamily="2" charset="0"/>
              </a:rPr>
              <a:t>отчёта  </a:t>
            </a:r>
            <a:r>
              <a:rPr lang="ru-RU" sz="1600" b="1" dirty="0">
                <a:solidFill>
                  <a:schemeClr val="accent2">
                    <a:lumMod val="20000"/>
                    <a:lumOff val="80000"/>
                  </a:schemeClr>
                </a:solidFill>
                <a:latin typeface="Ampir Deco" pitchFamily="2" charset="0"/>
              </a:rPr>
              <a:t>об  исполнении  бюджета  </a:t>
            </a:r>
            <a:r>
              <a:rPr lang="ru-RU" sz="1600" b="1" dirty="0" smtClean="0">
                <a:solidFill>
                  <a:schemeClr val="accent2">
                    <a:lumMod val="20000"/>
                    <a:lumOff val="80000"/>
                  </a:schemeClr>
                </a:solidFill>
                <a:latin typeface="Ampir Deco" pitchFamily="2" charset="0"/>
              </a:rPr>
              <a:t>Зеленчукского муниципального </a:t>
            </a:r>
            <a:r>
              <a:rPr lang="ru-RU" sz="1600" b="1" dirty="0">
                <a:solidFill>
                  <a:schemeClr val="accent2">
                    <a:lumMod val="20000"/>
                    <a:lumOff val="80000"/>
                  </a:schemeClr>
                </a:solidFill>
                <a:latin typeface="Ampir Deco" pitchFamily="2" charset="0"/>
              </a:rPr>
              <a:t>района Карачаево-Черкесской Республики за 2015 </a:t>
            </a:r>
            <a:r>
              <a:rPr lang="ru-RU" sz="1600" b="1" dirty="0" smtClean="0">
                <a:solidFill>
                  <a:schemeClr val="accent2">
                    <a:lumMod val="20000"/>
                    <a:lumOff val="80000"/>
                  </a:schemeClr>
                </a:solidFill>
                <a:latin typeface="Ampir Deco" pitchFamily="2" charset="0"/>
              </a:rPr>
              <a:t>год»</a:t>
            </a:r>
            <a:endParaRPr lang="ru-RU" sz="1600" b="1" dirty="0">
              <a:solidFill>
                <a:schemeClr val="accent2">
                  <a:lumMod val="20000"/>
                  <a:lumOff val="80000"/>
                </a:schemeClr>
              </a:solidFill>
              <a:latin typeface="Ampir Deco" pitchFamily="2" charset="0"/>
            </a:endParaRPr>
          </a:p>
          <a:p>
            <a:endParaRPr lang="ru-RU" sz="1600" dirty="0">
              <a:solidFill>
                <a:schemeClr val="bg1"/>
              </a:solidFill>
              <a:effectLst>
                <a:outerShdw blurRad="38100" dist="38100" dir="2700000" algn="tl">
                  <a:srgbClr val="000000">
                    <a:alpha val="43137"/>
                  </a:srgbClr>
                </a:outerShdw>
              </a:effectLst>
              <a:latin typeface="Ampir Deco" pitchFamily="2" charset="0"/>
            </a:endParaRPr>
          </a:p>
        </p:txBody>
      </p:sp>
      <p:sp>
        <p:nvSpPr>
          <p:cNvPr id="2" name="Заголовок 1"/>
          <p:cNvSpPr>
            <a:spLocks noGrp="1"/>
          </p:cNvSpPr>
          <p:nvPr>
            <p:ph type="ctrTitle"/>
          </p:nvPr>
        </p:nvSpPr>
        <p:spPr>
          <a:xfrm>
            <a:off x="179512" y="2060848"/>
            <a:ext cx="6120680" cy="2304256"/>
          </a:xfrm>
          <a:effectLst>
            <a:outerShdw blurRad="50800" dist="38100" dir="13500000" algn="br" rotWithShape="0">
              <a:prstClr val="black">
                <a:alpha val="40000"/>
              </a:prstClr>
            </a:outerShdw>
          </a:effectLst>
        </p:spPr>
        <p:txBody>
          <a:bodyPr>
            <a:normAutofit fontScale="90000"/>
          </a:bodyPr>
          <a:lstStyle/>
          <a:p>
            <a:r>
              <a:rPr lang="ru-RU" sz="4000" b="1" dirty="0" smtClean="0">
                <a:solidFill>
                  <a:schemeClr val="accent2">
                    <a:lumMod val="20000"/>
                    <a:lumOff val="80000"/>
                  </a:schemeClr>
                </a:solidFill>
                <a:effectLst>
                  <a:outerShdw blurRad="38100" dist="38100" dir="2700000" algn="tl">
                    <a:srgbClr val="000000">
                      <a:alpha val="43137"/>
                    </a:srgbClr>
                  </a:outerShdw>
                </a:effectLst>
                <a:latin typeface="Ampir Deco" pitchFamily="2" charset="0"/>
              </a:rPr>
              <a:t>Отчёт</a:t>
            </a:r>
            <a:r>
              <a:rPr lang="ru-RU" sz="4000" b="1" dirty="0" smtClean="0">
                <a:solidFill>
                  <a:schemeClr val="accent2">
                    <a:lumMod val="40000"/>
                    <a:lumOff val="60000"/>
                  </a:schemeClr>
                </a:solidFill>
                <a:latin typeface="Ampir Deco" pitchFamily="2" charset="0"/>
              </a:rPr>
              <a:t> </a:t>
            </a:r>
            <a:r>
              <a:rPr lang="ru-RU" sz="3600" b="1" dirty="0" smtClean="0">
                <a:solidFill>
                  <a:schemeClr val="accent2">
                    <a:lumMod val="20000"/>
                    <a:lumOff val="80000"/>
                  </a:schemeClr>
                </a:solidFill>
                <a:latin typeface="Ampir Deco" pitchFamily="2" charset="0"/>
              </a:rPr>
              <a:t/>
            </a:r>
            <a:br>
              <a:rPr lang="ru-RU" sz="3600" b="1" dirty="0" smtClean="0">
                <a:solidFill>
                  <a:schemeClr val="accent2">
                    <a:lumMod val="20000"/>
                    <a:lumOff val="80000"/>
                  </a:schemeClr>
                </a:solidFill>
                <a:latin typeface="Ampir Deco" pitchFamily="2" charset="0"/>
              </a:rPr>
            </a:br>
            <a:r>
              <a:rPr lang="ru-RU" sz="3600" b="1" dirty="0" smtClean="0">
                <a:solidFill>
                  <a:schemeClr val="accent2">
                    <a:lumMod val="20000"/>
                    <a:lumOff val="80000"/>
                  </a:schemeClr>
                </a:solidFill>
                <a:latin typeface="Ampir Deco" pitchFamily="2" charset="0"/>
              </a:rPr>
              <a:t>об исполнении бюджета Зеленчукского муниципального района </a:t>
            </a:r>
            <a:br>
              <a:rPr lang="ru-RU" sz="3600" b="1" dirty="0" smtClean="0">
                <a:solidFill>
                  <a:schemeClr val="accent2">
                    <a:lumMod val="20000"/>
                    <a:lumOff val="80000"/>
                  </a:schemeClr>
                </a:solidFill>
                <a:latin typeface="Ampir Deco" pitchFamily="2" charset="0"/>
              </a:rPr>
            </a:br>
            <a:r>
              <a:rPr lang="ru-RU" sz="3600" b="1" dirty="0" smtClean="0">
                <a:solidFill>
                  <a:schemeClr val="accent2">
                    <a:lumMod val="20000"/>
                    <a:lumOff val="80000"/>
                  </a:schemeClr>
                </a:solidFill>
                <a:latin typeface="Ampir Deco" pitchFamily="2" charset="0"/>
              </a:rPr>
              <a:t>за 2015 год</a:t>
            </a:r>
            <a:endParaRPr lang="ru-RU" sz="3600" b="1" dirty="0">
              <a:solidFill>
                <a:schemeClr val="accent2">
                  <a:lumMod val="20000"/>
                  <a:lumOff val="80000"/>
                </a:schemeClr>
              </a:solidFill>
              <a:latin typeface="Ampir Deco" pitchFamily="2" charset="0"/>
            </a:endParaRPr>
          </a:p>
        </p:txBody>
      </p:sp>
      <p:sp>
        <p:nvSpPr>
          <p:cNvPr id="7" name="Подзаголовок 2"/>
          <p:cNvSpPr txBox="1">
            <a:spLocks/>
          </p:cNvSpPr>
          <p:nvPr/>
        </p:nvSpPr>
        <p:spPr>
          <a:xfrm>
            <a:off x="117085" y="332656"/>
            <a:ext cx="8991419" cy="720080"/>
          </a:xfrm>
          <a:prstGeom prst="rect">
            <a:avLst/>
          </a:prstGeom>
          <a:effectLst>
            <a:outerShdw blurRad="50800" dist="38100" dir="16200000" rotWithShape="0">
              <a:prstClr val="black">
                <a:alpha val="40000"/>
              </a:prstClr>
            </a:outerShdw>
            <a:reflection blurRad="6350" stA="50000" endA="300" endPos="90000" dist="50800" dir="5400000" sy="-100000" algn="bl" rotWithShape="0"/>
          </a:effectLst>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6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ДОСТУПНЫЙ БЮДЖЕТ ДЛЯ ГРАЖДАН</a:t>
            </a:r>
          </a:p>
          <a:p>
            <a:endParaRPr lang="ru-RU" sz="1600" dirty="0">
              <a:solidFill>
                <a:schemeClr val="bg1"/>
              </a:solidFill>
              <a:effectLst>
                <a:outerShdw blurRad="38100" dist="38100" dir="2700000" algn="tl">
                  <a:srgbClr val="000000">
                    <a:alpha val="43137"/>
                  </a:srgbClr>
                </a:outerShdw>
              </a:effectLst>
              <a:latin typeface="Ampir Deco" pitchFamily="2" charset="0"/>
            </a:endParaRPr>
          </a:p>
        </p:txBody>
      </p:sp>
    </p:spTree>
    <p:extLst>
      <p:ext uri="{BB962C8B-B14F-4D97-AF65-F5344CB8AC3E}">
        <p14:creationId xmlns:p14="http://schemas.microsoft.com/office/powerpoint/2010/main" val="301437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1871818770"/>
              </p:ext>
            </p:extLst>
          </p:nvPr>
        </p:nvGraphicFramePr>
        <p:xfrm>
          <a:off x="539552" y="3717032"/>
          <a:ext cx="7992888"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Объект 3"/>
          <p:cNvGraphicFramePr>
            <a:graphicFrameLocks noGrp="1"/>
          </p:cNvGraphicFramePr>
          <p:nvPr>
            <p:ph idx="1"/>
            <p:extLst>
              <p:ext uri="{D42A27DB-BD31-4B8C-83A1-F6EECF244321}">
                <p14:modId xmlns:p14="http://schemas.microsoft.com/office/powerpoint/2010/main" val="3780242661"/>
              </p:ext>
            </p:extLst>
          </p:nvPr>
        </p:nvGraphicFramePr>
        <p:xfrm>
          <a:off x="539552" y="1340768"/>
          <a:ext cx="7992888" cy="25202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Прямоугольник 5"/>
          <p:cNvSpPr/>
          <p:nvPr/>
        </p:nvSpPr>
        <p:spPr>
          <a:xfrm>
            <a:off x="971600" y="344850"/>
            <a:ext cx="7272808" cy="707886"/>
          </a:xfrm>
          <a:prstGeom prst="rect">
            <a:avLst/>
          </a:prstGeom>
          <a:solidFill>
            <a:schemeClr val="accent6">
              <a:lumMod val="20000"/>
              <a:lumOff val="80000"/>
            </a:schemeClr>
          </a:solidFill>
          <a:scene3d>
            <a:camera prst="orthographicFront"/>
            <a:lightRig rig="threePt" dir="t"/>
          </a:scene3d>
          <a:sp3d>
            <a:bevelT w="152400" h="50800" prst="softRound"/>
          </a:sp3d>
        </p:spPr>
        <p:txBody>
          <a:bodyPr wrap="square">
            <a:spAutoFit/>
          </a:bodyPr>
          <a:lstStyle/>
          <a:p>
            <a:pPr algn="ctr"/>
            <a:r>
              <a:rPr lang="ru-RU" sz="2000" b="1" dirty="0" smtClean="0">
                <a:solidFill>
                  <a:schemeClr val="bg2">
                    <a:lumMod val="10000"/>
                  </a:schemeClr>
                </a:solidFill>
                <a:effectLst>
                  <a:outerShdw blurRad="38100" dist="38100" dir="2700000" algn="tl">
                    <a:srgbClr val="000000">
                      <a:alpha val="43137"/>
                    </a:srgbClr>
                  </a:outerShdw>
                </a:effectLst>
              </a:rPr>
              <a:t>ЭТАПЫ </a:t>
            </a:r>
            <a:r>
              <a:rPr lang="ru-RU" sz="2000" b="1" dirty="0">
                <a:solidFill>
                  <a:schemeClr val="bg2">
                    <a:lumMod val="10000"/>
                  </a:schemeClr>
                </a:solidFill>
                <a:effectLst>
                  <a:outerShdw blurRad="38100" dist="38100" dir="2700000" algn="tl">
                    <a:srgbClr val="000000">
                      <a:alpha val="43137"/>
                    </a:srgbClr>
                  </a:outerShdw>
                </a:effectLst>
              </a:rPr>
              <a:t>РАБОТЫ НАД ОТЧЕТОМ </a:t>
            </a:r>
            <a:br>
              <a:rPr lang="ru-RU" sz="2000" b="1" dirty="0">
                <a:solidFill>
                  <a:schemeClr val="bg2">
                    <a:lumMod val="10000"/>
                  </a:schemeClr>
                </a:solidFill>
                <a:effectLst>
                  <a:outerShdw blurRad="38100" dist="38100" dir="2700000" algn="tl">
                    <a:srgbClr val="000000">
                      <a:alpha val="43137"/>
                    </a:srgbClr>
                  </a:outerShdw>
                </a:effectLst>
              </a:rPr>
            </a:br>
            <a:r>
              <a:rPr lang="ru-RU" sz="2000" b="1" dirty="0">
                <a:solidFill>
                  <a:schemeClr val="bg2">
                    <a:lumMod val="10000"/>
                  </a:schemeClr>
                </a:solidFill>
                <a:effectLst>
                  <a:outerShdw blurRad="38100" dist="38100" dir="2700000" algn="tl">
                    <a:srgbClr val="000000">
                      <a:alpha val="43137"/>
                    </a:srgbClr>
                  </a:outerShdw>
                </a:effectLst>
              </a:rPr>
              <a:t>ОБ ИСПОЛНЕНИИ БЮДЖЕТА </a:t>
            </a:r>
            <a:r>
              <a:rPr lang="ru-RU" sz="2000" b="1" dirty="0" smtClean="0">
                <a:solidFill>
                  <a:schemeClr val="bg2">
                    <a:lumMod val="10000"/>
                  </a:schemeClr>
                </a:solidFill>
                <a:effectLst>
                  <a:outerShdw blurRad="38100" dist="38100" dir="2700000" algn="tl">
                    <a:srgbClr val="000000">
                      <a:alpha val="43137"/>
                    </a:srgbClr>
                  </a:outerShdw>
                </a:effectLst>
              </a:rPr>
              <a:t>МУНИЦИПАЛЬНОГО РАЙОНА</a:t>
            </a:r>
            <a:endParaRPr lang="ru-RU" sz="2000" dirty="0">
              <a:solidFill>
                <a:schemeClr val="bg2">
                  <a:lumMod val="1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7751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4" name="Прямоугольник 3"/>
          <p:cNvSpPr/>
          <p:nvPr/>
        </p:nvSpPr>
        <p:spPr>
          <a:xfrm>
            <a:off x="1187624" y="322030"/>
            <a:ext cx="7560840" cy="707886"/>
          </a:xfrm>
          <a:prstGeom prst="rect">
            <a:avLst/>
          </a:prstGeom>
          <a:solidFill>
            <a:schemeClr val="accent6">
              <a:lumMod val="20000"/>
              <a:lumOff val="80000"/>
            </a:schemeClr>
          </a:solidFill>
          <a:scene3d>
            <a:camera prst="orthographicFront"/>
            <a:lightRig rig="threePt" dir="t"/>
          </a:scene3d>
          <a:sp3d>
            <a:bevelT w="152400" h="50800" prst="softRound"/>
          </a:sp3d>
        </p:spPr>
        <p:txBody>
          <a:bodyPr wrap="square">
            <a:spAutoFit/>
          </a:bodyPr>
          <a:lstStyle/>
          <a:p>
            <a:pPr algn="ctr"/>
            <a:r>
              <a:rPr lang="ru-RU" sz="2000" b="1" dirty="0" smtClean="0">
                <a:solidFill>
                  <a:schemeClr val="bg2">
                    <a:lumMod val="10000"/>
                  </a:schemeClr>
                </a:solidFill>
                <a:effectLst>
                  <a:outerShdw blurRad="38100" dist="38100" dir="2700000" algn="tl">
                    <a:srgbClr val="000000">
                      <a:alpha val="43137"/>
                    </a:srgbClr>
                  </a:outerShdw>
                </a:effectLst>
              </a:rPr>
              <a:t>ОСНОВНЫЕ ЦЕЛИ, УСЛОВИЯ И ОСОБЕННОСТИ ИСПОЛНЕНИЯ БЮДЖЕТА </a:t>
            </a:r>
            <a:r>
              <a:rPr lang="ru-RU" sz="2000" b="1" dirty="0">
                <a:solidFill>
                  <a:schemeClr val="bg2">
                    <a:lumMod val="10000"/>
                  </a:schemeClr>
                </a:solidFill>
                <a:effectLst>
                  <a:outerShdw blurRad="38100" dist="38100" dir="2700000" algn="tl">
                    <a:srgbClr val="000000">
                      <a:alpha val="43137"/>
                    </a:srgbClr>
                  </a:outerShdw>
                </a:effectLst>
              </a:rPr>
              <a:t>МУНИЦИПАЛЬНОГО РАЙОНА В 2015 </a:t>
            </a:r>
            <a:r>
              <a:rPr lang="ru-RU" sz="2000" b="1" dirty="0" smtClean="0">
                <a:solidFill>
                  <a:schemeClr val="bg2">
                    <a:lumMod val="10000"/>
                  </a:schemeClr>
                </a:solidFill>
                <a:effectLst>
                  <a:outerShdw blurRad="38100" dist="38100" dir="2700000" algn="tl">
                    <a:srgbClr val="000000">
                      <a:alpha val="43137"/>
                    </a:srgbClr>
                  </a:outerShdw>
                </a:effectLst>
              </a:rPr>
              <a:t>ГОДУ </a:t>
            </a:r>
            <a:endParaRPr lang="ru-RU" sz="2000" dirty="0">
              <a:solidFill>
                <a:schemeClr val="bg2">
                  <a:lumMod val="10000"/>
                </a:schemeClr>
              </a:solidFill>
              <a:effectLst>
                <a:outerShdw blurRad="38100" dist="38100" dir="2700000" algn="tl">
                  <a:srgbClr val="000000">
                    <a:alpha val="43137"/>
                  </a:srgbClr>
                </a:outerShdw>
              </a:effectLst>
            </a:endParaRPr>
          </a:p>
        </p:txBody>
      </p:sp>
      <p:sp>
        <p:nvSpPr>
          <p:cNvPr id="6" name="Стрелка вправо 5"/>
          <p:cNvSpPr/>
          <p:nvPr/>
        </p:nvSpPr>
        <p:spPr>
          <a:xfrm>
            <a:off x="575556" y="1597920"/>
            <a:ext cx="2052228" cy="1111000"/>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2">
                    <a:lumMod val="50000"/>
                  </a:schemeClr>
                </a:solidFill>
                <a:effectLst>
                  <a:outerShdw blurRad="38100" dist="38100" dir="2700000" algn="tl">
                    <a:srgbClr val="000000">
                      <a:alpha val="43137"/>
                    </a:srgbClr>
                  </a:outerShdw>
                </a:effectLst>
              </a:rPr>
              <a:t>Цель</a:t>
            </a:r>
            <a:endParaRPr lang="ru-RU" b="1" dirty="0">
              <a:solidFill>
                <a:schemeClr val="tx2">
                  <a:lumMod val="50000"/>
                </a:schemeClr>
              </a:solidFill>
              <a:effectLst>
                <a:outerShdw blurRad="38100" dist="38100" dir="2700000" algn="tl">
                  <a:srgbClr val="000000">
                    <a:alpha val="43137"/>
                  </a:srgbClr>
                </a:outerShdw>
              </a:effectLst>
            </a:endParaRPr>
          </a:p>
        </p:txBody>
      </p:sp>
      <p:sp>
        <p:nvSpPr>
          <p:cNvPr id="7" name="Овал 6"/>
          <p:cNvSpPr/>
          <p:nvPr/>
        </p:nvSpPr>
        <p:spPr>
          <a:xfrm>
            <a:off x="2771800" y="1340768"/>
            <a:ext cx="6120680" cy="129614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2">
                    <a:lumMod val="50000"/>
                  </a:schemeClr>
                </a:solidFill>
                <a:effectLst>
                  <a:outerShdw blurRad="38100" dist="38100" dir="2700000" algn="tl">
                    <a:srgbClr val="000000">
                      <a:alpha val="43137"/>
                    </a:srgbClr>
                  </a:outerShdw>
                </a:effectLst>
              </a:rPr>
              <a:t>Обеспечение устойчивости бюджетной системы района и безусловное  исполнение принятых обязательств наиболее эффективным способом </a:t>
            </a:r>
          </a:p>
        </p:txBody>
      </p:sp>
      <p:sp>
        <p:nvSpPr>
          <p:cNvPr id="8" name="Стрелка вправо 7"/>
          <p:cNvSpPr/>
          <p:nvPr/>
        </p:nvSpPr>
        <p:spPr>
          <a:xfrm>
            <a:off x="467544" y="3551312"/>
            <a:ext cx="2232248" cy="2181944"/>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2">
                    <a:lumMod val="50000"/>
                  </a:schemeClr>
                </a:solidFill>
                <a:effectLst>
                  <a:outerShdw blurRad="38100" dist="38100" dir="2700000" algn="tl">
                    <a:srgbClr val="000000">
                      <a:alpha val="43137"/>
                    </a:srgbClr>
                  </a:outerShdw>
                </a:effectLst>
              </a:rPr>
              <a:t>Условия и особенности исполнения бюджета </a:t>
            </a:r>
          </a:p>
        </p:txBody>
      </p:sp>
      <p:sp>
        <p:nvSpPr>
          <p:cNvPr id="9" name="Овал 8"/>
          <p:cNvSpPr/>
          <p:nvPr/>
        </p:nvSpPr>
        <p:spPr>
          <a:xfrm>
            <a:off x="2747060" y="2852936"/>
            <a:ext cx="6145420" cy="374441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200" b="1" dirty="0" smtClean="0">
              <a:solidFill>
                <a:schemeClr val="tx2">
                  <a:lumMod val="50000"/>
                </a:schemeClr>
              </a:solidFill>
              <a:effectLst>
                <a:outerShdw blurRad="38100" dist="38100" dir="2700000" algn="tl">
                  <a:srgbClr val="000000">
                    <a:alpha val="43137"/>
                  </a:srgbClr>
                </a:outerShdw>
              </a:effectLst>
            </a:endParaRPr>
          </a:p>
          <a:p>
            <a:pPr algn="just"/>
            <a:endParaRPr lang="ru-RU" sz="1200" b="1" dirty="0" smtClean="0">
              <a:solidFill>
                <a:schemeClr val="tx2">
                  <a:lumMod val="50000"/>
                </a:schemeClr>
              </a:solidFill>
              <a:effectLst>
                <a:outerShdw blurRad="38100" dist="38100" dir="2700000" algn="tl">
                  <a:srgbClr val="000000">
                    <a:alpha val="43137"/>
                  </a:srgbClr>
                </a:outerShdw>
              </a:effectLst>
            </a:endParaRPr>
          </a:p>
          <a:p>
            <a:pPr algn="ctr"/>
            <a:r>
              <a:rPr lang="ru-RU" sz="1300" b="1" dirty="0" smtClean="0">
                <a:solidFill>
                  <a:schemeClr val="tx2">
                    <a:lumMod val="50000"/>
                  </a:schemeClr>
                </a:solidFill>
                <a:effectLst>
                  <a:outerShdw blurRad="38100" dist="38100" dir="2700000" algn="tl">
                    <a:srgbClr val="000000">
                      <a:alpha val="43137"/>
                    </a:srgbClr>
                  </a:outerShdw>
                </a:effectLst>
              </a:rPr>
              <a:t>     </a:t>
            </a:r>
          </a:p>
          <a:p>
            <a:pPr algn="ctr"/>
            <a:r>
              <a:rPr lang="ru-RU" sz="1300" b="1" dirty="0" smtClean="0">
                <a:solidFill>
                  <a:schemeClr val="tx2">
                    <a:lumMod val="50000"/>
                  </a:schemeClr>
                </a:solidFill>
                <a:effectLst>
                  <a:outerShdw blurRad="38100" dist="38100" dir="2700000" algn="tl">
                    <a:srgbClr val="000000">
                      <a:alpha val="43137"/>
                    </a:srgbClr>
                  </a:outerShdw>
                </a:effectLst>
              </a:rPr>
              <a:t>1. Исполнение районного бюджета </a:t>
            </a:r>
          </a:p>
          <a:p>
            <a:pPr algn="ctr"/>
            <a:r>
              <a:rPr lang="ru-RU" sz="1300" b="1" dirty="0" smtClean="0">
                <a:solidFill>
                  <a:schemeClr val="tx2">
                    <a:lumMod val="50000"/>
                  </a:schemeClr>
                </a:solidFill>
                <a:effectLst>
                  <a:outerShdw blurRad="38100" dist="38100" dir="2700000" algn="tl">
                    <a:srgbClr val="000000">
                      <a:alpha val="43137"/>
                    </a:srgbClr>
                  </a:outerShdw>
                </a:effectLst>
              </a:rPr>
              <a:t>в «программном» формате, что обеспечивает увязку </a:t>
            </a:r>
          </a:p>
          <a:p>
            <a:pPr algn="ctr"/>
            <a:r>
              <a:rPr lang="ru-RU" sz="1300" b="1" dirty="0" smtClean="0">
                <a:solidFill>
                  <a:schemeClr val="tx2">
                    <a:lumMod val="50000"/>
                  </a:schemeClr>
                </a:solidFill>
                <a:effectLst>
                  <a:outerShdw blurRad="38100" dist="38100" dir="2700000" algn="tl">
                    <a:srgbClr val="000000">
                      <a:alpha val="43137"/>
                    </a:srgbClr>
                  </a:outerShdw>
                </a:effectLst>
              </a:rPr>
              <a:t>бюджетных ассигнований и конкретных мероприятий, направленных на достижение приоритетных целей социально-экономического развития района;</a:t>
            </a:r>
          </a:p>
          <a:p>
            <a:pPr algn="ctr"/>
            <a:r>
              <a:rPr lang="ru-RU" sz="1300" b="1" dirty="0" smtClean="0">
                <a:solidFill>
                  <a:schemeClr val="tx2">
                    <a:lumMod val="50000"/>
                  </a:schemeClr>
                </a:solidFill>
                <a:effectLst>
                  <a:outerShdw blurRad="38100" dist="38100" dir="2700000" algn="tl">
                    <a:srgbClr val="000000">
                      <a:alpha val="43137"/>
                    </a:srgbClr>
                  </a:outerShdw>
                </a:effectLst>
              </a:rPr>
              <a:t>2. Соблюдение принципа безусловного исполнения действующих расходных обязательств; </a:t>
            </a:r>
          </a:p>
          <a:p>
            <a:pPr algn="ctr"/>
            <a:r>
              <a:rPr lang="ru-RU" sz="1300" b="1" dirty="0">
                <a:solidFill>
                  <a:schemeClr val="tx2">
                    <a:lumMod val="50000"/>
                  </a:schemeClr>
                </a:solidFill>
                <a:effectLst>
                  <a:outerShdw blurRad="38100" dist="38100" dir="2700000" algn="tl">
                    <a:srgbClr val="000000">
                      <a:alpha val="43137"/>
                    </a:srgbClr>
                  </a:outerShdw>
                </a:effectLst>
              </a:rPr>
              <a:t>3. Увеличение заработной платы работников бюджетной сферы с учетом </a:t>
            </a:r>
            <a:r>
              <a:rPr lang="ru-RU" sz="1300" b="1" dirty="0" smtClean="0">
                <a:solidFill>
                  <a:schemeClr val="tx2">
                    <a:lumMod val="50000"/>
                  </a:schemeClr>
                </a:solidFill>
                <a:effectLst>
                  <a:outerShdw blurRad="38100" dist="38100" dir="2700000" algn="tl">
                    <a:srgbClr val="000000">
                      <a:alpha val="43137"/>
                    </a:srgbClr>
                  </a:outerShdw>
                </a:effectLst>
              </a:rPr>
              <a:t>достижения </a:t>
            </a:r>
            <a:r>
              <a:rPr lang="ru-RU" sz="1300" b="1" dirty="0">
                <a:solidFill>
                  <a:schemeClr val="tx2">
                    <a:lumMod val="50000"/>
                  </a:schemeClr>
                </a:solidFill>
                <a:effectLst>
                  <a:outerShdw blurRad="38100" dist="38100" dir="2700000" algn="tl">
                    <a:srgbClr val="000000">
                      <a:alpha val="43137"/>
                    </a:srgbClr>
                  </a:outerShdw>
                </a:effectLst>
              </a:rPr>
              <a:t>целевых значений «дорожных карт» по Указам Президента </a:t>
            </a:r>
            <a:r>
              <a:rPr lang="ru-RU" sz="1300" b="1" dirty="0" smtClean="0">
                <a:solidFill>
                  <a:schemeClr val="tx2">
                    <a:lumMod val="50000"/>
                  </a:schemeClr>
                </a:solidFill>
                <a:effectLst>
                  <a:outerShdw blurRad="38100" dist="38100" dir="2700000" algn="tl">
                    <a:srgbClr val="000000">
                      <a:alpha val="43137"/>
                    </a:srgbClr>
                  </a:outerShdw>
                </a:effectLst>
              </a:rPr>
              <a:t>Российской Федерации </a:t>
            </a:r>
            <a:r>
              <a:rPr lang="ru-RU" sz="1300" b="1" dirty="0">
                <a:solidFill>
                  <a:schemeClr val="tx2">
                    <a:lumMod val="50000"/>
                  </a:schemeClr>
                </a:solidFill>
                <a:effectLst>
                  <a:outerShdw blurRad="38100" dist="38100" dir="2700000" algn="tl">
                    <a:srgbClr val="000000">
                      <a:alpha val="43137"/>
                    </a:srgbClr>
                  </a:outerShdw>
                </a:effectLst>
              </a:rPr>
              <a:t>от 2012 года; </a:t>
            </a:r>
            <a:endParaRPr lang="ru-RU" sz="1300" b="1" dirty="0" smtClean="0">
              <a:solidFill>
                <a:schemeClr val="tx2">
                  <a:lumMod val="50000"/>
                </a:schemeClr>
              </a:solidFill>
              <a:effectLst>
                <a:outerShdw blurRad="38100" dist="38100" dir="2700000" algn="tl">
                  <a:srgbClr val="000000">
                    <a:alpha val="43137"/>
                  </a:srgbClr>
                </a:outerShdw>
              </a:effectLst>
            </a:endParaRPr>
          </a:p>
          <a:p>
            <a:pPr algn="ctr"/>
            <a:r>
              <a:rPr lang="ru-RU" sz="1300" b="1" dirty="0">
                <a:solidFill>
                  <a:schemeClr val="tx2">
                    <a:lumMod val="50000"/>
                  </a:schemeClr>
                </a:solidFill>
                <a:effectLst>
                  <a:outerShdw blurRad="38100" dist="38100" dir="2700000" algn="tl">
                    <a:srgbClr val="000000">
                      <a:alpha val="43137"/>
                    </a:srgbClr>
                  </a:outerShdw>
                </a:effectLst>
              </a:rPr>
              <a:t>4. Оптимизация и повышение эффективности использования бюджетных средств, при </a:t>
            </a:r>
          </a:p>
          <a:p>
            <a:pPr algn="ctr"/>
            <a:r>
              <a:rPr lang="ru-RU" sz="1300" b="1" dirty="0">
                <a:solidFill>
                  <a:schemeClr val="tx2">
                    <a:lumMod val="50000"/>
                  </a:schemeClr>
                </a:solidFill>
                <a:effectLst>
                  <a:outerShdw blurRad="38100" dist="38100" dir="2700000" algn="tl">
                    <a:srgbClr val="000000">
                      <a:alpha val="43137"/>
                    </a:srgbClr>
                  </a:outerShdw>
                </a:effectLst>
              </a:rPr>
              <a:t>соблюдении и повышении уровня эффективности оказания муниципальных услуг</a:t>
            </a:r>
          </a:p>
          <a:p>
            <a:pPr algn="ctr"/>
            <a:r>
              <a:rPr lang="ru-RU" sz="1300" b="1" dirty="0">
                <a:solidFill>
                  <a:schemeClr val="tx2">
                    <a:lumMod val="50000"/>
                  </a:schemeClr>
                </a:solidFill>
                <a:effectLst>
                  <a:outerShdw blurRad="38100" dist="38100" dir="2700000" algn="tl">
                    <a:srgbClr val="000000">
                      <a:alpha val="43137"/>
                    </a:srgbClr>
                  </a:outerShdw>
                </a:effectLst>
              </a:rPr>
              <a:t>5. Обеспечение сбалансированности </a:t>
            </a:r>
            <a:endParaRPr lang="ru-RU" sz="1300" b="1" dirty="0" smtClean="0">
              <a:solidFill>
                <a:schemeClr val="tx2">
                  <a:lumMod val="50000"/>
                </a:schemeClr>
              </a:solidFill>
              <a:effectLst>
                <a:outerShdw blurRad="38100" dist="38100" dir="2700000" algn="tl">
                  <a:srgbClr val="000000">
                    <a:alpha val="43137"/>
                  </a:srgbClr>
                </a:outerShdw>
              </a:effectLst>
            </a:endParaRPr>
          </a:p>
          <a:p>
            <a:pPr algn="ctr"/>
            <a:r>
              <a:rPr lang="ru-RU" sz="1300" b="1" dirty="0" smtClean="0">
                <a:solidFill>
                  <a:schemeClr val="tx2">
                    <a:lumMod val="50000"/>
                  </a:schemeClr>
                </a:solidFill>
                <a:effectLst>
                  <a:outerShdw blurRad="38100" dist="38100" dir="2700000" algn="tl">
                    <a:srgbClr val="000000">
                      <a:alpha val="43137"/>
                    </a:srgbClr>
                  </a:outerShdw>
                </a:effectLst>
              </a:rPr>
              <a:t>районного </a:t>
            </a:r>
            <a:r>
              <a:rPr lang="ru-RU" sz="1300" b="1" dirty="0">
                <a:solidFill>
                  <a:schemeClr val="tx2">
                    <a:lumMod val="50000"/>
                  </a:schemeClr>
                </a:solidFill>
                <a:effectLst>
                  <a:outerShdw blurRad="38100" dist="38100" dir="2700000" algn="tl">
                    <a:srgbClr val="000000">
                      <a:alpha val="43137"/>
                    </a:srgbClr>
                  </a:outerShdw>
                </a:effectLst>
              </a:rPr>
              <a:t>бюджета  </a:t>
            </a:r>
          </a:p>
          <a:p>
            <a:pPr algn="ctr"/>
            <a:endParaRPr lang="ru-RU" sz="1400" b="1" dirty="0" smtClean="0">
              <a:solidFill>
                <a:schemeClr val="tx2">
                  <a:lumMod val="50000"/>
                </a:schemeClr>
              </a:solidFill>
              <a:effectLst>
                <a:outerShdw blurRad="38100" dist="38100" dir="2700000" algn="tl">
                  <a:srgbClr val="000000">
                    <a:alpha val="43137"/>
                  </a:srgbClr>
                </a:outerShdw>
              </a:effectLst>
            </a:endParaRPr>
          </a:p>
          <a:p>
            <a:pPr algn="ctr"/>
            <a:r>
              <a:rPr lang="ru-RU" sz="1400" b="1" dirty="0" smtClean="0">
                <a:solidFill>
                  <a:schemeClr val="tx2">
                    <a:lumMod val="50000"/>
                  </a:schemeClr>
                </a:solidFill>
                <a:effectLst>
                  <a:outerShdw blurRad="38100" dist="38100" dir="2700000" algn="tl">
                    <a:srgbClr val="000000">
                      <a:alpha val="43137"/>
                    </a:srgbClr>
                  </a:outerShdw>
                </a:effectLst>
              </a:rPr>
              <a:t> </a:t>
            </a:r>
            <a:endParaRPr lang="ru-RU" sz="1400" b="1"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9256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7999">
              <a:srgbClr val="99CCFF"/>
            </a:gs>
            <a:gs pos="36000">
              <a:schemeClr val="accent4">
                <a:lumMod val="60000"/>
                <a:lumOff val="40000"/>
              </a:schemeClr>
            </a:gs>
            <a:gs pos="61000">
              <a:schemeClr val="accent4">
                <a:lumMod val="20000"/>
                <a:lumOff val="80000"/>
              </a:schemeClr>
            </a:gs>
            <a:gs pos="82001">
              <a:srgbClr val="99CCFF"/>
            </a:gs>
            <a:gs pos="100000">
              <a:schemeClr val="accent4">
                <a:lumMod val="40000"/>
                <a:lumOff val="60000"/>
              </a:schemeClr>
            </a:gs>
          </a:gsLst>
          <a:lin ang="5400000" scaled="0"/>
        </a:gradFill>
        <a:effectLst/>
      </p:bgPr>
    </p:bg>
    <p:spTree>
      <p:nvGrpSpPr>
        <p:cNvPr id="1" name=""/>
        <p:cNvGrpSpPr/>
        <p:nvPr/>
      </p:nvGrpSpPr>
      <p:grpSpPr>
        <a:xfrm>
          <a:off x="0" y="0"/>
          <a:ext cx="0" cy="0"/>
          <a:chOff x="0" y="0"/>
          <a:chExt cx="0" cy="0"/>
        </a:xfrm>
      </p:grpSpPr>
      <p:pic>
        <p:nvPicPr>
          <p:cNvPr id="7" name="Рисунок 6" descr="https://im2-tub-ru.yandex.net/i?id=019c85676d994cdbf47cb29fb8ff4ee2&amp;n=33&amp;h=190&amp;w=190">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95536" y="672239"/>
            <a:ext cx="2064156" cy="1892665"/>
          </a:xfrm>
          <a:prstGeom prst="rect">
            <a:avLst/>
          </a:prstGeom>
          <a:noFill/>
          <a:ln>
            <a:noFill/>
          </a:ln>
        </p:spPr>
      </p:pic>
      <p:sp>
        <p:nvSpPr>
          <p:cNvPr id="44040" name="Rectangle 8"/>
          <p:cNvSpPr>
            <a:spLocks noChangeArrowheads="1"/>
          </p:cNvSpPr>
          <p:nvPr/>
        </p:nvSpPr>
        <p:spPr bwMode="auto">
          <a:xfrm>
            <a:off x="2459692" y="891650"/>
            <a:ext cx="6360780" cy="1138773"/>
          </a:xfrm>
          <a:prstGeom prst="rect">
            <a:avLst/>
          </a:prstGeom>
          <a:solidFill>
            <a:schemeClr val="accent4">
              <a:lumMod val="20000"/>
              <a:lumOff val="80000"/>
            </a:schemeClr>
          </a:solidFill>
          <a:ln>
            <a:noFill/>
          </a:ln>
          <a:effectLst/>
          <a:scene3d>
            <a:camera prst="orthographicFront"/>
            <a:lightRig rig="threePt" dir="t"/>
          </a:scene3d>
          <a:sp3d>
            <a:bevelT w="152400" h="50800" prst="softRound"/>
          </a:sp3d>
          <a:extLst/>
        </p:spPr>
        <p:txBody>
          <a:bodyPr wrap="square">
            <a:spAutoFit/>
          </a:bodyPr>
          <a:lstStyle/>
          <a:p>
            <a:pPr algn="ctr">
              <a:defRPr/>
            </a:pPr>
            <a:r>
              <a:rPr lang="ru-RU" sz="2400" b="1" dirty="0">
                <a:solidFill>
                  <a:schemeClr val="tx2">
                    <a:lumMod val="50000"/>
                  </a:schemeClr>
                </a:solidFill>
                <a:effectLst>
                  <a:outerShdw blurRad="38100" dist="38100" dir="2700000" algn="tl">
                    <a:srgbClr val="C0C0C0"/>
                  </a:outerShdw>
                </a:effectLst>
              </a:rPr>
              <a:t>Основные </a:t>
            </a:r>
            <a:r>
              <a:rPr lang="ru-RU" sz="2400" b="1" dirty="0" smtClean="0">
                <a:solidFill>
                  <a:schemeClr val="tx2">
                    <a:lumMod val="50000"/>
                  </a:schemeClr>
                </a:solidFill>
                <a:effectLst>
                  <a:outerShdw blurRad="38100" dist="38100" dir="2700000" algn="tl">
                    <a:srgbClr val="C0C0C0"/>
                  </a:outerShdw>
                </a:effectLst>
              </a:rPr>
              <a:t>показатели исполнения</a:t>
            </a:r>
          </a:p>
          <a:p>
            <a:pPr algn="ctr">
              <a:defRPr/>
            </a:pPr>
            <a:r>
              <a:rPr lang="ru-RU" sz="2200" b="1" dirty="0" smtClean="0">
                <a:solidFill>
                  <a:schemeClr val="tx2">
                    <a:lumMod val="50000"/>
                  </a:schemeClr>
                </a:solidFill>
                <a:effectLst>
                  <a:outerShdw blurRad="38100" dist="38100" dir="2700000" algn="tl">
                    <a:srgbClr val="C0C0C0"/>
                  </a:outerShdw>
                </a:effectLst>
              </a:rPr>
              <a:t> бюджета </a:t>
            </a:r>
            <a:r>
              <a:rPr lang="ru-RU" sz="2200" b="1" dirty="0" err="1" smtClean="0">
                <a:solidFill>
                  <a:schemeClr val="tx2">
                    <a:lumMod val="50000"/>
                  </a:schemeClr>
                </a:solidFill>
                <a:effectLst>
                  <a:outerShdw blurRad="38100" dist="38100" dir="2700000" algn="tl">
                    <a:srgbClr val="C0C0C0"/>
                  </a:outerShdw>
                </a:effectLst>
              </a:rPr>
              <a:t>Зеленчукского</a:t>
            </a:r>
            <a:r>
              <a:rPr lang="ru-RU" sz="2200" b="1" dirty="0" smtClean="0">
                <a:solidFill>
                  <a:schemeClr val="tx2">
                    <a:lumMod val="50000"/>
                  </a:schemeClr>
                </a:solidFill>
                <a:effectLst>
                  <a:outerShdw blurRad="38100" dist="38100" dir="2700000" algn="tl">
                    <a:srgbClr val="C0C0C0"/>
                  </a:outerShdw>
                </a:effectLst>
              </a:rPr>
              <a:t> муниципального </a:t>
            </a:r>
            <a:r>
              <a:rPr lang="ru-RU" sz="2200" b="1" dirty="0">
                <a:solidFill>
                  <a:schemeClr val="tx2">
                    <a:lumMod val="50000"/>
                  </a:schemeClr>
                </a:solidFill>
                <a:effectLst>
                  <a:outerShdw blurRad="38100" dist="38100" dir="2700000" algn="tl">
                    <a:srgbClr val="C0C0C0"/>
                  </a:outerShdw>
                </a:effectLst>
              </a:rPr>
              <a:t>района </a:t>
            </a:r>
            <a:r>
              <a:rPr lang="ru-RU" sz="2200" b="1" dirty="0" smtClean="0">
                <a:solidFill>
                  <a:schemeClr val="tx2">
                    <a:lumMod val="50000"/>
                  </a:schemeClr>
                </a:solidFill>
                <a:effectLst>
                  <a:outerShdw blurRad="38100" dist="38100" dir="2700000" algn="tl">
                    <a:srgbClr val="C0C0C0"/>
                  </a:outerShdw>
                </a:effectLst>
              </a:rPr>
              <a:t>за 2015 год</a:t>
            </a:r>
            <a:endParaRPr lang="ru-RU" sz="2200" b="1" dirty="0">
              <a:solidFill>
                <a:schemeClr val="tx2">
                  <a:lumMod val="50000"/>
                </a:schemeClr>
              </a:solidFill>
              <a:effectLst>
                <a:outerShdw blurRad="38100" dist="38100" dir="2700000" algn="tl">
                  <a:srgbClr val="C0C0C0"/>
                </a:outerShdw>
              </a:effectLst>
            </a:endParaRPr>
          </a:p>
        </p:txBody>
      </p:sp>
      <p:graphicFrame>
        <p:nvGraphicFramePr>
          <p:cNvPr id="44102" name="Group 70"/>
          <p:cNvGraphicFramePr>
            <a:graphicFrameLocks noGrp="1"/>
          </p:cNvGraphicFramePr>
          <p:nvPr>
            <p:extLst>
              <p:ext uri="{D42A27DB-BD31-4B8C-83A1-F6EECF244321}">
                <p14:modId xmlns:p14="http://schemas.microsoft.com/office/powerpoint/2010/main" val="3898294454"/>
              </p:ext>
            </p:extLst>
          </p:nvPr>
        </p:nvGraphicFramePr>
        <p:xfrm>
          <a:off x="402222" y="2492896"/>
          <a:ext cx="8425184" cy="2033016"/>
        </p:xfrm>
        <a:graphic>
          <a:graphicData uri="http://schemas.openxmlformats.org/drawingml/2006/table">
            <a:tbl>
              <a:tblPr/>
              <a:tblGrid>
                <a:gridCol w="4323862"/>
                <a:gridCol w="1458871"/>
                <a:gridCol w="1483389"/>
                <a:gridCol w="1159062"/>
              </a:tblGrid>
              <a:tr h="630793">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показателей</a:t>
                      </a:r>
                      <a:endParaRPr kumimoji="0" 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Исполнено </a:t>
                      </a:r>
                    </a:p>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в 2014 году</a:t>
                      </a:r>
                      <a:endParaRPr kumimoji="0" 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Исполнено </a:t>
                      </a:r>
                    </a:p>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в 2015 году</a:t>
                      </a:r>
                      <a:endParaRPr kumimoji="0" 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к предыдущему году </a:t>
                      </a:r>
                    </a:p>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r h="233303">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Налоговые и неналоговые доходы </a:t>
                      </a:r>
                      <a:endParaRPr kumimoji="0" lang="ru-RU" sz="16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lang="ru-RU" sz="1600" b="1" kern="1200" dirty="0" smtClean="0">
                          <a:solidFill>
                            <a:schemeClr val="tx1"/>
                          </a:solidFill>
                          <a:effectLst/>
                          <a:latin typeface="+mn-lt"/>
                          <a:ea typeface="+mn-ea"/>
                          <a:cs typeface="+mn-cs"/>
                        </a:rPr>
                        <a:t>120975,6</a:t>
                      </a:r>
                      <a:endParaRPr kumimoji="0" lang="ru-RU" sz="1600" b="1" i="0" u="none" strike="noStrike" cap="none" normalizeH="0" baseline="0" dirty="0" smtClean="0">
                        <a:ln>
                          <a:noFill/>
                        </a:ln>
                        <a:solidFill>
                          <a:schemeClr val="tx1"/>
                        </a:solidFill>
                        <a:effectLst/>
                        <a:latin typeface="+mn-lt"/>
                        <a:cs typeface="Times New Roman" pitchFamily="18"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151705,8</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125,4</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275228">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Безвозмездные поступления всего,</a:t>
                      </a:r>
                      <a:endParaRPr kumimoji="0" lang="ru-RU" sz="16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717838,3</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730951,4</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101,8</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275228">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Итого доходы </a:t>
                      </a:r>
                      <a:endParaRPr kumimoji="0" lang="ru-RU" sz="16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838813,9</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lang="ru-RU" sz="1600" b="1" kern="1200" dirty="0" smtClean="0">
                          <a:solidFill>
                            <a:schemeClr val="tx1"/>
                          </a:solidFill>
                          <a:effectLst/>
                          <a:latin typeface="+mn-lt"/>
                          <a:ea typeface="+mn-ea"/>
                          <a:cs typeface="+mn-cs"/>
                        </a:rPr>
                        <a:t>881657,2</a:t>
                      </a:r>
                      <a:endParaRPr kumimoji="0" lang="ru-RU" sz="1600" b="1" i="0" u="none" strike="noStrike" cap="none" normalizeH="0" baseline="0" dirty="0" smtClean="0">
                        <a:ln>
                          <a:noFill/>
                        </a:ln>
                        <a:solidFill>
                          <a:schemeClr val="tx1"/>
                        </a:solidFill>
                        <a:effectLst/>
                        <a:latin typeface="+mn-lt"/>
                        <a:cs typeface="Times New Roman" pitchFamily="18"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105,2</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275228">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Итого расходы</a:t>
                      </a:r>
                      <a:endParaRPr kumimoji="0" lang="ru-RU" sz="16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838143,1</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lang="ru-RU" sz="1600" b="1" kern="1200" dirty="0" smtClean="0">
                          <a:solidFill>
                            <a:schemeClr val="tx1"/>
                          </a:solidFill>
                          <a:effectLst/>
                          <a:latin typeface="+mn-lt"/>
                          <a:ea typeface="+mn-ea"/>
                          <a:cs typeface="+mn-cs"/>
                        </a:rPr>
                        <a:t>883 646,8</a:t>
                      </a:r>
                      <a:endParaRPr kumimoji="0" lang="ru-RU" sz="1600" b="1" i="0" u="none" strike="noStrike" cap="none" normalizeH="0" baseline="0" dirty="0" smtClean="0">
                        <a:ln>
                          <a:noFill/>
                        </a:ln>
                        <a:solidFill>
                          <a:schemeClr val="tx1"/>
                        </a:solidFill>
                        <a:effectLst/>
                        <a:latin typeface="+mn-lt"/>
                        <a:cs typeface="Times New Roman" pitchFamily="18"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105,4</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275228">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Дефицит (-) ;  Профицит (+)</a:t>
                      </a: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defRPr/>
                      </a:pPr>
                      <a:r>
                        <a:rPr kumimoji="0" lang="ru-RU"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Times New Roman" pitchFamily="18" charset="0"/>
                        </a:rPr>
                        <a:t>+ </a:t>
                      </a:r>
                      <a:r>
                        <a:rPr kumimoji="0" lang="ru-RU" sz="1600" b="1" i="0" u="none" strike="noStrike" cap="none" normalizeH="0" baseline="0" dirty="0" smtClean="0">
                          <a:ln>
                            <a:noFill/>
                          </a:ln>
                          <a:solidFill>
                            <a:schemeClr val="tx1"/>
                          </a:solidFill>
                          <a:effectLst/>
                          <a:latin typeface="+mn-lt"/>
                          <a:cs typeface="Times New Roman" pitchFamily="18" charset="0"/>
                        </a:rPr>
                        <a:t>670,8</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defRPr/>
                      </a:pPr>
                      <a:r>
                        <a:rPr kumimoji="0" lang="ru-RU" sz="1600" b="1" i="0" u="none" strike="noStrike" cap="none" normalizeH="0" baseline="0" dirty="0" smtClean="0">
                          <a:ln>
                            <a:noFill/>
                          </a:ln>
                          <a:solidFill>
                            <a:schemeClr val="tx1"/>
                          </a:solidFill>
                          <a:effectLst/>
                          <a:latin typeface="+mn-lt"/>
                          <a:ea typeface="Calibri" pitchFamily="34" charset="0"/>
                          <a:cs typeface="Times New Roman" pitchFamily="18" charset="0"/>
                        </a:rPr>
                        <a:t>- 1989,6</a:t>
                      </a:r>
                      <a:endParaRPr kumimoji="0" lang="ru-RU" sz="1600" b="1" i="0" u="none" strike="noStrike" cap="none" normalizeH="0" baseline="0" dirty="0" smtClean="0">
                        <a:ln>
                          <a:noFill/>
                        </a:ln>
                        <a:solidFill>
                          <a:schemeClr val="tx1"/>
                        </a:solidFill>
                        <a:effectLst/>
                        <a:latin typeface="+mn-lt"/>
                        <a:cs typeface="Times New Roman" pitchFamily="18"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2" name="Прямоугольник 1"/>
          <p:cNvSpPr/>
          <p:nvPr/>
        </p:nvSpPr>
        <p:spPr>
          <a:xfrm>
            <a:off x="2699792" y="2132856"/>
            <a:ext cx="4320480" cy="369332"/>
          </a:xfrm>
          <a:prstGeom prst="rect">
            <a:avLst/>
          </a:prstGeom>
        </p:spPr>
        <p:txBody>
          <a:bodyPr wrap="square">
            <a:spAutoFit/>
          </a:bodyPr>
          <a:lstStyle/>
          <a:p>
            <a:pPr algn="ctr">
              <a:defRPr/>
            </a:pPr>
            <a:r>
              <a:rPr lang="ru-RU" b="1" u="sng" dirty="0" smtClean="0">
                <a:solidFill>
                  <a:schemeClr val="accent2">
                    <a:lumMod val="50000"/>
                  </a:schemeClr>
                </a:solidFill>
                <a:effectLst>
                  <a:outerShdw blurRad="38100" dist="38100" dir="2700000" algn="tl">
                    <a:srgbClr val="C0C0C0"/>
                  </a:outerShdw>
                </a:effectLst>
              </a:rPr>
              <a:t>бюджет муниципального района</a:t>
            </a:r>
            <a:r>
              <a:rPr lang="ru-RU" b="1" dirty="0" smtClean="0">
                <a:solidFill>
                  <a:schemeClr val="accent2">
                    <a:lumMod val="50000"/>
                  </a:schemeClr>
                </a:solidFill>
                <a:effectLst>
                  <a:outerShdw blurRad="38100" dist="38100" dir="2700000" algn="tl">
                    <a:srgbClr val="C0C0C0"/>
                  </a:outerShdw>
                </a:effectLst>
              </a:rPr>
              <a:t>:</a:t>
            </a:r>
            <a:endParaRPr lang="ru-RU" b="1" dirty="0">
              <a:solidFill>
                <a:schemeClr val="accent2">
                  <a:lumMod val="50000"/>
                </a:schemeClr>
              </a:solidFill>
              <a:effectLst>
                <a:outerShdw blurRad="38100" dist="38100" dir="2700000" algn="tl">
                  <a:srgbClr val="C0C0C0"/>
                </a:outerShdw>
              </a:effectLst>
            </a:endParaRPr>
          </a:p>
        </p:txBody>
      </p:sp>
      <p:sp>
        <p:nvSpPr>
          <p:cNvPr id="3" name="Прямоугольник 2"/>
          <p:cNvSpPr/>
          <p:nvPr/>
        </p:nvSpPr>
        <p:spPr>
          <a:xfrm>
            <a:off x="2699792" y="4499828"/>
            <a:ext cx="3893330" cy="369332"/>
          </a:xfrm>
          <a:prstGeom prst="rect">
            <a:avLst/>
          </a:prstGeom>
        </p:spPr>
        <p:txBody>
          <a:bodyPr wrap="square">
            <a:spAutoFit/>
          </a:bodyPr>
          <a:lstStyle/>
          <a:p>
            <a:pPr algn="ctr">
              <a:defRPr/>
            </a:pPr>
            <a:r>
              <a:rPr lang="ru-RU" b="1" u="sng" dirty="0">
                <a:solidFill>
                  <a:schemeClr val="accent2">
                    <a:lumMod val="50000"/>
                  </a:schemeClr>
                </a:solidFill>
                <a:effectLst>
                  <a:outerShdw blurRad="38100" dist="38100" dir="2700000" algn="tl">
                    <a:srgbClr val="000000">
                      <a:alpha val="43137"/>
                    </a:srgbClr>
                  </a:outerShdw>
                </a:effectLst>
              </a:rPr>
              <a:t>к</a:t>
            </a:r>
            <a:r>
              <a:rPr lang="ru-RU" b="1" u="sng" dirty="0" smtClean="0">
                <a:solidFill>
                  <a:schemeClr val="accent2">
                    <a:lumMod val="50000"/>
                  </a:schemeClr>
                </a:solidFill>
                <a:effectLst>
                  <a:outerShdw blurRad="38100" dist="38100" dir="2700000" algn="tl">
                    <a:srgbClr val="000000">
                      <a:alpha val="43137"/>
                    </a:srgbClr>
                  </a:outerShdw>
                </a:effectLst>
              </a:rPr>
              <a:t>онсолидированный бюджет</a:t>
            </a:r>
            <a:r>
              <a:rPr lang="ru-RU" b="1" dirty="0" smtClean="0">
                <a:solidFill>
                  <a:schemeClr val="accent2">
                    <a:lumMod val="50000"/>
                  </a:schemeClr>
                </a:solidFill>
                <a:effectLst>
                  <a:outerShdw blurRad="38100" dist="38100" dir="2700000" algn="tl">
                    <a:srgbClr val="000000">
                      <a:alpha val="43137"/>
                    </a:srgbClr>
                  </a:outerShdw>
                </a:effectLst>
              </a:rPr>
              <a:t>:</a:t>
            </a:r>
            <a:endParaRPr lang="ru-RU" b="1" dirty="0">
              <a:solidFill>
                <a:schemeClr val="accent2">
                  <a:lumMod val="50000"/>
                </a:schemeClr>
              </a:solidFill>
              <a:effectLst>
                <a:outerShdw blurRad="38100" dist="38100" dir="2700000" algn="tl">
                  <a:srgbClr val="000000">
                    <a:alpha val="43137"/>
                  </a:srgbClr>
                </a:outerShdw>
              </a:effectLst>
            </a:endParaRPr>
          </a:p>
        </p:txBody>
      </p:sp>
      <p:graphicFrame>
        <p:nvGraphicFramePr>
          <p:cNvPr id="11" name="Group 70"/>
          <p:cNvGraphicFramePr>
            <a:graphicFrameLocks noGrp="1"/>
          </p:cNvGraphicFramePr>
          <p:nvPr>
            <p:extLst>
              <p:ext uri="{D42A27DB-BD31-4B8C-83A1-F6EECF244321}">
                <p14:modId xmlns:p14="http://schemas.microsoft.com/office/powerpoint/2010/main" val="3544208807"/>
              </p:ext>
            </p:extLst>
          </p:nvPr>
        </p:nvGraphicFramePr>
        <p:xfrm>
          <a:off x="395536" y="4797152"/>
          <a:ext cx="8353176" cy="2033016"/>
        </p:xfrm>
        <a:graphic>
          <a:graphicData uri="http://schemas.openxmlformats.org/drawingml/2006/table">
            <a:tbl>
              <a:tblPr/>
              <a:tblGrid>
                <a:gridCol w="4286907"/>
                <a:gridCol w="1446403"/>
                <a:gridCol w="1539746"/>
                <a:gridCol w="1080120"/>
              </a:tblGrid>
              <a:tr h="558646">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показателей</a:t>
                      </a:r>
                      <a:endParaRPr kumimoji="0" 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Исполнено </a:t>
                      </a:r>
                    </a:p>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в 2014 году</a:t>
                      </a:r>
                      <a:endParaRPr kumimoji="0" 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Исполнено </a:t>
                      </a:r>
                    </a:p>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в 2015 году</a:t>
                      </a:r>
                      <a:endParaRPr kumimoji="0" 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к предыдущему году </a:t>
                      </a:r>
                    </a:p>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r h="266577">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Налоговые и неналоговые доходы </a:t>
                      </a:r>
                      <a:endParaRPr kumimoji="0" lang="ru-RU" sz="16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181937,4</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220797,6</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121,4</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266577">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Безвозмездные поступления всего,</a:t>
                      </a:r>
                      <a:endParaRPr kumimoji="0" lang="ru-RU" sz="16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826728,2</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834782,6</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100,9</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266577">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Итого доходы </a:t>
                      </a:r>
                      <a:endParaRPr kumimoji="0" lang="ru-RU" sz="16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1008665,6</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1055580,2</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104,6</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266577">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Итого расходы</a:t>
                      </a:r>
                      <a:endParaRPr kumimoji="0" lang="ru-RU" sz="16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1023244,6</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1050442,1</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102,6</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163784">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Дефицит (-) ;  Профицит (+)</a:t>
                      </a: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defRPr/>
                      </a:pPr>
                      <a:r>
                        <a:rPr kumimoji="0" lang="ru-RU" sz="1600" b="1" i="0" u="none" strike="noStrike" cap="none" normalizeH="0" baseline="0" dirty="0" smtClean="0">
                          <a:ln>
                            <a:noFill/>
                          </a:ln>
                          <a:solidFill>
                            <a:schemeClr val="tx1"/>
                          </a:solidFill>
                          <a:effectLst/>
                          <a:latin typeface="+mn-lt"/>
                          <a:cs typeface="Times New Roman" pitchFamily="18" charset="0"/>
                        </a:rPr>
                        <a:t>- 1457,9</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defRPr/>
                      </a:pPr>
                      <a:r>
                        <a:rPr kumimoji="0" lang="ru-RU" sz="1600" b="1" i="0" u="none" strike="noStrike" cap="none" normalizeH="0" baseline="0" dirty="0" smtClean="0">
                          <a:ln>
                            <a:noFill/>
                          </a:ln>
                          <a:solidFill>
                            <a:schemeClr val="tx1"/>
                          </a:solidFill>
                          <a:effectLst/>
                          <a:latin typeface="+mn-lt"/>
                          <a:cs typeface="Times New Roman" pitchFamily="18" charset="0"/>
                        </a:rPr>
                        <a:t>+ 5138,1</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mn-lt"/>
                          <a:cs typeface="Times New Roman" pitchFamily="18" charset="0"/>
                        </a:rPr>
                        <a:t>*</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8" name="Заголовок 1"/>
          <p:cNvSpPr txBox="1">
            <a:spLocks/>
          </p:cNvSpPr>
          <p:nvPr/>
        </p:nvSpPr>
        <p:spPr>
          <a:xfrm>
            <a:off x="395536" y="44624"/>
            <a:ext cx="8424936" cy="720080"/>
          </a:xfrm>
          <a:prstGeom prst="rect">
            <a:avLst/>
          </a:prstGeom>
          <a:solidFill>
            <a:schemeClr val="accent2">
              <a:lumMod val="40000"/>
              <a:lumOff val="60000"/>
            </a:schemeClr>
          </a:solidFill>
          <a:scene3d>
            <a:camera prst="orthographicFront"/>
            <a:lightRig rig="threePt" dir="t"/>
          </a:scene3d>
          <a:sp3d>
            <a:bevelT w="152400" h="50800" prst="softRound"/>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ru-RU" sz="2500" b="1" dirty="0" smtClean="0">
                <a:effectLst>
                  <a:outerShdw blurRad="38100" dist="38100" dir="2700000" algn="tl">
                    <a:srgbClr val="000000">
                      <a:alpha val="43137"/>
                    </a:srgbClr>
                  </a:outerShdw>
                </a:effectLst>
              </a:rPr>
              <a:t>Доходы бюджета </a:t>
            </a:r>
            <a:r>
              <a:rPr lang="ru-RU" sz="2500" b="1" dirty="0" err="1" smtClean="0">
                <a:effectLst>
                  <a:outerShdw blurRad="38100" dist="38100" dir="2700000" algn="tl">
                    <a:srgbClr val="000000">
                      <a:alpha val="43137"/>
                    </a:srgbClr>
                  </a:outerShdw>
                </a:effectLst>
              </a:rPr>
              <a:t>Зеленчукского</a:t>
            </a:r>
            <a:r>
              <a:rPr lang="ru-RU" sz="2500" b="1" dirty="0" smtClean="0">
                <a:effectLst>
                  <a:outerShdw blurRad="38100" dist="38100" dir="2700000" algn="tl">
                    <a:srgbClr val="000000">
                      <a:alpha val="43137"/>
                    </a:srgbClr>
                  </a:outerShdw>
                </a:effectLst>
              </a:rPr>
              <a:t> муниципального района </a:t>
            </a:r>
            <a:br>
              <a:rPr lang="ru-RU" sz="2500" b="1" dirty="0" smtClean="0">
                <a:effectLst>
                  <a:outerShdw blurRad="38100" dist="38100" dir="2700000" algn="tl">
                    <a:srgbClr val="000000">
                      <a:alpha val="43137"/>
                    </a:srgbClr>
                  </a:outerShdw>
                </a:effectLst>
              </a:rPr>
            </a:br>
            <a:endParaRPr lang="ru-RU" sz="25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229115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74" name="Рисунок 73" descr="https://im3-tub-ru.yandex.net/i?id=3528c235becb8596bc7e788b88a511b2&amp;n=33&amp;h=190&amp;w=285">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0381"/>
            <a:ext cx="8035250" cy="6406971"/>
          </a:xfrm>
          <a:prstGeom prst="rect">
            <a:avLst/>
          </a:prstGeom>
          <a:noFill/>
          <a:ln>
            <a:noFill/>
          </a:ln>
        </p:spPr>
      </p:pic>
      <p:sp>
        <p:nvSpPr>
          <p:cNvPr id="31" name="Прямоугольник 30"/>
          <p:cNvSpPr/>
          <p:nvPr/>
        </p:nvSpPr>
        <p:spPr>
          <a:xfrm>
            <a:off x="827584" y="190381"/>
            <a:ext cx="7416824" cy="646331"/>
          </a:xfrm>
          <a:prstGeom prst="rect">
            <a:avLst/>
          </a:prstGeom>
          <a:solidFill>
            <a:schemeClr val="accent6">
              <a:lumMod val="20000"/>
              <a:lumOff val="80000"/>
            </a:schemeClr>
          </a:solidFill>
          <a:scene3d>
            <a:camera prst="orthographicFront"/>
            <a:lightRig rig="threePt" dir="t"/>
          </a:scene3d>
          <a:sp3d>
            <a:bevelT w="152400" h="50800" prst="softRound"/>
          </a:sp3d>
        </p:spPr>
        <p:txBody>
          <a:bodyPr wrap="square">
            <a:spAutoFit/>
          </a:bodyPr>
          <a:lstStyle/>
          <a:p>
            <a:pPr algn="ctr"/>
            <a:r>
              <a:rPr lang="ru-RU" b="1" dirty="0" smtClean="0">
                <a:solidFill>
                  <a:schemeClr val="tx2">
                    <a:lumMod val="50000"/>
                  </a:schemeClr>
                </a:solidFill>
                <a:effectLst>
                  <a:outerShdw blurRad="38100" dist="38100" dir="2700000" algn="tl">
                    <a:srgbClr val="000000">
                      <a:alpha val="43137"/>
                    </a:srgbClr>
                  </a:outerShdw>
                </a:effectLst>
              </a:rPr>
              <a:t>ПОСТУПЛЕНИЕ  НАЛОГОВ  В  </a:t>
            </a:r>
            <a:r>
              <a:rPr lang="ru-RU" b="1" dirty="0">
                <a:solidFill>
                  <a:schemeClr val="tx2">
                    <a:lumMod val="50000"/>
                  </a:schemeClr>
                </a:solidFill>
                <a:effectLst>
                  <a:outerShdw blurRad="38100" dist="38100" dir="2700000" algn="tl">
                    <a:srgbClr val="000000">
                      <a:alpha val="43137"/>
                    </a:srgbClr>
                  </a:outerShdw>
                </a:effectLst>
              </a:rPr>
              <a:t>БЮДЖЕТ </a:t>
            </a:r>
            <a:r>
              <a:rPr lang="ru-RU" b="1" dirty="0" smtClean="0">
                <a:solidFill>
                  <a:schemeClr val="tx2">
                    <a:lumMod val="50000"/>
                  </a:schemeClr>
                </a:solidFill>
                <a:effectLst>
                  <a:outerShdw blurRad="38100" dist="38100" dir="2700000" algn="tl">
                    <a:srgbClr val="000000">
                      <a:alpha val="43137"/>
                    </a:srgbClr>
                  </a:outerShdw>
                </a:effectLst>
              </a:rPr>
              <a:t> ЗЕЛЕНЧУКСКОГО  </a:t>
            </a:r>
          </a:p>
          <a:p>
            <a:pPr algn="ctr"/>
            <a:r>
              <a:rPr lang="ru-RU" b="1" dirty="0" smtClean="0">
                <a:solidFill>
                  <a:schemeClr val="tx2">
                    <a:lumMod val="50000"/>
                  </a:schemeClr>
                </a:solidFill>
                <a:effectLst>
                  <a:outerShdw blurRad="38100" dist="38100" dir="2700000" algn="tl">
                    <a:srgbClr val="000000">
                      <a:alpha val="43137"/>
                    </a:srgbClr>
                  </a:outerShdw>
                </a:effectLst>
              </a:rPr>
              <a:t>МУНИЦИПАЛЬНОГО  РАЙОНА  ОТ  НАЛОГОПЛАТЕЛЬЩИКОВ  </a:t>
            </a:r>
            <a:endParaRPr lang="ru-RU" b="1" dirty="0">
              <a:solidFill>
                <a:schemeClr val="tx2">
                  <a:lumMod val="50000"/>
                </a:schemeClr>
              </a:solidFill>
              <a:effectLst>
                <a:outerShdw blurRad="38100" dist="38100" dir="2700000" algn="tl">
                  <a:srgbClr val="000000">
                    <a:alpha val="43137"/>
                  </a:srgbClr>
                </a:outerShdw>
              </a:effectLst>
            </a:endParaRPr>
          </a:p>
        </p:txBody>
      </p:sp>
      <p:sp>
        <p:nvSpPr>
          <p:cNvPr id="32" name="Скругленный прямоугольник 31"/>
          <p:cNvSpPr/>
          <p:nvPr/>
        </p:nvSpPr>
        <p:spPr>
          <a:xfrm>
            <a:off x="539552" y="1375704"/>
            <a:ext cx="3024336" cy="54112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a:solidFill>
                  <a:schemeClr val="tx2">
                    <a:lumMod val="50000"/>
                  </a:schemeClr>
                </a:solidFill>
              </a:rPr>
              <a:t>Налог на доходы </a:t>
            </a:r>
            <a:endParaRPr lang="ru-RU" sz="1050" b="1" dirty="0" smtClean="0">
              <a:solidFill>
                <a:schemeClr val="tx2">
                  <a:lumMod val="50000"/>
                </a:schemeClr>
              </a:solidFill>
            </a:endParaRPr>
          </a:p>
          <a:p>
            <a:pPr algn="ctr"/>
            <a:r>
              <a:rPr lang="ru-RU" sz="1050" b="1" dirty="0" smtClean="0">
                <a:solidFill>
                  <a:schemeClr val="tx2">
                    <a:lumMod val="50000"/>
                  </a:schemeClr>
                </a:solidFill>
              </a:rPr>
              <a:t>физических лиц (НДФЛ)</a:t>
            </a:r>
          </a:p>
          <a:p>
            <a:pPr algn="ctr"/>
            <a:r>
              <a:rPr lang="ru-RU" sz="1050" b="1" dirty="0" smtClean="0">
                <a:solidFill>
                  <a:schemeClr val="tx2">
                    <a:lumMod val="50000"/>
                  </a:schemeClr>
                </a:solidFill>
              </a:rPr>
              <a:t>(ч.2 гл</a:t>
            </a:r>
            <a:r>
              <a:rPr lang="ru-RU" sz="1050" b="1" dirty="0">
                <a:solidFill>
                  <a:schemeClr val="tx2">
                    <a:lumMod val="50000"/>
                  </a:schemeClr>
                </a:solidFill>
              </a:rPr>
              <a:t>. 23 Налогового Кодекса РФ) </a:t>
            </a:r>
          </a:p>
        </p:txBody>
      </p:sp>
      <p:sp>
        <p:nvSpPr>
          <p:cNvPr id="34" name="Скругленный прямоугольник 33"/>
          <p:cNvSpPr/>
          <p:nvPr/>
        </p:nvSpPr>
        <p:spPr>
          <a:xfrm>
            <a:off x="5292080" y="1097206"/>
            <a:ext cx="3312368" cy="53159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a:solidFill>
                  <a:schemeClr val="tx2">
                    <a:lumMod val="50000"/>
                  </a:schemeClr>
                </a:solidFill>
              </a:rPr>
              <a:t>Зачисление </a:t>
            </a:r>
            <a:r>
              <a:rPr lang="ru-RU" sz="1050" b="1" dirty="0" smtClean="0">
                <a:solidFill>
                  <a:schemeClr val="tx2">
                    <a:lumMod val="50000"/>
                  </a:schemeClr>
                </a:solidFill>
              </a:rPr>
              <a:t>НДФЛ </a:t>
            </a:r>
            <a:r>
              <a:rPr lang="ru-RU" sz="1050" b="1" dirty="0">
                <a:solidFill>
                  <a:schemeClr val="tx2">
                    <a:lumMod val="50000"/>
                  </a:schemeClr>
                </a:solidFill>
              </a:rPr>
              <a:t>в районный бюджет по законодательству  - </a:t>
            </a:r>
            <a:r>
              <a:rPr lang="ru-RU" sz="1050" b="1" dirty="0" smtClean="0">
                <a:solidFill>
                  <a:schemeClr val="tx2">
                    <a:lumMod val="50000"/>
                  </a:schemeClr>
                </a:solidFill>
              </a:rPr>
              <a:t> 19,5%</a:t>
            </a:r>
            <a:endParaRPr lang="ru-RU" sz="1050" b="1" dirty="0">
              <a:solidFill>
                <a:schemeClr val="tx2">
                  <a:lumMod val="50000"/>
                </a:schemeClr>
              </a:solidFill>
            </a:endParaRPr>
          </a:p>
          <a:p>
            <a:pPr algn="ctr"/>
            <a:r>
              <a:rPr lang="ru-RU" sz="1050" b="1" dirty="0" smtClean="0">
                <a:solidFill>
                  <a:schemeClr val="tx2">
                    <a:lumMod val="50000"/>
                  </a:schemeClr>
                </a:solidFill>
              </a:rPr>
              <a:t>Поступило  – 71012,5 тыс. руб.   </a:t>
            </a:r>
            <a:endParaRPr lang="ru-RU" sz="1050" b="1" dirty="0">
              <a:solidFill>
                <a:schemeClr val="tx2">
                  <a:lumMod val="50000"/>
                </a:schemeClr>
              </a:solidFill>
            </a:endParaRPr>
          </a:p>
        </p:txBody>
      </p:sp>
      <p:sp>
        <p:nvSpPr>
          <p:cNvPr id="35" name="Скругленный прямоугольник 34"/>
          <p:cNvSpPr/>
          <p:nvPr/>
        </p:nvSpPr>
        <p:spPr>
          <a:xfrm>
            <a:off x="5292080" y="1734570"/>
            <a:ext cx="3312368" cy="54230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smtClean="0">
                <a:solidFill>
                  <a:schemeClr val="tx2">
                    <a:lumMod val="50000"/>
                  </a:schemeClr>
                </a:solidFill>
              </a:rPr>
              <a:t>Зачисление  НДФЛ в бюджеты СП по законодательству  - 10,5%</a:t>
            </a:r>
          </a:p>
          <a:p>
            <a:pPr algn="ctr"/>
            <a:r>
              <a:rPr lang="ru-RU" sz="1050" b="1" dirty="0" smtClean="0">
                <a:solidFill>
                  <a:schemeClr val="tx2">
                    <a:lumMod val="50000"/>
                  </a:schemeClr>
                </a:solidFill>
              </a:rPr>
              <a:t>Поступило – 38218,3  </a:t>
            </a:r>
            <a:r>
              <a:rPr lang="ru-RU" sz="1050" b="1" dirty="0">
                <a:solidFill>
                  <a:schemeClr val="tx2">
                    <a:lumMod val="50000"/>
                  </a:schemeClr>
                </a:solidFill>
              </a:rPr>
              <a:t>тыс</a:t>
            </a:r>
            <a:r>
              <a:rPr lang="ru-RU" sz="1050" b="1" dirty="0" smtClean="0">
                <a:solidFill>
                  <a:schemeClr val="tx2">
                    <a:lumMod val="50000"/>
                  </a:schemeClr>
                </a:solidFill>
              </a:rPr>
              <a:t>. руб</a:t>
            </a:r>
            <a:r>
              <a:rPr lang="ru-RU" sz="1050" b="1" dirty="0">
                <a:solidFill>
                  <a:schemeClr val="tx2">
                    <a:lumMod val="50000"/>
                  </a:schemeClr>
                </a:solidFill>
              </a:rPr>
              <a:t>.   </a:t>
            </a:r>
            <a:endParaRPr lang="ru-RU" sz="1050" b="1" dirty="0" smtClean="0">
              <a:solidFill>
                <a:schemeClr val="tx2">
                  <a:lumMod val="50000"/>
                </a:schemeClr>
              </a:solidFill>
            </a:endParaRPr>
          </a:p>
        </p:txBody>
      </p:sp>
      <p:sp>
        <p:nvSpPr>
          <p:cNvPr id="39" name="Скругленный прямоугольник 38"/>
          <p:cNvSpPr/>
          <p:nvPr/>
        </p:nvSpPr>
        <p:spPr>
          <a:xfrm>
            <a:off x="539552" y="2060848"/>
            <a:ext cx="2997133" cy="91698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50000"/>
                  </a:schemeClr>
                </a:solidFill>
                <a:effectLst>
                  <a:outerShdw blurRad="38100" dist="38100" dir="2700000" algn="tl">
                    <a:srgbClr val="000000">
                      <a:alpha val="43137"/>
                    </a:srgbClr>
                  </a:outerShdw>
                </a:effectLst>
              </a:rPr>
              <a:t>Налоги на совокупный доход</a:t>
            </a:r>
            <a:r>
              <a:rPr lang="ru-RU" sz="1050" b="1" dirty="0" smtClean="0">
                <a:solidFill>
                  <a:schemeClr val="tx2">
                    <a:lumMod val="50000"/>
                  </a:schemeClr>
                </a:solidFill>
                <a:effectLst>
                  <a:outerShdw blurRad="38100" dist="38100" dir="2700000" algn="tl">
                    <a:srgbClr val="000000">
                      <a:alpha val="43137"/>
                    </a:srgbClr>
                  </a:outerShdw>
                </a:effectLst>
              </a:rPr>
              <a:t>:</a:t>
            </a:r>
          </a:p>
          <a:p>
            <a:pPr algn="ctr"/>
            <a:r>
              <a:rPr lang="ru-RU" sz="1050" b="1" dirty="0" smtClean="0">
                <a:solidFill>
                  <a:schemeClr val="tx2">
                    <a:lumMod val="50000"/>
                  </a:schemeClr>
                </a:solidFill>
              </a:rPr>
              <a:t>Единый </a:t>
            </a:r>
            <a:r>
              <a:rPr lang="ru-RU" sz="1050" b="1" dirty="0">
                <a:solidFill>
                  <a:schemeClr val="tx2">
                    <a:lumMod val="50000"/>
                  </a:schemeClr>
                </a:solidFill>
              </a:rPr>
              <a:t>налог на вмененный доход </a:t>
            </a:r>
            <a:r>
              <a:rPr lang="ru-RU" sz="1000" b="1" dirty="0" smtClean="0">
                <a:solidFill>
                  <a:schemeClr val="tx2">
                    <a:lumMod val="50000"/>
                  </a:schemeClr>
                </a:solidFill>
              </a:rPr>
              <a:t>(ЕНДВ)</a:t>
            </a:r>
          </a:p>
          <a:p>
            <a:pPr algn="ctr"/>
            <a:r>
              <a:rPr lang="ru-RU" sz="1050" b="1" dirty="0" smtClean="0">
                <a:solidFill>
                  <a:schemeClr val="tx2">
                    <a:lumMod val="50000"/>
                  </a:schemeClr>
                </a:solidFill>
              </a:rPr>
              <a:t>(ч.2 гл.26.3 </a:t>
            </a:r>
            <a:r>
              <a:rPr lang="ru-RU" sz="1050" b="1" dirty="0">
                <a:solidFill>
                  <a:schemeClr val="tx2">
                    <a:lumMod val="50000"/>
                  </a:schemeClr>
                </a:solidFill>
              </a:rPr>
              <a:t>Налогового Кодекса РФ) </a:t>
            </a:r>
            <a:endParaRPr lang="ru-RU" sz="1050" b="1" dirty="0" smtClean="0">
              <a:solidFill>
                <a:schemeClr val="tx2">
                  <a:lumMod val="50000"/>
                </a:schemeClr>
              </a:solidFill>
            </a:endParaRPr>
          </a:p>
          <a:p>
            <a:pPr algn="just"/>
            <a:r>
              <a:rPr lang="ru-RU" sz="1050" b="1" dirty="0" smtClean="0">
                <a:solidFill>
                  <a:schemeClr val="tx2">
                    <a:lumMod val="50000"/>
                  </a:schemeClr>
                </a:solidFill>
              </a:rPr>
              <a:t>   Единый </a:t>
            </a:r>
            <a:r>
              <a:rPr lang="ru-RU" sz="1050" b="1" dirty="0">
                <a:solidFill>
                  <a:schemeClr val="tx2">
                    <a:lumMod val="50000"/>
                  </a:schemeClr>
                </a:solidFill>
              </a:rPr>
              <a:t>сельхоз. </a:t>
            </a:r>
            <a:r>
              <a:rPr lang="ru-RU" sz="1050" b="1" dirty="0" smtClean="0">
                <a:solidFill>
                  <a:schemeClr val="tx2">
                    <a:lumMod val="50000"/>
                  </a:schemeClr>
                </a:solidFill>
              </a:rPr>
              <a:t>налог </a:t>
            </a:r>
            <a:r>
              <a:rPr lang="ru-RU" sz="1000" b="1" dirty="0" smtClean="0">
                <a:solidFill>
                  <a:schemeClr val="tx2">
                    <a:lumMod val="50000"/>
                  </a:schemeClr>
                </a:solidFill>
              </a:rPr>
              <a:t>(ЕСХН)      </a:t>
            </a:r>
          </a:p>
          <a:p>
            <a:pPr algn="ctr"/>
            <a:r>
              <a:rPr lang="ru-RU" sz="1050" b="1" dirty="0" smtClean="0">
                <a:solidFill>
                  <a:schemeClr val="tx2">
                    <a:lumMod val="50000"/>
                  </a:schemeClr>
                </a:solidFill>
              </a:rPr>
              <a:t>( ч.2 гл.26.1 Налогового </a:t>
            </a:r>
            <a:r>
              <a:rPr lang="ru-RU" sz="1050" b="1" dirty="0">
                <a:solidFill>
                  <a:schemeClr val="tx2">
                    <a:lumMod val="50000"/>
                  </a:schemeClr>
                </a:solidFill>
              </a:rPr>
              <a:t>Кодекса </a:t>
            </a:r>
            <a:r>
              <a:rPr lang="ru-RU" sz="1050" b="1" dirty="0" smtClean="0">
                <a:solidFill>
                  <a:schemeClr val="tx2">
                    <a:lumMod val="50000"/>
                  </a:schemeClr>
                </a:solidFill>
              </a:rPr>
              <a:t>РФ)</a:t>
            </a:r>
          </a:p>
        </p:txBody>
      </p:sp>
      <p:sp>
        <p:nvSpPr>
          <p:cNvPr id="40" name="Скругленный прямоугольник 39"/>
          <p:cNvSpPr/>
          <p:nvPr/>
        </p:nvSpPr>
        <p:spPr>
          <a:xfrm>
            <a:off x="539552" y="3068960"/>
            <a:ext cx="2975620" cy="72008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smtClean="0">
                <a:solidFill>
                  <a:schemeClr val="tx2">
                    <a:lumMod val="50000"/>
                  </a:schemeClr>
                </a:solidFill>
              </a:rPr>
              <a:t>Налоги на товары, реализуемые</a:t>
            </a:r>
          </a:p>
          <a:p>
            <a:pPr algn="ctr"/>
            <a:r>
              <a:rPr lang="ru-RU" sz="1050" b="1" dirty="0" smtClean="0">
                <a:solidFill>
                  <a:schemeClr val="tx2">
                    <a:lumMod val="50000"/>
                  </a:schemeClr>
                </a:solidFill>
              </a:rPr>
              <a:t> на территории РФ - Акцизы на нефтепродукты </a:t>
            </a:r>
          </a:p>
          <a:p>
            <a:pPr algn="ctr"/>
            <a:r>
              <a:rPr lang="ru-RU" sz="1050" b="1" dirty="0" smtClean="0">
                <a:solidFill>
                  <a:schemeClr val="tx2">
                    <a:lumMod val="50000"/>
                  </a:schemeClr>
                </a:solidFill>
              </a:rPr>
              <a:t>(</a:t>
            </a:r>
            <a:r>
              <a:rPr lang="ru-RU" sz="1050" b="1" dirty="0">
                <a:solidFill>
                  <a:schemeClr val="tx2">
                    <a:lumMod val="50000"/>
                  </a:schemeClr>
                </a:solidFill>
              </a:rPr>
              <a:t>ч. </a:t>
            </a:r>
            <a:r>
              <a:rPr lang="ru-RU" sz="1050" b="1" dirty="0" smtClean="0">
                <a:solidFill>
                  <a:schemeClr val="tx2">
                    <a:lumMod val="50000"/>
                  </a:schemeClr>
                </a:solidFill>
              </a:rPr>
              <a:t>2, гл.22 </a:t>
            </a:r>
            <a:r>
              <a:rPr lang="ru-RU" sz="1050" b="1" dirty="0">
                <a:solidFill>
                  <a:schemeClr val="tx2">
                    <a:lumMod val="50000"/>
                  </a:schemeClr>
                </a:solidFill>
              </a:rPr>
              <a:t>Налогового кодекса РФ</a:t>
            </a:r>
            <a:r>
              <a:rPr lang="ru-RU" sz="1050" b="1" dirty="0" smtClean="0">
                <a:solidFill>
                  <a:schemeClr val="tx2">
                    <a:lumMod val="50000"/>
                  </a:schemeClr>
                </a:solidFill>
              </a:rPr>
              <a:t> )</a:t>
            </a:r>
            <a:endParaRPr lang="ru-RU" sz="1050" b="1" dirty="0">
              <a:solidFill>
                <a:schemeClr val="tx2">
                  <a:lumMod val="50000"/>
                </a:schemeClr>
              </a:solidFill>
            </a:endParaRPr>
          </a:p>
        </p:txBody>
      </p:sp>
      <p:sp>
        <p:nvSpPr>
          <p:cNvPr id="47" name="Скругленный прямоугольник 46"/>
          <p:cNvSpPr/>
          <p:nvPr/>
        </p:nvSpPr>
        <p:spPr>
          <a:xfrm>
            <a:off x="5306898" y="2365761"/>
            <a:ext cx="3312368" cy="4871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smtClean="0">
                <a:solidFill>
                  <a:schemeClr val="tx2">
                    <a:lumMod val="50000"/>
                  </a:schemeClr>
                </a:solidFill>
              </a:rPr>
              <a:t>Зачисление ЕНДВ в </a:t>
            </a:r>
            <a:r>
              <a:rPr lang="ru-RU" sz="1050" b="1" dirty="0" smtClean="0">
                <a:solidFill>
                  <a:schemeClr val="tx2">
                    <a:lumMod val="50000"/>
                  </a:schemeClr>
                </a:solidFill>
              </a:rPr>
              <a:t>районный бюджет по законодательству  - </a:t>
            </a:r>
            <a:r>
              <a:rPr lang="ru-RU" sz="1050" b="1" smtClean="0">
                <a:solidFill>
                  <a:schemeClr val="tx2">
                    <a:lumMod val="50000"/>
                  </a:schemeClr>
                </a:solidFill>
              </a:rPr>
              <a:t>100,0% ,  ЕСХН-50%</a:t>
            </a:r>
            <a:endParaRPr lang="ru-RU" sz="1050" b="1" dirty="0" smtClean="0">
              <a:solidFill>
                <a:schemeClr val="tx2">
                  <a:lumMod val="50000"/>
                </a:schemeClr>
              </a:solidFill>
            </a:endParaRPr>
          </a:p>
          <a:p>
            <a:pPr algn="ctr"/>
            <a:r>
              <a:rPr lang="ru-RU" sz="1050" b="1" dirty="0" smtClean="0">
                <a:solidFill>
                  <a:schemeClr val="tx2">
                    <a:lumMod val="50000"/>
                  </a:schemeClr>
                </a:solidFill>
              </a:rPr>
              <a:t>Поступило 6694,7 тыс. руб</a:t>
            </a:r>
            <a:r>
              <a:rPr lang="ru-RU" sz="1050" b="1" dirty="0">
                <a:solidFill>
                  <a:schemeClr val="tx2">
                    <a:lumMod val="50000"/>
                  </a:schemeClr>
                </a:solidFill>
              </a:rPr>
              <a:t>.   </a:t>
            </a:r>
            <a:endParaRPr lang="ru-RU" sz="1050" b="1" dirty="0" smtClean="0">
              <a:solidFill>
                <a:schemeClr val="tx2">
                  <a:lumMod val="50000"/>
                </a:schemeClr>
              </a:solidFill>
            </a:endParaRPr>
          </a:p>
        </p:txBody>
      </p:sp>
      <p:sp>
        <p:nvSpPr>
          <p:cNvPr id="50" name="Скругленный прямоугольник 49"/>
          <p:cNvSpPr/>
          <p:nvPr/>
        </p:nvSpPr>
        <p:spPr>
          <a:xfrm>
            <a:off x="5292080" y="2996952"/>
            <a:ext cx="3312368" cy="43204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smtClean="0">
                <a:solidFill>
                  <a:schemeClr val="tx2">
                    <a:lumMod val="50000"/>
                  </a:schemeClr>
                </a:solidFill>
              </a:rPr>
              <a:t>Зачисление акцизов  в бюджеты СП – 100%</a:t>
            </a:r>
          </a:p>
          <a:p>
            <a:pPr algn="ctr"/>
            <a:r>
              <a:rPr lang="ru-RU" sz="1050" b="1" dirty="0" smtClean="0">
                <a:solidFill>
                  <a:schemeClr val="tx2">
                    <a:lumMod val="50000"/>
                  </a:schemeClr>
                </a:solidFill>
              </a:rPr>
              <a:t>Поступило –  14640,1  </a:t>
            </a:r>
            <a:r>
              <a:rPr lang="ru-RU" sz="1050" b="1" dirty="0">
                <a:solidFill>
                  <a:schemeClr val="tx2">
                    <a:lumMod val="50000"/>
                  </a:schemeClr>
                </a:solidFill>
              </a:rPr>
              <a:t>тыс</a:t>
            </a:r>
            <a:r>
              <a:rPr lang="ru-RU" sz="1050" b="1" dirty="0" smtClean="0">
                <a:solidFill>
                  <a:schemeClr val="tx2">
                    <a:lumMod val="50000"/>
                  </a:schemeClr>
                </a:solidFill>
              </a:rPr>
              <a:t>. руб</a:t>
            </a:r>
            <a:r>
              <a:rPr lang="ru-RU" sz="1050" b="1" dirty="0">
                <a:solidFill>
                  <a:schemeClr val="tx2">
                    <a:lumMod val="50000"/>
                  </a:schemeClr>
                </a:solidFill>
              </a:rPr>
              <a:t>.   </a:t>
            </a:r>
            <a:endParaRPr lang="ru-RU" sz="1050" b="1" dirty="0" smtClean="0">
              <a:solidFill>
                <a:schemeClr val="tx2">
                  <a:lumMod val="50000"/>
                </a:schemeClr>
              </a:solidFill>
            </a:endParaRPr>
          </a:p>
        </p:txBody>
      </p:sp>
      <p:sp>
        <p:nvSpPr>
          <p:cNvPr id="51" name="Скругленный прямоугольник 50"/>
          <p:cNvSpPr/>
          <p:nvPr/>
        </p:nvSpPr>
        <p:spPr>
          <a:xfrm>
            <a:off x="539552" y="3937651"/>
            <a:ext cx="3022064" cy="85950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b="1" dirty="0" smtClean="0">
              <a:solidFill>
                <a:schemeClr val="tx2">
                  <a:lumMod val="50000"/>
                </a:schemeClr>
              </a:solidFill>
            </a:endParaRPr>
          </a:p>
          <a:p>
            <a:pPr algn="ctr"/>
            <a:r>
              <a:rPr lang="ru-RU" sz="1050" b="1" dirty="0" smtClean="0">
                <a:solidFill>
                  <a:schemeClr val="tx2">
                    <a:lumMod val="50000"/>
                  </a:schemeClr>
                </a:solidFill>
              </a:rPr>
              <a:t>Налоги на имущество:</a:t>
            </a:r>
          </a:p>
          <a:p>
            <a:pPr algn="ctr"/>
            <a:r>
              <a:rPr lang="ru-RU" sz="1050" b="1" dirty="0" smtClean="0">
                <a:solidFill>
                  <a:schemeClr val="tx2">
                    <a:lumMod val="50000"/>
                  </a:schemeClr>
                </a:solidFill>
              </a:rPr>
              <a:t>С организаций – юридических лиц;  </a:t>
            </a:r>
          </a:p>
          <a:p>
            <a:pPr algn="ctr"/>
            <a:r>
              <a:rPr lang="ru-RU" sz="1050" b="1" dirty="0" smtClean="0">
                <a:solidFill>
                  <a:schemeClr val="tx2">
                    <a:lumMod val="50000"/>
                  </a:schemeClr>
                </a:solidFill>
              </a:rPr>
              <a:t>(ч.2 гл.30 Налогового кодекса РФ)</a:t>
            </a:r>
          </a:p>
          <a:p>
            <a:pPr algn="ctr"/>
            <a:r>
              <a:rPr lang="ru-RU" sz="1050" b="1" dirty="0" smtClean="0">
                <a:solidFill>
                  <a:schemeClr val="tx2">
                    <a:lumMod val="50000"/>
                  </a:schemeClr>
                </a:solidFill>
              </a:rPr>
              <a:t> С физических лиц и земельный налог  </a:t>
            </a:r>
          </a:p>
          <a:p>
            <a:pPr algn="ctr"/>
            <a:r>
              <a:rPr lang="ru-RU" sz="1050" b="1" dirty="0" smtClean="0">
                <a:solidFill>
                  <a:schemeClr val="tx2">
                    <a:lumMod val="50000"/>
                  </a:schemeClr>
                </a:solidFill>
              </a:rPr>
              <a:t>- с населения   ( ч.2 гл. 32 НК РФ)  </a:t>
            </a:r>
            <a:endParaRPr lang="ru-RU" sz="1050" b="1" dirty="0">
              <a:solidFill>
                <a:schemeClr val="tx2">
                  <a:lumMod val="50000"/>
                </a:schemeClr>
              </a:solidFill>
            </a:endParaRPr>
          </a:p>
          <a:p>
            <a:pPr algn="ctr"/>
            <a:endParaRPr lang="ru-RU" sz="1050" b="1" dirty="0">
              <a:solidFill>
                <a:schemeClr val="tx2">
                  <a:lumMod val="50000"/>
                </a:schemeClr>
              </a:solidFill>
            </a:endParaRPr>
          </a:p>
        </p:txBody>
      </p:sp>
      <p:sp>
        <p:nvSpPr>
          <p:cNvPr id="54" name="Скругленный прямоугольник 53"/>
          <p:cNvSpPr/>
          <p:nvPr/>
        </p:nvSpPr>
        <p:spPr>
          <a:xfrm>
            <a:off x="5292080" y="3501008"/>
            <a:ext cx="3312368" cy="54230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smtClean="0">
                <a:solidFill>
                  <a:schemeClr val="tx2">
                    <a:lumMod val="50000"/>
                  </a:schemeClr>
                </a:solidFill>
              </a:rPr>
              <a:t>Зачисление налога на имущество организаций в районный бюджет -  50  %</a:t>
            </a:r>
          </a:p>
          <a:p>
            <a:pPr algn="ctr"/>
            <a:r>
              <a:rPr lang="ru-RU" sz="1050" b="1" dirty="0" smtClean="0">
                <a:solidFill>
                  <a:schemeClr val="tx2">
                    <a:lumMod val="50000"/>
                  </a:schemeClr>
                </a:solidFill>
              </a:rPr>
              <a:t>Поступило  – 53862,4 тыс. руб</a:t>
            </a:r>
            <a:r>
              <a:rPr lang="ru-RU" sz="1050" b="1" dirty="0">
                <a:solidFill>
                  <a:schemeClr val="tx2">
                    <a:lumMod val="50000"/>
                  </a:schemeClr>
                </a:solidFill>
              </a:rPr>
              <a:t>.   </a:t>
            </a:r>
            <a:endParaRPr lang="ru-RU" sz="1050" b="1" dirty="0" smtClean="0">
              <a:solidFill>
                <a:schemeClr val="tx2">
                  <a:lumMod val="50000"/>
                </a:schemeClr>
              </a:solidFill>
            </a:endParaRPr>
          </a:p>
        </p:txBody>
      </p:sp>
      <p:sp>
        <p:nvSpPr>
          <p:cNvPr id="55" name="Скругленный прямоугольник 54"/>
          <p:cNvSpPr/>
          <p:nvPr/>
        </p:nvSpPr>
        <p:spPr>
          <a:xfrm>
            <a:off x="5294352" y="4103888"/>
            <a:ext cx="3312368" cy="6932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b="1" dirty="0" smtClean="0">
              <a:solidFill>
                <a:schemeClr val="tx2">
                  <a:lumMod val="50000"/>
                </a:schemeClr>
              </a:solidFill>
            </a:endParaRPr>
          </a:p>
          <a:p>
            <a:pPr algn="ctr"/>
            <a:r>
              <a:rPr lang="ru-RU" sz="1050" b="1" dirty="0" smtClean="0">
                <a:solidFill>
                  <a:schemeClr val="tx2">
                    <a:lumMod val="50000"/>
                  </a:schemeClr>
                </a:solidFill>
              </a:rPr>
              <a:t>Зачисление </a:t>
            </a:r>
            <a:r>
              <a:rPr lang="ru-RU" sz="1050" b="1" dirty="0">
                <a:solidFill>
                  <a:schemeClr val="tx2">
                    <a:lumMod val="50000"/>
                  </a:schemeClr>
                </a:solidFill>
              </a:rPr>
              <a:t>налога на имущество </a:t>
            </a:r>
            <a:r>
              <a:rPr lang="ru-RU" sz="1050" b="1" dirty="0" smtClean="0">
                <a:solidFill>
                  <a:schemeClr val="tx2">
                    <a:lumMod val="50000"/>
                  </a:schemeClr>
                </a:solidFill>
              </a:rPr>
              <a:t>граждан бюджеты СП  </a:t>
            </a:r>
            <a:r>
              <a:rPr lang="ru-RU" sz="1050" b="1" dirty="0">
                <a:solidFill>
                  <a:schemeClr val="tx2">
                    <a:lumMod val="50000"/>
                  </a:schemeClr>
                </a:solidFill>
              </a:rPr>
              <a:t>-  </a:t>
            </a:r>
            <a:r>
              <a:rPr lang="ru-RU" sz="1050" b="1" dirty="0" smtClean="0">
                <a:solidFill>
                  <a:schemeClr val="tx2">
                    <a:lumMod val="50000"/>
                  </a:schemeClr>
                </a:solidFill>
              </a:rPr>
              <a:t>100 %,  поступило </a:t>
            </a:r>
            <a:r>
              <a:rPr lang="ru-RU" sz="1050" b="1" dirty="0">
                <a:solidFill>
                  <a:schemeClr val="tx2">
                    <a:lumMod val="50000"/>
                  </a:schemeClr>
                </a:solidFill>
              </a:rPr>
              <a:t>– </a:t>
            </a:r>
            <a:r>
              <a:rPr lang="ru-RU" sz="1050" b="1" dirty="0" smtClean="0">
                <a:solidFill>
                  <a:schemeClr val="tx2">
                    <a:lumMod val="50000"/>
                  </a:schemeClr>
                </a:solidFill>
              </a:rPr>
              <a:t>2958,7 </a:t>
            </a:r>
            <a:r>
              <a:rPr lang="ru-RU" sz="1050" b="1" dirty="0">
                <a:solidFill>
                  <a:schemeClr val="tx2">
                    <a:lumMod val="50000"/>
                  </a:schemeClr>
                </a:solidFill>
              </a:rPr>
              <a:t>тыс</a:t>
            </a:r>
            <a:r>
              <a:rPr lang="ru-RU" sz="1050" b="1" dirty="0" smtClean="0">
                <a:solidFill>
                  <a:schemeClr val="tx2">
                    <a:lumMod val="50000"/>
                  </a:schemeClr>
                </a:solidFill>
              </a:rPr>
              <a:t>. руб</a:t>
            </a:r>
            <a:r>
              <a:rPr lang="ru-RU" sz="1050" b="1" dirty="0">
                <a:solidFill>
                  <a:schemeClr val="tx2">
                    <a:lumMod val="50000"/>
                  </a:schemeClr>
                </a:solidFill>
              </a:rPr>
              <a:t>. </a:t>
            </a:r>
            <a:endParaRPr lang="ru-RU" sz="1050" b="1" dirty="0" smtClean="0">
              <a:solidFill>
                <a:schemeClr val="tx2">
                  <a:lumMod val="50000"/>
                </a:schemeClr>
              </a:solidFill>
            </a:endParaRPr>
          </a:p>
          <a:p>
            <a:pPr algn="ctr"/>
            <a:r>
              <a:rPr lang="ru-RU" sz="1050" b="1" dirty="0" smtClean="0">
                <a:solidFill>
                  <a:schemeClr val="tx2">
                    <a:lumMod val="50000"/>
                  </a:schemeClr>
                </a:solidFill>
              </a:rPr>
              <a:t>Зачисление </a:t>
            </a:r>
            <a:r>
              <a:rPr lang="ru-RU" sz="1050" b="1" dirty="0">
                <a:solidFill>
                  <a:schemeClr val="tx2">
                    <a:lumMod val="50000"/>
                  </a:schemeClr>
                </a:solidFill>
              </a:rPr>
              <a:t>налога на </a:t>
            </a:r>
            <a:r>
              <a:rPr lang="ru-RU" sz="1050" b="1" dirty="0" smtClean="0">
                <a:solidFill>
                  <a:schemeClr val="tx2">
                    <a:lumMod val="50000"/>
                  </a:schemeClr>
                </a:solidFill>
              </a:rPr>
              <a:t>землю  с </a:t>
            </a:r>
            <a:r>
              <a:rPr lang="ru-RU" sz="1050" b="1" dirty="0">
                <a:solidFill>
                  <a:schemeClr val="tx2">
                    <a:lumMod val="50000"/>
                  </a:schemeClr>
                </a:solidFill>
              </a:rPr>
              <a:t>граждан бюджеты СП  -  100 </a:t>
            </a:r>
            <a:r>
              <a:rPr lang="ru-RU" sz="1050" b="1" dirty="0" smtClean="0">
                <a:solidFill>
                  <a:schemeClr val="tx2">
                    <a:lumMod val="50000"/>
                  </a:schemeClr>
                </a:solidFill>
              </a:rPr>
              <a:t>%,  поступило </a:t>
            </a:r>
            <a:r>
              <a:rPr lang="ru-RU" sz="1050" b="1" dirty="0">
                <a:solidFill>
                  <a:schemeClr val="tx2">
                    <a:lumMod val="50000"/>
                  </a:schemeClr>
                </a:solidFill>
              </a:rPr>
              <a:t>– </a:t>
            </a:r>
            <a:r>
              <a:rPr lang="ru-RU" sz="1050" b="1" dirty="0" smtClean="0">
                <a:solidFill>
                  <a:schemeClr val="tx2">
                    <a:lumMod val="50000"/>
                  </a:schemeClr>
                </a:solidFill>
              </a:rPr>
              <a:t>5828,0 тыс. руб</a:t>
            </a:r>
            <a:r>
              <a:rPr lang="ru-RU" sz="1050" b="1" dirty="0">
                <a:solidFill>
                  <a:schemeClr val="tx2">
                    <a:lumMod val="50000"/>
                  </a:schemeClr>
                </a:solidFill>
              </a:rPr>
              <a:t>. </a:t>
            </a:r>
          </a:p>
          <a:p>
            <a:pPr algn="ctr"/>
            <a:endParaRPr lang="ru-RU" sz="1050" b="1" dirty="0" smtClean="0">
              <a:solidFill>
                <a:schemeClr val="tx2">
                  <a:lumMod val="50000"/>
                </a:schemeClr>
              </a:solidFill>
            </a:endParaRPr>
          </a:p>
        </p:txBody>
      </p:sp>
      <p:sp>
        <p:nvSpPr>
          <p:cNvPr id="58" name="Скругленный прямоугольник 57"/>
          <p:cNvSpPr/>
          <p:nvPr/>
        </p:nvSpPr>
        <p:spPr>
          <a:xfrm>
            <a:off x="539552" y="5589240"/>
            <a:ext cx="2982496" cy="36004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b="1" dirty="0" smtClean="0">
              <a:solidFill>
                <a:schemeClr val="tx2">
                  <a:lumMod val="50000"/>
                </a:schemeClr>
              </a:solidFill>
            </a:endParaRPr>
          </a:p>
          <a:p>
            <a:pPr algn="ctr"/>
            <a:endParaRPr lang="ru-RU" sz="1050" b="1" dirty="0" smtClean="0">
              <a:solidFill>
                <a:schemeClr val="tx2">
                  <a:lumMod val="50000"/>
                </a:schemeClr>
              </a:solidFill>
            </a:endParaRPr>
          </a:p>
          <a:p>
            <a:pPr algn="ctr"/>
            <a:r>
              <a:rPr lang="ru-RU" sz="1050" b="1" dirty="0" smtClean="0">
                <a:solidFill>
                  <a:schemeClr val="tx2">
                    <a:lumMod val="50000"/>
                  </a:schemeClr>
                </a:solidFill>
              </a:rPr>
              <a:t>Доходы от использования имущество </a:t>
            </a:r>
          </a:p>
          <a:p>
            <a:pPr algn="ctr"/>
            <a:r>
              <a:rPr lang="ru-RU" sz="1050" b="1" dirty="0" smtClean="0">
                <a:solidFill>
                  <a:schemeClr val="tx2">
                    <a:lumMod val="50000"/>
                  </a:schemeClr>
                </a:solidFill>
              </a:rPr>
              <a:t>( ст.62  Бюджетного  </a:t>
            </a:r>
            <a:r>
              <a:rPr lang="ru-RU" sz="1050" b="1" dirty="0">
                <a:solidFill>
                  <a:schemeClr val="tx2">
                    <a:lumMod val="50000"/>
                  </a:schemeClr>
                </a:solidFill>
              </a:rPr>
              <a:t>кодекса </a:t>
            </a:r>
            <a:r>
              <a:rPr lang="ru-RU" sz="1050" b="1" dirty="0" smtClean="0">
                <a:solidFill>
                  <a:schemeClr val="tx2">
                    <a:lumMod val="50000"/>
                  </a:schemeClr>
                </a:solidFill>
              </a:rPr>
              <a:t>РФ)</a:t>
            </a:r>
          </a:p>
          <a:p>
            <a:pPr algn="ctr"/>
            <a:endParaRPr lang="ru-RU" sz="1050" b="1" dirty="0">
              <a:solidFill>
                <a:schemeClr val="tx2">
                  <a:lumMod val="50000"/>
                </a:schemeClr>
              </a:solidFill>
            </a:endParaRPr>
          </a:p>
          <a:p>
            <a:pPr algn="ctr"/>
            <a:endParaRPr lang="ru-RU" sz="1050" b="1" dirty="0">
              <a:solidFill>
                <a:schemeClr val="tx2">
                  <a:lumMod val="50000"/>
                </a:schemeClr>
              </a:solidFill>
            </a:endParaRPr>
          </a:p>
        </p:txBody>
      </p:sp>
      <p:sp>
        <p:nvSpPr>
          <p:cNvPr id="59" name="Скругленный прямоугольник 58"/>
          <p:cNvSpPr/>
          <p:nvPr/>
        </p:nvSpPr>
        <p:spPr>
          <a:xfrm>
            <a:off x="539552" y="4977172"/>
            <a:ext cx="3004200" cy="46805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b="1" dirty="0" smtClean="0">
              <a:solidFill>
                <a:schemeClr val="tx2">
                  <a:lumMod val="50000"/>
                </a:schemeClr>
              </a:solidFill>
            </a:endParaRPr>
          </a:p>
          <a:p>
            <a:pPr algn="ctr"/>
            <a:r>
              <a:rPr lang="ru-RU" sz="1050" b="1" dirty="0" smtClean="0">
                <a:solidFill>
                  <a:schemeClr val="tx2">
                    <a:lumMod val="50000"/>
                  </a:schemeClr>
                </a:solidFill>
              </a:rPr>
              <a:t>Госпошлина</a:t>
            </a:r>
          </a:p>
          <a:p>
            <a:pPr algn="ctr"/>
            <a:r>
              <a:rPr lang="ru-RU" sz="1050" b="1" dirty="0" smtClean="0">
                <a:solidFill>
                  <a:schemeClr val="tx2">
                    <a:lumMod val="50000"/>
                  </a:schemeClr>
                </a:solidFill>
              </a:rPr>
              <a:t>(ч..2 гл.25.3 Налогового </a:t>
            </a:r>
            <a:r>
              <a:rPr lang="ru-RU" sz="1050" b="1" dirty="0">
                <a:solidFill>
                  <a:schemeClr val="tx2">
                    <a:lumMod val="50000"/>
                  </a:schemeClr>
                </a:solidFill>
              </a:rPr>
              <a:t>кодекса </a:t>
            </a:r>
            <a:r>
              <a:rPr lang="ru-RU" sz="1050" b="1" dirty="0" smtClean="0">
                <a:solidFill>
                  <a:schemeClr val="tx2">
                    <a:lumMod val="50000"/>
                  </a:schemeClr>
                </a:solidFill>
              </a:rPr>
              <a:t>РФ)</a:t>
            </a:r>
          </a:p>
          <a:p>
            <a:pPr algn="ctr"/>
            <a:endParaRPr lang="ru-RU" sz="1050" b="1" dirty="0">
              <a:solidFill>
                <a:schemeClr val="tx2">
                  <a:lumMod val="50000"/>
                </a:schemeClr>
              </a:solidFill>
            </a:endParaRPr>
          </a:p>
          <a:p>
            <a:pPr algn="ctr"/>
            <a:endParaRPr lang="ru-RU" sz="1050" b="1" dirty="0">
              <a:solidFill>
                <a:schemeClr val="tx2">
                  <a:lumMod val="50000"/>
                </a:schemeClr>
              </a:solidFill>
            </a:endParaRPr>
          </a:p>
        </p:txBody>
      </p:sp>
      <p:sp>
        <p:nvSpPr>
          <p:cNvPr id="65" name="Скругленный прямоугольник 64"/>
          <p:cNvSpPr/>
          <p:nvPr/>
        </p:nvSpPr>
        <p:spPr>
          <a:xfrm>
            <a:off x="5296624" y="5517232"/>
            <a:ext cx="3310096" cy="50405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a:solidFill>
                  <a:schemeClr val="tx2">
                    <a:lumMod val="50000"/>
                  </a:schemeClr>
                </a:solidFill>
              </a:rPr>
              <a:t>Зачисление </a:t>
            </a:r>
            <a:r>
              <a:rPr lang="ru-RU" sz="1050" b="1" dirty="0" smtClean="0">
                <a:solidFill>
                  <a:schemeClr val="tx2">
                    <a:lumMod val="50000"/>
                  </a:schemeClr>
                </a:solidFill>
              </a:rPr>
              <a:t>налога </a:t>
            </a:r>
            <a:r>
              <a:rPr lang="ru-RU" sz="1050" b="1" dirty="0">
                <a:solidFill>
                  <a:schemeClr val="tx2">
                    <a:lumMod val="50000"/>
                  </a:schemeClr>
                </a:solidFill>
              </a:rPr>
              <a:t>в районный бюджет по законодательству  - </a:t>
            </a:r>
            <a:r>
              <a:rPr lang="ru-RU" sz="1050" b="1" dirty="0" smtClean="0">
                <a:solidFill>
                  <a:schemeClr val="tx2">
                    <a:lumMod val="50000"/>
                  </a:schemeClr>
                </a:solidFill>
              </a:rPr>
              <a:t> 100 %</a:t>
            </a:r>
            <a:endParaRPr lang="ru-RU" sz="1050" b="1" dirty="0">
              <a:solidFill>
                <a:schemeClr val="tx2">
                  <a:lumMod val="50000"/>
                </a:schemeClr>
              </a:solidFill>
            </a:endParaRPr>
          </a:p>
          <a:p>
            <a:pPr algn="ctr"/>
            <a:r>
              <a:rPr lang="ru-RU" sz="1050" b="1" dirty="0" smtClean="0">
                <a:solidFill>
                  <a:schemeClr val="tx2">
                    <a:lumMod val="50000"/>
                  </a:schemeClr>
                </a:solidFill>
              </a:rPr>
              <a:t>Поступило  –  14913  тыс. руб.   </a:t>
            </a:r>
            <a:endParaRPr lang="ru-RU" sz="1050" b="1" dirty="0">
              <a:solidFill>
                <a:schemeClr val="tx2">
                  <a:lumMod val="50000"/>
                </a:schemeClr>
              </a:solidFill>
            </a:endParaRPr>
          </a:p>
        </p:txBody>
      </p:sp>
      <p:sp>
        <p:nvSpPr>
          <p:cNvPr id="66" name="Скругленный прямоугольник 65"/>
          <p:cNvSpPr/>
          <p:nvPr/>
        </p:nvSpPr>
        <p:spPr>
          <a:xfrm>
            <a:off x="5292080" y="6093296"/>
            <a:ext cx="3310096" cy="50405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a:solidFill>
                  <a:schemeClr val="tx2">
                    <a:lumMod val="50000"/>
                  </a:schemeClr>
                </a:solidFill>
              </a:rPr>
              <a:t>Зачисление </a:t>
            </a:r>
            <a:r>
              <a:rPr lang="ru-RU" sz="1050" b="1" dirty="0" smtClean="0">
                <a:solidFill>
                  <a:schemeClr val="tx2">
                    <a:lumMod val="50000"/>
                  </a:schemeClr>
                </a:solidFill>
              </a:rPr>
              <a:t>налога </a:t>
            </a:r>
            <a:r>
              <a:rPr lang="ru-RU" sz="1050" b="1" dirty="0">
                <a:solidFill>
                  <a:schemeClr val="tx2">
                    <a:lumMod val="50000"/>
                  </a:schemeClr>
                </a:solidFill>
              </a:rPr>
              <a:t>в районный бюджет по законодательству  - </a:t>
            </a:r>
            <a:r>
              <a:rPr lang="ru-RU" sz="1050" b="1" dirty="0" smtClean="0">
                <a:solidFill>
                  <a:schemeClr val="tx2">
                    <a:lumMod val="50000"/>
                  </a:schemeClr>
                </a:solidFill>
              </a:rPr>
              <a:t> 40 %</a:t>
            </a:r>
            <a:endParaRPr lang="ru-RU" sz="1050" b="1" dirty="0">
              <a:solidFill>
                <a:schemeClr val="tx2">
                  <a:lumMod val="50000"/>
                </a:schemeClr>
              </a:solidFill>
            </a:endParaRPr>
          </a:p>
          <a:p>
            <a:pPr algn="ctr"/>
            <a:r>
              <a:rPr lang="ru-RU" sz="1050" b="1" dirty="0" smtClean="0">
                <a:solidFill>
                  <a:schemeClr val="tx2">
                    <a:lumMod val="50000"/>
                  </a:schemeClr>
                </a:solidFill>
              </a:rPr>
              <a:t>Поступило  –  579,7 тыс. руб.   </a:t>
            </a:r>
            <a:endParaRPr lang="ru-RU" sz="1050" b="1" dirty="0">
              <a:solidFill>
                <a:schemeClr val="tx2">
                  <a:lumMod val="50000"/>
                </a:schemeClr>
              </a:solidFill>
            </a:endParaRPr>
          </a:p>
        </p:txBody>
      </p:sp>
      <p:sp>
        <p:nvSpPr>
          <p:cNvPr id="67" name="Скругленный прямоугольник 66"/>
          <p:cNvSpPr/>
          <p:nvPr/>
        </p:nvSpPr>
        <p:spPr>
          <a:xfrm>
            <a:off x="5319454" y="4947964"/>
            <a:ext cx="3310096" cy="49726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a:solidFill>
                  <a:schemeClr val="tx2">
                    <a:lumMod val="50000"/>
                  </a:schemeClr>
                </a:solidFill>
              </a:rPr>
              <a:t>Зачисление </a:t>
            </a:r>
            <a:r>
              <a:rPr lang="ru-RU" sz="1050" b="1" dirty="0" smtClean="0">
                <a:solidFill>
                  <a:schemeClr val="tx2">
                    <a:lumMod val="50000"/>
                  </a:schemeClr>
                </a:solidFill>
              </a:rPr>
              <a:t>налога </a:t>
            </a:r>
            <a:r>
              <a:rPr lang="ru-RU" sz="1050" b="1" dirty="0">
                <a:solidFill>
                  <a:schemeClr val="tx2">
                    <a:lumMod val="50000"/>
                  </a:schemeClr>
                </a:solidFill>
              </a:rPr>
              <a:t>в районный бюджет по законодательству  - </a:t>
            </a:r>
            <a:r>
              <a:rPr lang="ru-RU" sz="1050" b="1" dirty="0" smtClean="0">
                <a:solidFill>
                  <a:schemeClr val="tx2">
                    <a:lumMod val="50000"/>
                  </a:schemeClr>
                </a:solidFill>
              </a:rPr>
              <a:t> 100 %</a:t>
            </a:r>
            <a:endParaRPr lang="ru-RU" sz="1050" b="1" dirty="0">
              <a:solidFill>
                <a:schemeClr val="tx2">
                  <a:lumMod val="50000"/>
                </a:schemeClr>
              </a:solidFill>
            </a:endParaRPr>
          </a:p>
          <a:p>
            <a:pPr algn="ctr"/>
            <a:r>
              <a:rPr lang="ru-RU" sz="1050" b="1" dirty="0" smtClean="0">
                <a:solidFill>
                  <a:schemeClr val="tx2">
                    <a:lumMod val="50000"/>
                  </a:schemeClr>
                </a:solidFill>
              </a:rPr>
              <a:t>Поступило  –  1923,5 тыс. руб.   </a:t>
            </a:r>
            <a:endParaRPr lang="ru-RU" sz="1050" b="1" dirty="0">
              <a:solidFill>
                <a:schemeClr val="tx2">
                  <a:lumMod val="50000"/>
                </a:schemeClr>
              </a:solidFill>
            </a:endParaRPr>
          </a:p>
        </p:txBody>
      </p:sp>
      <p:sp>
        <p:nvSpPr>
          <p:cNvPr id="68" name="Скругленный прямоугольник 67"/>
          <p:cNvSpPr/>
          <p:nvPr/>
        </p:nvSpPr>
        <p:spPr>
          <a:xfrm>
            <a:off x="539552" y="6165305"/>
            <a:ext cx="2982496" cy="50405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b="1" dirty="0" smtClean="0">
              <a:solidFill>
                <a:schemeClr val="tx2">
                  <a:lumMod val="50000"/>
                </a:schemeClr>
              </a:solidFill>
            </a:endParaRPr>
          </a:p>
          <a:p>
            <a:pPr algn="ctr"/>
            <a:r>
              <a:rPr lang="ru-RU" sz="1050" b="1" dirty="0" smtClean="0">
                <a:solidFill>
                  <a:schemeClr val="tx2">
                    <a:lumMod val="50000"/>
                  </a:schemeClr>
                </a:solidFill>
              </a:rPr>
              <a:t>Платежи при пользовании природными ресурсами</a:t>
            </a:r>
            <a:endParaRPr lang="ru-RU" sz="1050" b="1" dirty="0">
              <a:solidFill>
                <a:schemeClr val="tx2">
                  <a:lumMod val="50000"/>
                </a:schemeClr>
              </a:solidFill>
            </a:endParaRPr>
          </a:p>
          <a:p>
            <a:pPr algn="ctr"/>
            <a:r>
              <a:rPr lang="ru-RU" sz="1050" b="1" dirty="0" smtClean="0">
                <a:solidFill>
                  <a:schemeClr val="tx2">
                    <a:lumMod val="50000"/>
                  </a:schemeClr>
                </a:solidFill>
              </a:rPr>
              <a:t>( ст.62 Бюджетного </a:t>
            </a:r>
            <a:r>
              <a:rPr lang="ru-RU" sz="1050" b="1" dirty="0">
                <a:solidFill>
                  <a:schemeClr val="tx2">
                    <a:lumMod val="50000"/>
                  </a:schemeClr>
                </a:solidFill>
              </a:rPr>
              <a:t>кодекса </a:t>
            </a:r>
            <a:r>
              <a:rPr lang="ru-RU" sz="1050" b="1" dirty="0" smtClean="0">
                <a:solidFill>
                  <a:schemeClr val="tx2">
                    <a:lumMod val="50000"/>
                  </a:schemeClr>
                </a:solidFill>
              </a:rPr>
              <a:t>РФ)</a:t>
            </a:r>
            <a:endParaRPr lang="ru-RU" sz="1050" b="1" dirty="0">
              <a:solidFill>
                <a:schemeClr val="tx2">
                  <a:lumMod val="50000"/>
                </a:schemeClr>
              </a:solidFill>
            </a:endParaRPr>
          </a:p>
          <a:p>
            <a:pPr algn="ctr"/>
            <a:endParaRPr lang="ru-RU" sz="1050" b="1" dirty="0">
              <a:solidFill>
                <a:schemeClr val="tx2">
                  <a:lumMod val="50000"/>
                </a:schemeClr>
              </a:solidFill>
            </a:endParaRPr>
          </a:p>
        </p:txBody>
      </p:sp>
      <p:sp>
        <p:nvSpPr>
          <p:cNvPr id="82" name="Стрелка вправо 81"/>
          <p:cNvSpPr/>
          <p:nvPr/>
        </p:nvSpPr>
        <p:spPr>
          <a:xfrm rot="21108843" flipV="1">
            <a:off x="3587159" y="1404583"/>
            <a:ext cx="1682665" cy="104957"/>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lumMod val="50000"/>
                </a:schemeClr>
              </a:solidFill>
            </a:endParaRPr>
          </a:p>
        </p:txBody>
      </p:sp>
      <p:sp>
        <p:nvSpPr>
          <p:cNvPr id="83" name="Стрелка вправо 82"/>
          <p:cNvSpPr/>
          <p:nvPr/>
        </p:nvSpPr>
        <p:spPr>
          <a:xfrm rot="521285" flipV="1">
            <a:off x="3601571" y="1866312"/>
            <a:ext cx="1689567" cy="106733"/>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lumMod val="50000"/>
                </a:schemeClr>
              </a:solidFill>
            </a:endParaRPr>
          </a:p>
        </p:txBody>
      </p:sp>
      <p:sp>
        <p:nvSpPr>
          <p:cNvPr id="84" name="Стрелка вправо 83"/>
          <p:cNvSpPr/>
          <p:nvPr/>
        </p:nvSpPr>
        <p:spPr>
          <a:xfrm flipV="1">
            <a:off x="3563888" y="2530179"/>
            <a:ext cx="1689567" cy="106733"/>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lumMod val="50000"/>
                </a:schemeClr>
              </a:solidFill>
            </a:endParaRPr>
          </a:p>
        </p:txBody>
      </p:sp>
      <p:sp>
        <p:nvSpPr>
          <p:cNvPr id="86" name="Стрелка вправо 85"/>
          <p:cNvSpPr/>
          <p:nvPr/>
        </p:nvSpPr>
        <p:spPr>
          <a:xfrm flipV="1">
            <a:off x="3602513" y="5193222"/>
            <a:ext cx="1689567" cy="106733"/>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lumMod val="50000"/>
                </a:schemeClr>
              </a:solidFill>
            </a:endParaRPr>
          </a:p>
        </p:txBody>
      </p:sp>
      <p:sp>
        <p:nvSpPr>
          <p:cNvPr id="87" name="Стрелка вправо 86"/>
          <p:cNvSpPr/>
          <p:nvPr/>
        </p:nvSpPr>
        <p:spPr>
          <a:xfrm rot="21393468" flipV="1">
            <a:off x="3567482" y="3216466"/>
            <a:ext cx="1689567" cy="106733"/>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lumMod val="50000"/>
                </a:schemeClr>
              </a:solidFill>
            </a:endParaRPr>
          </a:p>
        </p:txBody>
      </p:sp>
      <p:sp>
        <p:nvSpPr>
          <p:cNvPr id="88" name="Стрелка вправо 87"/>
          <p:cNvSpPr/>
          <p:nvPr/>
        </p:nvSpPr>
        <p:spPr>
          <a:xfrm rot="668350" flipV="1">
            <a:off x="3558283" y="4431233"/>
            <a:ext cx="1689567" cy="106733"/>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lumMod val="50000"/>
                </a:schemeClr>
              </a:solidFill>
            </a:endParaRPr>
          </a:p>
        </p:txBody>
      </p:sp>
      <p:sp>
        <p:nvSpPr>
          <p:cNvPr id="89" name="Стрелка вправо 88"/>
          <p:cNvSpPr/>
          <p:nvPr/>
        </p:nvSpPr>
        <p:spPr>
          <a:xfrm flipV="1">
            <a:off x="3563888" y="5733256"/>
            <a:ext cx="1689567" cy="106733"/>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lumMod val="50000"/>
                </a:schemeClr>
              </a:solidFill>
            </a:endParaRPr>
          </a:p>
        </p:txBody>
      </p:sp>
      <p:sp>
        <p:nvSpPr>
          <p:cNvPr id="90" name="Стрелка вправо 89"/>
          <p:cNvSpPr/>
          <p:nvPr/>
        </p:nvSpPr>
        <p:spPr>
          <a:xfrm flipV="1">
            <a:off x="3561616" y="6345324"/>
            <a:ext cx="1689567" cy="106733"/>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lumMod val="50000"/>
                </a:schemeClr>
              </a:solidFill>
            </a:endParaRPr>
          </a:p>
        </p:txBody>
      </p:sp>
      <p:sp>
        <p:nvSpPr>
          <p:cNvPr id="91" name="Стрелка вправо 90"/>
          <p:cNvSpPr/>
          <p:nvPr/>
        </p:nvSpPr>
        <p:spPr>
          <a:xfrm rot="20664469" flipV="1">
            <a:off x="3554263" y="3963929"/>
            <a:ext cx="1682665" cy="104957"/>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lumMod val="50000"/>
                </a:schemeClr>
              </a:solidFill>
            </a:endParaRPr>
          </a:p>
        </p:txBody>
      </p:sp>
    </p:spTree>
    <p:extLst>
      <p:ext uri="{BB962C8B-B14F-4D97-AF65-F5344CB8AC3E}">
        <p14:creationId xmlns:p14="http://schemas.microsoft.com/office/powerpoint/2010/main" val="3846823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17999">
              <a:srgbClr val="99CCFF"/>
            </a:gs>
            <a:gs pos="36000">
              <a:schemeClr val="accent4">
                <a:lumMod val="60000"/>
                <a:lumOff val="40000"/>
              </a:schemeClr>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p:extLst>
              <p:ext uri="{D42A27DB-BD31-4B8C-83A1-F6EECF244321}">
                <p14:modId xmlns:p14="http://schemas.microsoft.com/office/powerpoint/2010/main" val="916993375"/>
              </p:ext>
            </p:extLst>
          </p:nvPr>
        </p:nvGraphicFramePr>
        <p:xfrm>
          <a:off x="827584" y="1628800"/>
          <a:ext cx="7848872" cy="4824535"/>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a:spLocks noChangeArrowheads="1"/>
          </p:cNvSpPr>
          <p:nvPr/>
        </p:nvSpPr>
        <p:spPr bwMode="auto">
          <a:xfrm>
            <a:off x="827584" y="116632"/>
            <a:ext cx="7776864" cy="1446550"/>
          </a:xfrm>
          <a:prstGeom prst="rect">
            <a:avLst/>
          </a:prstGeom>
          <a:solidFill>
            <a:schemeClr val="accent4">
              <a:lumMod val="20000"/>
              <a:lumOff val="80000"/>
            </a:schemeClr>
          </a:solidFill>
          <a:ln>
            <a:noFill/>
          </a:ln>
          <a:effectLst/>
          <a:scene3d>
            <a:camera prst="orthographicFront"/>
            <a:lightRig rig="threePt" dir="t"/>
          </a:scene3d>
          <a:sp3d>
            <a:bevelT w="152400" h="50800" prst="softRound"/>
          </a:sp3d>
          <a:extLst/>
        </p:spPr>
        <p:txBody>
          <a:bodyPr wrap="square">
            <a:spAutoFit/>
          </a:bodyPr>
          <a:lstStyle/>
          <a:p>
            <a:pPr algn="ctr">
              <a:defRPr/>
            </a:pPr>
            <a:r>
              <a:rPr lang="ru-RU" sz="2400" b="1" dirty="0">
                <a:solidFill>
                  <a:schemeClr val="tx2">
                    <a:lumMod val="50000"/>
                  </a:schemeClr>
                </a:solidFill>
                <a:effectLst>
                  <a:outerShdw blurRad="38100" dist="38100" dir="2700000" algn="tl">
                    <a:srgbClr val="C0C0C0"/>
                  </a:outerShdw>
                </a:effectLst>
              </a:rPr>
              <a:t>Структура налоговых и неналоговых  доходов бюджета </a:t>
            </a:r>
            <a:endParaRPr lang="ru-RU" sz="2400" b="1" dirty="0" smtClean="0">
              <a:solidFill>
                <a:schemeClr val="tx2">
                  <a:lumMod val="50000"/>
                </a:schemeClr>
              </a:solidFill>
              <a:effectLst>
                <a:outerShdw blurRad="38100" dist="38100" dir="2700000" algn="tl">
                  <a:srgbClr val="C0C0C0"/>
                </a:outerShdw>
              </a:effectLst>
            </a:endParaRPr>
          </a:p>
          <a:p>
            <a:pPr algn="ctr">
              <a:defRPr/>
            </a:pPr>
            <a:r>
              <a:rPr lang="ru-RU" sz="2200" b="1" dirty="0" smtClean="0">
                <a:solidFill>
                  <a:schemeClr val="tx2">
                    <a:lumMod val="50000"/>
                  </a:schemeClr>
                </a:solidFill>
                <a:effectLst>
                  <a:outerShdw blurRad="38100" dist="38100" dir="2700000" algn="tl">
                    <a:srgbClr val="C0C0C0"/>
                  </a:outerShdw>
                </a:effectLst>
              </a:rPr>
              <a:t>  Зеленчукского муниципального </a:t>
            </a:r>
            <a:r>
              <a:rPr lang="ru-RU" sz="2200" b="1" dirty="0">
                <a:solidFill>
                  <a:schemeClr val="tx2">
                    <a:lumMod val="50000"/>
                  </a:schemeClr>
                </a:solidFill>
                <a:effectLst>
                  <a:outerShdw blurRad="38100" dist="38100" dir="2700000" algn="tl">
                    <a:srgbClr val="C0C0C0"/>
                  </a:outerShdw>
                </a:effectLst>
              </a:rPr>
              <a:t>района </a:t>
            </a:r>
            <a:r>
              <a:rPr lang="ru-RU" sz="2200" b="1" dirty="0" smtClean="0">
                <a:solidFill>
                  <a:schemeClr val="tx2">
                    <a:lumMod val="50000"/>
                  </a:schemeClr>
                </a:solidFill>
                <a:effectLst>
                  <a:outerShdw blurRad="38100" dist="38100" dir="2700000" algn="tl">
                    <a:srgbClr val="C0C0C0"/>
                  </a:outerShdw>
                </a:effectLst>
              </a:rPr>
              <a:t>за 2015 год</a:t>
            </a:r>
          </a:p>
          <a:p>
            <a:pPr lvl="0" algn="ctr">
              <a:defRPr/>
            </a:pPr>
            <a:r>
              <a:rPr lang="ru-RU" sz="2000" b="1" dirty="0" smtClean="0">
                <a:solidFill>
                  <a:schemeClr val="tx2">
                    <a:lumMod val="50000"/>
                  </a:schemeClr>
                </a:solidFill>
                <a:effectLst>
                  <a:outerShdw blurRad="38100" dist="38100" dir="2700000" algn="tl">
                    <a:srgbClr val="C0C0C0"/>
                  </a:outerShdw>
                </a:effectLst>
              </a:rPr>
              <a:t>(исполнено на сумму</a:t>
            </a:r>
            <a:r>
              <a:rPr lang="ru-RU" sz="2000" b="1" dirty="0">
                <a:solidFill>
                  <a:schemeClr val="tx2">
                    <a:lumMod val="50000"/>
                  </a:schemeClr>
                </a:solidFill>
                <a:cs typeface="Times New Roman" pitchFamily="18" charset="0"/>
              </a:rPr>
              <a:t> </a:t>
            </a:r>
            <a:r>
              <a:rPr lang="ru-RU" sz="2000" b="1" dirty="0" smtClean="0">
                <a:solidFill>
                  <a:schemeClr val="tx2">
                    <a:lumMod val="50000"/>
                  </a:schemeClr>
                </a:solidFill>
                <a:cs typeface="Times New Roman" pitchFamily="18" charset="0"/>
              </a:rPr>
              <a:t>151705,8 тыс. руб.)</a:t>
            </a:r>
            <a:endParaRPr lang="ru-RU" sz="2000" b="1" dirty="0">
              <a:solidFill>
                <a:schemeClr val="tx2">
                  <a:lumMod val="50000"/>
                </a:schemeClr>
              </a:solidFill>
              <a:cs typeface="Times New Roman" pitchFamily="18" charset="0"/>
            </a:endParaRPr>
          </a:p>
          <a:p>
            <a:pPr algn="ctr">
              <a:defRPr/>
            </a:pPr>
            <a:r>
              <a:rPr lang="ru-RU" sz="2200" b="1" dirty="0" smtClean="0">
                <a:solidFill>
                  <a:schemeClr val="tx2">
                    <a:lumMod val="50000"/>
                  </a:schemeClr>
                </a:solidFill>
                <a:effectLst>
                  <a:outerShdw blurRad="38100" dist="38100" dir="2700000" algn="tl">
                    <a:srgbClr val="C0C0C0"/>
                  </a:outerShdw>
                </a:effectLst>
              </a:rPr>
              <a:t>  </a:t>
            </a:r>
            <a:endParaRPr lang="ru-RU" sz="2200" b="1" dirty="0">
              <a:solidFill>
                <a:schemeClr val="tx2">
                  <a:lumMod val="50000"/>
                </a:schemeClr>
              </a:solidFill>
              <a:effectLst>
                <a:outerShdw blurRad="38100" dist="38100" dir="2700000" algn="tl">
                  <a:srgbClr val="C0C0C0"/>
                </a:outerShdw>
              </a:effectLst>
            </a:endParaRPr>
          </a:p>
        </p:txBody>
      </p:sp>
    </p:spTree>
    <p:extLst>
      <p:ext uri="{BB962C8B-B14F-4D97-AF65-F5344CB8AC3E}">
        <p14:creationId xmlns:p14="http://schemas.microsoft.com/office/powerpoint/2010/main" val="1133592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269" name="AutoShape 12"/>
          <p:cNvSpPr>
            <a:spLocks noChangeArrowheads="1"/>
          </p:cNvSpPr>
          <p:nvPr/>
        </p:nvSpPr>
        <p:spPr bwMode="auto">
          <a:xfrm>
            <a:off x="212477" y="3499594"/>
            <a:ext cx="1623219" cy="1225550"/>
          </a:xfrm>
          <a:prstGeom prst="roundRect">
            <a:avLst>
              <a:gd name="adj" fmla="val 16667"/>
            </a:avLst>
          </a:prstGeom>
          <a:solidFill>
            <a:schemeClr val="accent6">
              <a:lumMod val="20000"/>
              <a:lumOff val="80000"/>
            </a:schemeClr>
          </a:solidFill>
          <a:ln w="28575" algn="ctr">
            <a:solidFill>
              <a:schemeClr val="tx1"/>
            </a:solidFill>
            <a:round/>
            <a:headEnd/>
            <a:tailEnd/>
          </a:ln>
        </p:spPr>
        <p:txBody>
          <a:bodyPr wrap="none" anchor="ctr"/>
          <a:lstStyle/>
          <a:p>
            <a:pPr marL="88900" indent="87313" algn="ctr"/>
            <a:r>
              <a:rPr lang="ru-RU" sz="1600" b="1" dirty="0">
                <a:solidFill>
                  <a:schemeClr val="tx2">
                    <a:lumMod val="50000"/>
                  </a:schemeClr>
                </a:solidFill>
              </a:rPr>
              <a:t>Дотации </a:t>
            </a:r>
          </a:p>
          <a:p>
            <a:pPr marL="88900" indent="87313" algn="ctr"/>
            <a:r>
              <a:rPr lang="ru-RU" sz="1400" b="1" dirty="0" smtClean="0">
                <a:solidFill>
                  <a:schemeClr val="tx2">
                    <a:lumMod val="50000"/>
                  </a:schemeClr>
                </a:solidFill>
              </a:rPr>
              <a:t>49047,1 тыс. руб.</a:t>
            </a:r>
            <a:endParaRPr lang="ru-RU" sz="1400" b="1" dirty="0">
              <a:solidFill>
                <a:schemeClr val="tx2">
                  <a:lumMod val="50000"/>
                </a:schemeClr>
              </a:solidFill>
            </a:endParaRPr>
          </a:p>
        </p:txBody>
      </p:sp>
      <p:sp>
        <p:nvSpPr>
          <p:cNvPr id="11270" name="AutoShape 13"/>
          <p:cNvSpPr>
            <a:spLocks noChangeArrowheads="1"/>
          </p:cNvSpPr>
          <p:nvPr/>
        </p:nvSpPr>
        <p:spPr bwMode="auto">
          <a:xfrm>
            <a:off x="5383610" y="4779863"/>
            <a:ext cx="1780678" cy="1241425"/>
          </a:xfrm>
          <a:prstGeom prst="roundRect">
            <a:avLst>
              <a:gd name="adj" fmla="val 16667"/>
            </a:avLst>
          </a:prstGeom>
          <a:solidFill>
            <a:schemeClr val="accent6">
              <a:lumMod val="20000"/>
              <a:lumOff val="80000"/>
            </a:schemeClr>
          </a:solidFill>
          <a:ln w="28575" algn="ctr">
            <a:solidFill>
              <a:schemeClr val="tx1"/>
            </a:solidFill>
            <a:round/>
            <a:headEnd/>
            <a:tailEnd/>
          </a:ln>
        </p:spPr>
        <p:txBody>
          <a:bodyPr wrap="none" anchor="ctr"/>
          <a:lstStyle/>
          <a:p>
            <a:pPr marL="88900" indent="87313" algn="ctr"/>
            <a:r>
              <a:rPr lang="ru-RU" sz="1600" b="1" dirty="0">
                <a:solidFill>
                  <a:schemeClr val="tx2">
                    <a:lumMod val="50000"/>
                  </a:schemeClr>
                </a:solidFill>
              </a:rPr>
              <a:t>Иные </a:t>
            </a:r>
            <a:endParaRPr lang="ru-RU" sz="1600" b="1" dirty="0" smtClean="0">
              <a:solidFill>
                <a:schemeClr val="tx2">
                  <a:lumMod val="50000"/>
                </a:schemeClr>
              </a:solidFill>
            </a:endParaRPr>
          </a:p>
          <a:p>
            <a:pPr marL="88900" indent="87313" algn="ctr"/>
            <a:r>
              <a:rPr lang="ru-RU" sz="1600" b="1" dirty="0" smtClean="0">
                <a:solidFill>
                  <a:schemeClr val="tx2">
                    <a:lumMod val="50000"/>
                  </a:schemeClr>
                </a:solidFill>
              </a:rPr>
              <a:t>межбюджетные </a:t>
            </a:r>
            <a:endParaRPr lang="ru-RU" sz="1600" b="1" dirty="0">
              <a:solidFill>
                <a:schemeClr val="tx2">
                  <a:lumMod val="50000"/>
                </a:schemeClr>
              </a:solidFill>
            </a:endParaRPr>
          </a:p>
          <a:p>
            <a:pPr marL="88900" indent="87313" algn="ctr"/>
            <a:r>
              <a:rPr lang="ru-RU" sz="1600" b="1" dirty="0">
                <a:solidFill>
                  <a:schemeClr val="tx2">
                    <a:lumMod val="50000"/>
                  </a:schemeClr>
                </a:solidFill>
              </a:rPr>
              <a:t>трансферты</a:t>
            </a:r>
          </a:p>
          <a:p>
            <a:pPr marL="88900" indent="87313" algn="ctr"/>
            <a:r>
              <a:rPr lang="ru-RU" sz="1400" b="1" dirty="0" smtClean="0">
                <a:solidFill>
                  <a:schemeClr val="tx2">
                    <a:lumMod val="50000"/>
                  </a:schemeClr>
                </a:solidFill>
              </a:rPr>
              <a:t>41660,8 тыс. руб. </a:t>
            </a:r>
            <a:endParaRPr lang="ru-RU" sz="1400" b="1" dirty="0">
              <a:solidFill>
                <a:schemeClr val="tx2">
                  <a:lumMod val="50000"/>
                </a:schemeClr>
              </a:solidFill>
            </a:endParaRPr>
          </a:p>
          <a:p>
            <a:pPr marL="88900" indent="87313" algn="ctr"/>
            <a:endParaRPr lang="ru-RU" sz="1400" dirty="0">
              <a:solidFill>
                <a:schemeClr val="bg1"/>
              </a:solidFill>
            </a:endParaRPr>
          </a:p>
        </p:txBody>
      </p:sp>
      <p:sp>
        <p:nvSpPr>
          <p:cNvPr id="11271" name="AutoShape 14"/>
          <p:cNvSpPr>
            <a:spLocks noChangeArrowheads="1"/>
          </p:cNvSpPr>
          <p:nvPr/>
        </p:nvSpPr>
        <p:spPr bwMode="auto">
          <a:xfrm>
            <a:off x="1619771" y="4851300"/>
            <a:ext cx="1656085" cy="1169988"/>
          </a:xfrm>
          <a:prstGeom prst="roundRect">
            <a:avLst>
              <a:gd name="adj" fmla="val 16667"/>
            </a:avLst>
          </a:prstGeom>
          <a:solidFill>
            <a:schemeClr val="accent6">
              <a:lumMod val="20000"/>
              <a:lumOff val="80000"/>
            </a:schemeClr>
          </a:solidFill>
          <a:ln w="28575" algn="ctr">
            <a:solidFill>
              <a:schemeClr val="tx1"/>
            </a:solidFill>
            <a:round/>
            <a:headEnd/>
            <a:tailEnd/>
          </a:ln>
        </p:spPr>
        <p:txBody>
          <a:bodyPr wrap="none" anchor="ctr"/>
          <a:lstStyle/>
          <a:p>
            <a:pPr marL="88900" indent="87313" algn="ctr"/>
            <a:r>
              <a:rPr lang="ru-RU" sz="1600" b="1" dirty="0" smtClean="0">
                <a:solidFill>
                  <a:schemeClr val="tx2">
                    <a:lumMod val="50000"/>
                  </a:schemeClr>
                </a:solidFill>
              </a:rPr>
              <a:t>Субвенции</a:t>
            </a:r>
            <a:endParaRPr lang="ru-RU" sz="1600" b="1" dirty="0">
              <a:solidFill>
                <a:schemeClr val="tx2">
                  <a:lumMod val="50000"/>
                </a:schemeClr>
              </a:solidFill>
            </a:endParaRPr>
          </a:p>
          <a:p>
            <a:pPr marL="88900" indent="87313" algn="ctr"/>
            <a:r>
              <a:rPr lang="ru-RU" sz="1400" b="1" dirty="0">
                <a:solidFill>
                  <a:schemeClr val="tx2">
                    <a:lumMod val="50000"/>
                  </a:schemeClr>
                </a:solidFill>
              </a:rPr>
              <a:t>584084,6  </a:t>
            </a:r>
            <a:r>
              <a:rPr lang="ru-RU" sz="1400" b="1" dirty="0" smtClean="0">
                <a:solidFill>
                  <a:schemeClr val="tx2">
                    <a:lumMod val="50000"/>
                  </a:schemeClr>
                </a:solidFill>
              </a:rPr>
              <a:t>тыс. </a:t>
            </a:r>
            <a:r>
              <a:rPr lang="ru-RU" sz="1400" b="1" dirty="0">
                <a:solidFill>
                  <a:schemeClr val="tx2">
                    <a:lumMod val="50000"/>
                  </a:schemeClr>
                </a:solidFill>
              </a:rPr>
              <a:t>руб.</a:t>
            </a:r>
          </a:p>
        </p:txBody>
      </p:sp>
      <p:sp>
        <p:nvSpPr>
          <p:cNvPr id="11272" name="AutoShape 15"/>
          <p:cNvSpPr>
            <a:spLocks noChangeArrowheads="1"/>
          </p:cNvSpPr>
          <p:nvPr/>
        </p:nvSpPr>
        <p:spPr bwMode="auto">
          <a:xfrm>
            <a:off x="2195736" y="2350195"/>
            <a:ext cx="4792976" cy="1366837"/>
          </a:xfrm>
          <a:prstGeom prst="roundRect">
            <a:avLst>
              <a:gd name="adj" fmla="val 16667"/>
            </a:avLst>
          </a:prstGeom>
          <a:solidFill>
            <a:schemeClr val="accent4">
              <a:lumMod val="20000"/>
              <a:lumOff val="80000"/>
            </a:schemeClr>
          </a:solidFill>
          <a:ln w="28575" algn="ctr">
            <a:solidFill>
              <a:schemeClr val="tx1"/>
            </a:solidFill>
            <a:round/>
            <a:headEnd/>
            <a:tailEnd/>
          </a:ln>
          <a:scene3d>
            <a:camera prst="orthographicFront"/>
            <a:lightRig rig="threePt" dir="t"/>
          </a:scene3d>
          <a:sp3d>
            <a:bevelT w="139700" h="139700" prst="divot"/>
          </a:sp3d>
        </p:spPr>
        <p:txBody>
          <a:bodyPr wrap="none" anchor="ctr"/>
          <a:lstStyle/>
          <a:p>
            <a:pPr marL="88900" indent="87313" algn="ctr"/>
            <a:r>
              <a:rPr lang="ru-RU" sz="2000" b="1" dirty="0">
                <a:solidFill>
                  <a:schemeClr val="tx2">
                    <a:lumMod val="50000"/>
                  </a:schemeClr>
                </a:solidFill>
              </a:rPr>
              <a:t>Безвозмездные поступления,</a:t>
            </a:r>
          </a:p>
          <a:p>
            <a:pPr marL="88900" indent="87313" algn="ctr"/>
            <a:r>
              <a:rPr lang="ru-RU" sz="2000" b="1" dirty="0">
                <a:solidFill>
                  <a:schemeClr val="tx2">
                    <a:lumMod val="50000"/>
                  </a:schemeClr>
                </a:solidFill>
              </a:rPr>
              <a:t> всего </a:t>
            </a:r>
            <a:r>
              <a:rPr lang="ru-RU" sz="2000" b="1" dirty="0" smtClean="0">
                <a:solidFill>
                  <a:schemeClr val="tx2">
                    <a:lumMod val="50000"/>
                  </a:schemeClr>
                </a:solidFill>
              </a:rPr>
              <a:t>729951,4 тыс. руб.  </a:t>
            </a:r>
            <a:endParaRPr lang="ru-RU" sz="2000" b="1" dirty="0">
              <a:solidFill>
                <a:schemeClr val="tx2">
                  <a:lumMod val="50000"/>
                </a:schemeClr>
              </a:solidFill>
            </a:endParaRPr>
          </a:p>
        </p:txBody>
      </p:sp>
      <p:sp>
        <p:nvSpPr>
          <p:cNvPr id="11273" name="AutoShape 16"/>
          <p:cNvSpPr>
            <a:spLocks noChangeArrowheads="1"/>
          </p:cNvSpPr>
          <p:nvPr/>
        </p:nvSpPr>
        <p:spPr bwMode="auto">
          <a:xfrm>
            <a:off x="3519776" y="4779863"/>
            <a:ext cx="1556280" cy="1241425"/>
          </a:xfrm>
          <a:prstGeom prst="roundRect">
            <a:avLst>
              <a:gd name="adj" fmla="val 16667"/>
            </a:avLst>
          </a:prstGeom>
          <a:solidFill>
            <a:schemeClr val="accent6">
              <a:lumMod val="20000"/>
              <a:lumOff val="80000"/>
            </a:schemeClr>
          </a:solidFill>
          <a:ln w="28575" algn="ctr">
            <a:solidFill>
              <a:schemeClr val="tx1"/>
            </a:solidFill>
            <a:round/>
            <a:headEnd/>
            <a:tailEnd/>
          </a:ln>
        </p:spPr>
        <p:txBody>
          <a:bodyPr wrap="none" anchor="ctr"/>
          <a:lstStyle/>
          <a:p>
            <a:pPr marL="88900" indent="87313" algn="ctr"/>
            <a:r>
              <a:rPr lang="ru-RU" sz="1600" b="1" dirty="0" smtClean="0">
                <a:solidFill>
                  <a:schemeClr val="tx2">
                    <a:lumMod val="50000"/>
                  </a:schemeClr>
                </a:solidFill>
              </a:rPr>
              <a:t>Субсидии</a:t>
            </a:r>
            <a:endParaRPr lang="ru-RU" sz="1600" b="1" dirty="0">
              <a:solidFill>
                <a:schemeClr val="tx2">
                  <a:lumMod val="50000"/>
                </a:schemeClr>
              </a:solidFill>
            </a:endParaRPr>
          </a:p>
          <a:p>
            <a:pPr marL="88900" indent="87313" algn="ctr"/>
            <a:r>
              <a:rPr lang="ru-RU" sz="1400" b="1" dirty="0" smtClean="0">
                <a:solidFill>
                  <a:schemeClr val="tx2">
                    <a:lumMod val="50000"/>
                  </a:schemeClr>
                </a:solidFill>
              </a:rPr>
              <a:t>54067,7 тыс. руб.</a:t>
            </a:r>
            <a:endParaRPr lang="ru-RU" sz="1400" b="1" dirty="0">
              <a:solidFill>
                <a:schemeClr val="bg1"/>
              </a:solidFill>
            </a:endParaRPr>
          </a:p>
        </p:txBody>
      </p:sp>
      <p:sp>
        <p:nvSpPr>
          <p:cNvPr id="25" name="Стрелка вниз 24"/>
          <p:cNvSpPr/>
          <p:nvPr/>
        </p:nvSpPr>
        <p:spPr>
          <a:xfrm>
            <a:off x="6117744" y="3784545"/>
            <a:ext cx="156205" cy="940599"/>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FFFF"/>
              </a:solidFill>
            </a:endParaRPr>
          </a:p>
        </p:txBody>
      </p:sp>
      <p:sp>
        <p:nvSpPr>
          <p:cNvPr id="14" name="Rectangle 8"/>
          <p:cNvSpPr>
            <a:spLocks noChangeArrowheads="1"/>
          </p:cNvSpPr>
          <p:nvPr/>
        </p:nvSpPr>
        <p:spPr bwMode="auto">
          <a:xfrm>
            <a:off x="2732757" y="548680"/>
            <a:ext cx="6231731" cy="1046440"/>
          </a:xfrm>
          <a:prstGeom prst="rect">
            <a:avLst/>
          </a:prstGeom>
          <a:solidFill>
            <a:schemeClr val="accent6">
              <a:lumMod val="20000"/>
              <a:lumOff val="80000"/>
            </a:schemeClr>
          </a:solidFill>
          <a:ln>
            <a:noFill/>
          </a:ln>
          <a:effectLst/>
          <a:scene3d>
            <a:camera prst="orthographicFront"/>
            <a:lightRig rig="threePt" dir="t"/>
          </a:scene3d>
          <a:sp3d>
            <a:bevelT w="152400" h="50800" prst="softRound"/>
          </a:sp3d>
          <a:extLst/>
        </p:spPr>
        <p:txBody>
          <a:bodyPr wrap="square">
            <a:spAutoFit/>
          </a:bodyPr>
          <a:lstStyle/>
          <a:p>
            <a:pPr algn="ctr">
              <a:defRPr/>
            </a:pPr>
            <a:r>
              <a:rPr lang="ru-RU" sz="2200" b="1" dirty="0">
                <a:solidFill>
                  <a:schemeClr val="tx2">
                    <a:lumMod val="50000"/>
                  </a:schemeClr>
                </a:solidFill>
                <a:effectLst>
                  <a:outerShdw blurRad="38100" dist="38100" dir="2700000" algn="tl">
                    <a:srgbClr val="C0C0C0"/>
                  </a:outerShdw>
                </a:effectLst>
              </a:rPr>
              <a:t>Структура безвозмездных поступлений </a:t>
            </a:r>
            <a:r>
              <a:rPr lang="ru-RU" sz="2200" b="1" dirty="0" smtClean="0">
                <a:solidFill>
                  <a:schemeClr val="tx2">
                    <a:lumMod val="50000"/>
                  </a:schemeClr>
                </a:solidFill>
                <a:effectLst>
                  <a:outerShdw blurRad="38100" dist="38100" dir="2700000" algn="tl">
                    <a:srgbClr val="C0C0C0"/>
                  </a:outerShdw>
                </a:effectLst>
              </a:rPr>
              <a:t>в бюджет </a:t>
            </a:r>
          </a:p>
          <a:p>
            <a:pPr algn="ctr">
              <a:defRPr/>
            </a:pPr>
            <a:r>
              <a:rPr lang="ru-RU" sz="2000" b="1" dirty="0" smtClean="0">
                <a:solidFill>
                  <a:schemeClr val="tx2">
                    <a:lumMod val="50000"/>
                  </a:schemeClr>
                </a:solidFill>
                <a:effectLst>
                  <a:outerShdw blurRad="38100" dist="38100" dir="2700000" algn="tl">
                    <a:srgbClr val="C0C0C0"/>
                  </a:outerShdw>
                </a:effectLst>
              </a:rPr>
              <a:t>Зеленчукского муниципального </a:t>
            </a:r>
            <a:r>
              <a:rPr lang="ru-RU" sz="2000" b="1" dirty="0">
                <a:solidFill>
                  <a:schemeClr val="tx2">
                    <a:lumMod val="50000"/>
                  </a:schemeClr>
                </a:solidFill>
                <a:effectLst>
                  <a:outerShdw blurRad="38100" dist="38100" dir="2700000" algn="tl">
                    <a:srgbClr val="C0C0C0"/>
                  </a:outerShdw>
                </a:effectLst>
              </a:rPr>
              <a:t>района </a:t>
            </a:r>
            <a:endParaRPr lang="ru-RU" sz="2000" b="1" dirty="0" smtClean="0">
              <a:solidFill>
                <a:schemeClr val="tx2">
                  <a:lumMod val="50000"/>
                </a:schemeClr>
              </a:solidFill>
              <a:effectLst>
                <a:outerShdw blurRad="38100" dist="38100" dir="2700000" algn="tl">
                  <a:srgbClr val="C0C0C0"/>
                </a:outerShdw>
              </a:effectLst>
            </a:endParaRPr>
          </a:p>
          <a:p>
            <a:pPr algn="ctr">
              <a:defRPr/>
            </a:pPr>
            <a:r>
              <a:rPr lang="ru-RU" sz="2000" b="1" dirty="0" smtClean="0">
                <a:solidFill>
                  <a:schemeClr val="tx2">
                    <a:lumMod val="50000"/>
                  </a:schemeClr>
                </a:solidFill>
                <a:effectLst>
                  <a:outerShdw blurRad="38100" dist="38100" dir="2700000" algn="tl">
                    <a:srgbClr val="C0C0C0"/>
                  </a:outerShdw>
                </a:effectLst>
              </a:rPr>
              <a:t>за 2015 год</a:t>
            </a:r>
            <a:endParaRPr lang="ru-RU" sz="2000" b="1" dirty="0">
              <a:solidFill>
                <a:schemeClr val="tx2">
                  <a:lumMod val="50000"/>
                </a:schemeClr>
              </a:solidFill>
              <a:effectLst>
                <a:outerShdw blurRad="38100" dist="38100" dir="2700000" algn="tl">
                  <a:srgbClr val="C0C0C0"/>
                </a:outerShdw>
              </a:effectLst>
            </a:endParaRPr>
          </a:p>
        </p:txBody>
      </p:sp>
      <p:sp>
        <p:nvSpPr>
          <p:cNvPr id="19" name="AutoShape 13"/>
          <p:cNvSpPr>
            <a:spLocks noChangeArrowheads="1"/>
          </p:cNvSpPr>
          <p:nvPr/>
        </p:nvSpPr>
        <p:spPr bwMode="auto">
          <a:xfrm>
            <a:off x="7164288" y="3691235"/>
            <a:ext cx="1729349" cy="1177925"/>
          </a:xfrm>
          <a:prstGeom prst="roundRect">
            <a:avLst>
              <a:gd name="adj" fmla="val 16667"/>
            </a:avLst>
          </a:prstGeom>
          <a:solidFill>
            <a:schemeClr val="accent6">
              <a:lumMod val="20000"/>
              <a:lumOff val="80000"/>
            </a:schemeClr>
          </a:solidFill>
          <a:ln w="28575" algn="ctr">
            <a:solidFill>
              <a:schemeClr val="tx1"/>
            </a:solidFill>
            <a:round/>
            <a:headEnd/>
            <a:tailEnd/>
          </a:ln>
        </p:spPr>
        <p:txBody>
          <a:bodyPr wrap="none" anchor="ctr"/>
          <a:lstStyle/>
          <a:p>
            <a:pPr marL="88900" indent="87313" algn="ctr"/>
            <a:r>
              <a:rPr lang="ru-RU" sz="1600" b="1" dirty="0">
                <a:solidFill>
                  <a:schemeClr val="tx2">
                    <a:lumMod val="50000"/>
                  </a:schemeClr>
                </a:solidFill>
              </a:rPr>
              <a:t>Прочие </a:t>
            </a:r>
            <a:endParaRPr lang="ru-RU" sz="1600" b="1" dirty="0" smtClean="0">
              <a:solidFill>
                <a:schemeClr val="tx2">
                  <a:lumMod val="50000"/>
                </a:schemeClr>
              </a:solidFill>
            </a:endParaRPr>
          </a:p>
          <a:p>
            <a:pPr marL="88900" indent="87313" algn="ctr"/>
            <a:r>
              <a:rPr lang="ru-RU" sz="1600" b="1" dirty="0" smtClean="0">
                <a:solidFill>
                  <a:schemeClr val="tx2">
                    <a:lumMod val="50000"/>
                  </a:schemeClr>
                </a:solidFill>
              </a:rPr>
              <a:t>безвозмездные </a:t>
            </a:r>
          </a:p>
          <a:p>
            <a:pPr marL="88900" indent="87313" algn="ctr"/>
            <a:r>
              <a:rPr lang="ru-RU" sz="1600" b="1" dirty="0" smtClean="0">
                <a:solidFill>
                  <a:schemeClr val="tx2">
                    <a:lumMod val="50000"/>
                  </a:schemeClr>
                </a:solidFill>
              </a:rPr>
              <a:t>поступления </a:t>
            </a:r>
          </a:p>
          <a:p>
            <a:pPr marL="88900" indent="87313" algn="ctr"/>
            <a:r>
              <a:rPr lang="ru-RU" sz="1600" b="1" dirty="0" smtClean="0">
                <a:solidFill>
                  <a:schemeClr val="tx2">
                    <a:lumMod val="50000"/>
                  </a:schemeClr>
                </a:solidFill>
              </a:rPr>
              <a:t>1393,7</a:t>
            </a:r>
            <a:r>
              <a:rPr lang="ru-RU" sz="1400" b="1" dirty="0" smtClean="0">
                <a:solidFill>
                  <a:schemeClr val="tx2">
                    <a:lumMod val="50000"/>
                  </a:schemeClr>
                </a:solidFill>
              </a:rPr>
              <a:t> тыс. руб. </a:t>
            </a:r>
            <a:endParaRPr lang="ru-RU" sz="1400" b="1" dirty="0">
              <a:solidFill>
                <a:schemeClr val="tx2">
                  <a:lumMod val="50000"/>
                </a:schemeClr>
              </a:solidFill>
            </a:endParaRPr>
          </a:p>
          <a:p>
            <a:pPr marL="88900" indent="87313" algn="ctr"/>
            <a:endParaRPr lang="ru-RU" sz="1400" dirty="0">
              <a:solidFill>
                <a:schemeClr val="bg1"/>
              </a:solidFill>
            </a:endParaRPr>
          </a:p>
        </p:txBody>
      </p:sp>
      <p:sp>
        <p:nvSpPr>
          <p:cNvPr id="22" name="Стрелка влево 21"/>
          <p:cNvSpPr/>
          <p:nvPr/>
        </p:nvSpPr>
        <p:spPr>
          <a:xfrm rot="19734336">
            <a:off x="1066000" y="3067412"/>
            <a:ext cx="1163307" cy="193638"/>
          </a:xfrm>
          <a:prstGeom prst="lef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Стрелка влево 23"/>
          <p:cNvSpPr/>
          <p:nvPr/>
        </p:nvSpPr>
        <p:spPr>
          <a:xfrm rot="12998679">
            <a:off x="6922252" y="3195369"/>
            <a:ext cx="1163307" cy="193638"/>
          </a:xfrm>
          <a:prstGeom prst="lef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Стрелка вниз 25"/>
          <p:cNvSpPr/>
          <p:nvPr/>
        </p:nvSpPr>
        <p:spPr>
          <a:xfrm>
            <a:off x="4219813" y="3784544"/>
            <a:ext cx="156205" cy="940599"/>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FFFF"/>
              </a:solidFill>
            </a:endParaRPr>
          </a:p>
        </p:txBody>
      </p:sp>
      <p:sp>
        <p:nvSpPr>
          <p:cNvPr id="27" name="Стрелка вниз 26"/>
          <p:cNvSpPr/>
          <p:nvPr/>
        </p:nvSpPr>
        <p:spPr>
          <a:xfrm>
            <a:off x="2555776" y="3784686"/>
            <a:ext cx="156205" cy="940599"/>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FFFF"/>
              </a:solidFill>
            </a:endParaRPr>
          </a:p>
        </p:txBody>
      </p:sp>
      <p:pic>
        <p:nvPicPr>
          <p:cNvPr id="31" name="Рисунок 30" descr="https://im1-tub-ru.yandex.net/i?id=ca1a1dcb0e47c4ef09267514814db96f&amp;n=33&amp;h=190&amp;w=321">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0081"/>
            <a:ext cx="2571512" cy="1962775"/>
          </a:xfrm>
          <a:prstGeom prst="rect">
            <a:avLst/>
          </a:prstGeom>
          <a:noFill/>
          <a:ln>
            <a:noFill/>
          </a:ln>
        </p:spPr>
      </p:pic>
    </p:spTree>
    <p:extLst>
      <p:ext uri="{BB962C8B-B14F-4D97-AF65-F5344CB8AC3E}">
        <p14:creationId xmlns:p14="http://schemas.microsoft.com/office/powerpoint/2010/main" val="294246577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17999">
              <a:srgbClr val="99CCFF"/>
            </a:gs>
            <a:gs pos="36000">
              <a:schemeClr val="accent4">
                <a:lumMod val="60000"/>
                <a:lumOff val="40000"/>
              </a:schemeClr>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p:extLst>
              <p:ext uri="{D42A27DB-BD31-4B8C-83A1-F6EECF244321}">
                <p14:modId xmlns:p14="http://schemas.microsoft.com/office/powerpoint/2010/main" val="279557373"/>
              </p:ext>
            </p:extLst>
          </p:nvPr>
        </p:nvGraphicFramePr>
        <p:xfrm>
          <a:off x="385192" y="1988840"/>
          <a:ext cx="8352928" cy="4781906"/>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8"/>
          <p:cNvSpPr>
            <a:spLocks noChangeArrowheads="1"/>
          </p:cNvSpPr>
          <p:nvPr/>
        </p:nvSpPr>
        <p:spPr bwMode="auto">
          <a:xfrm>
            <a:off x="395536" y="836712"/>
            <a:ext cx="5904656" cy="984885"/>
          </a:xfrm>
          <a:prstGeom prst="rect">
            <a:avLst/>
          </a:prstGeom>
          <a:solidFill>
            <a:schemeClr val="accent4">
              <a:lumMod val="20000"/>
              <a:lumOff val="80000"/>
            </a:schemeClr>
          </a:solidFill>
          <a:ln>
            <a:noFill/>
          </a:ln>
          <a:effectLst/>
          <a:extLst/>
        </p:spPr>
        <p:txBody>
          <a:bodyPr wrap="square">
            <a:spAutoFit/>
          </a:bodyPr>
          <a:lstStyle/>
          <a:p>
            <a:pPr algn="ctr">
              <a:defRPr/>
            </a:pPr>
            <a:r>
              <a:rPr lang="ru-RU" sz="2200" b="1" dirty="0">
                <a:solidFill>
                  <a:schemeClr val="tx2">
                    <a:lumMod val="50000"/>
                  </a:schemeClr>
                </a:solidFill>
                <a:effectLst>
                  <a:outerShdw blurRad="38100" dist="38100" dir="2700000" algn="tl">
                    <a:srgbClr val="C0C0C0"/>
                  </a:outerShdw>
                </a:effectLst>
              </a:rPr>
              <a:t>Структура </a:t>
            </a:r>
            <a:r>
              <a:rPr lang="ru-RU" sz="2200" b="1" dirty="0" smtClean="0">
                <a:solidFill>
                  <a:schemeClr val="tx2">
                    <a:lumMod val="50000"/>
                  </a:schemeClr>
                </a:solidFill>
                <a:effectLst>
                  <a:outerShdw blurRad="38100" dist="38100" dir="2700000" algn="tl">
                    <a:srgbClr val="C0C0C0"/>
                  </a:outerShdw>
                </a:effectLst>
              </a:rPr>
              <a:t>расходов бюджета </a:t>
            </a:r>
          </a:p>
          <a:p>
            <a:pPr algn="ctr">
              <a:defRPr/>
            </a:pPr>
            <a:r>
              <a:rPr lang="ru-RU" b="1" dirty="0" smtClean="0">
                <a:solidFill>
                  <a:schemeClr val="tx2">
                    <a:lumMod val="50000"/>
                  </a:schemeClr>
                </a:solidFill>
                <a:effectLst>
                  <a:outerShdw blurRad="38100" dist="38100" dir="2700000" algn="tl">
                    <a:srgbClr val="C0C0C0"/>
                  </a:outerShdw>
                </a:effectLst>
              </a:rPr>
              <a:t>Зеленчукского муниципального района за 2015 год </a:t>
            </a:r>
          </a:p>
          <a:p>
            <a:pPr lvl="0" algn="ctr">
              <a:defRPr/>
            </a:pPr>
            <a:r>
              <a:rPr lang="ru-RU" sz="1600" b="1" dirty="0" smtClean="0">
                <a:solidFill>
                  <a:schemeClr val="tx2">
                    <a:lumMod val="50000"/>
                  </a:schemeClr>
                </a:solidFill>
                <a:effectLst>
                  <a:outerShdw blurRad="38100" dist="38100" dir="2700000" algn="tl">
                    <a:srgbClr val="C0C0C0"/>
                  </a:outerShdw>
                </a:effectLst>
              </a:rPr>
              <a:t>(</a:t>
            </a:r>
            <a:r>
              <a:rPr lang="ru-RU" sz="1600" b="1" dirty="0">
                <a:solidFill>
                  <a:schemeClr val="tx2">
                    <a:lumMod val="50000"/>
                  </a:schemeClr>
                </a:solidFill>
                <a:effectLst>
                  <a:outerShdw blurRad="38100" dist="38100" dir="2700000" algn="tl">
                    <a:srgbClr val="C0C0C0"/>
                  </a:outerShdw>
                </a:effectLst>
              </a:rPr>
              <a:t>исполнено на сумму</a:t>
            </a:r>
            <a:r>
              <a:rPr lang="ru-RU" sz="1600" b="1" dirty="0">
                <a:solidFill>
                  <a:schemeClr val="tx2">
                    <a:lumMod val="50000"/>
                  </a:schemeClr>
                </a:solidFill>
                <a:cs typeface="Times New Roman" pitchFamily="18" charset="0"/>
              </a:rPr>
              <a:t> 883 </a:t>
            </a:r>
            <a:r>
              <a:rPr lang="ru-RU" sz="1600" b="1" dirty="0" smtClean="0">
                <a:solidFill>
                  <a:schemeClr val="tx2">
                    <a:lumMod val="50000"/>
                  </a:schemeClr>
                </a:solidFill>
                <a:cs typeface="Times New Roman" pitchFamily="18" charset="0"/>
              </a:rPr>
              <a:t>646,8 тыс. руб.)</a:t>
            </a:r>
            <a:endParaRPr lang="ru-RU" sz="1600" b="1" dirty="0">
              <a:solidFill>
                <a:schemeClr val="tx2">
                  <a:lumMod val="50000"/>
                </a:schemeClr>
              </a:solidFill>
              <a:effectLst>
                <a:outerShdw blurRad="38100" dist="38100" dir="2700000" algn="tl">
                  <a:srgbClr val="C0C0C0"/>
                </a:outerShdw>
              </a:effectLst>
            </a:endParaRPr>
          </a:p>
        </p:txBody>
      </p:sp>
      <p:pic>
        <p:nvPicPr>
          <p:cNvPr id="6" name="Рисунок 5" descr="https://im3-tub-ru.yandex.net/i?id=d8adc7d16475303c25a3b8f769c63577&amp;n=33&amp;h=190&amp;w=2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300192" y="603845"/>
            <a:ext cx="2448272" cy="1384995"/>
          </a:xfrm>
          <a:prstGeom prst="rect">
            <a:avLst/>
          </a:prstGeom>
          <a:noFill/>
          <a:ln>
            <a:noFill/>
          </a:ln>
        </p:spPr>
      </p:pic>
      <p:sp>
        <p:nvSpPr>
          <p:cNvPr id="5" name="Заголовок 1"/>
          <p:cNvSpPr txBox="1">
            <a:spLocks/>
          </p:cNvSpPr>
          <p:nvPr/>
        </p:nvSpPr>
        <p:spPr>
          <a:xfrm>
            <a:off x="446856" y="72008"/>
            <a:ext cx="8229600" cy="548680"/>
          </a:xfrm>
          <a:prstGeom prst="rect">
            <a:avLst/>
          </a:prstGeom>
          <a:solidFill>
            <a:schemeClr val="accent2">
              <a:lumMod val="40000"/>
              <a:lumOff val="60000"/>
            </a:schemeClr>
          </a:solidFill>
          <a:scene3d>
            <a:camera prst="orthographicFront"/>
            <a:lightRig rig="threePt" dir="t"/>
          </a:scene3d>
          <a:sp3d>
            <a:bevelT w="152400" h="50800" prst="softRound"/>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600" b="1" dirty="0" smtClean="0">
                <a:effectLst>
                  <a:outerShdw blurRad="38100" dist="38100" dir="2700000" algn="tl">
                    <a:srgbClr val="000000">
                      <a:alpha val="43137"/>
                    </a:srgbClr>
                  </a:outerShdw>
                </a:effectLst>
              </a:rPr>
              <a:t>Расходы бюджета </a:t>
            </a:r>
            <a:r>
              <a:rPr lang="ru-RU" sz="2400" b="1" dirty="0" smtClean="0">
                <a:effectLst>
                  <a:outerShdw blurRad="38100" dist="38100" dir="2700000" algn="tl">
                    <a:srgbClr val="000000">
                      <a:alpha val="43137"/>
                    </a:srgbClr>
                  </a:outerShdw>
                </a:effectLst>
              </a:rPr>
              <a:t>Зеленчукского муниципального района </a:t>
            </a:r>
            <a:br>
              <a:rPr lang="ru-RU" sz="2400" b="1" dirty="0" smtClean="0">
                <a:effectLst>
                  <a:outerShdw blurRad="38100" dist="38100" dir="2700000" algn="tl">
                    <a:srgbClr val="000000">
                      <a:alpha val="43137"/>
                    </a:srgbClr>
                  </a:outerShdw>
                </a:effectLst>
              </a:rPr>
            </a:br>
            <a:endParaRPr lang="ru-RU" sz="26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5411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52075">
              <a:schemeClr val="accent2">
                <a:lumMod val="20000"/>
                <a:lumOff val="80000"/>
              </a:schemeClr>
            </a:gs>
            <a:gs pos="0">
              <a:schemeClr val="tx2">
                <a:lumMod val="20000"/>
                <a:lumOff val="80000"/>
              </a:schemeClr>
            </a:gs>
            <a:gs pos="17999">
              <a:srgbClr val="99CCFF"/>
            </a:gs>
            <a:gs pos="69589">
              <a:schemeClr val="accent3">
                <a:lumMod val="20000"/>
                <a:lumOff val="80000"/>
              </a:schemeClr>
            </a:gs>
            <a:gs pos="36000">
              <a:schemeClr val="accent4">
                <a:lumMod val="20000"/>
                <a:lumOff val="80000"/>
              </a:schemeClr>
            </a:gs>
            <a:gs pos="61000">
              <a:schemeClr val="accent2">
                <a:lumMod val="20000"/>
                <a:lumOff val="80000"/>
              </a:schemeClr>
            </a:gs>
            <a:gs pos="82001">
              <a:srgbClr val="99CCFF"/>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4227171317"/>
              </p:ext>
            </p:extLst>
          </p:nvPr>
        </p:nvGraphicFramePr>
        <p:xfrm>
          <a:off x="683568" y="1340769"/>
          <a:ext cx="7848872" cy="5112567"/>
        </p:xfrm>
        <a:graphic>
          <a:graphicData uri="http://schemas.openxmlformats.org/drawingml/2006/table">
            <a:tbl>
              <a:tblPr>
                <a:tableStyleId>{5C22544A-7EE6-4342-B048-85BDC9FD1C3A}</a:tableStyleId>
              </a:tblPr>
              <a:tblGrid>
                <a:gridCol w="521366"/>
                <a:gridCol w="3994960"/>
                <a:gridCol w="1244314"/>
                <a:gridCol w="1080120"/>
                <a:gridCol w="1008112"/>
              </a:tblGrid>
              <a:tr h="844436">
                <a:tc>
                  <a:txBody>
                    <a:bodyPr/>
                    <a:lstStyle/>
                    <a:p>
                      <a:pPr algn="ctr">
                        <a:lnSpc>
                          <a:spcPct val="115000"/>
                        </a:lnSpc>
                        <a:spcAft>
                          <a:spcPts val="0"/>
                        </a:spcAft>
                      </a:pPr>
                      <a:r>
                        <a:rPr lang="ru-RU" sz="1200" dirty="0">
                          <a:effectLst/>
                        </a:rPr>
                        <a:t>Код</a:t>
                      </a:r>
                    </a:p>
                    <a:p>
                      <a:pPr algn="ctr">
                        <a:lnSpc>
                          <a:spcPct val="115000"/>
                        </a:lnSpc>
                        <a:spcAft>
                          <a:spcPts val="0"/>
                        </a:spcAft>
                      </a:pPr>
                      <a:r>
                        <a:rPr lang="ru-RU" sz="1200" dirty="0">
                          <a:effectLst/>
                        </a:rPr>
                        <a:t> </a:t>
                      </a:r>
                      <a:endParaRPr lang="ru-RU" sz="1200" dirty="0">
                        <a:effectLst/>
                        <a:latin typeface="Times New Roman"/>
                        <a:ea typeface="Times New Roman"/>
                        <a:cs typeface="Times New Roman"/>
                      </a:endParaRPr>
                    </a:p>
                  </a:txBody>
                  <a:tcPr marL="68580" marR="68580" marT="0" marB="0" anchor="ctr">
                    <a:solidFill>
                      <a:schemeClr val="accent4">
                        <a:lumMod val="20000"/>
                        <a:lumOff val="80000"/>
                      </a:schemeClr>
                    </a:solidFill>
                  </a:tcPr>
                </a:tc>
                <a:tc>
                  <a:txBody>
                    <a:bodyPr/>
                    <a:lstStyle/>
                    <a:p>
                      <a:pPr algn="ctr">
                        <a:lnSpc>
                          <a:spcPct val="115000"/>
                        </a:lnSpc>
                        <a:spcAft>
                          <a:spcPts val="0"/>
                        </a:spcAft>
                      </a:pPr>
                      <a:r>
                        <a:rPr lang="ru-RU" sz="1200" dirty="0">
                          <a:effectLst/>
                        </a:rPr>
                        <a:t>Наименование разделов и подразделов</a:t>
                      </a:r>
                    </a:p>
                    <a:p>
                      <a:pPr algn="ctr">
                        <a:lnSpc>
                          <a:spcPct val="115000"/>
                        </a:lnSpc>
                        <a:spcAft>
                          <a:spcPts val="0"/>
                        </a:spcAft>
                      </a:pPr>
                      <a:r>
                        <a:rPr lang="ru-RU" sz="1200" dirty="0">
                          <a:effectLst/>
                        </a:rPr>
                        <a:t> </a:t>
                      </a:r>
                      <a:endParaRPr lang="ru-RU" sz="1200" dirty="0">
                        <a:effectLst/>
                        <a:latin typeface="Times New Roman"/>
                        <a:ea typeface="Times New Roman"/>
                        <a:cs typeface="Times New Roman"/>
                      </a:endParaRPr>
                    </a:p>
                  </a:txBody>
                  <a:tcPr marL="68580" marR="68580" marT="0" marB="0" anchor="ctr">
                    <a:solidFill>
                      <a:schemeClr val="accent4">
                        <a:lumMod val="20000"/>
                        <a:lumOff val="80000"/>
                      </a:schemeClr>
                    </a:solidFill>
                  </a:tcPr>
                </a:tc>
                <a:tc>
                  <a:txBody>
                    <a:bodyPr/>
                    <a:lstStyle/>
                    <a:p>
                      <a:pPr algn="ctr">
                        <a:lnSpc>
                          <a:spcPct val="115000"/>
                        </a:lnSpc>
                        <a:spcAft>
                          <a:spcPts val="0"/>
                        </a:spcAft>
                      </a:pPr>
                      <a:r>
                        <a:rPr lang="ru-RU" sz="1200" dirty="0">
                          <a:effectLst/>
                        </a:rPr>
                        <a:t>Уточненный план на год</a:t>
                      </a:r>
                      <a:endParaRPr lang="ru-RU" sz="1200" dirty="0">
                        <a:effectLst/>
                        <a:latin typeface="Times New Roman"/>
                        <a:ea typeface="Times New Roman"/>
                        <a:cs typeface="Times New Roman"/>
                      </a:endParaRPr>
                    </a:p>
                  </a:txBody>
                  <a:tcPr marL="68580" marR="68580" marT="0" marB="0" anchor="ctr">
                    <a:solidFill>
                      <a:schemeClr val="accent4">
                        <a:lumMod val="20000"/>
                        <a:lumOff val="80000"/>
                      </a:schemeClr>
                    </a:solidFill>
                  </a:tcPr>
                </a:tc>
                <a:tc>
                  <a:txBody>
                    <a:bodyPr/>
                    <a:lstStyle/>
                    <a:p>
                      <a:pPr algn="ctr">
                        <a:lnSpc>
                          <a:spcPct val="115000"/>
                        </a:lnSpc>
                        <a:spcAft>
                          <a:spcPts val="0"/>
                        </a:spcAft>
                      </a:pPr>
                      <a:r>
                        <a:rPr lang="ru-RU" sz="1200" dirty="0">
                          <a:effectLst/>
                        </a:rPr>
                        <a:t>Исполнено</a:t>
                      </a:r>
                    </a:p>
                    <a:p>
                      <a:pPr algn="ctr">
                        <a:lnSpc>
                          <a:spcPct val="115000"/>
                        </a:lnSpc>
                        <a:spcAft>
                          <a:spcPts val="0"/>
                        </a:spcAft>
                      </a:pPr>
                      <a:r>
                        <a:rPr lang="ru-RU" sz="1200" dirty="0">
                          <a:effectLst/>
                        </a:rPr>
                        <a:t> </a:t>
                      </a:r>
                      <a:endParaRPr lang="ru-RU" sz="1200" dirty="0">
                        <a:effectLst/>
                        <a:latin typeface="Times New Roman"/>
                        <a:ea typeface="Times New Roman"/>
                        <a:cs typeface="Times New Roman"/>
                      </a:endParaRPr>
                    </a:p>
                  </a:txBody>
                  <a:tcPr marL="68580" marR="68580" marT="0" marB="0" anchor="ctr">
                    <a:solidFill>
                      <a:schemeClr val="accent4">
                        <a:lumMod val="20000"/>
                        <a:lumOff val="80000"/>
                      </a:schemeClr>
                    </a:solidFill>
                  </a:tcPr>
                </a:tc>
                <a:tc>
                  <a:txBody>
                    <a:bodyPr/>
                    <a:lstStyle/>
                    <a:p>
                      <a:pPr algn="ctr">
                        <a:lnSpc>
                          <a:spcPct val="115000"/>
                        </a:lnSpc>
                        <a:spcAft>
                          <a:spcPts val="0"/>
                        </a:spcAft>
                      </a:pPr>
                      <a:r>
                        <a:rPr lang="ru-RU" sz="1200" dirty="0">
                          <a:effectLst/>
                        </a:rPr>
                        <a:t>%</a:t>
                      </a:r>
                    </a:p>
                    <a:p>
                      <a:pPr algn="ctr">
                        <a:lnSpc>
                          <a:spcPct val="115000"/>
                        </a:lnSpc>
                        <a:spcAft>
                          <a:spcPts val="0"/>
                        </a:spcAft>
                      </a:pPr>
                      <a:r>
                        <a:rPr lang="ru-RU" sz="1200" dirty="0" smtClean="0">
                          <a:effectLst/>
                        </a:rPr>
                        <a:t>исполнения</a:t>
                      </a:r>
                      <a:endParaRPr lang="ru-RU" sz="1200" dirty="0">
                        <a:effectLst/>
                        <a:latin typeface="Times New Roman"/>
                        <a:ea typeface="Times New Roman"/>
                        <a:cs typeface="Times New Roman"/>
                      </a:endParaRPr>
                    </a:p>
                  </a:txBody>
                  <a:tcPr marL="68580" marR="68580" marT="0" marB="0">
                    <a:solidFill>
                      <a:schemeClr val="accent4">
                        <a:lumMod val="20000"/>
                        <a:lumOff val="80000"/>
                      </a:schemeClr>
                    </a:solidFill>
                  </a:tcPr>
                </a:tc>
              </a:tr>
              <a:tr h="323293">
                <a:tc>
                  <a:txBody>
                    <a:bodyPr/>
                    <a:lstStyle/>
                    <a:p>
                      <a:pPr>
                        <a:lnSpc>
                          <a:spcPct val="115000"/>
                        </a:lnSpc>
                        <a:spcAft>
                          <a:spcPts val="0"/>
                        </a:spcAft>
                      </a:pPr>
                      <a:r>
                        <a:rPr lang="ru-RU" sz="1400" dirty="0">
                          <a:effectLst/>
                        </a:rPr>
                        <a:t>0100</a:t>
                      </a:r>
                      <a:endParaRPr lang="ru-RU" sz="1400" dirty="0">
                        <a:effectLst/>
                        <a:latin typeface="Times New Roman"/>
                        <a:ea typeface="Times New Roman"/>
                        <a:cs typeface="Times New Roman"/>
                      </a:endParaRPr>
                    </a:p>
                  </a:txBody>
                  <a:tcPr marL="68580" marR="68580" marT="0" marB="0">
                    <a:solidFill>
                      <a:schemeClr val="accent4">
                        <a:lumMod val="20000"/>
                        <a:lumOff val="80000"/>
                      </a:schemeClr>
                    </a:solidFill>
                  </a:tcPr>
                </a:tc>
                <a:tc>
                  <a:txBody>
                    <a:bodyPr/>
                    <a:lstStyle/>
                    <a:p>
                      <a:pPr algn="just">
                        <a:lnSpc>
                          <a:spcPct val="115000"/>
                        </a:lnSpc>
                        <a:spcAft>
                          <a:spcPts val="0"/>
                        </a:spcAft>
                      </a:pPr>
                      <a:r>
                        <a:rPr lang="ru-RU" sz="1400" dirty="0">
                          <a:effectLst/>
                        </a:rPr>
                        <a:t>Общегосударственные вопросы </a:t>
                      </a:r>
                      <a:endParaRPr lang="ru-RU" sz="14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400" dirty="0">
                          <a:effectLst/>
                        </a:rPr>
                        <a:t>38 781,9</a:t>
                      </a:r>
                      <a:endParaRPr lang="ru-RU" sz="140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400" dirty="0">
                          <a:effectLst/>
                        </a:rPr>
                        <a:t>38 486,3</a:t>
                      </a:r>
                      <a:endParaRPr lang="ru-RU" sz="140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400" dirty="0">
                          <a:effectLst/>
                        </a:rPr>
                        <a:t>99,2</a:t>
                      </a:r>
                      <a:endParaRPr lang="ru-RU" sz="1400" dirty="0">
                        <a:effectLst/>
                        <a:latin typeface="Times New Roman"/>
                        <a:ea typeface="Times New Roman"/>
                        <a:cs typeface="Times New Roman"/>
                      </a:endParaRPr>
                    </a:p>
                  </a:txBody>
                  <a:tcPr marL="68580" marR="68580" marT="0" marB="0"/>
                </a:tc>
              </a:tr>
              <a:tr h="668360">
                <a:tc>
                  <a:txBody>
                    <a:bodyPr/>
                    <a:lstStyle/>
                    <a:p>
                      <a:pPr>
                        <a:lnSpc>
                          <a:spcPct val="115000"/>
                        </a:lnSpc>
                        <a:spcAft>
                          <a:spcPts val="0"/>
                        </a:spcAft>
                      </a:pPr>
                      <a:r>
                        <a:rPr lang="ru-RU" sz="1400" dirty="0">
                          <a:effectLst/>
                        </a:rPr>
                        <a:t>0300</a:t>
                      </a:r>
                      <a:endParaRPr lang="ru-RU" sz="1400" dirty="0">
                        <a:effectLst/>
                        <a:latin typeface="Times New Roman"/>
                        <a:ea typeface="Times New Roman"/>
                        <a:cs typeface="Times New Roman"/>
                      </a:endParaRPr>
                    </a:p>
                  </a:txBody>
                  <a:tcPr marL="68580" marR="68580" marT="0" marB="0">
                    <a:solidFill>
                      <a:schemeClr val="accent4">
                        <a:lumMod val="20000"/>
                        <a:lumOff val="80000"/>
                      </a:schemeClr>
                    </a:solidFill>
                  </a:tcPr>
                </a:tc>
                <a:tc>
                  <a:txBody>
                    <a:bodyPr/>
                    <a:lstStyle/>
                    <a:p>
                      <a:pPr algn="just">
                        <a:lnSpc>
                          <a:spcPct val="115000"/>
                        </a:lnSpc>
                        <a:spcAft>
                          <a:spcPts val="0"/>
                        </a:spcAft>
                      </a:pPr>
                      <a:r>
                        <a:rPr lang="ru-RU" sz="1400" dirty="0">
                          <a:effectLst/>
                        </a:rPr>
                        <a:t>Национальная безопасность </a:t>
                      </a:r>
                      <a:endParaRPr lang="ru-RU" sz="1400" dirty="0" smtClean="0">
                        <a:effectLst/>
                      </a:endParaRPr>
                    </a:p>
                    <a:p>
                      <a:pPr algn="just">
                        <a:lnSpc>
                          <a:spcPct val="115000"/>
                        </a:lnSpc>
                        <a:spcAft>
                          <a:spcPts val="0"/>
                        </a:spcAft>
                      </a:pPr>
                      <a:r>
                        <a:rPr lang="ru-RU" sz="1400" dirty="0" smtClean="0">
                          <a:effectLst/>
                        </a:rPr>
                        <a:t>и </a:t>
                      </a:r>
                      <a:r>
                        <a:rPr lang="ru-RU" sz="1400" dirty="0">
                          <a:effectLst/>
                        </a:rPr>
                        <a:t>правоохранительная деятельность</a:t>
                      </a:r>
                      <a:endParaRPr lang="ru-RU" sz="14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400" dirty="0">
                          <a:effectLst/>
                        </a:rPr>
                        <a:t>1 985,3</a:t>
                      </a:r>
                      <a:endParaRPr lang="ru-RU" sz="140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400" dirty="0">
                          <a:effectLst/>
                        </a:rPr>
                        <a:t>1 985,3</a:t>
                      </a:r>
                      <a:endParaRPr lang="ru-RU" sz="140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400" dirty="0">
                          <a:effectLst/>
                        </a:rPr>
                        <a:t> </a:t>
                      </a:r>
                    </a:p>
                    <a:p>
                      <a:pPr algn="r">
                        <a:lnSpc>
                          <a:spcPct val="115000"/>
                        </a:lnSpc>
                        <a:spcAft>
                          <a:spcPts val="0"/>
                        </a:spcAft>
                      </a:pPr>
                      <a:r>
                        <a:rPr lang="ru-RU" sz="1400" dirty="0">
                          <a:effectLst/>
                        </a:rPr>
                        <a:t>100</a:t>
                      </a:r>
                      <a:endParaRPr lang="ru-RU" sz="1400" dirty="0">
                        <a:effectLst/>
                        <a:latin typeface="Times New Roman"/>
                        <a:ea typeface="Times New Roman"/>
                        <a:cs typeface="Times New Roman"/>
                      </a:endParaRPr>
                    </a:p>
                  </a:txBody>
                  <a:tcPr marL="68580" marR="68580" marT="0" marB="0"/>
                </a:tc>
              </a:tr>
              <a:tr h="323293">
                <a:tc>
                  <a:txBody>
                    <a:bodyPr/>
                    <a:lstStyle/>
                    <a:p>
                      <a:pPr>
                        <a:lnSpc>
                          <a:spcPct val="115000"/>
                        </a:lnSpc>
                        <a:spcAft>
                          <a:spcPts val="0"/>
                        </a:spcAft>
                      </a:pPr>
                      <a:r>
                        <a:rPr lang="ru-RU" sz="1400" dirty="0">
                          <a:effectLst/>
                        </a:rPr>
                        <a:t>0400</a:t>
                      </a:r>
                      <a:endParaRPr lang="ru-RU" sz="1400" dirty="0">
                        <a:effectLst/>
                        <a:latin typeface="Times New Roman"/>
                        <a:ea typeface="Times New Roman"/>
                        <a:cs typeface="Times New Roman"/>
                      </a:endParaRPr>
                    </a:p>
                  </a:txBody>
                  <a:tcPr marL="68580" marR="68580" marT="0" marB="0">
                    <a:solidFill>
                      <a:schemeClr val="accent4">
                        <a:lumMod val="20000"/>
                        <a:lumOff val="80000"/>
                      </a:schemeClr>
                    </a:solidFill>
                  </a:tcPr>
                </a:tc>
                <a:tc>
                  <a:txBody>
                    <a:bodyPr/>
                    <a:lstStyle/>
                    <a:p>
                      <a:pPr algn="just">
                        <a:lnSpc>
                          <a:spcPct val="115000"/>
                        </a:lnSpc>
                        <a:spcAft>
                          <a:spcPts val="0"/>
                        </a:spcAft>
                      </a:pPr>
                      <a:r>
                        <a:rPr lang="ru-RU" sz="1400" dirty="0">
                          <a:effectLst/>
                        </a:rPr>
                        <a:t>Национальная экономика в том числе:</a:t>
                      </a:r>
                      <a:endParaRPr lang="ru-RU" sz="14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400" dirty="0">
                          <a:effectLst/>
                        </a:rPr>
                        <a:t>5 773,6</a:t>
                      </a:r>
                      <a:endParaRPr lang="ru-RU" sz="140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400" dirty="0">
                          <a:effectLst/>
                        </a:rPr>
                        <a:t>5 759,2</a:t>
                      </a:r>
                      <a:endParaRPr lang="ru-RU" sz="140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400" dirty="0">
                          <a:effectLst/>
                        </a:rPr>
                        <a:t>99,7</a:t>
                      </a:r>
                      <a:endParaRPr lang="ru-RU" sz="1400" dirty="0">
                        <a:effectLst/>
                        <a:latin typeface="Times New Roman"/>
                        <a:ea typeface="Times New Roman"/>
                        <a:cs typeface="Times New Roman"/>
                      </a:endParaRPr>
                    </a:p>
                  </a:txBody>
                  <a:tcPr marL="68580" marR="68580" marT="0" marB="0"/>
                </a:tc>
              </a:tr>
              <a:tr h="323293">
                <a:tc>
                  <a:txBody>
                    <a:bodyPr/>
                    <a:lstStyle/>
                    <a:p>
                      <a:pPr>
                        <a:lnSpc>
                          <a:spcPct val="115000"/>
                        </a:lnSpc>
                        <a:spcAft>
                          <a:spcPts val="0"/>
                        </a:spcAft>
                      </a:pPr>
                      <a:r>
                        <a:rPr lang="ru-RU" sz="1400" dirty="0">
                          <a:effectLst/>
                        </a:rPr>
                        <a:t>0700</a:t>
                      </a:r>
                      <a:endParaRPr lang="ru-RU" sz="1400" dirty="0">
                        <a:effectLst/>
                        <a:latin typeface="Times New Roman"/>
                        <a:ea typeface="Times New Roman"/>
                        <a:cs typeface="Times New Roman"/>
                      </a:endParaRPr>
                    </a:p>
                  </a:txBody>
                  <a:tcPr marL="68580" marR="68580" marT="0" marB="0">
                    <a:solidFill>
                      <a:schemeClr val="accent4">
                        <a:lumMod val="20000"/>
                        <a:lumOff val="80000"/>
                      </a:schemeClr>
                    </a:solidFill>
                  </a:tcPr>
                </a:tc>
                <a:tc>
                  <a:txBody>
                    <a:bodyPr/>
                    <a:lstStyle/>
                    <a:p>
                      <a:pPr algn="just">
                        <a:lnSpc>
                          <a:spcPct val="115000"/>
                        </a:lnSpc>
                        <a:spcAft>
                          <a:spcPts val="0"/>
                        </a:spcAft>
                      </a:pPr>
                      <a:r>
                        <a:rPr lang="ru-RU" sz="1400" dirty="0">
                          <a:effectLst/>
                        </a:rPr>
                        <a:t>Образование </a:t>
                      </a:r>
                      <a:endParaRPr lang="ru-RU" sz="14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400" dirty="0">
                          <a:effectLst/>
                        </a:rPr>
                        <a:t>505 272,3</a:t>
                      </a:r>
                      <a:endParaRPr lang="ru-RU" sz="140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400" dirty="0">
                          <a:effectLst/>
                        </a:rPr>
                        <a:t>504 374,5</a:t>
                      </a:r>
                      <a:endParaRPr lang="ru-RU" sz="140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400" dirty="0">
                          <a:effectLst/>
                        </a:rPr>
                        <a:t>99,8</a:t>
                      </a:r>
                      <a:endParaRPr lang="ru-RU" sz="1400" dirty="0">
                        <a:effectLst/>
                        <a:latin typeface="Times New Roman"/>
                        <a:ea typeface="Times New Roman"/>
                        <a:cs typeface="Times New Roman"/>
                      </a:endParaRPr>
                    </a:p>
                  </a:txBody>
                  <a:tcPr marL="68580" marR="68580" marT="0" marB="0"/>
                </a:tc>
              </a:tr>
              <a:tr h="323293">
                <a:tc>
                  <a:txBody>
                    <a:bodyPr/>
                    <a:lstStyle/>
                    <a:p>
                      <a:pPr algn="ctr">
                        <a:lnSpc>
                          <a:spcPct val="115000"/>
                        </a:lnSpc>
                        <a:spcAft>
                          <a:spcPts val="0"/>
                        </a:spcAft>
                      </a:pPr>
                      <a:r>
                        <a:rPr lang="ru-RU" sz="1400" dirty="0">
                          <a:effectLst/>
                        </a:rPr>
                        <a:t>0800</a:t>
                      </a:r>
                      <a:endParaRPr lang="ru-RU" sz="1400" dirty="0">
                        <a:effectLst/>
                        <a:latin typeface="Times New Roman"/>
                        <a:ea typeface="Times New Roman"/>
                        <a:cs typeface="Times New Roman"/>
                      </a:endParaRPr>
                    </a:p>
                  </a:txBody>
                  <a:tcPr marL="68580" marR="68580" marT="0" marB="0">
                    <a:solidFill>
                      <a:schemeClr val="accent4">
                        <a:lumMod val="20000"/>
                        <a:lumOff val="80000"/>
                      </a:schemeClr>
                    </a:solidFill>
                  </a:tcPr>
                </a:tc>
                <a:tc>
                  <a:txBody>
                    <a:bodyPr/>
                    <a:lstStyle/>
                    <a:p>
                      <a:pPr algn="just">
                        <a:lnSpc>
                          <a:spcPct val="115000"/>
                        </a:lnSpc>
                        <a:spcAft>
                          <a:spcPts val="0"/>
                        </a:spcAft>
                      </a:pPr>
                      <a:r>
                        <a:rPr lang="ru-RU" sz="1400" dirty="0">
                          <a:effectLst/>
                        </a:rPr>
                        <a:t>Культура, кинематография </a:t>
                      </a:r>
                      <a:endParaRPr lang="ru-RU" sz="14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400" dirty="0">
                          <a:effectLst/>
                        </a:rPr>
                        <a:t>26 483,3</a:t>
                      </a:r>
                      <a:endParaRPr lang="ru-RU" sz="140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400" dirty="0">
                          <a:effectLst/>
                        </a:rPr>
                        <a:t>26 482,5</a:t>
                      </a:r>
                      <a:endParaRPr lang="ru-RU" sz="140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400" dirty="0">
                          <a:effectLst/>
                        </a:rPr>
                        <a:t>99,99</a:t>
                      </a:r>
                      <a:endParaRPr lang="ru-RU" sz="1400" dirty="0">
                        <a:effectLst/>
                        <a:latin typeface="Times New Roman"/>
                        <a:ea typeface="Times New Roman"/>
                        <a:cs typeface="Times New Roman"/>
                      </a:endParaRPr>
                    </a:p>
                  </a:txBody>
                  <a:tcPr marL="68580" marR="68580" marT="0" marB="0"/>
                </a:tc>
              </a:tr>
              <a:tr h="323293">
                <a:tc>
                  <a:txBody>
                    <a:bodyPr/>
                    <a:lstStyle/>
                    <a:p>
                      <a:pPr>
                        <a:lnSpc>
                          <a:spcPct val="115000"/>
                        </a:lnSpc>
                        <a:spcAft>
                          <a:spcPts val="0"/>
                        </a:spcAft>
                      </a:pPr>
                      <a:r>
                        <a:rPr lang="ru-RU" sz="1400" dirty="0">
                          <a:effectLst/>
                        </a:rPr>
                        <a:t>0900</a:t>
                      </a:r>
                      <a:endParaRPr lang="ru-RU" sz="1400" dirty="0">
                        <a:effectLst/>
                        <a:latin typeface="Times New Roman"/>
                        <a:ea typeface="Times New Roman"/>
                        <a:cs typeface="Times New Roman"/>
                      </a:endParaRPr>
                    </a:p>
                  </a:txBody>
                  <a:tcPr marL="68580" marR="68580" marT="0" marB="0">
                    <a:solidFill>
                      <a:schemeClr val="accent4">
                        <a:lumMod val="20000"/>
                        <a:lumOff val="80000"/>
                      </a:schemeClr>
                    </a:solidFill>
                  </a:tcPr>
                </a:tc>
                <a:tc>
                  <a:txBody>
                    <a:bodyPr/>
                    <a:lstStyle/>
                    <a:p>
                      <a:pPr algn="just">
                        <a:lnSpc>
                          <a:spcPct val="115000"/>
                        </a:lnSpc>
                        <a:spcAft>
                          <a:spcPts val="0"/>
                        </a:spcAft>
                      </a:pPr>
                      <a:r>
                        <a:rPr lang="ru-RU" sz="1400" dirty="0">
                          <a:effectLst/>
                        </a:rPr>
                        <a:t>Здравоохранение</a:t>
                      </a:r>
                      <a:endParaRPr lang="ru-RU" sz="14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400" dirty="0">
                          <a:effectLst/>
                        </a:rPr>
                        <a:t>13 035,9</a:t>
                      </a:r>
                      <a:endParaRPr lang="ru-RU" sz="140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400" dirty="0">
                          <a:effectLst/>
                        </a:rPr>
                        <a:t>13 035,8</a:t>
                      </a:r>
                      <a:endParaRPr lang="ru-RU" sz="140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400" dirty="0">
                          <a:effectLst/>
                        </a:rPr>
                        <a:t>100</a:t>
                      </a:r>
                      <a:endParaRPr lang="ru-RU" sz="1400" dirty="0">
                        <a:effectLst/>
                        <a:latin typeface="Times New Roman"/>
                        <a:ea typeface="Times New Roman"/>
                        <a:cs typeface="Times New Roman"/>
                      </a:endParaRPr>
                    </a:p>
                  </a:txBody>
                  <a:tcPr marL="68580" marR="68580" marT="0" marB="0"/>
                </a:tc>
              </a:tr>
              <a:tr h="323293">
                <a:tc>
                  <a:txBody>
                    <a:bodyPr/>
                    <a:lstStyle/>
                    <a:p>
                      <a:pPr>
                        <a:lnSpc>
                          <a:spcPct val="115000"/>
                        </a:lnSpc>
                        <a:spcAft>
                          <a:spcPts val="0"/>
                        </a:spcAft>
                      </a:pPr>
                      <a:r>
                        <a:rPr lang="ru-RU" sz="1400" dirty="0">
                          <a:effectLst/>
                        </a:rPr>
                        <a:t>1000</a:t>
                      </a:r>
                      <a:endParaRPr lang="ru-RU" sz="1400" dirty="0">
                        <a:effectLst/>
                        <a:latin typeface="Times New Roman"/>
                        <a:ea typeface="Times New Roman"/>
                        <a:cs typeface="Times New Roman"/>
                      </a:endParaRPr>
                    </a:p>
                  </a:txBody>
                  <a:tcPr marL="68580" marR="68580" marT="0" marB="0">
                    <a:solidFill>
                      <a:schemeClr val="accent4">
                        <a:lumMod val="20000"/>
                        <a:lumOff val="80000"/>
                      </a:schemeClr>
                    </a:solidFill>
                  </a:tcPr>
                </a:tc>
                <a:tc>
                  <a:txBody>
                    <a:bodyPr/>
                    <a:lstStyle/>
                    <a:p>
                      <a:pPr algn="just">
                        <a:lnSpc>
                          <a:spcPct val="115000"/>
                        </a:lnSpc>
                        <a:spcAft>
                          <a:spcPts val="0"/>
                        </a:spcAft>
                      </a:pPr>
                      <a:r>
                        <a:rPr lang="ru-RU" sz="1400" dirty="0">
                          <a:effectLst/>
                        </a:rPr>
                        <a:t>Социальная политика </a:t>
                      </a:r>
                      <a:endParaRPr lang="ru-RU" sz="14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400" dirty="0">
                          <a:effectLst/>
                        </a:rPr>
                        <a:t>216 220,4</a:t>
                      </a:r>
                      <a:endParaRPr lang="ru-RU" sz="140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400" dirty="0">
                          <a:effectLst/>
                        </a:rPr>
                        <a:t>215 747,1</a:t>
                      </a:r>
                      <a:endParaRPr lang="ru-RU" sz="140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400" dirty="0">
                          <a:effectLst/>
                        </a:rPr>
                        <a:t>99,8</a:t>
                      </a:r>
                      <a:endParaRPr lang="ru-RU" sz="1400" dirty="0">
                        <a:effectLst/>
                        <a:latin typeface="Times New Roman"/>
                        <a:ea typeface="Times New Roman"/>
                        <a:cs typeface="Times New Roman"/>
                      </a:endParaRPr>
                    </a:p>
                  </a:txBody>
                  <a:tcPr marL="68580" marR="68580" marT="0" marB="0"/>
                </a:tc>
              </a:tr>
              <a:tr h="323293">
                <a:tc>
                  <a:txBody>
                    <a:bodyPr/>
                    <a:lstStyle/>
                    <a:p>
                      <a:pPr>
                        <a:lnSpc>
                          <a:spcPct val="115000"/>
                        </a:lnSpc>
                        <a:spcAft>
                          <a:spcPts val="0"/>
                        </a:spcAft>
                      </a:pPr>
                      <a:r>
                        <a:rPr lang="ru-RU" sz="1400" dirty="0">
                          <a:effectLst/>
                        </a:rPr>
                        <a:t>1100</a:t>
                      </a:r>
                      <a:endParaRPr lang="ru-RU" sz="1400" dirty="0">
                        <a:effectLst/>
                        <a:latin typeface="Times New Roman"/>
                        <a:ea typeface="Times New Roman"/>
                        <a:cs typeface="Times New Roman"/>
                      </a:endParaRPr>
                    </a:p>
                  </a:txBody>
                  <a:tcPr marL="68580" marR="68580" marT="0" marB="0">
                    <a:solidFill>
                      <a:schemeClr val="accent4">
                        <a:lumMod val="20000"/>
                        <a:lumOff val="80000"/>
                      </a:schemeClr>
                    </a:solidFill>
                  </a:tcPr>
                </a:tc>
                <a:tc>
                  <a:txBody>
                    <a:bodyPr/>
                    <a:lstStyle/>
                    <a:p>
                      <a:pPr algn="just">
                        <a:lnSpc>
                          <a:spcPct val="115000"/>
                        </a:lnSpc>
                        <a:spcAft>
                          <a:spcPts val="0"/>
                        </a:spcAft>
                      </a:pPr>
                      <a:r>
                        <a:rPr lang="ru-RU" sz="1400" dirty="0">
                          <a:effectLst/>
                        </a:rPr>
                        <a:t>Физическая культура и спорт</a:t>
                      </a:r>
                      <a:endParaRPr lang="ru-RU" sz="14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400" dirty="0">
                          <a:effectLst/>
                        </a:rPr>
                        <a:t>1 538,2</a:t>
                      </a:r>
                      <a:endParaRPr lang="ru-RU" sz="140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400" dirty="0">
                          <a:effectLst/>
                        </a:rPr>
                        <a:t>1 521,3</a:t>
                      </a:r>
                      <a:endParaRPr lang="ru-RU" sz="140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400" dirty="0">
                          <a:effectLst/>
                        </a:rPr>
                        <a:t>98,9</a:t>
                      </a:r>
                      <a:endParaRPr lang="ru-RU" sz="1400" dirty="0">
                        <a:effectLst/>
                        <a:latin typeface="Times New Roman"/>
                        <a:ea typeface="Times New Roman"/>
                        <a:cs typeface="Times New Roman"/>
                      </a:endParaRPr>
                    </a:p>
                  </a:txBody>
                  <a:tcPr marL="68580" marR="68580" marT="0" marB="0"/>
                </a:tc>
              </a:tr>
              <a:tr h="1013427">
                <a:tc>
                  <a:txBody>
                    <a:bodyPr/>
                    <a:lstStyle/>
                    <a:p>
                      <a:pPr>
                        <a:lnSpc>
                          <a:spcPct val="115000"/>
                        </a:lnSpc>
                        <a:spcAft>
                          <a:spcPts val="0"/>
                        </a:spcAft>
                      </a:pPr>
                      <a:r>
                        <a:rPr lang="ru-RU" sz="1400" dirty="0">
                          <a:effectLst/>
                        </a:rPr>
                        <a:t>1400</a:t>
                      </a:r>
                      <a:endParaRPr lang="ru-RU" sz="1400" dirty="0">
                        <a:effectLst/>
                        <a:latin typeface="Times New Roman"/>
                        <a:ea typeface="Times New Roman"/>
                        <a:cs typeface="Times New Roman"/>
                      </a:endParaRPr>
                    </a:p>
                  </a:txBody>
                  <a:tcPr marL="68580" marR="68580" marT="0" marB="0">
                    <a:solidFill>
                      <a:schemeClr val="accent4">
                        <a:lumMod val="20000"/>
                        <a:lumOff val="80000"/>
                      </a:schemeClr>
                    </a:solidFill>
                  </a:tcPr>
                </a:tc>
                <a:tc>
                  <a:txBody>
                    <a:bodyPr/>
                    <a:lstStyle/>
                    <a:p>
                      <a:pPr algn="just">
                        <a:lnSpc>
                          <a:spcPct val="115000"/>
                        </a:lnSpc>
                        <a:spcAft>
                          <a:spcPts val="0"/>
                        </a:spcAft>
                      </a:pPr>
                      <a:r>
                        <a:rPr lang="ru-RU" sz="1400" dirty="0">
                          <a:effectLst/>
                        </a:rPr>
                        <a:t>Межбюджетные трансферты общего характера бюджетам субъектов Российской Федерации и муниципальных образований </a:t>
                      </a:r>
                      <a:endParaRPr lang="ru-RU" sz="14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400" dirty="0">
                          <a:effectLst/>
                        </a:rPr>
                        <a:t>76 737,1</a:t>
                      </a:r>
                    </a:p>
                    <a:p>
                      <a:pPr algn="r">
                        <a:lnSpc>
                          <a:spcPct val="115000"/>
                        </a:lnSpc>
                        <a:spcAft>
                          <a:spcPts val="0"/>
                        </a:spcAft>
                      </a:pPr>
                      <a:r>
                        <a:rPr lang="ru-RU" sz="1400" dirty="0">
                          <a:effectLst/>
                        </a:rPr>
                        <a:t> </a:t>
                      </a:r>
                      <a:endParaRPr lang="ru-RU" sz="140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400" dirty="0">
                          <a:effectLst/>
                        </a:rPr>
                        <a:t>76 254,8</a:t>
                      </a:r>
                    </a:p>
                    <a:p>
                      <a:pPr algn="r">
                        <a:lnSpc>
                          <a:spcPct val="115000"/>
                        </a:lnSpc>
                        <a:spcAft>
                          <a:spcPts val="0"/>
                        </a:spcAft>
                      </a:pPr>
                      <a:r>
                        <a:rPr lang="ru-RU" sz="1400" dirty="0">
                          <a:effectLst/>
                        </a:rPr>
                        <a:t> </a:t>
                      </a:r>
                      <a:endParaRPr lang="ru-RU" sz="140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400" dirty="0">
                          <a:effectLst/>
                        </a:rPr>
                        <a:t> </a:t>
                      </a:r>
                    </a:p>
                    <a:p>
                      <a:pPr algn="r">
                        <a:lnSpc>
                          <a:spcPct val="115000"/>
                        </a:lnSpc>
                        <a:spcAft>
                          <a:spcPts val="0"/>
                        </a:spcAft>
                      </a:pPr>
                      <a:r>
                        <a:rPr lang="ru-RU" sz="1400" dirty="0">
                          <a:effectLst/>
                        </a:rPr>
                        <a:t>99,4</a:t>
                      </a:r>
                      <a:endParaRPr lang="ru-RU" sz="1400" dirty="0">
                        <a:effectLst/>
                        <a:latin typeface="Times New Roman"/>
                        <a:ea typeface="Times New Roman"/>
                        <a:cs typeface="Times New Roman"/>
                      </a:endParaRPr>
                    </a:p>
                  </a:txBody>
                  <a:tcPr marL="68580" marR="68580" marT="0" marB="0"/>
                </a:tc>
              </a:tr>
              <a:tr h="323293">
                <a:tc>
                  <a:txBody>
                    <a:bodyPr/>
                    <a:lstStyle/>
                    <a:p>
                      <a:pPr>
                        <a:lnSpc>
                          <a:spcPct val="115000"/>
                        </a:lnSpc>
                        <a:spcAft>
                          <a:spcPts val="0"/>
                        </a:spcAft>
                      </a:pPr>
                      <a:r>
                        <a:rPr lang="ru-RU" sz="1400" dirty="0">
                          <a:effectLst/>
                        </a:rPr>
                        <a:t> </a:t>
                      </a:r>
                      <a:endParaRPr lang="ru-RU" sz="1400" dirty="0">
                        <a:effectLst/>
                        <a:latin typeface="Times New Roman"/>
                        <a:ea typeface="Times New Roman"/>
                        <a:cs typeface="Times New Roman"/>
                      </a:endParaRPr>
                    </a:p>
                  </a:txBody>
                  <a:tcPr marL="68580" marR="68580" marT="0" marB="0">
                    <a:solidFill>
                      <a:schemeClr val="accent4">
                        <a:lumMod val="20000"/>
                        <a:lumOff val="80000"/>
                      </a:schemeClr>
                    </a:solidFill>
                  </a:tcPr>
                </a:tc>
                <a:tc>
                  <a:txBody>
                    <a:bodyPr/>
                    <a:lstStyle/>
                    <a:p>
                      <a:pPr algn="just">
                        <a:lnSpc>
                          <a:spcPct val="115000"/>
                        </a:lnSpc>
                        <a:spcAft>
                          <a:spcPts val="0"/>
                        </a:spcAft>
                      </a:pPr>
                      <a:r>
                        <a:rPr lang="ru-RU" sz="1400" b="1" dirty="0">
                          <a:effectLst/>
                        </a:rPr>
                        <a:t>Всего расходов</a:t>
                      </a:r>
                      <a:endParaRPr lang="ru-RU" sz="1400" b="1"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400" b="1" dirty="0">
                          <a:effectLst/>
                        </a:rPr>
                        <a:t>885 828,0</a:t>
                      </a:r>
                      <a:endParaRPr lang="ru-RU" sz="1400" b="1"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400" b="1" dirty="0">
                          <a:effectLst/>
                        </a:rPr>
                        <a:t>883 646,8</a:t>
                      </a:r>
                      <a:endParaRPr lang="ru-RU" sz="1400" b="1"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400" b="1" dirty="0">
                          <a:effectLst/>
                        </a:rPr>
                        <a:t>99,8</a:t>
                      </a:r>
                      <a:endParaRPr lang="ru-RU" sz="1400" b="1" dirty="0">
                        <a:effectLst/>
                        <a:latin typeface="Times New Roman"/>
                        <a:ea typeface="Times New Roman"/>
                        <a:cs typeface="Times New Roman"/>
                      </a:endParaRPr>
                    </a:p>
                  </a:txBody>
                  <a:tcPr marL="68580" marR="68580" marT="0" marB="0"/>
                </a:tc>
              </a:tr>
            </a:tbl>
          </a:graphicData>
        </a:graphic>
      </p:graphicFrame>
      <p:sp>
        <p:nvSpPr>
          <p:cNvPr id="4" name="Прямоугольник 3"/>
          <p:cNvSpPr/>
          <p:nvPr/>
        </p:nvSpPr>
        <p:spPr>
          <a:xfrm>
            <a:off x="971600" y="116632"/>
            <a:ext cx="7272808" cy="1077218"/>
          </a:xfrm>
          <a:prstGeom prst="rect">
            <a:avLst/>
          </a:prstGeom>
          <a:solidFill>
            <a:schemeClr val="accent2">
              <a:lumMod val="20000"/>
              <a:lumOff val="80000"/>
            </a:schemeClr>
          </a:solidFill>
          <a:scene3d>
            <a:camera prst="orthographicFront"/>
            <a:lightRig rig="threePt" dir="t"/>
          </a:scene3d>
          <a:sp3d>
            <a:bevelT w="152400" h="50800" prst="softRound"/>
          </a:sp3d>
        </p:spPr>
        <p:txBody>
          <a:bodyPr wrap="square">
            <a:spAutoFit/>
          </a:bodyPr>
          <a:lstStyle/>
          <a:p>
            <a:pPr algn="ctr"/>
            <a:r>
              <a:rPr lang="ru-RU" sz="2200" b="1" dirty="0">
                <a:solidFill>
                  <a:schemeClr val="tx2">
                    <a:lumMod val="50000"/>
                  </a:schemeClr>
                </a:solidFill>
                <a:effectLst>
                  <a:outerShdw blurRad="38100" dist="38100" dir="2700000" algn="tl">
                    <a:srgbClr val="000000">
                      <a:alpha val="43137"/>
                    </a:srgbClr>
                  </a:outerShdw>
                </a:effectLst>
              </a:rPr>
              <a:t>Исполнение бюджета муниципального района</a:t>
            </a:r>
          </a:p>
          <a:p>
            <a:pPr algn="ctr"/>
            <a:r>
              <a:rPr lang="ru-RU" sz="2200" b="1" dirty="0">
                <a:solidFill>
                  <a:schemeClr val="tx2">
                    <a:lumMod val="50000"/>
                  </a:schemeClr>
                </a:solidFill>
                <a:effectLst>
                  <a:outerShdw blurRad="38100" dist="38100" dir="2700000" algn="tl">
                    <a:srgbClr val="000000">
                      <a:alpha val="43137"/>
                    </a:srgbClr>
                  </a:outerShdw>
                </a:effectLst>
              </a:rPr>
              <a:t>за 2015 год по разделам классификации </a:t>
            </a:r>
            <a:r>
              <a:rPr lang="ru-RU" sz="2200" b="1" dirty="0" smtClean="0">
                <a:solidFill>
                  <a:schemeClr val="tx2">
                    <a:lumMod val="50000"/>
                  </a:schemeClr>
                </a:solidFill>
                <a:effectLst>
                  <a:outerShdw blurRad="38100" dist="38100" dir="2700000" algn="tl">
                    <a:srgbClr val="000000">
                      <a:alpha val="43137"/>
                    </a:srgbClr>
                  </a:outerShdw>
                </a:effectLst>
              </a:rPr>
              <a:t>расходов</a:t>
            </a:r>
          </a:p>
          <a:p>
            <a:pPr algn="ctr"/>
            <a:endParaRPr lang="ru-RU" sz="2000" b="1"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4086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2075">
              <a:schemeClr val="accent2">
                <a:lumMod val="20000"/>
                <a:lumOff val="80000"/>
              </a:schemeClr>
            </a:gs>
            <a:gs pos="0">
              <a:schemeClr val="tx2">
                <a:lumMod val="20000"/>
                <a:lumOff val="80000"/>
              </a:schemeClr>
            </a:gs>
            <a:gs pos="17999">
              <a:srgbClr val="99CCFF"/>
            </a:gs>
            <a:gs pos="69589">
              <a:schemeClr val="accent3">
                <a:lumMod val="20000"/>
                <a:lumOff val="80000"/>
              </a:schemeClr>
            </a:gs>
            <a:gs pos="36000">
              <a:schemeClr val="accent4">
                <a:lumMod val="20000"/>
                <a:lumOff val="80000"/>
              </a:schemeClr>
            </a:gs>
            <a:gs pos="61000">
              <a:schemeClr val="accent2">
                <a:lumMod val="20000"/>
                <a:lumOff val="80000"/>
              </a:schemeClr>
            </a:gs>
            <a:gs pos="82001">
              <a:srgbClr val="99CCFF"/>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p:extLst>
              <p:ext uri="{D42A27DB-BD31-4B8C-83A1-F6EECF244321}">
                <p14:modId xmlns:p14="http://schemas.microsoft.com/office/powerpoint/2010/main" val="234708660"/>
              </p:ext>
            </p:extLst>
          </p:nvPr>
        </p:nvGraphicFramePr>
        <p:xfrm>
          <a:off x="755576" y="1340768"/>
          <a:ext cx="7920880"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8"/>
          <p:cNvSpPr>
            <a:spLocks noChangeArrowheads="1"/>
          </p:cNvSpPr>
          <p:nvPr/>
        </p:nvSpPr>
        <p:spPr bwMode="auto">
          <a:xfrm>
            <a:off x="1403648" y="242064"/>
            <a:ext cx="6408712" cy="738664"/>
          </a:xfrm>
          <a:prstGeom prst="rect">
            <a:avLst/>
          </a:prstGeom>
          <a:solidFill>
            <a:schemeClr val="accent4">
              <a:lumMod val="20000"/>
              <a:lumOff val="80000"/>
            </a:schemeClr>
          </a:solidFill>
          <a:ln>
            <a:noFill/>
          </a:ln>
          <a:effectLst/>
          <a:scene3d>
            <a:camera prst="orthographicFront"/>
            <a:lightRig rig="threePt" dir="t"/>
          </a:scene3d>
          <a:sp3d>
            <a:bevelT w="152400" h="50800" prst="softRound"/>
          </a:sp3d>
          <a:extLst/>
        </p:spPr>
        <p:txBody>
          <a:bodyPr wrap="square">
            <a:spAutoFit/>
          </a:bodyPr>
          <a:lstStyle/>
          <a:p>
            <a:pPr algn="ctr">
              <a:defRPr/>
            </a:pPr>
            <a:r>
              <a:rPr lang="ru-RU" sz="2200" b="1" dirty="0" smtClean="0">
                <a:effectLst>
                  <a:outerShdw blurRad="38100" dist="38100" dir="2700000" algn="tl">
                    <a:srgbClr val="C0C0C0"/>
                  </a:outerShdw>
                </a:effectLst>
              </a:rPr>
              <a:t>Исполнение социально-значимых расходов </a:t>
            </a:r>
            <a:endParaRPr lang="ru-RU" sz="2200" b="1" dirty="0">
              <a:effectLst>
                <a:outerShdw blurRad="38100" dist="38100" dir="2700000" algn="tl">
                  <a:srgbClr val="C0C0C0"/>
                </a:outerShdw>
              </a:effectLst>
            </a:endParaRPr>
          </a:p>
          <a:p>
            <a:pPr algn="ctr">
              <a:defRPr/>
            </a:pPr>
            <a:r>
              <a:rPr lang="ru-RU" sz="2000" b="1" dirty="0">
                <a:effectLst>
                  <a:outerShdw blurRad="38100" dist="38100" dir="2700000" algn="tl">
                    <a:srgbClr val="C0C0C0"/>
                  </a:outerShdw>
                </a:effectLst>
              </a:rPr>
              <a:t>бюджета муниципального района за 2015 год </a:t>
            </a:r>
          </a:p>
        </p:txBody>
      </p:sp>
    </p:spTree>
    <p:extLst>
      <p:ext uri="{BB962C8B-B14F-4D97-AF65-F5344CB8AC3E}">
        <p14:creationId xmlns:p14="http://schemas.microsoft.com/office/powerpoint/2010/main" val="2842142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17999">
              <a:srgbClr val="99CCFF"/>
            </a:gs>
            <a:gs pos="36000">
              <a:schemeClr val="accent4">
                <a:lumMod val="60000"/>
                <a:lumOff val="40000"/>
              </a:schemeClr>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13314" name="Text Box 8"/>
          <p:cNvSpPr txBox="1">
            <a:spLocks noChangeArrowheads="1"/>
          </p:cNvSpPr>
          <p:nvPr/>
        </p:nvSpPr>
        <p:spPr bwMode="auto">
          <a:xfrm>
            <a:off x="8910638" y="0"/>
            <a:ext cx="23436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700" b="1" dirty="0" smtClean="0"/>
              <a:t>1</a:t>
            </a:r>
            <a:endParaRPr lang="ru-RU" sz="700" b="1" dirty="0"/>
          </a:p>
        </p:txBody>
      </p:sp>
      <p:sp>
        <p:nvSpPr>
          <p:cNvPr id="13316" name="AutoShape 10"/>
          <p:cNvSpPr>
            <a:spLocks noChangeArrowheads="1"/>
          </p:cNvSpPr>
          <p:nvPr/>
        </p:nvSpPr>
        <p:spPr bwMode="auto">
          <a:xfrm>
            <a:off x="6084192" y="3501008"/>
            <a:ext cx="2808288" cy="1662440"/>
          </a:xfrm>
          <a:prstGeom prst="roundRect">
            <a:avLst>
              <a:gd name="adj" fmla="val 16667"/>
            </a:avLst>
          </a:prstGeom>
          <a:solidFill>
            <a:schemeClr val="accent3">
              <a:lumMod val="20000"/>
              <a:lumOff val="80000"/>
            </a:schemeClr>
          </a:solidFill>
          <a:ln w="28575" algn="ctr">
            <a:solidFill>
              <a:schemeClr val="tx1"/>
            </a:solidFill>
            <a:round/>
            <a:headEnd/>
            <a:tailEnd/>
          </a:ln>
        </p:spPr>
        <p:txBody>
          <a:bodyPr wrap="none" anchor="ctr"/>
          <a:lstStyle/>
          <a:p>
            <a:pPr algn="ctr"/>
            <a:r>
              <a:rPr lang="ru-RU" b="1" dirty="0">
                <a:solidFill>
                  <a:schemeClr val="tx2">
                    <a:lumMod val="50000"/>
                  </a:schemeClr>
                </a:solidFill>
              </a:rPr>
              <a:t>Автономные</a:t>
            </a:r>
          </a:p>
          <a:p>
            <a:pPr algn="ctr"/>
            <a:r>
              <a:rPr lang="ru-RU" b="1" dirty="0">
                <a:solidFill>
                  <a:schemeClr val="tx2">
                    <a:lumMod val="50000"/>
                  </a:schemeClr>
                </a:solidFill>
              </a:rPr>
              <a:t> учреждения </a:t>
            </a:r>
          </a:p>
          <a:p>
            <a:pPr algn="ctr"/>
            <a:r>
              <a:rPr lang="ru-RU" b="1" dirty="0" smtClean="0">
                <a:solidFill>
                  <a:schemeClr val="tx2">
                    <a:lumMod val="50000"/>
                  </a:schemeClr>
                </a:solidFill>
              </a:rPr>
              <a:t>117,0 </a:t>
            </a:r>
            <a:r>
              <a:rPr lang="ru-RU" b="1" dirty="0">
                <a:solidFill>
                  <a:schemeClr val="tx2">
                    <a:lumMod val="50000"/>
                  </a:schemeClr>
                </a:solidFill>
              </a:rPr>
              <a:t>тыс. руб.</a:t>
            </a:r>
          </a:p>
        </p:txBody>
      </p:sp>
      <p:sp>
        <p:nvSpPr>
          <p:cNvPr id="13317" name="AutoShape 11"/>
          <p:cNvSpPr>
            <a:spLocks noChangeArrowheads="1"/>
          </p:cNvSpPr>
          <p:nvPr/>
        </p:nvSpPr>
        <p:spPr bwMode="auto">
          <a:xfrm>
            <a:off x="3059832" y="1700262"/>
            <a:ext cx="3024336" cy="1728738"/>
          </a:xfrm>
          <a:prstGeom prst="roundRect">
            <a:avLst>
              <a:gd name="adj" fmla="val 16667"/>
            </a:avLst>
          </a:prstGeom>
          <a:solidFill>
            <a:schemeClr val="accent3">
              <a:lumMod val="20000"/>
              <a:lumOff val="80000"/>
            </a:schemeClr>
          </a:solidFill>
          <a:ln w="28575" algn="ctr">
            <a:solidFill>
              <a:schemeClr val="tx1"/>
            </a:solidFill>
            <a:round/>
            <a:headEnd/>
            <a:tailEnd/>
          </a:ln>
        </p:spPr>
        <p:txBody>
          <a:bodyPr wrap="none" anchor="ctr"/>
          <a:lstStyle/>
          <a:p>
            <a:pPr algn="ctr"/>
            <a:r>
              <a:rPr lang="ru-RU" b="1" dirty="0">
                <a:solidFill>
                  <a:schemeClr val="tx2">
                    <a:lumMod val="50000"/>
                  </a:schemeClr>
                </a:solidFill>
              </a:rPr>
              <a:t>Казённые </a:t>
            </a:r>
            <a:r>
              <a:rPr lang="ru-RU" b="1" dirty="0" smtClean="0">
                <a:solidFill>
                  <a:schemeClr val="tx2">
                    <a:lumMod val="50000"/>
                  </a:schemeClr>
                </a:solidFill>
              </a:rPr>
              <a:t>учреждения  </a:t>
            </a:r>
            <a:endParaRPr lang="ru-RU" b="1" dirty="0">
              <a:solidFill>
                <a:schemeClr val="tx2">
                  <a:lumMod val="50000"/>
                </a:schemeClr>
              </a:solidFill>
            </a:endParaRPr>
          </a:p>
          <a:p>
            <a:pPr algn="ctr"/>
            <a:r>
              <a:rPr lang="ru-RU" b="1" dirty="0">
                <a:solidFill>
                  <a:schemeClr val="tx2">
                    <a:lumMod val="50000"/>
                  </a:schemeClr>
                </a:solidFill>
              </a:rPr>
              <a:t>712280,9</a:t>
            </a:r>
            <a:r>
              <a:rPr lang="ru-RU" b="1" dirty="0" smtClean="0">
                <a:solidFill>
                  <a:schemeClr val="tx2">
                    <a:lumMod val="50000"/>
                  </a:schemeClr>
                </a:solidFill>
              </a:rPr>
              <a:t> </a:t>
            </a:r>
            <a:r>
              <a:rPr lang="ru-RU" b="1" dirty="0">
                <a:solidFill>
                  <a:schemeClr val="tx2">
                    <a:lumMod val="50000"/>
                  </a:schemeClr>
                </a:solidFill>
              </a:rPr>
              <a:t>тыс. руб.</a:t>
            </a:r>
          </a:p>
        </p:txBody>
      </p:sp>
      <p:sp>
        <p:nvSpPr>
          <p:cNvPr id="13318" name="AutoShape 12"/>
          <p:cNvSpPr>
            <a:spLocks noChangeArrowheads="1"/>
          </p:cNvSpPr>
          <p:nvPr/>
        </p:nvSpPr>
        <p:spPr bwMode="auto">
          <a:xfrm>
            <a:off x="323528" y="3501008"/>
            <a:ext cx="2664296" cy="1656184"/>
          </a:xfrm>
          <a:prstGeom prst="roundRect">
            <a:avLst>
              <a:gd name="adj" fmla="val 16667"/>
            </a:avLst>
          </a:prstGeom>
          <a:solidFill>
            <a:schemeClr val="accent3">
              <a:lumMod val="20000"/>
              <a:lumOff val="80000"/>
            </a:schemeClr>
          </a:solidFill>
          <a:ln w="28575" algn="ctr">
            <a:solidFill>
              <a:schemeClr val="tx1"/>
            </a:solidFill>
            <a:round/>
            <a:headEnd/>
            <a:tailEnd/>
          </a:ln>
        </p:spPr>
        <p:txBody>
          <a:bodyPr wrap="none" anchor="ctr"/>
          <a:lstStyle/>
          <a:p>
            <a:pPr algn="ctr"/>
            <a:r>
              <a:rPr lang="ru-RU" b="1" dirty="0">
                <a:solidFill>
                  <a:schemeClr val="tx2">
                    <a:lumMod val="50000"/>
                  </a:schemeClr>
                </a:solidFill>
              </a:rPr>
              <a:t>Бюджетные</a:t>
            </a:r>
          </a:p>
          <a:p>
            <a:pPr algn="ctr"/>
            <a:r>
              <a:rPr lang="ru-RU" b="1" dirty="0">
                <a:solidFill>
                  <a:schemeClr val="tx2">
                    <a:lumMod val="50000"/>
                  </a:schemeClr>
                </a:solidFill>
              </a:rPr>
              <a:t> учреждения</a:t>
            </a:r>
          </a:p>
          <a:p>
            <a:pPr algn="ctr"/>
            <a:r>
              <a:rPr lang="ru-RU" b="1" dirty="0">
                <a:solidFill>
                  <a:schemeClr val="tx2">
                    <a:lumMod val="50000"/>
                  </a:schemeClr>
                </a:solidFill>
              </a:rPr>
              <a:t>171248,9</a:t>
            </a:r>
            <a:r>
              <a:rPr lang="ru-RU" b="1" dirty="0" smtClean="0">
                <a:solidFill>
                  <a:schemeClr val="tx2">
                    <a:lumMod val="50000"/>
                  </a:schemeClr>
                </a:solidFill>
              </a:rPr>
              <a:t> тыс. руб.  </a:t>
            </a:r>
            <a:endParaRPr lang="ru-RU" b="1" dirty="0">
              <a:solidFill>
                <a:schemeClr val="tx2">
                  <a:lumMod val="50000"/>
                </a:schemeClr>
              </a:solidFill>
            </a:endParaRPr>
          </a:p>
        </p:txBody>
      </p:sp>
      <p:sp>
        <p:nvSpPr>
          <p:cNvPr id="10" name="Rectangle 8"/>
          <p:cNvSpPr>
            <a:spLocks noChangeArrowheads="1"/>
          </p:cNvSpPr>
          <p:nvPr/>
        </p:nvSpPr>
        <p:spPr bwMode="auto">
          <a:xfrm>
            <a:off x="1115616" y="188640"/>
            <a:ext cx="7118762" cy="800219"/>
          </a:xfrm>
          <a:prstGeom prst="rect">
            <a:avLst/>
          </a:prstGeom>
          <a:solidFill>
            <a:schemeClr val="accent6">
              <a:lumMod val="20000"/>
              <a:lumOff val="80000"/>
            </a:schemeClr>
          </a:solidFill>
          <a:ln>
            <a:noFill/>
          </a:ln>
          <a:effectLst/>
          <a:extLst/>
        </p:spPr>
        <p:txBody>
          <a:bodyPr wrap="square">
            <a:spAutoFit/>
          </a:bodyPr>
          <a:lstStyle/>
          <a:p>
            <a:pPr algn="ctr">
              <a:defRPr/>
            </a:pPr>
            <a:r>
              <a:rPr lang="ru-RU" sz="2300" b="1" dirty="0">
                <a:solidFill>
                  <a:schemeClr val="tx2">
                    <a:lumMod val="50000"/>
                  </a:schemeClr>
                </a:solidFill>
                <a:effectLst>
                  <a:outerShdw blurRad="38100" dist="38100" dir="2700000" algn="tl">
                    <a:srgbClr val="C0C0C0"/>
                  </a:outerShdw>
                </a:effectLst>
              </a:rPr>
              <a:t>Финансирование муниципальных  учреждений </a:t>
            </a:r>
          </a:p>
          <a:p>
            <a:pPr algn="ctr">
              <a:defRPr/>
            </a:pPr>
            <a:r>
              <a:rPr lang="ru-RU" sz="2200" b="1" dirty="0" smtClean="0">
                <a:solidFill>
                  <a:schemeClr val="tx2">
                    <a:lumMod val="50000"/>
                  </a:schemeClr>
                </a:solidFill>
                <a:effectLst>
                  <a:outerShdw blurRad="38100" dist="38100" dir="2700000" algn="tl">
                    <a:srgbClr val="C0C0C0"/>
                  </a:outerShdw>
                </a:effectLst>
              </a:rPr>
              <a:t>Зеленчукского муниципального </a:t>
            </a:r>
            <a:r>
              <a:rPr lang="ru-RU" sz="2200" b="1" dirty="0">
                <a:solidFill>
                  <a:schemeClr val="tx2">
                    <a:lumMod val="50000"/>
                  </a:schemeClr>
                </a:solidFill>
                <a:effectLst>
                  <a:outerShdw blurRad="38100" dist="38100" dir="2700000" algn="tl">
                    <a:srgbClr val="C0C0C0"/>
                  </a:outerShdw>
                </a:effectLst>
              </a:rPr>
              <a:t>района </a:t>
            </a:r>
            <a:r>
              <a:rPr lang="ru-RU" sz="2200" b="1" dirty="0" smtClean="0">
                <a:solidFill>
                  <a:schemeClr val="tx2">
                    <a:lumMod val="50000"/>
                  </a:schemeClr>
                </a:solidFill>
                <a:effectLst>
                  <a:outerShdw blurRad="38100" dist="38100" dir="2700000" algn="tl">
                    <a:srgbClr val="C0C0C0"/>
                  </a:outerShdw>
                </a:effectLst>
              </a:rPr>
              <a:t>в 2015 году</a:t>
            </a:r>
            <a:endParaRPr lang="ru-RU" sz="2200" b="1" dirty="0">
              <a:solidFill>
                <a:schemeClr val="tx2">
                  <a:lumMod val="50000"/>
                </a:schemeClr>
              </a:solidFill>
              <a:effectLst>
                <a:outerShdw blurRad="38100" dist="38100" dir="2700000" algn="tl">
                  <a:srgbClr val="C0C0C0"/>
                </a:outerShdw>
              </a:effectLst>
            </a:endParaRPr>
          </a:p>
        </p:txBody>
      </p:sp>
      <p:pic>
        <p:nvPicPr>
          <p:cNvPr id="5122" name="Picture 2" descr="https://tapoc.trbo.yandex.net/tapoc_secure_proxy/b3bbc8f3075d0f8bf62308a670dae742?url=http%3A%2F%2Fsdelanounas.ru%2Fi%2Fd%2F3%2Fd3d3LnNkZWxhbm91bmFzLnJ1L3VwbG9hZHMvNi83LzY3MzEzODE1OTk0OTEuanBlZw%3D%3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7098" y="4077072"/>
            <a:ext cx="2774805" cy="232850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tapoc.trbo.yandex.net/tapoc_secure_proxy/d0a59ba14dd5c22a371cdcad2f692e21?url=http%3A%2F%2Fgov39.ru%2Fimages%2Fnews4%2Fdetsad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5208040"/>
            <a:ext cx="2299992" cy="153332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im3-tub-ru.yandex.net/i?id=4a324fb05bcbdba2371fd98f5e08504a&amp;n=33&amp;h=190&amp;w=2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8467" y="1268760"/>
            <a:ext cx="2674013" cy="178267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im3-tub-ru.yandex.net/i?id=e58b33181c93eeaa9c7d06f617258474&amp;n=33&amp;h=190&amp;w=3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19" y="1268760"/>
            <a:ext cx="2666962" cy="178267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s://tapoc.trbo.yandex.net/tapoc_secure_proxy/4d0d239cc4303e0a77d1decac29d0409?url=http%3A%2F%2Fapexradio.ru%2Fupload%2Fiblock%2Ff26%2Ff26785b63bd7c5efd074cc47c89831d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7017" y="5264977"/>
            <a:ext cx="2432930" cy="1489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76554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5" name="Скругленный прямоугольник 4"/>
          <p:cNvSpPr/>
          <p:nvPr/>
        </p:nvSpPr>
        <p:spPr>
          <a:xfrm>
            <a:off x="3203848" y="332656"/>
            <a:ext cx="5544616" cy="13681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3200" b="1" dirty="0">
                <a:solidFill>
                  <a:schemeClr val="tx2">
                    <a:lumMod val="50000"/>
                  </a:schemeClr>
                </a:solidFill>
                <a:effectLst>
                  <a:outerShdw blurRad="38100" dist="38100" dir="2700000" algn="tl">
                    <a:srgbClr val="000000">
                      <a:alpha val="43137"/>
                    </a:srgbClr>
                  </a:outerShdw>
                </a:effectLst>
              </a:rPr>
              <a:t>Уважаемые </a:t>
            </a:r>
            <a:r>
              <a:rPr lang="ru-RU" sz="3200" b="1" dirty="0" smtClean="0">
                <a:solidFill>
                  <a:schemeClr val="tx2">
                    <a:lumMod val="50000"/>
                  </a:schemeClr>
                </a:solidFill>
                <a:effectLst>
                  <a:outerShdw blurRad="38100" dist="38100" dir="2700000" algn="tl">
                    <a:srgbClr val="000000">
                      <a:alpha val="43137"/>
                    </a:srgbClr>
                  </a:outerShdw>
                </a:effectLst>
              </a:rPr>
              <a:t>жители   </a:t>
            </a:r>
            <a:r>
              <a:rPr lang="ru-RU" sz="2300" b="1" dirty="0" smtClean="0">
                <a:solidFill>
                  <a:schemeClr val="tx2">
                    <a:lumMod val="50000"/>
                  </a:schemeClr>
                </a:solidFill>
                <a:effectLst>
                  <a:outerShdw blurRad="38100" dist="38100" dir="2700000" algn="tl">
                    <a:srgbClr val="000000">
                      <a:alpha val="43137"/>
                    </a:srgbClr>
                  </a:outerShdw>
                </a:effectLst>
              </a:rPr>
              <a:t>Зеленчукского муниципального района</a:t>
            </a:r>
            <a:r>
              <a:rPr lang="ru-RU" sz="2300" b="1" dirty="0">
                <a:solidFill>
                  <a:schemeClr val="tx2">
                    <a:lumMod val="50000"/>
                  </a:schemeClr>
                </a:solidFill>
                <a:effectLst>
                  <a:outerShdw blurRad="38100" dist="38100" dir="2700000" algn="tl">
                    <a:srgbClr val="000000">
                      <a:alpha val="43137"/>
                    </a:srgbClr>
                  </a:outerShdw>
                </a:effectLst>
              </a:rPr>
              <a:t>!</a:t>
            </a:r>
          </a:p>
        </p:txBody>
      </p:sp>
      <p:sp>
        <p:nvSpPr>
          <p:cNvPr id="3" name="Объект 2"/>
          <p:cNvSpPr>
            <a:spLocks noGrp="1"/>
          </p:cNvSpPr>
          <p:nvPr>
            <p:ph idx="1"/>
          </p:nvPr>
        </p:nvSpPr>
        <p:spPr>
          <a:xfrm>
            <a:off x="323528" y="2204864"/>
            <a:ext cx="8496944" cy="4392488"/>
          </a:xfrm>
          <a:solidFill>
            <a:schemeClr val="accent3">
              <a:lumMod val="20000"/>
              <a:lumOff val="80000"/>
            </a:schemeClr>
          </a:solidFill>
        </p:spPr>
        <p:txBody>
          <a:bodyPr>
            <a:normAutofit fontScale="25000" lnSpcReduction="20000"/>
          </a:bodyPr>
          <a:lstStyle/>
          <a:p>
            <a:endParaRPr lang="ru-RU" dirty="0"/>
          </a:p>
          <a:p>
            <a:pPr marL="0" indent="0" algn="ctr">
              <a:buNone/>
            </a:pPr>
            <a:endParaRPr lang="ru-RU" sz="6400" b="1" i="1" dirty="0" smtClean="0">
              <a:solidFill>
                <a:schemeClr val="tx2">
                  <a:lumMod val="50000"/>
                </a:schemeClr>
              </a:solidFill>
            </a:endParaRPr>
          </a:p>
          <a:p>
            <a:pPr marL="0" indent="0" algn="ctr">
              <a:buNone/>
            </a:pPr>
            <a:r>
              <a:rPr lang="ru-RU" sz="8000" b="1" i="1" dirty="0" smtClean="0">
                <a:solidFill>
                  <a:schemeClr val="tx2">
                    <a:lumMod val="50000"/>
                  </a:schemeClr>
                </a:solidFill>
              </a:rPr>
              <a:t>Представляем </a:t>
            </a:r>
            <a:r>
              <a:rPr lang="ru-RU" sz="8000" b="1" i="1" dirty="0">
                <a:solidFill>
                  <a:schemeClr val="tx2">
                    <a:lumMod val="50000"/>
                  </a:schemeClr>
                </a:solidFill>
              </a:rPr>
              <a:t>вашему вниманию презентацию «Бюджет для граждан</a:t>
            </a:r>
            <a:r>
              <a:rPr lang="ru-RU" sz="8000" b="1" i="1" dirty="0" smtClean="0">
                <a:solidFill>
                  <a:schemeClr val="tx2">
                    <a:lumMod val="50000"/>
                  </a:schemeClr>
                </a:solidFill>
              </a:rPr>
              <a:t>», подготовленную на </a:t>
            </a:r>
            <a:r>
              <a:rPr lang="ru-RU" sz="8000" b="1" i="1" dirty="0">
                <a:solidFill>
                  <a:schemeClr val="tx2">
                    <a:lumMod val="50000"/>
                  </a:schemeClr>
                </a:solidFill>
              </a:rPr>
              <a:t>основе отчета об </a:t>
            </a:r>
            <a:r>
              <a:rPr lang="ru-RU" sz="8000" b="1" i="1" dirty="0" smtClean="0">
                <a:solidFill>
                  <a:schemeClr val="tx2">
                    <a:lumMod val="50000"/>
                  </a:schemeClr>
                </a:solidFill>
              </a:rPr>
              <a:t>исполнении бюджета Зеленчукского муниципального района и направленную на </a:t>
            </a:r>
            <a:r>
              <a:rPr lang="ru-RU" sz="8000" b="1" i="1" dirty="0">
                <a:solidFill>
                  <a:schemeClr val="tx2">
                    <a:lumMod val="50000"/>
                  </a:schemeClr>
                </a:solidFill>
              </a:rPr>
              <a:t>ознакомление граждан </a:t>
            </a:r>
            <a:r>
              <a:rPr lang="ru-RU" sz="8000" b="1" i="1" dirty="0" smtClean="0">
                <a:solidFill>
                  <a:schemeClr val="tx2">
                    <a:lumMod val="50000"/>
                  </a:schemeClr>
                </a:solidFill>
              </a:rPr>
              <a:t>об итогах исполнения бюджета в </a:t>
            </a:r>
            <a:r>
              <a:rPr lang="ru-RU" sz="8000" b="1" i="1" dirty="0">
                <a:solidFill>
                  <a:schemeClr val="tx2">
                    <a:lumMod val="50000"/>
                  </a:schemeClr>
                </a:solidFill>
              </a:rPr>
              <a:t>доступной форме</a:t>
            </a:r>
            <a:r>
              <a:rPr lang="ru-RU" sz="8000" b="1" i="1" dirty="0" smtClean="0">
                <a:solidFill>
                  <a:schemeClr val="tx2">
                    <a:lumMod val="50000"/>
                  </a:schemeClr>
                </a:solidFill>
              </a:rPr>
              <a:t>. </a:t>
            </a:r>
          </a:p>
          <a:p>
            <a:pPr marL="0" indent="0" algn="ctr">
              <a:buNone/>
            </a:pPr>
            <a:r>
              <a:rPr lang="ru-RU" sz="8000" b="1" i="1" dirty="0" smtClean="0">
                <a:solidFill>
                  <a:schemeClr val="tx2">
                    <a:lumMod val="50000"/>
                  </a:schemeClr>
                </a:solidFill>
              </a:rPr>
              <a:t>Отчёт за 2015 год утвержден решением </a:t>
            </a:r>
            <a:r>
              <a:rPr lang="ru-RU" sz="8000" b="1" i="1" dirty="0">
                <a:solidFill>
                  <a:schemeClr val="tx2">
                    <a:lumMod val="50000"/>
                  </a:schemeClr>
                </a:solidFill>
              </a:rPr>
              <a:t>Совета Зеленчукского муниципального района  третьего </a:t>
            </a:r>
            <a:r>
              <a:rPr lang="ru-RU" sz="8000" b="1" i="1" dirty="0" smtClean="0">
                <a:solidFill>
                  <a:schemeClr val="tx2">
                    <a:lumMod val="50000"/>
                  </a:schemeClr>
                </a:solidFill>
              </a:rPr>
              <a:t>созыва</a:t>
            </a:r>
          </a:p>
          <a:p>
            <a:pPr marL="0" indent="0" algn="ctr">
              <a:buNone/>
            </a:pPr>
            <a:r>
              <a:rPr lang="ru-RU" sz="8000" b="1" i="1" dirty="0" smtClean="0">
                <a:solidFill>
                  <a:schemeClr val="tx2">
                    <a:lumMod val="50000"/>
                  </a:schemeClr>
                </a:solidFill>
              </a:rPr>
              <a:t> от </a:t>
            </a:r>
            <a:r>
              <a:rPr lang="ru-RU" sz="8000" b="1" i="1" dirty="0">
                <a:solidFill>
                  <a:schemeClr val="tx2">
                    <a:lumMod val="50000"/>
                  </a:schemeClr>
                </a:solidFill>
              </a:rPr>
              <a:t>08.06.2016  №108 </a:t>
            </a:r>
            <a:r>
              <a:rPr lang="ru-RU" sz="8000" b="1" i="1" dirty="0" smtClean="0">
                <a:solidFill>
                  <a:schemeClr val="tx2">
                    <a:lumMod val="50000"/>
                  </a:schemeClr>
                </a:solidFill>
              </a:rPr>
              <a:t>«</a:t>
            </a:r>
            <a:r>
              <a:rPr lang="ru-RU" sz="8000" b="1" i="1" dirty="0">
                <a:solidFill>
                  <a:schemeClr val="tx2">
                    <a:lumMod val="50000"/>
                  </a:schemeClr>
                </a:solidFill>
              </a:rPr>
              <a:t>Об  утверждении  отчёта  об  исполнении  бюджета </a:t>
            </a:r>
            <a:r>
              <a:rPr lang="ru-RU" sz="8000" b="1" i="1" dirty="0" smtClean="0">
                <a:solidFill>
                  <a:schemeClr val="tx2">
                    <a:lumMod val="50000"/>
                  </a:schemeClr>
                </a:solidFill>
              </a:rPr>
              <a:t>Зеленчукского </a:t>
            </a:r>
            <a:r>
              <a:rPr lang="ru-RU" sz="8000" b="1" i="1" dirty="0">
                <a:solidFill>
                  <a:schemeClr val="tx2">
                    <a:lumMod val="50000"/>
                  </a:schemeClr>
                </a:solidFill>
              </a:rPr>
              <a:t>муниципального района Карачаево-Черкесской Республики </a:t>
            </a:r>
            <a:r>
              <a:rPr lang="ru-RU" sz="8000" b="1" i="1" dirty="0" smtClean="0">
                <a:solidFill>
                  <a:schemeClr val="tx2">
                    <a:lumMod val="50000"/>
                  </a:schemeClr>
                </a:solidFill>
              </a:rPr>
              <a:t>за </a:t>
            </a:r>
            <a:r>
              <a:rPr lang="ru-RU" sz="8000" b="1" i="1" dirty="0">
                <a:solidFill>
                  <a:schemeClr val="tx2">
                    <a:lumMod val="50000"/>
                  </a:schemeClr>
                </a:solidFill>
              </a:rPr>
              <a:t>2015 год</a:t>
            </a:r>
            <a:r>
              <a:rPr lang="ru-RU" sz="8000" b="1" i="1" dirty="0" smtClean="0">
                <a:solidFill>
                  <a:schemeClr val="tx2">
                    <a:lumMod val="50000"/>
                  </a:schemeClr>
                </a:solidFill>
              </a:rPr>
              <a:t>». </a:t>
            </a:r>
          </a:p>
          <a:p>
            <a:pPr marL="0" indent="0" algn="ctr">
              <a:buNone/>
            </a:pPr>
            <a:r>
              <a:rPr lang="ru-RU" sz="8000" b="1" i="1" dirty="0" smtClean="0">
                <a:solidFill>
                  <a:schemeClr val="tx2">
                    <a:lumMod val="50000"/>
                  </a:schemeClr>
                </a:solidFill>
              </a:rPr>
              <a:t>Данный </a:t>
            </a:r>
            <a:r>
              <a:rPr lang="ru-RU" sz="8000" b="1" i="1" dirty="0">
                <a:solidFill>
                  <a:schemeClr val="tx2">
                    <a:lumMod val="50000"/>
                  </a:schemeClr>
                </a:solidFill>
              </a:rPr>
              <a:t>проект ориентирован на создание условий для </a:t>
            </a:r>
            <a:r>
              <a:rPr lang="ru-RU" sz="8000" b="1" i="1" dirty="0" smtClean="0">
                <a:solidFill>
                  <a:schemeClr val="tx2">
                    <a:lumMod val="50000"/>
                  </a:schemeClr>
                </a:solidFill>
              </a:rPr>
              <a:t>лучшего восприятия вами информации об итогах исполнения бюджета </a:t>
            </a:r>
          </a:p>
          <a:p>
            <a:pPr marL="0" indent="0" algn="ctr">
              <a:buNone/>
            </a:pPr>
            <a:r>
              <a:rPr lang="ru-RU" sz="8000" b="1" i="1" dirty="0" smtClean="0">
                <a:solidFill>
                  <a:schemeClr val="tx2">
                    <a:lumMod val="50000"/>
                  </a:schemeClr>
                </a:solidFill>
              </a:rPr>
              <a:t>Зеленчукского муниципального района.</a:t>
            </a:r>
          </a:p>
          <a:p>
            <a:pPr marL="0" indent="0" algn="ctr">
              <a:buNone/>
            </a:pPr>
            <a:endParaRPr lang="ru-RU" sz="8000" b="1" i="1" dirty="0">
              <a:solidFill>
                <a:schemeClr val="tx2">
                  <a:lumMod val="50000"/>
                </a:schemeClr>
              </a:solidFill>
            </a:endParaRPr>
          </a:p>
          <a:p>
            <a:pPr marL="0" indent="0" algn="r">
              <a:buNone/>
            </a:pPr>
            <a:r>
              <a:rPr lang="ru-RU" sz="7200" b="1" i="1" dirty="0" smtClean="0">
                <a:solidFill>
                  <a:schemeClr val="tx2">
                    <a:lumMod val="50000"/>
                  </a:schemeClr>
                </a:solidFill>
              </a:rPr>
              <a:t>Начальник Финансового управления А.А. Джужуева</a:t>
            </a:r>
          </a:p>
        </p:txBody>
      </p:sp>
      <p:pic>
        <p:nvPicPr>
          <p:cNvPr id="4" name="Рисунок 3" descr="https://im3-tub-ru.yandex.net/i?id=371fdcfa87ab66c98ca42978c8b232ea&amp;n=33&amp;h=190&amp;w=190">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4016"/>
            <a:ext cx="2808312" cy="2060848"/>
          </a:xfrm>
          <a:prstGeom prst="rect">
            <a:avLst/>
          </a:prstGeom>
          <a:noFill/>
          <a:ln>
            <a:noFill/>
          </a:ln>
        </p:spPr>
      </p:pic>
    </p:spTree>
    <p:extLst>
      <p:ext uri="{BB962C8B-B14F-4D97-AF65-F5344CB8AC3E}">
        <p14:creationId xmlns:p14="http://schemas.microsoft.com/office/powerpoint/2010/main" val="1495187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56"/>
            <a:ext cx="2987824" cy="1533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p:cNvGraphicFramePr>
            <a:graphicFrameLocks noGrp="1"/>
          </p:cNvGraphicFramePr>
          <p:nvPr>
            <p:extLst>
              <p:ext uri="{D42A27DB-BD31-4B8C-83A1-F6EECF244321}">
                <p14:modId xmlns:p14="http://schemas.microsoft.com/office/powerpoint/2010/main" val="3472728276"/>
              </p:ext>
            </p:extLst>
          </p:nvPr>
        </p:nvGraphicFramePr>
        <p:xfrm>
          <a:off x="467544" y="1137667"/>
          <a:ext cx="8208912" cy="2939405"/>
        </p:xfrm>
        <a:graphic>
          <a:graphicData uri="http://schemas.openxmlformats.org/drawingml/2006/table">
            <a:tbl>
              <a:tblPr>
                <a:tableStyleId>{5C22544A-7EE6-4342-B048-85BDC9FD1C3A}</a:tableStyleId>
              </a:tblPr>
              <a:tblGrid>
                <a:gridCol w="620313"/>
                <a:gridCol w="5120178"/>
                <a:gridCol w="1460324"/>
                <a:gridCol w="1008097"/>
              </a:tblGrid>
              <a:tr h="432048">
                <a:tc>
                  <a:txBody>
                    <a:bodyPr/>
                    <a:lstStyle/>
                    <a:p>
                      <a:pPr algn="ctr">
                        <a:spcAft>
                          <a:spcPts val="0"/>
                        </a:spcAft>
                      </a:pPr>
                      <a:r>
                        <a:rPr lang="ru-RU" sz="1200" dirty="0">
                          <a:effectLst/>
                        </a:rPr>
                        <a:t>Код</a:t>
                      </a:r>
                    </a:p>
                    <a:p>
                      <a:pPr algn="ctr">
                        <a:spcAft>
                          <a:spcPts val="0"/>
                        </a:spcAft>
                      </a:pPr>
                      <a:r>
                        <a:rPr lang="ru-RU" sz="1200" dirty="0">
                          <a:effectLst/>
                        </a:rPr>
                        <a:t> </a:t>
                      </a:r>
                      <a:endParaRPr lang="ru-RU" sz="1200" dirty="0">
                        <a:effectLst/>
                        <a:latin typeface="Times New Roman"/>
                        <a:ea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dirty="0">
                          <a:effectLst/>
                        </a:rPr>
                        <a:t>Наименование разделов и подразделов</a:t>
                      </a:r>
                    </a:p>
                    <a:p>
                      <a:pPr algn="ctr">
                        <a:spcAft>
                          <a:spcPts val="0"/>
                        </a:spcAft>
                      </a:pPr>
                      <a:r>
                        <a:rPr lang="ru-RU" sz="1200" dirty="0">
                          <a:effectLst/>
                        </a:rPr>
                        <a:t> </a:t>
                      </a:r>
                      <a:endParaRPr lang="ru-RU"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dirty="0">
                          <a:effectLst/>
                        </a:rPr>
                        <a:t>Уточненный план на год</a:t>
                      </a:r>
                      <a:endParaRPr lang="ru-RU"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dirty="0">
                          <a:effectLst/>
                        </a:rPr>
                        <a:t>Исполнено</a:t>
                      </a:r>
                    </a:p>
                    <a:p>
                      <a:pPr algn="ctr">
                        <a:spcAft>
                          <a:spcPts val="0"/>
                        </a:spcAft>
                      </a:pPr>
                      <a:r>
                        <a:rPr lang="ru-RU" sz="1200" dirty="0">
                          <a:effectLst/>
                        </a:rPr>
                        <a:t> </a:t>
                      </a:r>
                      <a:endParaRPr lang="ru-RU"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001">
                <a:tc>
                  <a:txBody>
                    <a:bodyPr/>
                    <a:lstStyle/>
                    <a:p>
                      <a:pPr>
                        <a:spcAft>
                          <a:spcPts val="0"/>
                        </a:spcAft>
                      </a:pPr>
                      <a:r>
                        <a:rPr lang="ru-RU" sz="1200" dirty="0">
                          <a:effectLst/>
                        </a:rPr>
                        <a:t>0100</a:t>
                      </a:r>
                      <a:endParaRPr lang="ru-RU" sz="1200"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spcAft>
                          <a:spcPts val="0"/>
                        </a:spcAft>
                      </a:pPr>
                      <a:r>
                        <a:rPr lang="ru-RU" sz="1200" dirty="0">
                          <a:effectLst/>
                        </a:rPr>
                        <a:t>Общегосударственные вопросы </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spcAft>
                          <a:spcPts val="0"/>
                        </a:spcAft>
                      </a:pPr>
                      <a:r>
                        <a:rPr lang="ru-RU" sz="1200" dirty="0">
                          <a:effectLst/>
                        </a:rPr>
                        <a:t>38 781,9</a:t>
                      </a:r>
                      <a:endParaRPr lang="ru-RU"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spcAft>
                          <a:spcPts val="0"/>
                        </a:spcAft>
                      </a:pPr>
                      <a:r>
                        <a:rPr lang="ru-RU" sz="1300" dirty="0">
                          <a:effectLst/>
                        </a:rPr>
                        <a:t>38 486,3</a:t>
                      </a:r>
                      <a:endParaRPr lang="ru-RU"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70004">
                <a:tc>
                  <a:txBody>
                    <a:bodyPr/>
                    <a:lstStyle/>
                    <a:p>
                      <a:pPr>
                        <a:spcAft>
                          <a:spcPts val="0"/>
                        </a:spcAft>
                      </a:pPr>
                      <a:r>
                        <a:rPr lang="ru-RU" sz="1200" dirty="0">
                          <a:effectLst/>
                        </a:rPr>
                        <a:t>0103</a:t>
                      </a:r>
                      <a:endParaRPr lang="ru-RU" sz="1200"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200" dirty="0">
                          <a:effectLst/>
                        </a:rPr>
                        <a:t>Функционирование законодательных (представительных) органов государственной власти и представительных органов муниципальных образований</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200" dirty="0">
                          <a:effectLst/>
                        </a:rPr>
                        <a:t>2 693,8</a:t>
                      </a:r>
                    </a:p>
                    <a:p>
                      <a:pPr>
                        <a:spcAft>
                          <a:spcPts val="0"/>
                        </a:spcAft>
                      </a:pPr>
                      <a:r>
                        <a:rPr lang="ru-RU" sz="1200" dirty="0">
                          <a:effectLst/>
                        </a:rPr>
                        <a:t> </a:t>
                      </a:r>
                    </a:p>
                    <a:p>
                      <a:pPr algn="r">
                        <a:spcAft>
                          <a:spcPts val="0"/>
                        </a:spcAft>
                      </a:pPr>
                      <a:r>
                        <a:rPr lang="ru-RU" sz="1200" dirty="0">
                          <a:effectLst/>
                        </a:rPr>
                        <a:t> </a:t>
                      </a:r>
                      <a:endParaRPr lang="ru-RU"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300" dirty="0">
                          <a:effectLst/>
                        </a:rPr>
                        <a:t>2 692,2</a:t>
                      </a:r>
                      <a:endParaRPr lang="ru-RU" sz="1200" dirty="0">
                        <a:effectLst/>
                      </a:endParaRPr>
                    </a:p>
                    <a:p>
                      <a:pPr>
                        <a:spcAft>
                          <a:spcPts val="0"/>
                        </a:spcAft>
                      </a:pPr>
                      <a:r>
                        <a:rPr lang="ru-RU" sz="1300" dirty="0">
                          <a:effectLst/>
                        </a:rPr>
                        <a:t> </a:t>
                      </a:r>
                      <a:endParaRPr lang="ru-RU" sz="1200" dirty="0">
                        <a:effectLst/>
                      </a:endParaRPr>
                    </a:p>
                    <a:p>
                      <a:pPr algn="r">
                        <a:spcAft>
                          <a:spcPts val="0"/>
                        </a:spcAft>
                      </a:pPr>
                      <a:r>
                        <a:rPr lang="ru-RU" sz="1300" dirty="0">
                          <a:effectLst/>
                        </a:rPr>
                        <a:t> </a:t>
                      </a:r>
                      <a:endParaRPr lang="ru-RU"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70004">
                <a:tc>
                  <a:txBody>
                    <a:bodyPr/>
                    <a:lstStyle/>
                    <a:p>
                      <a:pPr>
                        <a:spcAft>
                          <a:spcPts val="0"/>
                        </a:spcAft>
                      </a:pPr>
                      <a:r>
                        <a:rPr lang="ru-RU" sz="1200" dirty="0">
                          <a:effectLst/>
                        </a:rPr>
                        <a:t>0104</a:t>
                      </a:r>
                      <a:endParaRPr lang="ru-RU" sz="1200"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200" dirty="0">
                          <a:effectLst/>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200" dirty="0">
                          <a:effectLst/>
                        </a:rPr>
                        <a:t>19 047,3</a:t>
                      </a:r>
                    </a:p>
                    <a:p>
                      <a:pPr algn="r">
                        <a:spcAft>
                          <a:spcPts val="0"/>
                        </a:spcAft>
                      </a:pPr>
                      <a:r>
                        <a:rPr lang="ru-RU" sz="1200" dirty="0">
                          <a:effectLst/>
                        </a:rPr>
                        <a:t> </a:t>
                      </a:r>
                    </a:p>
                    <a:p>
                      <a:pPr algn="r">
                        <a:spcAft>
                          <a:spcPts val="0"/>
                        </a:spcAft>
                      </a:pPr>
                      <a:r>
                        <a:rPr lang="ru-RU" sz="1200" dirty="0">
                          <a:effectLst/>
                        </a:rPr>
                        <a:t> </a:t>
                      </a:r>
                      <a:endParaRPr lang="ru-RU"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300" dirty="0">
                          <a:effectLst/>
                        </a:rPr>
                        <a:t>18 968,6</a:t>
                      </a:r>
                      <a:endParaRPr lang="ru-RU" sz="1200" dirty="0">
                        <a:effectLst/>
                      </a:endParaRPr>
                    </a:p>
                    <a:p>
                      <a:pPr algn="r">
                        <a:spcAft>
                          <a:spcPts val="0"/>
                        </a:spcAft>
                      </a:pPr>
                      <a:r>
                        <a:rPr lang="ru-RU" sz="1300" dirty="0">
                          <a:effectLst/>
                        </a:rPr>
                        <a:t> </a:t>
                      </a:r>
                      <a:endParaRPr lang="ru-RU" sz="1200" dirty="0">
                        <a:effectLst/>
                      </a:endParaRPr>
                    </a:p>
                    <a:p>
                      <a:pPr algn="r">
                        <a:spcAft>
                          <a:spcPts val="0"/>
                        </a:spcAft>
                      </a:pPr>
                      <a:r>
                        <a:rPr lang="ru-RU" sz="1300" dirty="0">
                          <a:effectLst/>
                        </a:rPr>
                        <a:t> </a:t>
                      </a:r>
                      <a:endParaRPr lang="ru-RU"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26157">
                <a:tc>
                  <a:txBody>
                    <a:bodyPr/>
                    <a:lstStyle/>
                    <a:p>
                      <a:pPr>
                        <a:spcAft>
                          <a:spcPts val="0"/>
                        </a:spcAft>
                      </a:pPr>
                      <a:r>
                        <a:rPr lang="ru-RU" sz="1200" dirty="0">
                          <a:effectLst/>
                        </a:rPr>
                        <a:t>0106</a:t>
                      </a:r>
                      <a:endParaRPr lang="ru-RU" sz="1200"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200" dirty="0">
                          <a:effectLst/>
                        </a:rPr>
                        <a:t>Обеспечение деятельности финансовых, налоговых и таможенных органов и органов финансового (финансово-бюджетного) надзора</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200" dirty="0">
                          <a:effectLst/>
                        </a:rPr>
                        <a:t>8 258,1</a:t>
                      </a:r>
                    </a:p>
                    <a:p>
                      <a:pPr algn="r">
                        <a:spcAft>
                          <a:spcPts val="0"/>
                        </a:spcAft>
                      </a:pPr>
                      <a:r>
                        <a:rPr lang="ru-RU" sz="1200" dirty="0">
                          <a:effectLst/>
                        </a:rPr>
                        <a:t> </a:t>
                      </a:r>
                      <a:endParaRPr lang="ru-RU"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300" dirty="0">
                          <a:effectLst/>
                        </a:rPr>
                        <a:t>8 102,9</a:t>
                      </a:r>
                      <a:endParaRPr lang="ru-RU" sz="1200" dirty="0">
                        <a:effectLst/>
                      </a:endParaRPr>
                    </a:p>
                    <a:p>
                      <a:pPr algn="r">
                        <a:spcAft>
                          <a:spcPts val="0"/>
                        </a:spcAft>
                      </a:pPr>
                      <a:r>
                        <a:rPr lang="ru-RU" sz="1300" dirty="0">
                          <a:effectLst/>
                        </a:rPr>
                        <a:t> </a:t>
                      </a:r>
                      <a:endParaRPr lang="ru-RU"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90001">
                <a:tc>
                  <a:txBody>
                    <a:bodyPr/>
                    <a:lstStyle/>
                    <a:p>
                      <a:pPr>
                        <a:spcAft>
                          <a:spcPts val="0"/>
                        </a:spcAft>
                      </a:pPr>
                      <a:r>
                        <a:rPr lang="ru-RU" sz="1200" dirty="0">
                          <a:effectLst/>
                        </a:rPr>
                        <a:t>0107</a:t>
                      </a:r>
                      <a:endParaRPr lang="ru-RU" sz="1200"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200" dirty="0">
                          <a:effectLst/>
                        </a:rPr>
                        <a:t>Обеспечение проведения выборов и референдумов</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200" dirty="0">
                          <a:effectLst/>
                        </a:rPr>
                        <a:t> </a:t>
                      </a:r>
                      <a:endParaRPr lang="ru-RU"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300" dirty="0">
                          <a:effectLst/>
                        </a:rPr>
                        <a:t> </a:t>
                      </a:r>
                      <a:endParaRPr lang="ru-RU"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90001">
                <a:tc>
                  <a:txBody>
                    <a:bodyPr/>
                    <a:lstStyle/>
                    <a:p>
                      <a:pPr>
                        <a:spcAft>
                          <a:spcPts val="0"/>
                        </a:spcAft>
                      </a:pPr>
                      <a:r>
                        <a:rPr lang="ru-RU" sz="1200" dirty="0">
                          <a:effectLst/>
                        </a:rPr>
                        <a:t>0111</a:t>
                      </a:r>
                      <a:endParaRPr lang="ru-RU" sz="1200"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200" dirty="0">
                          <a:effectLst/>
                        </a:rPr>
                        <a:t>Резервные фонды</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200" dirty="0">
                          <a:effectLst/>
                        </a:rPr>
                        <a:t> </a:t>
                      </a:r>
                      <a:endParaRPr lang="ru-RU"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300" dirty="0">
                          <a:effectLst/>
                        </a:rPr>
                        <a:t> </a:t>
                      </a:r>
                      <a:endParaRPr lang="ru-RU"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90001">
                <a:tc>
                  <a:txBody>
                    <a:bodyPr/>
                    <a:lstStyle/>
                    <a:p>
                      <a:pPr>
                        <a:spcAft>
                          <a:spcPts val="0"/>
                        </a:spcAft>
                      </a:pPr>
                      <a:r>
                        <a:rPr lang="ru-RU" sz="1200" dirty="0">
                          <a:effectLst/>
                        </a:rPr>
                        <a:t>0113</a:t>
                      </a:r>
                      <a:endParaRPr lang="ru-RU" sz="1200"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200" dirty="0">
                          <a:effectLst/>
                        </a:rPr>
                        <a:t>Другие общегосударственные вопросы</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200" dirty="0">
                          <a:effectLst/>
                        </a:rPr>
                        <a:t>8 782,7</a:t>
                      </a:r>
                      <a:endParaRPr lang="ru-RU"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300" dirty="0">
                          <a:effectLst/>
                        </a:rPr>
                        <a:t>8 722,6</a:t>
                      </a:r>
                      <a:endParaRPr lang="ru-RU"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6" name="Rectangle 8"/>
          <p:cNvSpPr>
            <a:spLocks noChangeArrowheads="1"/>
          </p:cNvSpPr>
          <p:nvPr/>
        </p:nvSpPr>
        <p:spPr bwMode="auto">
          <a:xfrm>
            <a:off x="2987824" y="508610"/>
            <a:ext cx="5472608" cy="400110"/>
          </a:xfrm>
          <a:prstGeom prst="rect">
            <a:avLst/>
          </a:prstGeom>
          <a:solidFill>
            <a:schemeClr val="accent2">
              <a:lumMod val="20000"/>
              <a:lumOff val="80000"/>
            </a:schemeClr>
          </a:solidFill>
          <a:ln>
            <a:noFill/>
          </a:ln>
          <a:effectLst/>
          <a:scene3d>
            <a:camera prst="orthographicFront"/>
            <a:lightRig rig="threePt" dir="t"/>
          </a:scene3d>
          <a:sp3d>
            <a:bevelT w="152400" h="50800" prst="softRound"/>
          </a:sp3d>
          <a:extLst/>
        </p:spPr>
        <p:txBody>
          <a:bodyPr wrap="square">
            <a:spAutoFit/>
          </a:bodyPr>
          <a:lstStyle/>
          <a:p>
            <a:pPr algn="ctr">
              <a:defRPr/>
            </a:pPr>
            <a:r>
              <a:rPr lang="ru-RU" sz="2000" b="1" dirty="0" smtClean="0">
                <a:effectLst>
                  <a:outerShdw blurRad="38100" dist="38100" dir="2700000" algn="tl">
                    <a:srgbClr val="C0C0C0"/>
                  </a:outerShdw>
                </a:effectLst>
              </a:rPr>
              <a:t>Общегосударственные вопросы</a:t>
            </a:r>
            <a:endParaRPr lang="ru-RU" sz="2000" b="1" dirty="0">
              <a:solidFill>
                <a:schemeClr val="tx2">
                  <a:lumMod val="50000"/>
                </a:schemeClr>
              </a:solidFill>
              <a:effectLst>
                <a:outerShdw blurRad="38100" dist="38100" dir="2700000" algn="tl">
                  <a:srgbClr val="C0C0C0"/>
                </a:outerShdw>
              </a:effectLst>
            </a:endParaRPr>
          </a:p>
        </p:txBody>
      </p:sp>
      <p:sp>
        <p:nvSpPr>
          <p:cNvPr id="7" name="Rectangle 8"/>
          <p:cNvSpPr>
            <a:spLocks noChangeArrowheads="1"/>
          </p:cNvSpPr>
          <p:nvPr/>
        </p:nvSpPr>
        <p:spPr bwMode="auto">
          <a:xfrm>
            <a:off x="827584" y="4181018"/>
            <a:ext cx="7704856" cy="400110"/>
          </a:xfrm>
          <a:prstGeom prst="rect">
            <a:avLst/>
          </a:prstGeom>
          <a:solidFill>
            <a:schemeClr val="accent2">
              <a:lumMod val="20000"/>
              <a:lumOff val="80000"/>
            </a:schemeClr>
          </a:solidFill>
          <a:ln>
            <a:noFill/>
          </a:ln>
          <a:effectLst/>
          <a:scene3d>
            <a:camera prst="orthographicFront"/>
            <a:lightRig rig="threePt" dir="t"/>
          </a:scene3d>
          <a:sp3d>
            <a:bevelT w="152400" h="50800" prst="softRound"/>
          </a:sp3d>
          <a:extLst/>
        </p:spPr>
        <p:txBody>
          <a:bodyPr wrap="square">
            <a:spAutoFit/>
          </a:bodyPr>
          <a:lstStyle/>
          <a:p>
            <a:pPr algn="ctr">
              <a:defRPr/>
            </a:pPr>
            <a:r>
              <a:rPr lang="ru-RU" sz="2000" b="1" dirty="0">
                <a:effectLst>
                  <a:outerShdw blurRad="38100" dist="38100" dir="2700000" algn="tl">
                    <a:srgbClr val="C0C0C0"/>
                  </a:outerShdw>
                </a:effectLst>
              </a:rPr>
              <a:t>Национальная безопасность и правоохранительная деятельность</a:t>
            </a:r>
            <a:endParaRPr lang="ru-RU" sz="2000" b="1" dirty="0">
              <a:solidFill>
                <a:schemeClr val="tx2">
                  <a:lumMod val="50000"/>
                </a:schemeClr>
              </a:solidFill>
              <a:effectLst>
                <a:outerShdw blurRad="38100" dist="38100" dir="2700000" algn="tl">
                  <a:srgbClr val="C0C0C0"/>
                </a:outerShdw>
              </a:effectLst>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841703170"/>
              </p:ext>
            </p:extLst>
          </p:nvPr>
        </p:nvGraphicFramePr>
        <p:xfrm>
          <a:off x="467544" y="4659196"/>
          <a:ext cx="8208913" cy="570004"/>
        </p:xfrm>
        <a:graphic>
          <a:graphicData uri="http://schemas.openxmlformats.org/drawingml/2006/table">
            <a:tbl>
              <a:tblPr>
                <a:tableStyleId>{5C22544A-7EE6-4342-B048-85BDC9FD1C3A}</a:tableStyleId>
              </a:tblPr>
              <a:tblGrid>
                <a:gridCol w="620314"/>
                <a:gridCol w="5120179"/>
                <a:gridCol w="1460324"/>
                <a:gridCol w="1008096"/>
              </a:tblGrid>
              <a:tr h="570004">
                <a:tc>
                  <a:txBody>
                    <a:bodyPr/>
                    <a:lstStyle/>
                    <a:p>
                      <a:pPr>
                        <a:spcAft>
                          <a:spcPts val="0"/>
                        </a:spcAft>
                      </a:pPr>
                      <a:r>
                        <a:rPr lang="ru-RU" sz="1200" dirty="0">
                          <a:effectLst/>
                        </a:rPr>
                        <a:t>0309</a:t>
                      </a:r>
                      <a:endParaRPr lang="ru-RU" sz="1200"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spcAft>
                          <a:spcPts val="0"/>
                        </a:spcAft>
                      </a:pPr>
                      <a:r>
                        <a:rPr lang="ru-RU" sz="1200" dirty="0">
                          <a:effectLst/>
                        </a:rPr>
                        <a:t>Защита населения и территории от последствий чрезвычайных ситуаций природного и техногенного характера, гражданская оборона</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spcAft>
                          <a:spcPts val="0"/>
                        </a:spcAft>
                      </a:pPr>
                      <a:r>
                        <a:rPr lang="ru-RU" sz="1200" dirty="0">
                          <a:effectLst/>
                        </a:rPr>
                        <a:t>1 985,3</a:t>
                      </a:r>
                    </a:p>
                    <a:p>
                      <a:pPr algn="r">
                        <a:spcAft>
                          <a:spcPts val="0"/>
                        </a:spcAft>
                      </a:pPr>
                      <a:r>
                        <a:rPr lang="ru-RU" sz="1200" dirty="0">
                          <a:effectLst/>
                        </a:rPr>
                        <a:t> </a:t>
                      </a:r>
                      <a:endParaRPr lang="ru-RU"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spcAft>
                          <a:spcPts val="0"/>
                        </a:spcAft>
                      </a:pPr>
                      <a:r>
                        <a:rPr lang="ru-RU" sz="1300" dirty="0">
                          <a:effectLst/>
                        </a:rPr>
                        <a:t>1 985,3</a:t>
                      </a:r>
                      <a:endParaRPr lang="ru-RU" sz="1200" dirty="0">
                        <a:effectLst/>
                      </a:endParaRPr>
                    </a:p>
                    <a:p>
                      <a:pPr>
                        <a:spcAft>
                          <a:spcPts val="0"/>
                        </a:spcAft>
                      </a:pPr>
                      <a:r>
                        <a:rPr lang="ru-RU" sz="1300" dirty="0">
                          <a:effectLst/>
                        </a:rPr>
                        <a:t> </a:t>
                      </a:r>
                      <a:endParaRPr lang="ru-RU"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bl>
          </a:graphicData>
        </a:graphic>
      </p:graphicFrame>
      <p:sp>
        <p:nvSpPr>
          <p:cNvPr id="10" name="Rectangle 8"/>
          <p:cNvSpPr>
            <a:spLocks noChangeArrowheads="1"/>
          </p:cNvSpPr>
          <p:nvPr/>
        </p:nvSpPr>
        <p:spPr bwMode="auto">
          <a:xfrm>
            <a:off x="1619672" y="5333146"/>
            <a:ext cx="5904656" cy="400110"/>
          </a:xfrm>
          <a:prstGeom prst="rect">
            <a:avLst/>
          </a:prstGeom>
          <a:solidFill>
            <a:schemeClr val="accent2">
              <a:lumMod val="20000"/>
              <a:lumOff val="80000"/>
            </a:schemeClr>
          </a:solidFill>
          <a:ln>
            <a:noFill/>
          </a:ln>
          <a:effectLst/>
          <a:scene3d>
            <a:camera prst="orthographicFront"/>
            <a:lightRig rig="threePt" dir="t"/>
          </a:scene3d>
          <a:sp3d>
            <a:bevelT w="152400" h="50800" prst="softRound"/>
          </a:sp3d>
          <a:extLst/>
        </p:spPr>
        <p:txBody>
          <a:bodyPr wrap="square">
            <a:spAutoFit/>
          </a:bodyPr>
          <a:lstStyle/>
          <a:p>
            <a:pPr algn="ctr">
              <a:defRPr/>
            </a:pPr>
            <a:r>
              <a:rPr lang="ru-RU" sz="2000" b="1" dirty="0">
                <a:effectLst>
                  <a:outerShdw blurRad="38100" dist="38100" dir="2700000" algn="tl">
                    <a:srgbClr val="C0C0C0"/>
                  </a:outerShdw>
                </a:effectLst>
              </a:rPr>
              <a:t>Национальная экономика </a:t>
            </a:r>
            <a:endParaRPr lang="ru-RU" sz="2000" b="1" dirty="0">
              <a:solidFill>
                <a:schemeClr val="tx2">
                  <a:lumMod val="50000"/>
                </a:schemeClr>
              </a:solidFill>
              <a:effectLst>
                <a:outerShdw blurRad="38100" dist="38100" dir="2700000" algn="tl">
                  <a:srgbClr val="C0C0C0"/>
                </a:outerShdw>
              </a:effectLst>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1160192404"/>
              </p:ext>
            </p:extLst>
          </p:nvPr>
        </p:nvGraphicFramePr>
        <p:xfrm>
          <a:off x="467544" y="5810573"/>
          <a:ext cx="8208913" cy="858787"/>
        </p:xfrm>
        <a:graphic>
          <a:graphicData uri="http://schemas.openxmlformats.org/drawingml/2006/table">
            <a:tbl>
              <a:tblPr>
                <a:tableStyleId>{5C22544A-7EE6-4342-B048-85BDC9FD1C3A}</a:tableStyleId>
              </a:tblPr>
              <a:tblGrid>
                <a:gridCol w="620314"/>
                <a:gridCol w="5120179"/>
                <a:gridCol w="1460324"/>
                <a:gridCol w="1008096"/>
              </a:tblGrid>
              <a:tr h="190001">
                <a:tc>
                  <a:txBody>
                    <a:bodyPr/>
                    <a:lstStyle/>
                    <a:p>
                      <a:pPr>
                        <a:spcAft>
                          <a:spcPts val="0"/>
                        </a:spcAft>
                      </a:pPr>
                      <a:r>
                        <a:rPr lang="ru-RU" sz="1200" dirty="0">
                          <a:effectLst/>
                        </a:rPr>
                        <a:t>0401</a:t>
                      </a:r>
                      <a:endParaRPr lang="ru-RU" sz="1200"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spcAft>
                          <a:spcPts val="0"/>
                        </a:spcAft>
                      </a:pPr>
                      <a:r>
                        <a:rPr lang="ru-RU" sz="1200" dirty="0">
                          <a:effectLst/>
                        </a:rPr>
                        <a:t>Общеэкономические вопросы</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spcAft>
                          <a:spcPts val="0"/>
                        </a:spcAft>
                      </a:pPr>
                      <a:r>
                        <a:rPr lang="ru-RU" sz="1200" dirty="0">
                          <a:effectLst/>
                        </a:rPr>
                        <a:t>343,8</a:t>
                      </a:r>
                      <a:endParaRPr lang="ru-RU"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spcAft>
                          <a:spcPts val="0"/>
                        </a:spcAft>
                      </a:pPr>
                      <a:r>
                        <a:rPr lang="ru-RU" sz="1300" dirty="0">
                          <a:effectLst/>
                        </a:rPr>
                        <a:t>334,4</a:t>
                      </a:r>
                      <a:endParaRPr lang="ru-RU"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74515">
                <a:tc>
                  <a:txBody>
                    <a:bodyPr/>
                    <a:lstStyle/>
                    <a:p>
                      <a:pPr>
                        <a:spcAft>
                          <a:spcPts val="0"/>
                        </a:spcAft>
                      </a:pPr>
                      <a:r>
                        <a:rPr lang="ru-RU" sz="1200" dirty="0">
                          <a:effectLst/>
                        </a:rPr>
                        <a:t>0405</a:t>
                      </a:r>
                      <a:endParaRPr lang="ru-RU" sz="1200"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200" dirty="0">
                          <a:effectLst/>
                        </a:rPr>
                        <a:t>Сельское хозяйство и рыболовство</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200" dirty="0">
                          <a:effectLst/>
                        </a:rPr>
                        <a:t>2 095,7</a:t>
                      </a:r>
                      <a:endParaRPr lang="ru-RU"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300" dirty="0">
                          <a:effectLst/>
                        </a:rPr>
                        <a:t>2 095,7</a:t>
                      </a:r>
                      <a:endParaRPr lang="ru-RU"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64427">
                <a:tc>
                  <a:txBody>
                    <a:bodyPr/>
                    <a:lstStyle/>
                    <a:p>
                      <a:pPr>
                        <a:spcAft>
                          <a:spcPts val="0"/>
                        </a:spcAft>
                      </a:pPr>
                      <a:r>
                        <a:rPr lang="ru-RU" sz="1200" dirty="0">
                          <a:effectLst/>
                        </a:rPr>
                        <a:t>0408</a:t>
                      </a:r>
                      <a:endParaRPr lang="ru-RU" sz="1200"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200" dirty="0">
                          <a:effectLst/>
                        </a:rPr>
                        <a:t>Транспорт</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200" dirty="0">
                          <a:effectLst/>
                        </a:rPr>
                        <a:t>2 950,0</a:t>
                      </a:r>
                      <a:endParaRPr lang="ru-RU"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300" dirty="0">
                          <a:effectLst/>
                        </a:rPr>
                        <a:t>2 950,0</a:t>
                      </a:r>
                      <a:endParaRPr lang="ru-RU"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2008">
                <a:tc>
                  <a:txBody>
                    <a:bodyPr/>
                    <a:lstStyle/>
                    <a:p>
                      <a:pPr>
                        <a:spcAft>
                          <a:spcPts val="0"/>
                        </a:spcAft>
                      </a:pPr>
                      <a:r>
                        <a:rPr lang="ru-RU" sz="1200" dirty="0">
                          <a:effectLst/>
                        </a:rPr>
                        <a:t>0412</a:t>
                      </a:r>
                      <a:endParaRPr lang="ru-RU" sz="1200"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200" dirty="0">
                          <a:effectLst/>
                        </a:rPr>
                        <a:t>Другие вопросы в области национальной экономики</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200" dirty="0">
                          <a:effectLst/>
                        </a:rPr>
                        <a:t>384,1</a:t>
                      </a:r>
                      <a:endParaRPr lang="ru-RU"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300" dirty="0">
                          <a:effectLst/>
                        </a:rPr>
                        <a:t>379,1</a:t>
                      </a:r>
                      <a:endParaRPr lang="ru-RU"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2562509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pic>
        <p:nvPicPr>
          <p:cNvPr id="23" name="Рисунок 22" descr="https://im2-tub-ru.yandex.net/i?id=e7a980dcca9c6627ab997b80cdc5f808&amp;n=33&amp;h=190&amp;w=187">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44016" y="72007"/>
            <a:ext cx="2627784" cy="2132857"/>
          </a:xfrm>
          <a:prstGeom prst="rect">
            <a:avLst/>
          </a:prstGeom>
          <a:noFill/>
          <a:ln>
            <a:noFill/>
          </a:ln>
        </p:spPr>
      </p:pic>
      <p:sp>
        <p:nvSpPr>
          <p:cNvPr id="14338" name="Заголовок 1"/>
          <p:cNvSpPr>
            <a:spLocks noGrp="1"/>
          </p:cNvSpPr>
          <p:nvPr>
            <p:ph type="title"/>
          </p:nvPr>
        </p:nvSpPr>
        <p:spPr>
          <a:xfrm>
            <a:off x="2843808" y="116632"/>
            <a:ext cx="5954206" cy="792088"/>
          </a:xfrm>
          <a:solidFill>
            <a:schemeClr val="accent2">
              <a:lumMod val="20000"/>
              <a:lumOff val="80000"/>
            </a:schemeClr>
          </a:solidFill>
          <a:scene3d>
            <a:camera prst="orthographicFront"/>
            <a:lightRig rig="threePt" dir="t"/>
          </a:scene3d>
          <a:sp3d>
            <a:bevelT w="152400" h="50800" prst="softRound"/>
          </a:sp3d>
        </p:spPr>
        <p:txBody>
          <a:bodyPr>
            <a:noAutofit/>
          </a:bodyPr>
          <a:lstStyle/>
          <a:p>
            <a:r>
              <a:rPr lang="ru-RU" sz="2000" b="1" dirty="0" smtClean="0">
                <a:effectLst>
                  <a:outerShdw blurRad="38100" dist="38100" dir="2700000" algn="tl">
                    <a:srgbClr val="000000">
                      <a:alpha val="43137"/>
                    </a:srgbClr>
                  </a:outerShdw>
                </a:effectLst>
              </a:rPr>
              <a:t>Расходы бюджета Зеленчукского муниципального района в сфере образования</a:t>
            </a:r>
          </a:p>
        </p:txBody>
      </p:sp>
      <p:sp>
        <p:nvSpPr>
          <p:cNvPr id="4" name="Овал 3"/>
          <p:cNvSpPr/>
          <p:nvPr/>
        </p:nvSpPr>
        <p:spPr>
          <a:xfrm>
            <a:off x="2640181" y="994185"/>
            <a:ext cx="3011939" cy="621629"/>
          </a:xfrm>
          <a:prstGeom prst="ellipse">
            <a:avLst/>
          </a:prstGeom>
          <a:solidFill>
            <a:schemeClr val="accent4">
              <a:lumMod val="20000"/>
              <a:lumOff val="80000"/>
            </a:schemeClr>
          </a:solidFill>
          <a:ln/>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sz="1400" dirty="0" smtClean="0">
                <a:solidFill>
                  <a:schemeClr val="tx2">
                    <a:lumMod val="50000"/>
                  </a:schemeClr>
                </a:solidFill>
              </a:rPr>
              <a:t>Расходы - всего </a:t>
            </a:r>
            <a:endParaRPr lang="ru-RU" sz="1400" dirty="0">
              <a:solidFill>
                <a:schemeClr val="tx2">
                  <a:lumMod val="50000"/>
                </a:schemeClr>
              </a:solidFill>
            </a:endParaRPr>
          </a:p>
          <a:p>
            <a:pPr algn="ctr">
              <a:defRPr/>
            </a:pPr>
            <a:r>
              <a:rPr lang="ru-RU" sz="1400" dirty="0" smtClean="0">
                <a:solidFill>
                  <a:schemeClr val="tx2">
                    <a:lumMod val="50000"/>
                  </a:schemeClr>
                </a:solidFill>
              </a:rPr>
              <a:t> </a:t>
            </a:r>
            <a:r>
              <a:rPr lang="ru-RU" sz="1400" dirty="0">
                <a:solidFill>
                  <a:schemeClr val="tx2">
                    <a:lumMod val="50000"/>
                  </a:schemeClr>
                </a:solidFill>
                <a:effectLst>
                  <a:outerShdw blurRad="38100" dist="38100" dir="2700000" algn="tl">
                    <a:srgbClr val="000000">
                      <a:alpha val="43137"/>
                    </a:srgbClr>
                  </a:outerShdw>
                </a:effectLst>
              </a:rPr>
              <a:t>504 </a:t>
            </a:r>
            <a:r>
              <a:rPr lang="ru-RU" sz="1400" dirty="0" smtClean="0">
                <a:solidFill>
                  <a:schemeClr val="tx2">
                    <a:lumMod val="50000"/>
                  </a:schemeClr>
                </a:solidFill>
                <a:effectLst>
                  <a:outerShdw blurRad="38100" dist="38100" dir="2700000" algn="tl">
                    <a:srgbClr val="000000">
                      <a:alpha val="43137"/>
                    </a:srgbClr>
                  </a:outerShdw>
                </a:effectLst>
              </a:rPr>
              <a:t>374,5 </a:t>
            </a:r>
            <a:r>
              <a:rPr lang="ru-RU" sz="1400" dirty="0" smtClean="0">
                <a:solidFill>
                  <a:schemeClr val="tx2">
                    <a:lumMod val="50000"/>
                  </a:schemeClr>
                </a:solidFill>
              </a:rPr>
              <a:t>тыс. </a:t>
            </a:r>
            <a:r>
              <a:rPr lang="ru-RU" sz="1400" dirty="0">
                <a:solidFill>
                  <a:schemeClr val="tx2">
                    <a:lumMod val="50000"/>
                  </a:schemeClr>
                </a:solidFill>
              </a:rPr>
              <a:t>руб.</a:t>
            </a:r>
            <a:r>
              <a:rPr lang="ru-RU" sz="1300" dirty="0">
                <a:solidFill>
                  <a:schemeClr val="tx2">
                    <a:lumMod val="50000"/>
                  </a:schemeClr>
                </a:solidFill>
              </a:rPr>
              <a:t> </a:t>
            </a:r>
          </a:p>
        </p:txBody>
      </p:sp>
      <p:sp>
        <p:nvSpPr>
          <p:cNvPr id="5" name="Скругленный прямоугольник 4"/>
          <p:cNvSpPr/>
          <p:nvPr/>
        </p:nvSpPr>
        <p:spPr>
          <a:xfrm>
            <a:off x="5652120" y="994185"/>
            <a:ext cx="3062466" cy="621763"/>
          </a:xfrm>
          <a:prstGeom prst="roundRect">
            <a:avLst/>
          </a:prstGeom>
          <a:solidFill>
            <a:schemeClr val="accent4">
              <a:lumMod val="20000"/>
              <a:lumOff val="80000"/>
            </a:schemeClr>
          </a:solidFill>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solidFill>
                  <a:schemeClr val="accent1">
                    <a:lumMod val="50000"/>
                  </a:schemeClr>
                </a:solidFill>
              </a:rPr>
              <a:t>Всего 45 учреждений образования:</a:t>
            </a:r>
            <a:endParaRPr lang="ru-RU" sz="1200" dirty="0">
              <a:solidFill>
                <a:schemeClr val="accent1">
                  <a:lumMod val="50000"/>
                </a:schemeClr>
              </a:solidFill>
            </a:endParaRPr>
          </a:p>
          <a:p>
            <a:pPr algn="ctr">
              <a:defRPr/>
            </a:pPr>
            <a:r>
              <a:rPr lang="ru-RU" sz="1200" dirty="0">
                <a:solidFill>
                  <a:schemeClr val="accent1">
                    <a:lumMod val="50000"/>
                  </a:schemeClr>
                </a:solidFill>
              </a:rPr>
              <a:t>28 – казенных </a:t>
            </a:r>
            <a:r>
              <a:rPr lang="ru-RU" sz="1050" dirty="0" smtClean="0">
                <a:solidFill>
                  <a:schemeClr val="accent1">
                    <a:lumMod val="50000"/>
                  </a:schemeClr>
                </a:solidFill>
              </a:rPr>
              <a:t>(на </a:t>
            </a:r>
            <a:r>
              <a:rPr lang="ru-RU" sz="1050" dirty="0">
                <a:solidFill>
                  <a:schemeClr val="accent1">
                    <a:lumMod val="50000"/>
                  </a:schemeClr>
                </a:solidFill>
              </a:rPr>
              <a:t>сметном </a:t>
            </a:r>
            <a:r>
              <a:rPr lang="ru-RU" sz="1050" dirty="0" smtClean="0">
                <a:solidFill>
                  <a:schemeClr val="accent1">
                    <a:lumMod val="50000"/>
                  </a:schemeClr>
                </a:solidFill>
              </a:rPr>
              <a:t>финансировании)</a:t>
            </a:r>
            <a:endParaRPr lang="ru-RU" sz="1050" dirty="0">
              <a:solidFill>
                <a:schemeClr val="accent1">
                  <a:lumMod val="50000"/>
                </a:schemeClr>
              </a:solidFill>
            </a:endParaRPr>
          </a:p>
          <a:p>
            <a:pPr algn="ctr">
              <a:defRPr/>
            </a:pPr>
            <a:r>
              <a:rPr lang="ru-RU" sz="1200" dirty="0">
                <a:solidFill>
                  <a:schemeClr val="accent1">
                    <a:lumMod val="50000"/>
                  </a:schemeClr>
                </a:solidFill>
              </a:rPr>
              <a:t>17 </a:t>
            </a:r>
            <a:r>
              <a:rPr lang="ru-RU" sz="1200" dirty="0" smtClean="0">
                <a:solidFill>
                  <a:schemeClr val="accent1">
                    <a:lumMod val="50000"/>
                  </a:schemeClr>
                </a:solidFill>
              </a:rPr>
              <a:t>– бюджетных </a:t>
            </a:r>
            <a:r>
              <a:rPr lang="ru-RU" sz="1050" dirty="0" smtClean="0">
                <a:solidFill>
                  <a:schemeClr val="accent1">
                    <a:lumMod val="50000"/>
                  </a:schemeClr>
                </a:solidFill>
              </a:rPr>
              <a:t>(получают субсидию)</a:t>
            </a:r>
            <a:r>
              <a:rPr lang="ru-RU" sz="1200" dirty="0" smtClean="0">
                <a:solidFill>
                  <a:schemeClr val="accent1">
                    <a:lumMod val="50000"/>
                  </a:schemeClr>
                </a:solidFill>
              </a:rPr>
              <a:t> </a:t>
            </a:r>
            <a:endParaRPr lang="ru-RU" sz="1200" dirty="0">
              <a:solidFill>
                <a:schemeClr val="accent1">
                  <a:lumMod val="50000"/>
                </a:schemeClr>
              </a:solidFill>
            </a:endParaRPr>
          </a:p>
        </p:txBody>
      </p:sp>
      <p:sp>
        <p:nvSpPr>
          <p:cNvPr id="7" name="Овал 6"/>
          <p:cNvSpPr/>
          <p:nvPr/>
        </p:nvSpPr>
        <p:spPr>
          <a:xfrm>
            <a:off x="173718" y="3645024"/>
            <a:ext cx="3338030" cy="792088"/>
          </a:xfrm>
          <a:prstGeom prst="ellipse">
            <a:avLst/>
          </a:prstGeom>
          <a:solidFill>
            <a:schemeClr val="accent4">
              <a:lumMod val="20000"/>
              <a:lumOff val="80000"/>
            </a:schemeClr>
          </a:soli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fontAlgn="ctr">
              <a:defRPr/>
            </a:pPr>
            <a:r>
              <a:rPr lang="ru-RU" sz="1300" dirty="0">
                <a:solidFill>
                  <a:schemeClr val="tx2">
                    <a:lumMod val="50000"/>
                  </a:schemeClr>
                </a:solidFill>
              </a:rPr>
              <a:t>Общее </a:t>
            </a:r>
            <a:r>
              <a:rPr lang="ru-RU" sz="1300" dirty="0" smtClean="0">
                <a:solidFill>
                  <a:schemeClr val="tx2">
                    <a:lumMod val="50000"/>
                  </a:schemeClr>
                </a:solidFill>
              </a:rPr>
              <a:t>образование</a:t>
            </a:r>
          </a:p>
          <a:p>
            <a:pPr algn="ctr" fontAlgn="ctr">
              <a:defRPr/>
            </a:pPr>
            <a:r>
              <a:rPr lang="ru-RU" sz="1300" dirty="0" smtClean="0">
                <a:solidFill>
                  <a:schemeClr val="tx2">
                    <a:lumMod val="50000"/>
                  </a:schemeClr>
                </a:solidFill>
              </a:rPr>
              <a:t>392 756,3 тыс</a:t>
            </a:r>
            <a:r>
              <a:rPr lang="ru-RU" sz="1300" dirty="0">
                <a:solidFill>
                  <a:schemeClr val="tx2">
                    <a:lumMod val="50000"/>
                  </a:schemeClr>
                </a:solidFill>
              </a:rPr>
              <a:t>. руб. </a:t>
            </a:r>
          </a:p>
        </p:txBody>
      </p:sp>
      <p:sp>
        <p:nvSpPr>
          <p:cNvPr id="8" name="Овал 7"/>
          <p:cNvSpPr/>
          <p:nvPr/>
        </p:nvSpPr>
        <p:spPr>
          <a:xfrm>
            <a:off x="173718" y="4797152"/>
            <a:ext cx="3294612" cy="792088"/>
          </a:xfrm>
          <a:prstGeom prst="ellipse">
            <a:avLst/>
          </a:prstGeom>
          <a:solidFill>
            <a:schemeClr val="accent4">
              <a:lumMod val="20000"/>
              <a:lumOff val="80000"/>
            </a:schemeClr>
          </a:soli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fontAlgn="ctr">
              <a:defRPr/>
            </a:pPr>
            <a:r>
              <a:rPr lang="ru-RU" sz="1300" dirty="0">
                <a:solidFill>
                  <a:schemeClr val="tx2">
                    <a:lumMod val="50000"/>
                  </a:schemeClr>
                </a:solidFill>
              </a:rPr>
              <a:t>Молодежная политика и оздоровление </a:t>
            </a:r>
            <a:r>
              <a:rPr lang="ru-RU" sz="1300" dirty="0" smtClean="0">
                <a:solidFill>
                  <a:schemeClr val="tx2">
                    <a:lumMod val="50000"/>
                  </a:schemeClr>
                </a:solidFill>
              </a:rPr>
              <a:t>детей</a:t>
            </a:r>
          </a:p>
          <a:p>
            <a:pPr algn="ctr" fontAlgn="ctr">
              <a:defRPr/>
            </a:pPr>
            <a:r>
              <a:rPr lang="ru-RU" sz="1300" dirty="0" smtClean="0">
                <a:solidFill>
                  <a:schemeClr val="tx2">
                    <a:lumMod val="50000"/>
                  </a:schemeClr>
                </a:solidFill>
              </a:rPr>
              <a:t>1 170,5 тыс</a:t>
            </a:r>
            <a:r>
              <a:rPr lang="ru-RU" sz="1300" dirty="0">
                <a:solidFill>
                  <a:schemeClr val="tx2">
                    <a:lumMod val="50000"/>
                  </a:schemeClr>
                </a:solidFill>
              </a:rPr>
              <a:t>. руб. </a:t>
            </a:r>
          </a:p>
        </p:txBody>
      </p:sp>
      <p:sp>
        <p:nvSpPr>
          <p:cNvPr id="9" name="Овал 8"/>
          <p:cNvSpPr/>
          <p:nvPr/>
        </p:nvSpPr>
        <p:spPr>
          <a:xfrm>
            <a:off x="164261" y="2204864"/>
            <a:ext cx="3399627" cy="864097"/>
          </a:xfrm>
          <a:prstGeom prst="ellipse">
            <a:avLst/>
          </a:prstGeom>
          <a:solidFill>
            <a:schemeClr val="accent4">
              <a:lumMod val="20000"/>
              <a:lumOff val="80000"/>
            </a:schemeClr>
          </a:soli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sz="1400" dirty="0" smtClean="0">
              <a:solidFill>
                <a:schemeClr val="tx2">
                  <a:lumMod val="50000"/>
                </a:schemeClr>
              </a:solidFill>
            </a:endParaRPr>
          </a:p>
          <a:p>
            <a:pPr algn="ctr">
              <a:defRPr/>
            </a:pPr>
            <a:endParaRPr lang="ru-RU" sz="1300" dirty="0" smtClean="0">
              <a:solidFill>
                <a:schemeClr val="tx2">
                  <a:lumMod val="50000"/>
                </a:schemeClr>
              </a:solidFill>
            </a:endParaRPr>
          </a:p>
          <a:p>
            <a:pPr algn="ctr">
              <a:defRPr/>
            </a:pPr>
            <a:endParaRPr lang="ru-RU" sz="1300" dirty="0" smtClean="0">
              <a:solidFill>
                <a:schemeClr val="tx2">
                  <a:lumMod val="50000"/>
                </a:schemeClr>
              </a:solidFill>
            </a:endParaRPr>
          </a:p>
          <a:p>
            <a:pPr algn="ctr">
              <a:defRPr/>
            </a:pPr>
            <a:r>
              <a:rPr lang="ru-RU" sz="1300" dirty="0" smtClean="0">
                <a:solidFill>
                  <a:schemeClr val="tx2">
                    <a:lumMod val="50000"/>
                  </a:schemeClr>
                </a:solidFill>
              </a:rPr>
              <a:t> </a:t>
            </a:r>
            <a:r>
              <a:rPr lang="ru-RU" sz="1300" dirty="0">
                <a:solidFill>
                  <a:schemeClr val="tx2">
                    <a:lumMod val="50000"/>
                  </a:schemeClr>
                </a:solidFill>
              </a:rPr>
              <a:t>Дошкольное </a:t>
            </a:r>
            <a:r>
              <a:rPr lang="ru-RU" sz="1300" dirty="0" smtClean="0">
                <a:solidFill>
                  <a:schemeClr val="tx2">
                    <a:lumMod val="50000"/>
                  </a:schemeClr>
                </a:solidFill>
              </a:rPr>
              <a:t>образование</a:t>
            </a:r>
          </a:p>
          <a:p>
            <a:pPr algn="ctr">
              <a:defRPr/>
            </a:pPr>
            <a:r>
              <a:rPr lang="ru-RU" sz="1300" dirty="0" smtClean="0">
                <a:solidFill>
                  <a:schemeClr val="tx2">
                    <a:lumMod val="50000"/>
                  </a:schemeClr>
                </a:solidFill>
              </a:rPr>
              <a:t>97 607,1 тыс</a:t>
            </a:r>
            <a:r>
              <a:rPr lang="ru-RU" sz="1300" dirty="0">
                <a:solidFill>
                  <a:schemeClr val="tx2">
                    <a:lumMod val="50000"/>
                  </a:schemeClr>
                </a:solidFill>
              </a:rPr>
              <a:t>. руб. </a:t>
            </a:r>
          </a:p>
          <a:p>
            <a:pPr algn="ctr">
              <a:defRPr/>
            </a:pPr>
            <a:endParaRPr lang="ru-RU" sz="1300" dirty="0" smtClean="0">
              <a:solidFill>
                <a:schemeClr val="tx2">
                  <a:lumMod val="50000"/>
                </a:schemeClr>
              </a:solidFill>
            </a:endParaRPr>
          </a:p>
          <a:p>
            <a:pPr algn="ctr">
              <a:defRPr/>
            </a:pPr>
            <a:r>
              <a:rPr lang="ru-RU" sz="1300" dirty="0" smtClean="0">
                <a:solidFill>
                  <a:schemeClr val="tx2">
                    <a:lumMod val="50000"/>
                  </a:schemeClr>
                </a:solidFill>
              </a:rPr>
              <a:t> </a:t>
            </a:r>
          </a:p>
          <a:p>
            <a:pPr algn="ctr" fontAlgn="b">
              <a:defRPr/>
            </a:pPr>
            <a:endParaRPr lang="ru-RU" sz="1400" dirty="0">
              <a:solidFill>
                <a:srgbClr val="000000"/>
              </a:solidFill>
            </a:endParaRPr>
          </a:p>
        </p:txBody>
      </p:sp>
      <p:sp>
        <p:nvSpPr>
          <p:cNvPr id="11" name="Скругленный прямоугольник 10"/>
          <p:cNvSpPr/>
          <p:nvPr/>
        </p:nvSpPr>
        <p:spPr>
          <a:xfrm>
            <a:off x="4139952" y="1844824"/>
            <a:ext cx="4572032" cy="1440160"/>
          </a:xfrm>
          <a:prstGeom prst="roundRect">
            <a:avLst/>
          </a:prstGeom>
          <a:solidFill>
            <a:schemeClr val="accent4">
              <a:lumMod val="20000"/>
              <a:lumOff val="80000"/>
            </a:schemeClr>
          </a:solidFill>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600" dirty="0">
              <a:solidFill>
                <a:srgbClr val="FFFFFF"/>
              </a:solidFill>
            </a:endParaRPr>
          </a:p>
          <a:p>
            <a:pPr algn="ctr">
              <a:defRPr/>
            </a:pPr>
            <a:endParaRPr lang="ru-RU" sz="1200" dirty="0" smtClean="0">
              <a:solidFill>
                <a:srgbClr val="FF0000"/>
              </a:solidFill>
            </a:endParaRPr>
          </a:p>
          <a:p>
            <a:pPr algn="ctr">
              <a:defRPr/>
            </a:pPr>
            <a:endParaRPr lang="ru-RU" sz="1100" dirty="0" smtClean="0">
              <a:solidFill>
                <a:schemeClr val="tx2">
                  <a:lumMod val="50000"/>
                </a:schemeClr>
              </a:solidFill>
            </a:endParaRPr>
          </a:p>
          <a:p>
            <a:pPr algn="ctr">
              <a:defRPr/>
            </a:pPr>
            <a:endParaRPr lang="ru-RU" sz="1100" dirty="0" smtClean="0">
              <a:solidFill>
                <a:schemeClr val="tx2">
                  <a:lumMod val="50000"/>
                </a:schemeClr>
              </a:solidFill>
            </a:endParaRPr>
          </a:p>
          <a:p>
            <a:pPr algn="ctr">
              <a:defRPr/>
            </a:pPr>
            <a:r>
              <a:rPr lang="ru-RU" sz="1100" b="1" dirty="0" smtClean="0">
                <a:solidFill>
                  <a:schemeClr val="tx2">
                    <a:lumMod val="50000"/>
                  </a:schemeClr>
                </a:solidFill>
              </a:rPr>
              <a:t>Всего </a:t>
            </a:r>
            <a:r>
              <a:rPr lang="ru-RU" sz="1100" b="1" dirty="0">
                <a:solidFill>
                  <a:schemeClr val="tx2">
                    <a:lumMod val="50000"/>
                  </a:schemeClr>
                </a:solidFill>
              </a:rPr>
              <a:t>11 муниципальных детских садов</a:t>
            </a:r>
            <a:r>
              <a:rPr lang="ru-RU" sz="1100" dirty="0">
                <a:solidFill>
                  <a:schemeClr val="tx2">
                    <a:lumMod val="50000"/>
                  </a:schemeClr>
                </a:solidFill>
              </a:rPr>
              <a:t> </a:t>
            </a:r>
            <a:r>
              <a:rPr lang="ru-RU" sz="1100" dirty="0" smtClean="0">
                <a:solidFill>
                  <a:schemeClr val="tx2">
                    <a:lumMod val="50000"/>
                  </a:schemeClr>
                </a:solidFill>
              </a:rPr>
              <a:t> (</a:t>
            </a:r>
            <a:r>
              <a:rPr lang="ru-RU" sz="1100" dirty="0">
                <a:solidFill>
                  <a:schemeClr val="tx2">
                    <a:lumMod val="50000"/>
                  </a:schemeClr>
                </a:solidFill>
              </a:rPr>
              <a:t>ДОУ</a:t>
            </a:r>
            <a:r>
              <a:rPr lang="ru-RU" sz="1100" dirty="0" smtClean="0">
                <a:solidFill>
                  <a:schemeClr val="tx2">
                    <a:lumMod val="50000"/>
                  </a:schemeClr>
                </a:solidFill>
              </a:rPr>
              <a:t>).</a:t>
            </a:r>
          </a:p>
          <a:p>
            <a:pPr algn="just">
              <a:defRPr/>
            </a:pPr>
            <a:r>
              <a:rPr lang="ru-RU" sz="1100" b="1" dirty="0" smtClean="0">
                <a:solidFill>
                  <a:schemeClr val="tx2">
                    <a:lumMod val="50000"/>
                  </a:schemeClr>
                </a:solidFill>
              </a:rPr>
              <a:t>Обеспеченность</a:t>
            </a:r>
            <a:r>
              <a:rPr lang="ru-RU" sz="1100" dirty="0" smtClean="0">
                <a:solidFill>
                  <a:schemeClr val="tx2">
                    <a:lumMod val="50000"/>
                  </a:schemeClr>
                </a:solidFill>
              </a:rPr>
              <a:t> </a:t>
            </a:r>
            <a:r>
              <a:rPr lang="ru-RU" sz="1100" b="1" dirty="0" smtClean="0">
                <a:solidFill>
                  <a:schemeClr val="tx2">
                    <a:lumMod val="50000"/>
                  </a:schemeClr>
                </a:solidFill>
              </a:rPr>
              <a:t>ДОУ</a:t>
            </a:r>
            <a:r>
              <a:rPr lang="ru-RU" sz="1100" dirty="0" smtClean="0">
                <a:solidFill>
                  <a:schemeClr val="tx2">
                    <a:lumMod val="50000"/>
                  </a:schemeClr>
                </a:solidFill>
              </a:rPr>
              <a:t> (мест </a:t>
            </a:r>
            <a:r>
              <a:rPr lang="ru-RU" sz="1100" dirty="0">
                <a:solidFill>
                  <a:schemeClr val="tx2">
                    <a:lumMod val="50000"/>
                  </a:schemeClr>
                </a:solidFill>
              </a:rPr>
              <a:t>на 1000 детей в возрасте 1-6 </a:t>
            </a:r>
            <a:r>
              <a:rPr lang="ru-RU" sz="1100" dirty="0" smtClean="0">
                <a:solidFill>
                  <a:schemeClr val="tx2">
                    <a:lumMod val="50000"/>
                  </a:schemeClr>
                </a:solidFill>
              </a:rPr>
              <a:t>лет)  </a:t>
            </a:r>
            <a:r>
              <a:rPr lang="ru-RU" sz="1100" dirty="0">
                <a:solidFill>
                  <a:schemeClr val="tx2">
                    <a:lumMod val="50000"/>
                  </a:schemeClr>
                </a:solidFill>
              </a:rPr>
              <a:t>- 400,60 </a:t>
            </a:r>
          </a:p>
          <a:p>
            <a:pPr>
              <a:defRPr/>
            </a:pPr>
            <a:r>
              <a:rPr lang="ru-RU" sz="1100" b="1" dirty="0" smtClean="0">
                <a:solidFill>
                  <a:schemeClr val="tx2">
                    <a:lumMod val="50000"/>
                  </a:schemeClr>
                </a:solidFill>
              </a:rPr>
              <a:t>        Содержание за счет:</a:t>
            </a:r>
          </a:p>
          <a:p>
            <a:pPr algn="just">
              <a:defRPr/>
            </a:pPr>
            <a:r>
              <a:rPr lang="ru-RU" sz="1100" dirty="0" smtClean="0">
                <a:solidFill>
                  <a:schemeClr val="tx2">
                    <a:lumMod val="50000"/>
                  </a:schemeClr>
                </a:solidFill>
              </a:rPr>
              <a:t>        * субвенции  - 75517,4 </a:t>
            </a:r>
            <a:r>
              <a:rPr lang="ru-RU" sz="1100" dirty="0">
                <a:solidFill>
                  <a:schemeClr val="tx2">
                    <a:lumMod val="50000"/>
                  </a:schemeClr>
                </a:solidFill>
              </a:rPr>
              <a:t>тыс. руб. </a:t>
            </a:r>
            <a:r>
              <a:rPr lang="ru-RU" sz="1050" dirty="0" smtClean="0">
                <a:solidFill>
                  <a:schemeClr val="tx2">
                    <a:lumMod val="50000"/>
                  </a:schemeClr>
                </a:solidFill>
              </a:rPr>
              <a:t>(оплата труда работникам ДОУ, </a:t>
            </a:r>
            <a:r>
              <a:rPr lang="ru-RU" sz="1050" dirty="0">
                <a:solidFill>
                  <a:schemeClr val="tx2">
                    <a:lumMod val="50000"/>
                  </a:schemeClr>
                </a:solidFill>
              </a:rPr>
              <a:t>льготных коммунальных услуг </a:t>
            </a:r>
            <a:r>
              <a:rPr lang="ru-RU" sz="1050" dirty="0" smtClean="0">
                <a:solidFill>
                  <a:schemeClr val="tx2">
                    <a:lumMod val="50000"/>
                  </a:schemeClr>
                </a:solidFill>
              </a:rPr>
              <a:t>пед. работникам</a:t>
            </a:r>
            <a:r>
              <a:rPr lang="ru-RU" sz="1050" dirty="0">
                <a:solidFill>
                  <a:schemeClr val="tx2">
                    <a:lumMod val="50000"/>
                  </a:schemeClr>
                </a:solidFill>
              </a:rPr>
              <a:t>, учебные расходы</a:t>
            </a:r>
            <a:r>
              <a:rPr lang="ru-RU" sz="1050" dirty="0" smtClean="0">
                <a:solidFill>
                  <a:schemeClr val="tx2">
                    <a:lumMod val="50000"/>
                  </a:schemeClr>
                </a:solidFill>
              </a:rPr>
              <a:t>);</a:t>
            </a:r>
            <a:endParaRPr lang="ru-RU" sz="1050" dirty="0">
              <a:solidFill>
                <a:schemeClr val="tx2">
                  <a:lumMod val="50000"/>
                </a:schemeClr>
              </a:solidFill>
            </a:endParaRPr>
          </a:p>
          <a:p>
            <a:pPr algn="just">
              <a:defRPr/>
            </a:pPr>
            <a:r>
              <a:rPr lang="ru-RU" sz="1100" dirty="0" smtClean="0">
                <a:solidFill>
                  <a:schemeClr val="tx2">
                    <a:lumMod val="50000"/>
                  </a:schemeClr>
                </a:solidFill>
              </a:rPr>
              <a:t>        * местного </a:t>
            </a:r>
            <a:r>
              <a:rPr lang="ru-RU" sz="1100" dirty="0">
                <a:solidFill>
                  <a:schemeClr val="tx2">
                    <a:lumMod val="50000"/>
                  </a:schemeClr>
                </a:solidFill>
              </a:rPr>
              <a:t>бюджета </a:t>
            </a:r>
            <a:r>
              <a:rPr lang="ru-RU" sz="1100" dirty="0" smtClean="0">
                <a:solidFill>
                  <a:schemeClr val="tx2">
                    <a:lumMod val="50000"/>
                  </a:schemeClr>
                </a:solidFill>
              </a:rPr>
              <a:t>- 22089,7  </a:t>
            </a:r>
            <a:r>
              <a:rPr lang="ru-RU" sz="1100" dirty="0">
                <a:solidFill>
                  <a:schemeClr val="tx2">
                    <a:lumMod val="50000"/>
                  </a:schemeClr>
                </a:solidFill>
              </a:rPr>
              <a:t>тыс</a:t>
            </a:r>
            <a:r>
              <a:rPr lang="ru-RU" sz="1100" dirty="0" smtClean="0">
                <a:solidFill>
                  <a:schemeClr val="tx2">
                    <a:lumMod val="50000"/>
                  </a:schemeClr>
                </a:solidFill>
              </a:rPr>
              <a:t>. руб</a:t>
            </a:r>
            <a:r>
              <a:rPr lang="ru-RU" sz="1050" dirty="0">
                <a:solidFill>
                  <a:schemeClr val="tx2">
                    <a:lumMod val="50000"/>
                  </a:schemeClr>
                </a:solidFill>
              </a:rPr>
              <a:t>. </a:t>
            </a:r>
            <a:r>
              <a:rPr lang="ru-RU" sz="1050" dirty="0" smtClean="0">
                <a:solidFill>
                  <a:schemeClr val="tx2">
                    <a:lumMod val="50000"/>
                  </a:schemeClr>
                </a:solidFill>
              </a:rPr>
              <a:t>(на питание детей </a:t>
            </a:r>
            <a:r>
              <a:rPr lang="ru-RU" sz="1050" dirty="0">
                <a:solidFill>
                  <a:schemeClr val="tx2">
                    <a:lumMod val="50000"/>
                  </a:schemeClr>
                </a:solidFill>
              </a:rPr>
              <a:t>в </a:t>
            </a:r>
            <a:r>
              <a:rPr lang="ru-RU" sz="1050" dirty="0" smtClean="0">
                <a:solidFill>
                  <a:schemeClr val="tx2">
                    <a:lumMod val="50000"/>
                  </a:schemeClr>
                </a:solidFill>
              </a:rPr>
              <a:t>ДОУ, содержание помещений (</a:t>
            </a:r>
            <a:r>
              <a:rPr lang="ru-RU" sz="1050" dirty="0">
                <a:solidFill>
                  <a:schemeClr val="tx2">
                    <a:lumMod val="50000"/>
                  </a:schemeClr>
                </a:solidFill>
              </a:rPr>
              <a:t>теплоснабжение, электро, вода, газ)</a:t>
            </a:r>
            <a:r>
              <a:rPr lang="ru-RU" sz="1050" dirty="0" smtClean="0">
                <a:solidFill>
                  <a:schemeClr val="tx2">
                    <a:lumMod val="50000"/>
                  </a:schemeClr>
                </a:solidFill>
              </a:rPr>
              <a:t>, </a:t>
            </a:r>
            <a:r>
              <a:rPr lang="ru-RU" sz="1050" dirty="0">
                <a:solidFill>
                  <a:schemeClr val="tx2">
                    <a:lumMod val="50000"/>
                  </a:schemeClr>
                </a:solidFill>
              </a:rPr>
              <a:t>текущий </a:t>
            </a:r>
            <a:r>
              <a:rPr lang="ru-RU" sz="1050" dirty="0" smtClean="0">
                <a:solidFill>
                  <a:schemeClr val="tx2">
                    <a:lumMod val="50000"/>
                  </a:schemeClr>
                </a:solidFill>
              </a:rPr>
              <a:t>ремонт и др. расходы, в том числе  - </a:t>
            </a:r>
            <a:r>
              <a:rPr lang="ru-RU" sz="1050" dirty="0">
                <a:solidFill>
                  <a:schemeClr val="tx2">
                    <a:lumMod val="50000"/>
                  </a:schemeClr>
                </a:solidFill>
              </a:rPr>
              <a:t>электронный детский сад</a:t>
            </a:r>
            <a:r>
              <a:rPr lang="ru-RU" sz="1050" dirty="0" smtClean="0">
                <a:solidFill>
                  <a:schemeClr val="tx2">
                    <a:lumMod val="50000"/>
                  </a:schemeClr>
                </a:solidFill>
              </a:rPr>
              <a:t>)</a:t>
            </a:r>
          </a:p>
          <a:p>
            <a:pPr algn="ctr">
              <a:defRPr/>
            </a:pPr>
            <a:endParaRPr lang="ru-RU" sz="1300" dirty="0" smtClean="0">
              <a:solidFill>
                <a:schemeClr val="tx2">
                  <a:lumMod val="50000"/>
                </a:schemeClr>
              </a:solidFill>
            </a:endParaRPr>
          </a:p>
          <a:p>
            <a:pPr algn="ctr">
              <a:defRPr/>
            </a:pPr>
            <a:endParaRPr lang="ru-RU" sz="1300" dirty="0" smtClean="0">
              <a:solidFill>
                <a:schemeClr val="tx2">
                  <a:lumMod val="50000"/>
                </a:schemeClr>
              </a:solidFill>
            </a:endParaRPr>
          </a:p>
          <a:p>
            <a:pPr algn="ctr">
              <a:defRPr/>
            </a:pPr>
            <a:endParaRPr lang="ru-RU" sz="1200" dirty="0">
              <a:solidFill>
                <a:schemeClr val="tx2">
                  <a:lumMod val="50000"/>
                </a:schemeClr>
              </a:solidFill>
            </a:endParaRPr>
          </a:p>
          <a:p>
            <a:pPr algn="ctr">
              <a:defRPr/>
            </a:pPr>
            <a:endParaRPr lang="ru-RU" sz="1600" dirty="0">
              <a:solidFill>
                <a:schemeClr val="tx2">
                  <a:lumMod val="50000"/>
                </a:schemeClr>
              </a:solidFill>
            </a:endParaRPr>
          </a:p>
        </p:txBody>
      </p:sp>
      <p:sp>
        <p:nvSpPr>
          <p:cNvPr id="12" name="Скругленный прямоугольник 11"/>
          <p:cNvSpPr/>
          <p:nvPr/>
        </p:nvSpPr>
        <p:spPr>
          <a:xfrm>
            <a:off x="4139952" y="4941168"/>
            <a:ext cx="4633664" cy="554360"/>
          </a:xfrm>
          <a:prstGeom prst="roundRect">
            <a:avLst/>
          </a:prstGeom>
          <a:solidFill>
            <a:schemeClr val="accent4">
              <a:lumMod val="20000"/>
              <a:lumOff val="80000"/>
            </a:schemeClr>
          </a:solidFill>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dirty="0">
                <a:solidFill>
                  <a:schemeClr val="tx2">
                    <a:lumMod val="50000"/>
                  </a:schemeClr>
                </a:solidFill>
              </a:rPr>
              <a:t>На площадках дневного пребывания на базе общеобразовательных  учреждений и учреждений дополнительного образования  было охвачено досуговыми мероприятиями  </a:t>
            </a:r>
            <a:r>
              <a:rPr lang="ru-RU" sz="1100" dirty="0" smtClean="0">
                <a:solidFill>
                  <a:schemeClr val="tx2">
                    <a:lumMod val="50000"/>
                  </a:schemeClr>
                </a:solidFill>
              </a:rPr>
              <a:t>1719 </a:t>
            </a:r>
            <a:r>
              <a:rPr lang="ru-RU" sz="1100" dirty="0">
                <a:solidFill>
                  <a:schemeClr val="tx2">
                    <a:lumMod val="50000"/>
                  </a:schemeClr>
                </a:solidFill>
              </a:rPr>
              <a:t>учащихся</a:t>
            </a:r>
          </a:p>
        </p:txBody>
      </p:sp>
      <p:sp>
        <p:nvSpPr>
          <p:cNvPr id="13" name="Скругленный прямоугольник 12"/>
          <p:cNvSpPr/>
          <p:nvPr/>
        </p:nvSpPr>
        <p:spPr>
          <a:xfrm>
            <a:off x="4139952" y="3356992"/>
            <a:ext cx="4646642" cy="1512168"/>
          </a:xfrm>
          <a:prstGeom prst="roundRect">
            <a:avLst/>
          </a:prstGeom>
          <a:solidFill>
            <a:schemeClr val="accent4">
              <a:lumMod val="20000"/>
              <a:lumOff val="80000"/>
            </a:schemeClr>
          </a:solidFill>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100" b="1" dirty="0" smtClean="0">
                <a:solidFill>
                  <a:schemeClr val="tx2">
                    <a:lumMod val="50000"/>
                  </a:schemeClr>
                </a:solidFill>
              </a:rPr>
              <a:t>           Всего  33 </a:t>
            </a:r>
            <a:r>
              <a:rPr lang="ru-RU" sz="1050" b="1" dirty="0" smtClean="0">
                <a:solidFill>
                  <a:schemeClr val="tx2">
                    <a:lumMod val="50000"/>
                  </a:schemeClr>
                </a:solidFill>
              </a:rPr>
              <a:t>учреждения  </a:t>
            </a:r>
            <a:r>
              <a:rPr lang="ru-RU" sz="1050" dirty="0" smtClean="0">
                <a:solidFill>
                  <a:schemeClr val="tx2">
                    <a:lumMod val="50000"/>
                  </a:schemeClr>
                </a:solidFill>
              </a:rPr>
              <a:t>(26 - школ,  2 - спортивные школы,</a:t>
            </a:r>
            <a:r>
              <a:rPr lang="ru-RU" sz="1050" dirty="0">
                <a:solidFill>
                  <a:schemeClr val="tx2">
                    <a:lumMod val="50000"/>
                  </a:schemeClr>
                </a:solidFill>
              </a:rPr>
              <a:t> </a:t>
            </a:r>
            <a:r>
              <a:rPr lang="ru-RU" sz="1050" dirty="0" smtClean="0">
                <a:solidFill>
                  <a:schemeClr val="tx2">
                    <a:lumMod val="50000"/>
                  </a:schemeClr>
                </a:solidFill>
              </a:rPr>
              <a:t>4 </a:t>
            </a:r>
            <a:r>
              <a:rPr lang="ru-RU" sz="1050" dirty="0">
                <a:solidFill>
                  <a:schemeClr val="tx2">
                    <a:lumMod val="50000"/>
                  </a:schemeClr>
                </a:solidFill>
              </a:rPr>
              <a:t>– школ </a:t>
            </a:r>
            <a:r>
              <a:rPr lang="ru-RU" sz="1050" dirty="0" smtClean="0">
                <a:solidFill>
                  <a:schemeClr val="tx2">
                    <a:lumMod val="50000"/>
                  </a:schemeClr>
                </a:solidFill>
              </a:rPr>
              <a:t> </a:t>
            </a:r>
          </a:p>
          <a:p>
            <a:pPr algn="just">
              <a:defRPr/>
            </a:pPr>
            <a:r>
              <a:rPr lang="ru-RU" sz="1050" dirty="0">
                <a:solidFill>
                  <a:schemeClr val="tx2">
                    <a:lumMod val="50000"/>
                  </a:schemeClr>
                </a:solidFill>
              </a:rPr>
              <a:t> </a:t>
            </a:r>
            <a:r>
              <a:rPr lang="ru-RU" sz="1050" dirty="0" smtClean="0">
                <a:solidFill>
                  <a:schemeClr val="tx2">
                    <a:lumMod val="50000"/>
                  </a:schemeClr>
                </a:solidFill>
              </a:rPr>
              <a:t>                                                         искусств , 1 - Дом творчества).    </a:t>
            </a:r>
          </a:p>
          <a:p>
            <a:pPr algn="just">
              <a:defRPr/>
            </a:pPr>
            <a:r>
              <a:rPr lang="ru-RU" sz="1050" dirty="0" smtClean="0">
                <a:solidFill>
                  <a:schemeClr val="tx2">
                    <a:lumMod val="50000"/>
                  </a:schemeClr>
                </a:solidFill>
              </a:rPr>
              <a:t> </a:t>
            </a:r>
            <a:r>
              <a:rPr lang="ru-RU" sz="1200" b="1" dirty="0" smtClean="0">
                <a:solidFill>
                  <a:schemeClr val="tx2">
                    <a:lumMod val="50000"/>
                  </a:schemeClr>
                </a:solidFill>
              </a:rPr>
              <a:t>Содержание </a:t>
            </a:r>
            <a:r>
              <a:rPr lang="ru-RU" sz="1200" b="1" dirty="0">
                <a:solidFill>
                  <a:schemeClr val="tx2">
                    <a:lumMod val="50000"/>
                  </a:schemeClr>
                </a:solidFill>
              </a:rPr>
              <a:t>за счет:</a:t>
            </a:r>
          </a:p>
          <a:p>
            <a:pPr algn="just">
              <a:defRPr/>
            </a:pPr>
            <a:r>
              <a:rPr lang="ru-RU" sz="1100" dirty="0">
                <a:solidFill>
                  <a:schemeClr val="tx2">
                    <a:lumMod val="50000"/>
                  </a:schemeClr>
                </a:solidFill>
              </a:rPr>
              <a:t>    </a:t>
            </a:r>
            <a:r>
              <a:rPr lang="ru-RU" sz="1100" dirty="0" smtClean="0">
                <a:solidFill>
                  <a:schemeClr val="tx2">
                    <a:lumMod val="50000"/>
                  </a:schemeClr>
                </a:solidFill>
              </a:rPr>
              <a:t>  * субвенции – 297 059,3 тыс. руб</a:t>
            </a:r>
            <a:r>
              <a:rPr lang="ru-RU" sz="1100" dirty="0">
                <a:solidFill>
                  <a:schemeClr val="tx2">
                    <a:lumMod val="50000"/>
                  </a:schemeClr>
                </a:solidFill>
              </a:rPr>
              <a:t>. </a:t>
            </a:r>
            <a:r>
              <a:rPr lang="ru-RU" sz="1050" dirty="0" smtClean="0">
                <a:solidFill>
                  <a:schemeClr val="tx2">
                    <a:lumMod val="50000"/>
                  </a:schemeClr>
                </a:solidFill>
              </a:rPr>
              <a:t>(на </a:t>
            </a:r>
            <a:r>
              <a:rPr lang="ru-RU" sz="1050" dirty="0">
                <a:solidFill>
                  <a:schemeClr val="tx2">
                    <a:lumMod val="50000"/>
                  </a:schemeClr>
                </a:solidFill>
              </a:rPr>
              <a:t>оплату труда, </a:t>
            </a:r>
            <a:r>
              <a:rPr lang="ru-RU" sz="1050" dirty="0" smtClean="0">
                <a:solidFill>
                  <a:schemeClr val="tx2">
                    <a:lumMod val="50000"/>
                  </a:schemeClr>
                </a:solidFill>
              </a:rPr>
              <a:t>льготных </a:t>
            </a:r>
            <a:r>
              <a:rPr lang="ru-RU" sz="1050" dirty="0">
                <a:solidFill>
                  <a:schemeClr val="tx2">
                    <a:lumMod val="50000"/>
                  </a:schemeClr>
                </a:solidFill>
              </a:rPr>
              <a:t>коммунальных услуг </a:t>
            </a:r>
            <a:r>
              <a:rPr lang="ru-RU" sz="1050" dirty="0" smtClean="0">
                <a:solidFill>
                  <a:schemeClr val="tx2">
                    <a:lumMod val="50000"/>
                  </a:schemeClr>
                </a:solidFill>
              </a:rPr>
              <a:t>педагогическим работникам</a:t>
            </a:r>
            <a:r>
              <a:rPr lang="ru-RU" sz="1050" dirty="0">
                <a:solidFill>
                  <a:schemeClr val="tx2">
                    <a:lumMod val="50000"/>
                  </a:schemeClr>
                </a:solidFill>
              </a:rPr>
              <a:t>, учебные расходы, </a:t>
            </a:r>
            <a:r>
              <a:rPr lang="ru-RU" sz="1050" dirty="0" smtClean="0">
                <a:solidFill>
                  <a:schemeClr val="tx2">
                    <a:lumMod val="50000"/>
                  </a:schemeClr>
                </a:solidFill>
              </a:rPr>
              <a:t>выплата лучшим </a:t>
            </a:r>
            <a:r>
              <a:rPr lang="ru-RU" sz="1050" dirty="0">
                <a:solidFill>
                  <a:schemeClr val="tx2">
                    <a:lumMod val="50000"/>
                  </a:schemeClr>
                </a:solidFill>
              </a:rPr>
              <a:t>учителям</a:t>
            </a:r>
            <a:r>
              <a:rPr lang="ru-RU" sz="1050" dirty="0" smtClean="0">
                <a:solidFill>
                  <a:schemeClr val="tx2">
                    <a:lumMod val="50000"/>
                  </a:schemeClr>
                </a:solidFill>
              </a:rPr>
              <a:t>);</a:t>
            </a:r>
            <a:endParaRPr lang="ru-RU" sz="1050" dirty="0">
              <a:solidFill>
                <a:schemeClr val="tx2">
                  <a:lumMod val="50000"/>
                </a:schemeClr>
              </a:solidFill>
            </a:endParaRPr>
          </a:p>
          <a:p>
            <a:pPr algn="just">
              <a:defRPr/>
            </a:pPr>
            <a:r>
              <a:rPr lang="ru-RU" sz="1100" dirty="0" smtClean="0">
                <a:solidFill>
                  <a:schemeClr val="tx2">
                    <a:lumMod val="50000"/>
                  </a:schemeClr>
                </a:solidFill>
              </a:rPr>
              <a:t>      * местного </a:t>
            </a:r>
            <a:r>
              <a:rPr lang="ru-RU" sz="1100" dirty="0">
                <a:solidFill>
                  <a:schemeClr val="tx2">
                    <a:lumMod val="50000"/>
                  </a:schemeClr>
                </a:solidFill>
              </a:rPr>
              <a:t>бюджета </a:t>
            </a:r>
            <a:r>
              <a:rPr lang="ru-RU" sz="1100" dirty="0" smtClean="0">
                <a:solidFill>
                  <a:schemeClr val="tx2">
                    <a:lumMod val="50000"/>
                  </a:schemeClr>
                </a:solidFill>
              </a:rPr>
              <a:t>– 95 697,0 тыс. руб</a:t>
            </a:r>
            <a:r>
              <a:rPr lang="ru-RU" sz="1100" dirty="0">
                <a:solidFill>
                  <a:schemeClr val="tx2">
                    <a:lumMod val="50000"/>
                  </a:schemeClr>
                </a:solidFill>
              </a:rPr>
              <a:t>. </a:t>
            </a:r>
            <a:r>
              <a:rPr lang="ru-RU" sz="1050" dirty="0">
                <a:solidFill>
                  <a:schemeClr val="tx2">
                    <a:lumMod val="50000"/>
                  </a:schemeClr>
                </a:solidFill>
              </a:rPr>
              <a:t>(содержание </a:t>
            </a:r>
            <a:r>
              <a:rPr lang="ru-RU" sz="1050" dirty="0" smtClean="0">
                <a:solidFill>
                  <a:schemeClr val="tx2">
                    <a:lumMod val="50000"/>
                  </a:schemeClr>
                </a:solidFill>
              </a:rPr>
              <a:t>помещений, оплату </a:t>
            </a:r>
            <a:r>
              <a:rPr lang="ru-RU" sz="1050" dirty="0">
                <a:solidFill>
                  <a:schemeClr val="tx2">
                    <a:lumMod val="50000"/>
                  </a:schemeClr>
                </a:solidFill>
              </a:rPr>
              <a:t>коммунальных </a:t>
            </a:r>
            <a:r>
              <a:rPr lang="ru-RU" sz="1050" dirty="0" smtClean="0">
                <a:solidFill>
                  <a:schemeClr val="tx2">
                    <a:lumMod val="50000"/>
                  </a:schemeClr>
                </a:solidFill>
              </a:rPr>
              <a:t>услуг (теплоснабжение, </a:t>
            </a:r>
            <a:r>
              <a:rPr lang="ru-RU" sz="1050" dirty="0">
                <a:solidFill>
                  <a:schemeClr val="tx2">
                    <a:lumMod val="50000"/>
                  </a:schemeClr>
                </a:solidFill>
              </a:rPr>
              <a:t>электро, вода, газ)</a:t>
            </a:r>
            <a:r>
              <a:rPr lang="ru-RU" sz="1050" dirty="0" smtClean="0">
                <a:solidFill>
                  <a:schemeClr val="tx2">
                    <a:lumMod val="50000"/>
                  </a:schemeClr>
                </a:solidFill>
              </a:rPr>
              <a:t>, текущий </a:t>
            </a:r>
            <a:r>
              <a:rPr lang="ru-RU" sz="1050" dirty="0">
                <a:solidFill>
                  <a:schemeClr val="tx2">
                    <a:lumMod val="50000"/>
                  </a:schemeClr>
                </a:solidFill>
              </a:rPr>
              <a:t>ремонт и др.расходы)</a:t>
            </a:r>
          </a:p>
        </p:txBody>
      </p:sp>
      <p:sp>
        <p:nvSpPr>
          <p:cNvPr id="15" name="Нашивка 14"/>
          <p:cNvSpPr/>
          <p:nvPr/>
        </p:nvSpPr>
        <p:spPr>
          <a:xfrm>
            <a:off x="3563888" y="2420888"/>
            <a:ext cx="484187" cy="485775"/>
          </a:xfrm>
          <a:prstGeom prst="chevron">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dirty="0">
              <a:solidFill>
                <a:schemeClr val="tx1"/>
              </a:solidFill>
            </a:endParaRPr>
          </a:p>
        </p:txBody>
      </p:sp>
      <p:sp>
        <p:nvSpPr>
          <p:cNvPr id="16" name="Нашивка 15"/>
          <p:cNvSpPr/>
          <p:nvPr/>
        </p:nvSpPr>
        <p:spPr>
          <a:xfrm>
            <a:off x="3583756" y="3861048"/>
            <a:ext cx="484188" cy="485775"/>
          </a:xfrm>
          <a:prstGeom prst="chevron">
            <a:avLst/>
          </a:prstGeom>
          <a:solidFill>
            <a:schemeClr val="accent4">
              <a:lumMod val="20000"/>
              <a:lumOff val="80000"/>
            </a:schemeClr>
          </a:solidFill>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dirty="0">
              <a:solidFill>
                <a:schemeClr val="tx1"/>
              </a:solidFill>
            </a:endParaRPr>
          </a:p>
        </p:txBody>
      </p:sp>
      <p:sp>
        <p:nvSpPr>
          <p:cNvPr id="19" name="Овал 18"/>
          <p:cNvSpPr/>
          <p:nvPr/>
        </p:nvSpPr>
        <p:spPr>
          <a:xfrm>
            <a:off x="173718" y="5805264"/>
            <a:ext cx="3294612" cy="792088"/>
          </a:xfrm>
          <a:prstGeom prst="ellipse">
            <a:avLst/>
          </a:prstGeom>
          <a:solidFill>
            <a:schemeClr val="accent4">
              <a:lumMod val="20000"/>
              <a:lumOff val="80000"/>
            </a:schemeClr>
          </a:soli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fontAlgn="ctr">
              <a:defRPr/>
            </a:pPr>
            <a:r>
              <a:rPr lang="ru-RU" sz="1300" dirty="0">
                <a:solidFill>
                  <a:schemeClr val="tx2">
                    <a:lumMod val="50000"/>
                  </a:schemeClr>
                </a:solidFill>
              </a:rPr>
              <a:t>Другие вопросы в области </a:t>
            </a:r>
            <a:r>
              <a:rPr lang="ru-RU" sz="1300" dirty="0" smtClean="0">
                <a:solidFill>
                  <a:schemeClr val="tx2">
                    <a:lumMod val="50000"/>
                  </a:schemeClr>
                </a:solidFill>
              </a:rPr>
              <a:t>образования</a:t>
            </a:r>
          </a:p>
          <a:p>
            <a:pPr algn="ctr" fontAlgn="ctr">
              <a:defRPr/>
            </a:pPr>
            <a:r>
              <a:rPr lang="ru-RU" sz="1300" dirty="0" smtClean="0">
                <a:solidFill>
                  <a:schemeClr val="tx2">
                    <a:lumMod val="50000"/>
                  </a:schemeClr>
                </a:solidFill>
              </a:rPr>
              <a:t>12 840,6 тыс</a:t>
            </a:r>
            <a:r>
              <a:rPr lang="ru-RU" sz="1300" dirty="0">
                <a:solidFill>
                  <a:schemeClr val="tx2">
                    <a:lumMod val="50000"/>
                  </a:schemeClr>
                </a:solidFill>
              </a:rPr>
              <a:t>. руб. </a:t>
            </a:r>
          </a:p>
        </p:txBody>
      </p:sp>
      <p:sp>
        <p:nvSpPr>
          <p:cNvPr id="20" name="Скругленный прямоугольник 19"/>
          <p:cNvSpPr/>
          <p:nvPr/>
        </p:nvSpPr>
        <p:spPr>
          <a:xfrm>
            <a:off x="4139952" y="5589240"/>
            <a:ext cx="4646642" cy="1098401"/>
          </a:xfrm>
          <a:prstGeom prst="roundRect">
            <a:avLst/>
          </a:prstGeom>
          <a:solidFill>
            <a:schemeClr val="accent4">
              <a:lumMod val="20000"/>
              <a:lumOff val="80000"/>
            </a:schemeClr>
          </a:solidFill>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150" dirty="0">
                <a:solidFill>
                  <a:schemeClr val="tx2">
                    <a:lumMod val="50000"/>
                  </a:schemeClr>
                </a:solidFill>
              </a:rPr>
              <a:t> </a:t>
            </a:r>
            <a:r>
              <a:rPr lang="ru-RU" sz="1150" dirty="0" smtClean="0">
                <a:solidFill>
                  <a:schemeClr val="tx2">
                    <a:lumMod val="50000"/>
                  </a:schemeClr>
                </a:solidFill>
              </a:rPr>
              <a:t>  </a:t>
            </a:r>
          </a:p>
          <a:p>
            <a:pPr algn="just">
              <a:defRPr/>
            </a:pPr>
            <a:r>
              <a:rPr lang="ru-RU" sz="1100" b="1" dirty="0" smtClean="0">
                <a:solidFill>
                  <a:schemeClr val="tx2">
                    <a:lumMod val="50000"/>
                  </a:schemeClr>
                </a:solidFill>
              </a:rPr>
              <a:t>               </a:t>
            </a:r>
          </a:p>
          <a:p>
            <a:pPr algn="just">
              <a:defRPr/>
            </a:pPr>
            <a:r>
              <a:rPr lang="ru-RU" sz="1100" b="1" dirty="0">
                <a:solidFill>
                  <a:schemeClr val="tx2">
                    <a:lumMod val="50000"/>
                  </a:schemeClr>
                </a:solidFill>
              </a:rPr>
              <a:t> </a:t>
            </a:r>
            <a:r>
              <a:rPr lang="ru-RU" sz="1100" b="1" dirty="0" smtClean="0">
                <a:solidFill>
                  <a:schemeClr val="tx2">
                    <a:lumMod val="50000"/>
                  </a:schemeClr>
                </a:solidFill>
              </a:rPr>
              <a:t>                  Всего 1 учреждение </a:t>
            </a:r>
            <a:r>
              <a:rPr lang="ru-RU" sz="1050" dirty="0" smtClean="0">
                <a:solidFill>
                  <a:schemeClr val="tx2">
                    <a:lumMod val="50000"/>
                  </a:schemeClr>
                </a:solidFill>
              </a:rPr>
              <a:t>( Управление образования)</a:t>
            </a:r>
          </a:p>
          <a:p>
            <a:pPr marL="171450" indent="-171450" algn="just">
              <a:buFont typeface="Arial" charset="0"/>
              <a:buChar char="•"/>
              <a:defRPr/>
            </a:pPr>
            <a:r>
              <a:rPr lang="ru-RU" sz="1100" dirty="0" smtClean="0">
                <a:solidFill>
                  <a:schemeClr val="tx2">
                    <a:lumMod val="50000"/>
                  </a:schemeClr>
                </a:solidFill>
              </a:rPr>
              <a:t>За </a:t>
            </a:r>
            <a:r>
              <a:rPr lang="ru-RU" sz="1100" dirty="0">
                <a:solidFill>
                  <a:schemeClr val="tx2">
                    <a:lumMod val="50000"/>
                  </a:schemeClr>
                </a:solidFill>
              </a:rPr>
              <a:t>счет местного бюджета </a:t>
            </a:r>
            <a:r>
              <a:rPr lang="ru-RU" sz="1100" dirty="0" smtClean="0">
                <a:solidFill>
                  <a:schemeClr val="tx2">
                    <a:lumMod val="50000"/>
                  </a:schemeClr>
                </a:solidFill>
              </a:rPr>
              <a:t>- 8967,2 </a:t>
            </a:r>
            <a:r>
              <a:rPr lang="ru-RU" sz="1100" dirty="0">
                <a:solidFill>
                  <a:schemeClr val="tx2">
                    <a:lumMod val="50000"/>
                  </a:schemeClr>
                </a:solidFill>
              </a:rPr>
              <a:t>тыс</a:t>
            </a:r>
            <a:r>
              <a:rPr lang="ru-RU" sz="1100" dirty="0" smtClean="0">
                <a:solidFill>
                  <a:schemeClr val="tx2">
                    <a:lumMod val="50000"/>
                  </a:schemeClr>
                </a:solidFill>
              </a:rPr>
              <a:t>. руб</a:t>
            </a:r>
            <a:r>
              <a:rPr lang="ru-RU" sz="1100" dirty="0">
                <a:solidFill>
                  <a:schemeClr val="tx2">
                    <a:lumMod val="50000"/>
                  </a:schemeClr>
                </a:solidFill>
              </a:rPr>
              <a:t>. </a:t>
            </a:r>
            <a:r>
              <a:rPr lang="ru-RU" sz="1000" dirty="0" smtClean="0">
                <a:solidFill>
                  <a:schemeClr val="tx2">
                    <a:lumMod val="50000"/>
                  </a:schemeClr>
                </a:solidFill>
              </a:rPr>
              <a:t>(содержание аппарата</a:t>
            </a:r>
          </a:p>
          <a:p>
            <a:pPr algn="just">
              <a:defRPr/>
            </a:pPr>
            <a:r>
              <a:rPr lang="ru-RU" sz="1000" dirty="0" smtClean="0">
                <a:solidFill>
                  <a:schemeClr val="tx2">
                    <a:lumMod val="50000"/>
                  </a:schemeClr>
                </a:solidFill>
              </a:rPr>
              <a:t>управления</a:t>
            </a:r>
            <a:r>
              <a:rPr lang="ru-RU" sz="1000" dirty="0">
                <a:solidFill>
                  <a:schemeClr val="tx2">
                    <a:lumMod val="50000"/>
                  </a:schemeClr>
                </a:solidFill>
              </a:rPr>
              <a:t>, учебно-методического кабинета, централизованной </a:t>
            </a:r>
            <a:r>
              <a:rPr lang="ru-RU" sz="1000" dirty="0" smtClean="0">
                <a:solidFill>
                  <a:schemeClr val="tx2">
                    <a:lumMod val="50000"/>
                  </a:schemeClr>
                </a:solidFill>
              </a:rPr>
              <a:t>бухгалтерии и расходы по реализации муниципальной программы «Одаренные </a:t>
            </a:r>
            <a:r>
              <a:rPr lang="ru-RU" sz="1000" dirty="0">
                <a:solidFill>
                  <a:schemeClr val="tx2">
                    <a:lumMod val="50000"/>
                  </a:schemeClr>
                </a:solidFill>
              </a:rPr>
              <a:t>дети</a:t>
            </a:r>
            <a:r>
              <a:rPr lang="ru-RU" sz="1000" dirty="0" smtClean="0">
                <a:solidFill>
                  <a:schemeClr val="tx2">
                    <a:lumMod val="50000"/>
                  </a:schemeClr>
                </a:solidFill>
              </a:rPr>
              <a:t>»;</a:t>
            </a:r>
          </a:p>
          <a:p>
            <a:pPr marL="171450" indent="-171450" algn="just">
              <a:buFont typeface="Arial" charset="0"/>
              <a:buChar char="•"/>
              <a:defRPr/>
            </a:pPr>
            <a:r>
              <a:rPr lang="ru-RU" sz="1100" dirty="0" smtClean="0">
                <a:solidFill>
                  <a:schemeClr val="tx2">
                    <a:lumMod val="50000"/>
                  </a:schemeClr>
                </a:solidFill>
              </a:rPr>
              <a:t>За </a:t>
            </a:r>
            <a:r>
              <a:rPr lang="ru-RU" sz="1100" dirty="0">
                <a:solidFill>
                  <a:schemeClr val="tx2">
                    <a:lumMod val="50000"/>
                  </a:schemeClr>
                </a:solidFill>
              </a:rPr>
              <a:t>счет субвенции – 3873,4 тыс. руб. </a:t>
            </a:r>
            <a:r>
              <a:rPr lang="ru-RU" sz="1050" dirty="0">
                <a:solidFill>
                  <a:schemeClr val="tx2">
                    <a:lumMod val="50000"/>
                  </a:schemeClr>
                </a:solidFill>
              </a:rPr>
              <a:t>(расходы на  горячее </a:t>
            </a:r>
            <a:r>
              <a:rPr lang="ru-RU" sz="1050" dirty="0" smtClean="0">
                <a:solidFill>
                  <a:schemeClr val="tx2">
                    <a:lumMod val="50000"/>
                  </a:schemeClr>
                </a:solidFill>
              </a:rPr>
              <a:t>питание</a:t>
            </a:r>
          </a:p>
          <a:p>
            <a:pPr algn="just">
              <a:defRPr/>
            </a:pPr>
            <a:r>
              <a:rPr lang="ru-RU" sz="1050" dirty="0" smtClean="0">
                <a:solidFill>
                  <a:schemeClr val="tx2">
                    <a:lumMod val="50000"/>
                  </a:schemeClr>
                </a:solidFill>
              </a:rPr>
              <a:t>школьников</a:t>
            </a:r>
            <a:r>
              <a:rPr lang="ru-RU" sz="1050" dirty="0">
                <a:solidFill>
                  <a:schemeClr val="tx2">
                    <a:lumMod val="50000"/>
                  </a:schemeClr>
                </a:solidFill>
              </a:rPr>
              <a:t>, содержание опеки и попечительства);</a:t>
            </a:r>
          </a:p>
          <a:p>
            <a:pPr marL="171450" indent="-171450" algn="just">
              <a:buFont typeface="Arial" charset="0"/>
              <a:buChar char="•"/>
              <a:defRPr/>
            </a:pPr>
            <a:endParaRPr lang="ru-RU" sz="1100" dirty="0" smtClean="0">
              <a:solidFill>
                <a:schemeClr val="tx2">
                  <a:lumMod val="50000"/>
                </a:schemeClr>
              </a:solidFill>
            </a:endParaRPr>
          </a:p>
          <a:p>
            <a:pPr marL="171450" indent="-171450" algn="just">
              <a:buFont typeface="Arial" charset="0"/>
              <a:buChar char="•"/>
              <a:defRPr/>
            </a:pPr>
            <a:endParaRPr lang="ru-RU" sz="1100" dirty="0">
              <a:solidFill>
                <a:schemeClr val="tx2">
                  <a:lumMod val="50000"/>
                </a:schemeClr>
              </a:solidFill>
            </a:endParaRPr>
          </a:p>
        </p:txBody>
      </p:sp>
      <p:sp>
        <p:nvSpPr>
          <p:cNvPr id="21" name="Нашивка 20"/>
          <p:cNvSpPr/>
          <p:nvPr/>
        </p:nvSpPr>
        <p:spPr>
          <a:xfrm>
            <a:off x="3511748" y="5013176"/>
            <a:ext cx="484188" cy="485775"/>
          </a:xfrm>
          <a:prstGeom prst="chevron">
            <a:avLst/>
          </a:prstGeom>
          <a:solidFill>
            <a:schemeClr val="accent4">
              <a:lumMod val="20000"/>
              <a:lumOff val="80000"/>
            </a:schemeClr>
          </a:solidFill>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dirty="0">
              <a:solidFill>
                <a:schemeClr val="tx1"/>
              </a:solidFill>
            </a:endParaRPr>
          </a:p>
        </p:txBody>
      </p:sp>
      <p:sp>
        <p:nvSpPr>
          <p:cNvPr id="22" name="Нашивка 21"/>
          <p:cNvSpPr/>
          <p:nvPr/>
        </p:nvSpPr>
        <p:spPr>
          <a:xfrm>
            <a:off x="3563888" y="5949280"/>
            <a:ext cx="484188" cy="485775"/>
          </a:xfrm>
          <a:prstGeom prst="chevron">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dirty="0">
              <a:solidFill>
                <a:schemeClr val="tx1"/>
              </a:solidFill>
            </a:endParaRPr>
          </a:p>
        </p:txBody>
      </p:sp>
    </p:spTree>
    <p:extLst>
      <p:ext uri="{BB962C8B-B14F-4D97-AF65-F5344CB8AC3E}">
        <p14:creationId xmlns:p14="http://schemas.microsoft.com/office/powerpoint/2010/main" val="2265647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3347864" y="288032"/>
            <a:ext cx="5328592" cy="1052736"/>
          </a:xfr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oAutofit/>
          </a:bodyPr>
          <a:lstStyle/>
          <a:p>
            <a:r>
              <a:rPr lang="ru-RU" sz="2200" b="1" dirty="0" smtClean="0">
                <a:effectLst>
                  <a:outerShdw blurRad="38100" dist="38100" dir="2700000" algn="tl">
                    <a:srgbClr val="000000">
                      <a:alpha val="43137"/>
                    </a:srgbClr>
                  </a:outerShdw>
                </a:effectLst>
              </a:rPr>
              <a:t>Расходы бюджета Зеленчукского муниципального района </a:t>
            </a:r>
            <a:br>
              <a:rPr lang="ru-RU" sz="2200" b="1" dirty="0" smtClean="0">
                <a:effectLst>
                  <a:outerShdw blurRad="38100" dist="38100" dir="2700000" algn="tl">
                    <a:srgbClr val="000000">
                      <a:alpha val="43137"/>
                    </a:srgbClr>
                  </a:outerShdw>
                </a:effectLst>
              </a:rPr>
            </a:br>
            <a:r>
              <a:rPr lang="ru-RU" sz="2200" b="1" dirty="0" smtClean="0">
                <a:effectLst>
                  <a:outerShdw blurRad="38100" dist="38100" dir="2700000" algn="tl">
                    <a:srgbClr val="000000">
                      <a:alpha val="43137"/>
                    </a:srgbClr>
                  </a:outerShdw>
                </a:effectLst>
              </a:rPr>
              <a:t>в сфере культуры</a:t>
            </a:r>
          </a:p>
        </p:txBody>
      </p:sp>
      <p:sp>
        <p:nvSpPr>
          <p:cNvPr id="4" name="Овал 3"/>
          <p:cNvSpPr/>
          <p:nvPr/>
        </p:nvSpPr>
        <p:spPr>
          <a:xfrm>
            <a:off x="251520" y="2303315"/>
            <a:ext cx="3216810" cy="765645"/>
          </a:xfrm>
          <a:prstGeom prst="ellipse">
            <a:avLst/>
          </a:prstGeom>
          <a:solidFill>
            <a:schemeClr val="accent4">
              <a:lumMod val="20000"/>
              <a:lumOff val="80000"/>
            </a:schemeClr>
          </a:solidFill>
          <a:ln/>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sz="1400" dirty="0" smtClean="0">
                <a:solidFill>
                  <a:schemeClr val="tx2">
                    <a:lumMod val="50000"/>
                  </a:schemeClr>
                </a:solidFill>
              </a:rPr>
              <a:t>Расходы - всего </a:t>
            </a:r>
            <a:endParaRPr lang="ru-RU" sz="1400" dirty="0">
              <a:solidFill>
                <a:schemeClr val="tx2">
                  <a:lumMod val="50000"/>
                </a:schemeClr>
              </a:solidFill>
            </a:endParaRPr>
          </a:p>
          <a:p>
            <a:pPr algn="ctr">
              <a:defRPr/>
            </a:pPr>
            <a:r>
              <a:rPr lang="ru-RU" sz="1400" dirty="0" smtClean="0">
                <a:solidFill>
                  <a:schemeClr val="tx2">
                    <a:lumMod val="50000"/>
                  </a:schemeClr>
                </a:solidFill>
                <a:effectLst>
                  <a:outerShdw blurRad="38100" dist="38100" dir="2700000" algn="tl">
                    <a:srgbClr val="000000">
                      <a:alpha val="43137"/>
                    </a:srgbClr>
                  </a:outerShdw>
                </a:effectLst>
              </a:rPr>
              <a:t> </a:t>
            </a:r>
            <a:r>
              <a:rPr lang="ru-RU" sz="1400" dirty="0">
                <a:solidFill>
                  <a:schemeClr val="tx2">
                    <a:lumMod val="50000"/>
                  </a:schemeClr>
                </a:solidFill>
                <a:effectLst>
                  <a:outerShdw blurRad="38100" dist="38100" dir="2700000" algn="tl">
                    <a:srgbClr val="000000">
                      <a:alpha val="43137"/>
                    </a:srgbClr>
                  </a:outerShdw>
                </a:effectLst>
              </a:rPr>
              <a:t>26 </a:t>
            </a:r>
            <a:r>
              <a:rPr lang="ru-RU" sz="1400" dirty="0" smtClean="0">
                <a:solidFill>
                  <a:schemeClr val="tx2">
                    <a:lumMod val="50000"/>
                  </a:schemeClr>
                </a:solidFill>
                <a:effectLst>
                  <a:outerShdw blurRad="38100" dist="38100" dir="2700000" algn="tl">
                    <a:srgbClr val="000000">
                      <a:alpha val="43137"/>
                    </a:srgbClr>
                  </a:outerShdw>
                </a:effectLst>
              </a:rPr>
              <a:t>482,5 </a:t>
            </a:r>
            <a:r>
              <a:rPr lang="ru-RU" sz="1400" dirty="0" smtClean="0">
                <a:solidFill>
                  <a:schemeClr val="tx2">
                    <a:lumMod val="50000"/>
                  </a:schemeClr>
                </a:solidFill>
              </a:rPr>
              <a:t>тыс. </a:t>
            </a:r>
            <a:r>
              <a:rPr lang="ru-RU" sz="1400" dirty="0">
                <a:solidFill>
                  <a:schemeClr val="tx2">
                    <a:lumMod val="50000"/>
                  </a:schemeClr>
                </a:solidFill>
              </a:rPr>
              <a:t>руб. </a:t>
            </a:r>
          </a:p>
        </p:txBody>
      </p:sp>
      <p:sp>
        <p:nvSpPr>
          <p:cNvPr id="5" name="Скругленный прямоугольник 4"/>
          <p:cNvSpPr/>
          <p:nvPr/>
        </p:nvSpPr>
        <p:spPr>
          <a:xfrm>
            <a:off x="3995935" y="1700809"/>
            <a:ext cx="4725445" cy="2016223"/>
          </a:xfrm>
          <a:prstGeom prst="roundRect">
            <a:avLst/>
          </a:prstGeom>
          <a:solidFill>
            <a:schemeClr val="accent4">
              <a:lumMod val="20000"/>
              <a:lumOff val="80000"/>
            </a:schemeClr>
          </a:solid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200" dirty="0" smtClean="0">
              <a:solidFill>
                <a:schemeClr val="tx2">
                  <a:lumMod val="50000"/>
                </a:schemeClr>
              </a:solidFill>
            </a:endParaRPr>
          </a:p>
          <a:p>
            <a:pPr algn="ctr">
              <a:defRPr/>
            </a:pPr>
            <a:endParaRPr lang="ru-RU" sz="1200" dirty="0">
              <a:solidFill>
                <a:schemeClr val="tx2">
                  <a:lumMod val="50000"/>
                </a:schemeClr>
              </a:solidFill>
            </a:endParaRPr>
          </a:p>
          <a:p>
            <a:pPr algn="ctr">
              <a:defRPr/>
            </a:pPr>
            <a:r>
              <a:rPr lang="ru-RU" sz="1200" b="1" dirty="0" smtClean="0">
                <a:solidFill>
                  <a:schemeClr val="tx2">
                    <a:lumMod val="50000"/>
                  </a:schemeClr>
                </a:solidFill>
              </a:rPr>
              <a:t>Всего учреждений культуры - 4:</a:t>
            </a:r>
            <a:endParaRPr lang="ru-RU" sz="1200" b="1" dirty="0">
              <a:solidFill>
                <a:schemeClr val="tx2">
                  <a:lumMod val="50000"/>
                </a:schemeClr>
              </a:solidFill>
            </a:endParaRPr>
          </a:p>
          <a:p>
            <a:pPr>
              <a:defRPr/>
            </a:pPr>
            <a:r>
              <a:rPr lang="ru-RU" sz="1100" dirty="0" smtClean="0">
                <a:solidFill>
                  <a:schemeClr val="tx2">
                    <a:lumMod val="50000"/>
                  </a:schemeClr>
                </a:solidFill>
              </a:rPr>
              <a:t>    2 </a:t>
            </a:r>
            <a:r>
              <a:rPr lang="ru-RU" sz="1100" dirty="0">
                <a:solidFill>
                  <a:schemeClr val="tx2">
                    <a:lumMod val="50000"/>
                  </a:schemeClr>
                </a:solidFill>
              </a:rPr>
              <a:t>– казенных  учреждения на сметном </a:t>
            </a:r>
            <a:r>
              <a:rPr lang="ru-RU" sz="1100" dirty="0" smtClean="0">
                <a:solidFill>
                  <a:schemeClr val="tx2">
                    <a:lumMod val="50000"/>
                  </a:schemeClr>
                </a:solidFill>
              </a:rPr>
              <a:t>финансировании </a:t>
            </a:r>
            <a:r>
              <a:rPr lang="ru-RU" sz="1100" dirty="0">
                <a:solidFill>
                  <a:schemeClr val="tx2">
                    <a:lumMod val="50000"/>
                  </a:schemeClr>
                </a:solidFill>
              </a:rPr>
              <a:t>(Отдел культуры и МКУК «Районный </a:t>
            </a:r>
            <a:r>
              <a:rPr lang="ru-RU" sz="1100" dirty="0" smtClean="0">
                <a:solidFill>
                  <a:schemeClr val="tx2">
                    <a:lumMod val="50000"/>
                  </a:schemeClr>
                </a:solidFill>
              </a:rPr>
              <a:t>Дворец  Культуры</a:t>
            </a:r>
            <a:r>
              <a:rPr lang="ru-RU" sz="1100" dirty="0">
                <a:solidFill>
                  <a:schemeClr val="tx2">
                    <a:lumMod val="50000"/>
                  </a:schemeClr>
                </a:solidFill>
              </a:rPr>
              <a:t>» );</a:t>
            </a:r>
          </a:p>
          <a:p>
            <a:pPr>
              <a:defRPr/>
            </a:pPr>
            <a:r>
              <a:rPr lang="ru-RU" sz="1100" dirty="0" smtClean="0">
                <a:solidFill>
                  <a:schemeClr val="tx2">
                    <a:lumMod val="50000"/>
                  </a:schemeClr>
                </a:solidFill>
              </a:rPr>
              <a:t>    2 </a:t>
            </a:r>
            <a:r>
              <a:rPr lang="ru-RU" sz="1100" dirty="0">
                <a:solidFill>
                  <a:schemeClr val="tx2">
                    <a:lumMod val="50000"/>
                  </a:schemeClr>
                </a:solidFill>
              </a:rPr>
              <a:t>– бюджетных (МБУК «Зеленчукская центральная </a:t>
            </a:r>
            <a:r>
              <a:rPr lang="ru-RU" sz="1100" dirty="0" smtClean="0">
                <a:solidFill>
                  <a:schemeClr val="tx2">
                    <a:lumMod val="50000"/>
                  </a:schemeClr>
                </a:solidFill>
              </a:rPr>
              <a:t>библиотека</a:t>
            </a:r>
            <a:r>
              <a:rPr lang="ru-RU" sz="1100" dirty="0">
                <a:solidFill>
                  <a:schemeClr val="tx2">
                    <a:lumMod val="50000"/>
                  </a:schemeClr>
                </a:solidFill>
              </a:rPr>
              <a:t>»  и  МБУК «Зеленчукский районный краеведческий музей имени С.Ф.Варченко</a:t>
            </a:r>
            <a:r>
              <a:rPr lang="ru-RU" sz="1100" dirty="0" smtClean="0">
                <a:solidFill>
                  <a:schemeClr val="tx2">
                    <a:lumMod val="50000"/>
                  </a:schemeClr>
                </a:solidFill>
              </a:rPr>
              <a:t>»).</a:t>
            </a:r>
            <a:r>
              <a:rPr lang="ru-RU" sz="1100" dirty="0">
                <a:solidFill>
                  <a:schemeClr val="tx2">
                    <a:lumMod val="50000"/>
                  </a:schemeClr>
                </a:solidFill>
              </a:rPr>
              <a:t> </a:t>
            </a:r>
            <a:r>
              <a:rPr lang="ru-RU" sz="1100" dirty="0" smtClean="0">
                <a:solidFill>
                  <a:schemeClr val="tx2">
                    <a:lumMod val="50000"/>
                  </a:schemeClr>
                </a:solidFill>
              </a:rPr>
              <a:t>  </a:t>
            </a:r>
          </a:p>
          <a:p>
            <a:pPr>
              <a:defRPr/>
            </a:pPr>
            <a:r>
              <a:rPr lang="ru-RU" sz="1100" dirty="0" smtClean="0">
                <a:solidFill>
                  <a:schemeClr val="tx2">
                    <a:lumMod val="50000"/>
                  </a:schemeClr>
                </a:solidFill>
              </a:rPr>
              <a:t>     Содержание учреждений культуры исключительно </a:t>
            </a:r>
            <a:r>
              <a:rPr lang="ru-RU" sz="1100" dirty="0">
                <a:solidFill>
                  <a:schemeClr val="tx2">
                    <a:lumMod val="50000"/>
                  </a:schemeClr>
                </a:solidFill>
              </a:rPr>
              <a:t>за счет </a:t>
            </a:r>
            <a:r>
              <a:rPr lang="ru-RU" sz="1100" dirty="0" smtClean="0">
                <a:solidFill>
                  <a:schemeClr val="tx2">
                    <a:lumMod val="50000"/>
                  </a:schemeClr>
                </a:solidFill>
              </a:rPr>
              <a:t>средств местного бюджета.</a:t>
            </a:r>
          </a:p>
          <a:p>
            <a:pPr>
              <a:defRPr/>
            </a:pPr>
            <a:r>
              <a:rPr lang="ru-RU" sz="1200" b="1" dirty="0" smtClean="0">
                <a:solidFill>
                  <a:schemeClr val="tx2">
                    <a:lumMod val="50000"/>
                  </a:schemeClr>
                </a:solidFill>
              </a:rPr>
              <a:t>    Обеспеченность</a:t>
            </a:r>
            <a:r>
              <a:rPr lang="ru-RU" sz="1100" dirty="0" smtClean="0">
                <a:solidFill>
                  <a:schemeClr val="tx2">
                    <a:lumMod val="50000"/>
                  </a:schemeClr>
                </a:solidFill>
              </a:rPr>
              <a:t> (учреждений </a:t>
            </a:r>
            <a:r>
              <a:rPr lang="ru-RU" sz="1100" dirty="0">
                <a:solidFill>
                  <a:schemeClr val="tx2">
                    <a:lumMod val="50000"/>
                  </a:schemeClr>
                </a:solidFill>
              </a:rPr>
              <a:t>на 100 </a:t>
            </a:r>
            <a:r>
              <a:rPr lang="ru-RU" sz="1100" dirty="0" smtClean="0">
                <a:solidFill>
                  <a:schemeClr val="tx2">
                    <a:lumMod val="50000"/>
                  </a:schemeClr>
                </a:solidFill>
              </a:rPr>
              <a:t> тыс. населения)</a:t>
            </a:r>
            <a:r>
              <a:rPr lang="ru-RU" sz="1100" b="1" dirty="0" smtClean="0">
                <a:solidFill>
                  <a:schemeClr val="tx2">
                    <a:lumMod val="50000"/>
                  </a:schemeClr>
                </a:solidFill>
              </a:rPr>
              <a:t>:</a:t>
            </a:r>
            <a:r>
              <a:rPr lang="ru-RU" sz="1100" dirty="0" smtClean="0">
                <a:solidFill>
                  <a:schemeClr val="tx2">
                    <a:lumMod val="50000"/>
                  </a:schemeClr>
                </a:solidFill>
              </a:rPr>
              <a:t> </a:t>
            </a:r>
          </a:p>
          <a:p>
            <a:pPr marL="171450" indent="-171450">
              <a:buFont typeface="Arial" charset="0"/>
              <a:buChar char="•"/>
              <a:defRPr/>
            </a:pPr>
            <a:r>
              <a:rPr lang="ru-RU" sz="1100" dirty="0" smtClean="0">
                <a:solidFill>
                  <a:schemeClr val="tx2">
                    <a:lumMod val="50000"/>
                  </a:schemeClr>
                </a:solidFill>
              </a:rPr>
              <a:t>учреждениями </a:t>
            </a:r>
            <a:r>
              <a:rPr lang="ru-RU" sz="1100" dirty="0">
                <a:solidFill>
                  <a:schemeClr val="tx2">
                    <a:lumMod val="50000"/>
                  </a:schemeClr>
                </a:solidFill>
              </a:rPr>
              <a:t>культурно-досугового </a:t>
            </a:r>
            <a:r>
              <a:rPr lang="ru-RU" sz="1100" dirty="0" smtClean="0">
                <a:solidFill>
                  <a:schemeClr val="tx2">
                    <a:lumMod val="50000"/>
                  </a:schemeClr>
                </a:solidFill>
              </a:rPr>
              <a:t>типа    -  30,40;  </a:t>
            </a:r>
          </a:p>
          <a:p>
            <a:pPr marL="171450" indent="-171450">
              <a:buFont typeface="Arial" charset="0"/>
              <a:buChar char="•"/>
              <a:defRPr/>
            </a:pPr>
            <a:r>
              <a:rPr lang="ru-RU" sz="1100" dirty="0" smtClean="0">
                <a:solidFill>
                  <a:schemeClr val="tx2">
                    <a:lumMod val="50000"/>
                  </a:schemeClr>
                </a:solidFill>
              </a:rPr>
              <a:t>общедоступными  </a:t>
            </a:r>
            <a:r>
              <a:rPr lang="ru-RU" sz="1100" dirty="0">
                <a:solidFill>
                  <a:schemeClr val="tx2">
                    <a:lumMod val="50000"/>
                  </a:schemeClr>
                </a:solidFill>
              </a:rPr>
              <a:t>библиотеками </a:t>
            </a:r>
            <a:r>
              <a:rPr lang="ru-RU" sz="1100" dirty="0" smtClean="0">
                <a:solidFill>
                  <a:schemeClr val="tx2">
                    <a:lumMod val="50000"/>
                  </a:schemeClr>
                </a:solidFill>
              </a:rPr>
              <a:t> -  </a:t>
            </a:r>
            <a:r>
              <a:rPr lang="ru-RU" sz="1100" dirty="0">
                <a:solidFill>
                  <a:schemeClr val="tx2">
                    <a:lumMod val="50000"/>
                  </a:schemeClr>
                </a:solidFill>
              </a:rPr>
              <a:t>38,50</a:t>
            </a:r>
          </a:p>
          <a:p>
            <a:pPr>
              <a:defRPr/>
            </a:pPr>
            <a:endParaRPr lang="ru-RU" sz="1200" dirty="0" smtClean="0">
              <a:solidFill>
                <a:schemeClr val="tx2">
                  <a:lumMod val="50000"/>
                </a:schemeClr>
              </a:solidFill>
            </a:endParaRPr>
          </a:p>
          <a:p>
            <a:pPr>
              <a:defRPr/>
            </a:pPr>
            <a:endParaRPr lang="ru-RU" sz="1200" dirty="0">
              <a:solidFill>
                <a:schemeClr val="tx2">
                  <a:lumMod val="50000"/>
                </a:schemeClr>
              </a:solidFill>
            </a:endParaRPr>
          </a:p>
        </p:txBody>
      </p:sp>
      <p:sp>
        <p:nvSpPr>
          <p:cNvPr id="7" name="Овал 6"/>
          <p:cNvSpPr/>
          <p:nvPr/>
        </p:nvSpPr>
        <p:spPr>
          <a:xfrm>
            <a:off x="251520" y="5229200"/>
            <a:ext cx="3216810" cy="576064"/>
          </a:xfrm>
          <a:prstGeom prst="ellipse">
            <a:avLst/>
          </a:prstGeom>
          <a:solidFill>
            <a:schemeClr val="accent4">
              <a:lumMod val="20000"/>
              <a:lumOff val="80000"/>
            </a:schemeClr>
          </a:soli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fontAlgn="ctr">
              <a:defRPr/>
            </a:pPr>
            <a:r>
              <a:rPr lang="ru-RU" sz="1300" dirty="0" smtClean="0">
                <a:solidFill>
                  <a:schemeClr val="tx2">
                    <a:lumMod val="50000"/>
                  </a:schemeClr>
                </a:solidFill>
              </a:rPr>
              <a:t>Кинематография</a:t>
            </a:r>
          </a:p>
          <a:p>
            <a:pPr algn="ctr" fontAlgn="ctr">
              <a:defRPr/>
            </a:pPr>
            <a:r>
              <a:rPr lang="ru-RU" sz="1300" dirty="0" smtClean="0">
                <a:solidFill>
                  <a:schemeClr val="tx2">
                    <a:lumMod val="50000"/>
                  </a:schemeClr>
                </a:solidFill>
              </a:rPr>
              <a:t> </a:t>
            </a:r>
            <a:r>
              <a:rPr lang="ru-RU" sz="1300" dirty="0">
                <a:solidFill>
                  <a:schemeClr val="tx2">
                    <a:lumMod val="50000"/>
                  </a:schemeClr>
                </a:solidFill>
              </a:rPr>
              <a:t>1 </a:t>
            </a:r>
            <a:r>
              <a:rPr lang="ru-RU" sz="1300" dirty="0" smtClean="0">
                <a:solidFill>
                  <a:schemeClr val="tx2">
                    <a:lumMod val="50000"/>
                  </a:schemeClr>
                </a:solidFill>
              </a:rPr>
              <a:t>154,8 тыс</a:t>
            </a:r>
            <a:r>
              <a:rPr lang="ru-RU" sz="1300" dirty="0">
                <a:solidFill>
                  <a:schemeClr val="tx2">
                    <a:lumMod val="50000"/>
                  </a:schemeClr>
                </a:solidFill>
              </a:rPr>
              <a:t>. руб. </a:t>
            </a:r>
          </a:p>
        </p:txBody>
      </p:sp>
      <p:sp>
        <p:nvSpPr>
          <p:cNvPr id="8" name="Овал 7"/>
          <p:cNvSpPr/>
          <p:nvPr/>
        </p:nvSpPr>
        <p:spPr>
          <a:xfrm>
            <a:off x="251520" y="5949280"/>
            <a:ext cx="3216810" cy="720080"/>
          </a:xfrm>
          <a:prstGeom prst="ellipse">
            <a:avLst/>
          </a:prstGeom>
          <a:solidFill>
            <a:schemeClr val="accent4">
              <a:lumMod val="20000"/>
              <a:lumOff val="80000"/>
            </a:schemeClr>
          </a:soli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fontAlgn="ctr">
              <a:defRPr/>
            </a:pPr>
            <a:r>
              <a:rPr lang="ru-RU" sz="1300" dirty="0">
                <a:solidFill>
                  <a:schemeClr val="tx2">
                    <a:lumMod val="50000"/>
                  </a:schemeClr>
                </a:solidFill>
              </a:rPr>
              <a:t>Другие вопросы в области культуры, кинематографии </a:t>
            </a:r>
            <a:endParaRPr lang="ru-RU" sz="1300" dirty="0">
              <a:solidFill>
                <a:srgbClr val="FF0000"/>
              </a:solidFill>
            </a:endParaRPr>
          </a:p>
          <a:p>
            <a:pPr algn="ctr" fontAlgn="ctr">
              <a:defRPr/>
            </a:pPr>
            <a:r>
              <a:rPr lang="ru-RU" sz="1300" dirty="0" smtClean="0">
                <a:solidFill>
                  <a:schemeClr val="tx2">
                    <a:lumMod val="50000"/>
                  </a:schemeClr>
                </a:solidFill>
              </a:rPr>
              <a:t>2 088,0 тыс</a:t>
            </a:r>
            <a:r>
              <a:rPr lang="ru-RU" sz="1300" dirty="0">
                <a:solidFill>
                  <a:schemeClr val="tx2">
                    <a:lumMod val="50000"/>
                  </a:schemeClr>
                </a:solidFill>
              </a:rPr>
              <a:t>. руб. </a:t>
            </a:r>
          </a:p>
        </p:txBody>
      </p:sp>
      <p:sp>
        <p:nvSpPr>
          <p:cNvPr id="9" name="Овал 8"/>
          <p:cNvSpPr/>
          <p:nvPr/>
        </p:nvSpPr>
        <p:spPr>
          <a:xfrm>
            <a:off x="287273" y="4077072"/>
            <a:ext cx="3181057" cy="720080"/>
          </a:xfrm>
          <a:prstGeom prst="ellipse">
            <a:avLst/>
          </a:prstGeom>
          <a:solidFill>
            <a:schemeClr val="accent4">
              <a:lumMod val="20000"/>
              <a:lumOff val="80000"/>
            </a:schemeClr>
          </a:soli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sz="1400" dirty="0" smtClean="0">
              <a:solidFill>
                <a:schemeClr val="tx2">
                  <a:lumMod val="50000"/>
                </a:schemeClr>
              </a:solidFill>
            </a:endParaRPr>
          </a:p>
          <a:p>
            <a:pPr algn="ctr">
              <a:defRPr/>
            </a:pPr>
            <a:endParaRPr lang="ru-RU" sz="1300" dirty="0" smtClean="0">
              <a:solidFill>
                <a:schemeClr val="tx2">
                  <a:lumMod val="50000"/>
                </a:schemeClr>
              </a:solidFill>
            </a:endParaRPr>
          </a:p>
          <a:p>
            <a:pPr algn="ctr">
              <a:defRPr/>
            </a:pPr>
            <a:endParaRPr lang="ru-RU" sz="1300" dirty="0" smtClean="0">
              <a:solidFill>
                <a:schemeClr val="tx2">
                  <a:lumMod val="50000"/>
                </a:schemeClr>
              </a:solidFill>
            </a:endParaRPr>
          </a:p>
          <a:p>
            <a:pPr algn="ctr">
              <a:defRPr/>
            </a:pPr>
            <a:r>
              <a:rPr lang="ru-RU" sz="1300" dirty="0">
                <a:solidFill>
                  <a:schemeClr val="tx2">
                    <a:lumMod val="50000"/>
                  </a:schemeClr>
                </a:solidFill>
              </a:rPr>
              <a:t> Культура</a:t>
            </a:r>
            <a:endParaRPr lang="ru-RU" sz="1300" dirty="0" smtClean="0">
              <a:solidFill>
                <a:schemeClr val="tx2">
                  <a:lumMod val="50000"/>
                </a:schemeClr>
              </a:solidFill>
            </a:endParaRPr>
          </a:p>
          <a:p>
            <a:pPr algn="ctr">
              <a:defRPr/>
            </a:pPr>
            <a:r>
              <a:rPr lang="ru-RU" sz="1300" dirty="0" smtClean="0">
                <a:solidFill>
                  <a:schemeClr val="tx2">
                    <a:lumMod val="50000"/>
                  </a:schemeClr>
                </a:solidFill>
              </a:rPr>
              <a:t> </a:t>
            </a:r>
            <a:r>
              <a:rPr lang="ru-RU" sz="1300" dirty="0">
                <a:solidFill>
                  <a:schemeClr val="tx2">
                    <a:lumMod val="50000"/>
                  </a:schemeClr>
                </a:solidFill>
              </a:rPr>
              <a:t>23 </a:t>
            </a:r>
            <a:r>
              <a:rPr lang="ru-RU" sz="1300" dirty="0" smtClean="0">
                <a:solidFill>
                  <a:schemeClr val="tx2">
                    <a:lumMod val="50000"/>
                  </a:schemeClr>
                </a:solidFill>
              </a:rPr>
              <a:t>239,7 тыс</a:t>
            </a:r>
            <a:r>
              <a:rPr lang="ru-RU" sz="1300" dirty="0">
                <a:solidFill>
                  <a:schemeClr val="tx2">
                    <a:lumMod val="50000"/>
                  </a:schemeClr>
                </a:solidFill>
              </a:rPr>
              <a:t>. руб. </a:t>
            </a:r>
          </a:p>
          <a:p>
            <a:pPr algn="ctr">
              <a:defRPr/>
            </a:pPr>
            <a:endParaRPr lang="ru-RU" sz="1300" dirty="0" smtClean="0">
              <a:solidFill>
                <a:schemeClr val="tx2">
                  <a:lumMod val="50000"/>
                </a:schemeClr>
              </a:solidFill>
            </a:endParaRPr>
          </a:p>
          <a:p>
            <a:pPr algn="ctr">
              <a:defRPr/>
            </a:pPr>
            <a:r>
              <a:rPr lang="ru-RU" sz="1300" dirty="0" smtClean="0">
                <a:solidFill>
                  <a:schemeClr val="tx2">
                    <a:lumMod val="50000"/>
                  </a:schemeClr>
                </a:solidFill>
              </a:rPr>
              <a:t> </a:t>
            </a:r>
          </a:p>
          <a:p>
            <a:pPr algn="ctr" fontAlgn="b">
              <a:defRPr/>
            </a:pPr>
            <a:endParaRPr lang="ru-RU" sz="1400" dirty="0">
              <a:solidFill>
                <a:srgbClr val="000000"/>
              </a:solidFill>
            </a:endParaRPr>
          </a:p>
        </p:txBody>
      </p:sp>
      <p:sp>
        <p:nvSpPr>
          <p:cNvPr id="11" name="Скругленный прямоугольник 10"/>
          <p:cNvSpPr/>
          <p:nvPr/>
        </p:nvSpPr>
        <p:spPr>
          <a:xfrm>
            <a:off x="4048075" y="3933056"/>
            <a:ext cx="4673306" cy="1368152"/>
          </a:xfrm>
          <a:prstGeom prst="roundRect">
            <a:avLst/>
          </a:prstGeom>
          <a:solidFill>
            <a:schemeClr val="accent4">
              <a:lumMod val="20000"/>
              <a:lumOff val="80000"/>
            </a:schemeClr>
          </a:solid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600" dirty="0" smtClean="0">
              <a:solidFill>
                <a:srgbClr val="FFFFFF"/>
              </a:solidFill>
            </a:endParaRPr>
          </a:p>
          <a:p>
            <a:pPr algn="ctr">
              <a:defRPr/>
            </a:pPr>
            <a:endParaRPr lang="ru-RU" sz="1300" dirty="0" smtClean="0">
              <a:solidFill>
                <a:schemeClr val="tx2">
                  <a:lumMod val="50000"/>
                </a:schemeClr>
              </a:solidFill>
            </a:endParaRPr>
          </a:p>
          <a:p>
            <a:pPr algn="just">
              <a:defRPr/>
            </a:pPr>
            <a:r>
              <a:rPr lang="ru-RU" sz="1100" dirty="0" smtClean="0">
                <a:solidFill>
                  <a:schemeClr val="tx2">
                    <a:lumMod val="50000"/>
                  </a:schemeClr>
                </a:solidFill>
              </a:rPr>
              <a:t>         22 326,7 </a:t>
            </a:r>
            <a:r>
              <a:rPr lang="ru-RU" sz="1100" dirty="0">
                <a:solidFill>
                  <a:schemeClr val="tx2">
                    <a:lumMod val="50000"/>
                  </a:schemeClr>
                </a:solidFill>
              </a:rPr>
              <a:t>тыс</a:t>
            </a:r>
            <a:r>
              <a:rPr lang="ru-RU" sz="1100" dirty="0" smtClean="0">
                <a:solidFill>
                  <a:schemeClr val="tx2">
                    <a:lumMod val="50000"/>
                  </a:schemeClr>
                </a:solidFill>
              </a:rPr>
              <a:t>. руб</a:t>
            </a:r>
            <a:r>
              <a:rPr lang="ru-RU" sz="1100" dirty="0">
                <a:solidFill>
                  <a:schemeClr val="tx2">
                    <a:lumMod val="50000"/>
                  </a:schemeClr>
                </a:solidFill>
              </a:rPr>
              <a:t>. </a:t>
            </a:r>
            <a:r>
              <a:rPr lang="ru-RU" sz="1100" dirty="0" smtClean="0">
                <a:solidFill>
                  <a:schemeClr val="tx2">
                    <a:lumMod val="50000"/>
                  </a:schemeClr>
                </a:solidFill>
              </a:rPr>
              <a:t> -  содержание МКУК </a:t>
            </a:r>
            <a:r>
              <a:rPr lang="ru-RU" sz="1100" dirty="0">
                <a:solidFill>
                  <a:schemeClr val="tx2">
                    <a:lumMod val="50000"/>
                  </a:schemeClr>
                </a:solidFill>
              </a:rPr>
              <a:t>«РДК», МБУК«ЗЦБ», МБУК «ЗРК музей им</a:t>
            </a:r>
            <a:r>
              <a:rPr lang="ru-RU" sz="1100" dirty="0" smtClean="0">
                <a:solidFill>
                  <a:schemeClr val="tx2">
                    <a:lumMod val="50000"/>
                  </a:schemeClr>
                </a:solidFill>
              </a:rPr>
              <a:t>. С.Ф. Варченко</a:t>
            </a:r>
            <a:r>
              <a:rPr lang="ru-RU" sz="1100" dirty="0">
                <a:solidFill>
                  <a:schemeClr val="tx2">
                    <a:lumMod val="50000"/>
                  </a:schemeClr>
                </a:solidFill>
              </a:rPr>
              <a:t>» </a:t>
            </a:r>
            <a:r>
              <a:rPr lang="ru-RU" sz="1050" dirty="0" smtClean="0">
                <a:solidFill>
                  <a:schemeClr val="tx2">
                    <a:lumMod val="50000"/>
                  </a:schemeClr>
                </a:solidFill>
              </a:rPr>
              <a:t>(на оплату </a:t>
            </a:r>
            <a:r>
              <a:rPr lang="ru-RU" sz="1050" dirty="0">
                <a:solidFill>
                  <a:schemeClr val="tx2">
                    <a:lumMod val="50000"/>
                  </a:schemeClr>
                </a:solidFill>
              </a:rPr>
              <a:t>труда, </a:t>
            </a:r>
            <a:r>
              <a:rPr lang="ru-RU" sz="1050" dirty="0" smtClean="0">
                <a:solidFill>
                  <a:schemeClr val="tx2">
                    <a:lumMod val="50000"/>
                  </a:schemeClr>
                </a:solidFill>
              </a:rPr>
              <a:t>выплату </a:t>
            </a:r>
            <a:r>
              <a:rPr lang="ru-RU" sz="1050" dirty="0">
                <a:solidFill>
                  <a:schemeClr val="tx2">
                    <a:lumMod val="50000"/>
                  </a:schemeClr>
                </a:solidFill>
              </a:rPr>
              <a:t>льготных коммунальных услуг специалистам, </a:t>
            </a:r>
            <a:r>
              <a:rPr lang="ru-RU" sz="1050" dirty="0" smtClean="0">
                <a:solidFill>
                  <a:schemeClr val="tx2">
                    <a:lumMod val="50000"/>
                  </a:schemeClr>
                </a:solidFill>
              </a:rPr>
              <a:t>содержание </a:t>
            </a:r>
            <a:r>
              <a:rPr lang="ru-RU" sz="1050" dirty="0">
                <a:solidFill>
                  <a:schemeClr val="tx2">
                    <a:lumMod val="50000"/>
                  </a:schemeClr>
                </a:solidFill>
              </a:rPr>
              <a:t>помещений, в т.ч. отопление, освещение, </a:t>
            </a:r>
            <a:r>
              <a:rPr lang="ru-RU" sz="1050" dirty="0" smtClean="0">
                <a:solidFill>
                  <a:schemeClr val="tx2">
                    <a:lumMod val="50000"/>
                  </a:schemeClr>
                </a:solidFill>
              </a:rPr>
              <a:t>вода, на  проведение </a:t>
            </a:r>
            <a:r>
              <a:rPr lang="ru-RU" sz="1050" dirty="0">
                <a:solidFill>
                  <a:schemeClr val="tx2">
                    <a:lumMod val="50000"/>
                  </a:schemeClr>
                </a:solidFill>
              </a:rPr>
              <a:t>мероприятий </a:t>
            </a:r>
            <a:r>
              <a:rPr lang="ru-RU" sz="1050" dirty="0" smtClean="0">
                <a:solidFill>
                  <a:schemeClr val="tx2">
                    <a:lumMod val="50000"/>
                  </a:schemeClr>
                </a:solidFill>
              </a:rPr>
              <a:t>).</a:t>
            </a:r>
            <a:endParaRPr lang="ru-RU" sz="1050" dirty="0">
              <a:solidFill>
                <a:schemeClr val="tx2">
                  <a:lumMod val="50000"/>
                </a:schemeClr>
              </a:solidFill>
            </a:endParaRPr>
          </a:p>
          <a:p>
            <a:pPr algn="just">
              <a:defRPr/>
            </a:pPr>
            <a:r>
              <a:rPr lang="ru-RU" sz="1100" dirty="0" smtClean="0">
                <a:solidFill>
                  <a:schemeClr val="tx2">
                    <a:lumMod val="50000"/>
                  </a:schemeClr>
                </a:solidFill>
              </a:rPr>
              <a:t>          913,0 </a:t>
            </a:r>
            <a:r>
              <a:rPr lang="ru-RU" sz="1100" dirty="0">
                <a:solidFill>
                  <a:schemeClr val="tx2">
                    <a:lumMod val="50000"/>
                  </a:schemeClr>
                </a:solidFill>
              </a:rPr>
              <a:t>тыс</a:t>
            </a:r>
            <a:r>
              <a:rPr lang="ru-RU" sz="1100" dirty="0" smtClean="0">
                <a:solidFill>
                  <a:schemeClr val="tx2">
                    <a:lumMod val="50000"/>
                  </a:schemeClr>
                </a:solidFill>
              </a:rPr>
              <a:t>. руб. - за </a:t>
            </a:r>
            <a:r>
              <a:rPr lang="ru-RU" sz="1100" dirty="0">
                <a:solidFill>
                  <a:schemeClr val="tx2">
                    <a:lumMod val="50000"/>
                  </a:schemeClr>
                </a:solidFill>
              </a:rPr>
              <a:t>счет </a:t>
            </a:r>
            <a:r>
              <a:rPr lang="ru-RU" sz="1100" dirty="0" smtClean="0">
                <a:solidFill>
                  <a:schemeClr val="tx2">
                    <a:lumMod val="50000"/>
                  </a:schemeClr>
                </a:solidFill>
              </a:rPr>
              <a:t>субвенции </a:t>
            </a:r>
            <a:r>
              <a:rPr lang="ru-RU" sz="1050" dirty="0">
                <a:solidFill>
                  <a:schemeClr val="tx2">
                    <a:lumMod val="50000"/>
                  </a:schemeClr>
                </a:solidFill>
              </a:rPr>
              <a:t>(на подключение общедоступных библиотек РФ к сети интернет и развитие системы библиотечного дела; содержание СДК в связи с передачей </a:t>
            </a:r>
            <a:r>
              <a:rPr lang="ru-RU" sz="1050" dirty="0" smtClean="0">
                <a:solidFill>
                  <a:schemeClr val="tx2">
                    <a:lumMod val="50000"/>
                  </a:schemeClr>
                </a:solidFill>
              </a:rPr>
              <a:t>полномочий Зеленчукским СП)</a:t>
            </a:r>
            <a:endParaRPr lang="ru-RU" sz="1050" dirty="0" smtClean="0">
              <a:solidFill>
                <a:srgbClr val="FF0000"/>
              </a:solidFill>
            </a:endParaRPr>
          </a:p>
          <a:p>
            <a:pPr algn="ctr">
              <a:defRPr/>
            </a:pPr>
            <a:endParaRPr lang="ru-RU" sz="1200" dirty="0" smtClean="0">
              <a:solidFill>
                <a:schemeClr val="tx2">
                  <a:lumMod val="50000"/>
                </a:schemeClr>
              </a:solidFill>
            </a:endParaRPr>
          </a:p>
          <a:p>
            <a:pPr algn="ctr">
              <a:defRPr/>
            </a:pPr>
            <a:endParaRPr lang="ru-RU" sz="1600" dirty="0">
              <a:solidFill>
                <a:schemeClr val="tx2">
                  <a:lumMod val="50000"/>
                </a:schemeClr>
              </a:solidFill>
            </a:endParaRPr>
          </a:p>
        </p:txBody>
      </p:sp>
      <p:sp>
        <p:nvSpPr>
          <p:cNvPr id="12" name="Скругленный прямоугольник 11"/>
          <p:cNvSpPr/>
          <p:nvPr/>
        </p:nvSpPr>
        <p:spPr>
          <a:xfrm>
            <a:off x="4114800" y="6093296"/>
            <a:ext cx="4646642" cy="504056"/>
          </a:xfrm>
          <a:prstGeom prst="roundRect">
            <a:avLst/>
          </a:prstGeom>
          <a:solidFill>
            <a:schemeClr val="accent4">
              <a:lumMod val="20000"/>
              <a:lumOff val="80000"/>
            </a:schemeClr>
          </a:solid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00" dirty="0">
              <a:solidFill>
                <a:schemeClr val="tx2">
                  <a:lumMod val="50000"/>
                </a:schemeClr>
              </a:solidFill>
            </a:endParaRPr>
          </a:p>
          <a:p>
            <a:pPr algn="ctr">
              <a:defRPr/>
            </a:pPr>
            <a:r>
              <a:rPr lang="ru-RU" sz="1100" dirty="0" smtClean="0">
                <a:solidFill>
                  <a:schemeClr val="tx2">
                    <a:lumMod val="50000"/>
                  </a:schemeClr>
                </a:solidFill>
              </a:rPr>
              <a:t>На </a:t>
            </a:r>
            <a:r>
              <a:rPr lang="ru-RU" sz="1100" dirty="0">
                <a:solidFill>
                  <a:schemeClr val="tx2">
                    <a:lumMod val="50000"/>
                  </a:schemeClr>
                </a:solidFill>
              </a:rPr>
              <a:t>данном разделе содержание Отдела культуры администрации муниципального района </a:t>
            </a:r>
            <a:r>
              <a:rPr lang="ru-RU" sz="1000" dirty="0">
                <a:solidFill>
                  <a:schemeClr val="tx2">
                    <a:lumMod val="50000"/>
                  </a:schemeClr>
                </a:solidFill>
              </a:rPr>
              <a:t>(аппарат отдела, бухгалтерия, метод.отдел) </a:t>
            </a:r>
            <a:endParaRPr lang="ru-RU" sz="1000" dirty="0">
              <a:solidFill>
                <a:srgbClr val="FF0000"/>
              </a:solidFill>
            </a:endParaRPr>
          </a:p>
          <a:p>
            <a:pPr algn="ctr">
              <a:defRPr/>
            </a:pPr>
            <a:endParaRPr lang="ru-RU" sz="1100" dirty="0">
              <a:solidFill>
                <a:schemeClr val="tx2">
                  <a:lumMod val="50000"/>
                </a:schemeClr>
              </a:solidFill>
            </a:endParaRPr>
          </a:p>
        </p:txBody>
      </p:sp>
      <p:sp>
        <p:nvSpPr>
          <p:cNvPr id="13" name="Скругленный прямоугольник 12"/>
          <p:cNvSpPr/>
          <p:nvPr/>
        </p:nvSpPr>
        <p:spPr>
          <a:xfrm>
            <a:off x="4101822" y="5512526"/>
            <a:ext cx="4646642" cy="364746"/>
          </a:xfrm>
          <a:prstGeom prst="roundRect">
            <a:avLst/>
          </a:prstGeom>
          <a:solidFill>
            <a:schemeClr val="accent4">
              <a:lumMod val="20000"/>
              <a:lumOff val="80000"/>
            </a:schemeClr>
          </a:solid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00" dirty="0" smtClean="0">
              <a:solidFill>
                <a:schemeClr val="tx2">
                  <a:lumMod val="50000"/>
                </a:schemeClr>
              </a:solidFill>
            </a:endParaRPr>
          </a:p>
          <a:p>
            <a:pPr algn="ctr">
              <a:defRPr/>
            </a:pPr>
            <a:endParaRPr lang="ru-RU" sz="1300" dirty="0">
              <a:solidFill>
                <a:schemeClr val="tx2">
                  <a:lumMod val="50000"/>
                </a:schemeClr>
              </a:solidFill>
            </a:endParaRPr>
          </a:p>
          <a:p>
            <a:pPr algn="ctr">
              <a:defRPr/>
            </a:pPr>
            <a:r>
              <a:rPr lang="ru-RU" sz="1100" dirty="0" smtClean="0">
                <a:solidFill>
                  <a:schemeClr val="tx2">
                    <a:lumMod val="50000"/>
                  </a:schemeClr>
                </a:solidFill>
              </a:rPr>
              <a:t>1154,8 тыс. руб. - расходы по содержанию кинематографии</a:t>
            </a:r>
            <a:endParaRPr lang="ru-RU" sz="1100" dirty="0">
              <a:solidFill>
                <a:schemeClr val="tx2">
                  <a:lumMod val="50000"/>
                </a:schemeClr>
              </a:solidFill>
            </a:endParaRPr>
          </a:p>
          <a:p>
            <a:pPr algn="ctr">
              <a:defRPr/>
            </a:pPr>
            <a:endParaRPr lang="ru-RU" sz="1200" dirty="0">
              <a:solidFill>
                <a:schemeClr val="tx2">
                  <a:lumMod val="50000"/>
                </a:schemeClr>
              </a:solidFill>
            </a:endParaRPr>
          </a:p>
          <a:p>
            <a:pPr algn="ctr">
              <a:defRPr/>
            </a:pPr>
            <a:endParaRPr lang="ru-RU" sz="1300" dirty="0">
              <a:solidFill>
                <a:schemeClr val="tx2">
                  <a:lumMod val="50000"/>
                </a:schemeClr>
              </a:solidFill>
            </a:endParaRPr>
          </a:p>
        </p:txBody>
      </p:sp>
      <p:sp>
        <p:nvSpPr>
          <p:cNvPr id="15" name="Нашивка 14"/>
          <p:cNvSpPr/>
          <p:nvPr/>
        </p:nvSpPr>
        <p:spPr>
          <a:xfrm>
            <a:off x="3419872" y="4239369"/>
            <a:ext cx="484187" cy="485775"/>
          </a:xfrm>
          <a:prstGeom prst="chevron">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dirty="0">
              <a:solidFill>
                <a:schemeClr val="tx1"/>
              </a:solidFill>
            </a:endParaRPr>
          </a:p>
        </p:txBody>
      </p:sp>
      <p:sp>
        <p:nvSpPr>
          <p:cNvPr id="16" name="Нашивка 15"/>
          <p:cNvSpPr/>
          <p:nvPr/>
        </p:nvSpPr>
        <p:spPr>
          <a:xfrm rot="226225">
            <a:off x="3493096" y="5388611"/>
            <a:ext cx="484188" cy="485775"/>
          </a:xfrm>
          <a:prstGeom prst="chevron">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dirty="0">
              <a:solidFill>
                <a:schemeClr val="tx1"/>
              </a:solidFill>
            </a:endParaRPr>
          </a:p>
        </p:txBody>
      </p:sp>
      <p:sp>
        <p:nvSpPr>
          <p:cNvPr id="21" name="Нашивка 20"/>
          <p:cNvSpPr/>
          <p:nvPr/>
        </p:nvSpPr>
        <p:spPr>
          <a:xfrm>
            <a:off x="3511748" y="6093296"/>
            <a:ext cx="484188" cy="485775"/>
          </a:xfrm>
          <a:prstGeom prst="chevron">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dirty="0">
              <a:solidFill>
                <a:schemeClr val="tx1"/>
              </a:solidFill>
            </a:endParaRPr>
          </a:p>
        </p:txBody>
      </p:sp>
      <p:sp>
        <p:nvSpPr>
          <p:cNvPr id="19" name="Нашивка 18"/>
          <p:cNvSpPr/>
          <p:nvPr/>
        </p:nvSpPr>
        <p:spPr>
          <a:xfrm rot="21376827">
            <a:off x="3424494" y="2423975"/>
            <a:ext cx="484187" cy="485775"/>
          </a:xfrm>
          <a:prstGeom prst="chevron">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dirty="0">
              <a:solidFill>
                <a:schemeClr val="tx1"/>
              </a:solidFill>
            </a:endParaRPr>
          </a:p>
        </p:txBody>
      </p:sp>
      <p:pic>
        <p:nvPicPr>
          <p:cNvPr id="20" name="Рисунок 19" descr="https://im2-tub-ru.yandex.net/i?id=070e69dbc6b4a32d1eca5b282c84780e&amp;n=33&amp;h=190&amp;w=206">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4016"/>
            <a:ext cx="2952328" cy="1916832"/>
          </a:xfrm>
          <a:prstGeom prst="rect">
            <a:avLst/>
          </a:prstGeom>
          <a:noFill/>
          <a:ln>
            <a:noFill/>
          </a:ln>
        </p:spPr>
      </p:pic>
    </p:spTree>
    <p:extLst>
      <p:ext uri="{BB962C8B-B14F-4D97-AF65-F5344CB8AC3E}">
        <p14:creationId xmlns:p14="http://schemas.microsoft.com/office/powerpoint/2010/main" val="1933885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pic>
        <p:nvPicPr>
          <p:cNvPr id="21" name="Рисунок 20" descr="https://im0-tub-ru.yandex.net/i?id=5d00e2622a41ab254f2085f260ae5869&amp;n=33&amp;h=190&amp;w=375">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3084207" cy="2088232"/>
          </a:xfrm>
          <a:prstGeom prst="rect">
            <a:avLst/>
          </a:prstGeom>
          <a:noFill/>
          <a:ln>
            <a:noFill/>
          </a:ln>
        </p:spPr>
      </p:pic>
      <p:sp>
        <p:nvSpPr>
          <p:cNvPr id="14338" name="Заголовок 1"/>
          <p:cNvSpPr>
            <a:spLocks noGrp="1"/>
          </p:cNvSpPr>
          <p:nvPr>
            <p:ph type="title"/>
          </p:nvPr>
        </p:nvSpPr>
        <p:spPr>
          <a:xfrm>
            <a:off x="3397513" y="144016"/>
            <a:ext cx="5422959" cy="1052736"/>
          </a:xfrm>
          <a:solidFill>
            <a:schemeClr val="accent2">
              <a:lumMod val="20000"/>
              <a:lumOff val="80000"/>
            </a:schemeClr>
          </a:soli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oAutofit/>
          </a:bodyPr>
          <a:lstStyle/>
          <a:p>
            <a:r>
              <a:rPr lang="ru-RU" sz="2000" b="1" dirty="0" smtClean="0">
                <a:effectLst>
                  <a:outerShdw blurRad="38100" dist="38100" dir="2700000" algn="tl">
                    <a:srgbClr val="000000">
                      <a:alpha val="43137"/>
                    </a:srgbClr>
                  </a:outerShdw>
                </a:effectLst>
              </a:rPr>
              <a:t>Расходы бюджета Зеленчукского муниципального района </a:t>
            </a:r>
            <a:br>
              <a:rPr lang="ru-RU" sz="2000" b="1" dirty="0" smtClean="0">
                <a:effectLst>
                  <a:outerShdw blurRad="38100" dist="38100" dir="2700000" algn="tl">
                    <a:srgbClr val="000000">
                      <a:alpha val="43137"/>
                    </a:srgbClr>
                  </a:outerShdw>
                </a:effectLst>
              </a:rPr>
            </a:br>
            <a:r>
              <a:rPr lang="ru-RU" sz="2000" b="1" dirty="0" smtClean="0">
                <a:effectLst>
                  <a:outerShdw blurRad="38100" dist="38100" dir="2700000" algn="tl">
                    <a:srgbClr val="000000">
                      <a:alpha val="43137"/>
                    </a:srgbClr>
                  </a:outerShdw>
                </a:effectLst>
              </a:rPr>
              <a:t>в </a:t>
            </a:r>
            <a:r>
              <a:rPr lang="ru-RU" sz="2000" b="1" dirty="0">
                <a:effectLst>
                  <a:outerShdw blurRad="38100" dist="38100" dir="2700000" algn="tl">
                    <a:srgbClr val="000000">
                      <a:alpha val="43137"/>
                    </a:srgbClr>
                  </a:outerShdw>
                </a:effectLst>
              </a:rPr>
              <a:t>сфере  </a:t>
            </a:r>
            <a:r>
              <a:rPr lang="ru-RU" sz="2000" b="1" dirty="0" smtClean="0">
                <a:effectLst>
                  <a:outerShdw blurRad="38100" dist="38100" dir="2700000" algn="tl">
                    <a:srgbClr val="000000">
                      <a:alpha val="43137"/>
                    </a:srgbClr>
                  </a:outerShdw>
                </a:effectLst>
              </a:rPr>
              <a:t>здравоохранения</a:t>
            </a:r>
          </a:p>
        </p:txBody>
      </p:sp>
      <p:sp>
        <p:nvSpPr>
          <p:cNvPr id="7" name="Овал 6"/>
          <p:cNvSpPr/>
          <p:nvPr/>
        </p:nvSpPr>
        <p:spPr>
          <a:xfrm>
            <a:off x="251520" y="4365104"/>
            <a:ext cx="3216810" cy="864096"/>
          </a:xfrm>
          <a:prstGeom prst="ellipse">
            <a:avLst/>
          </a:prstGeom>
          <a:solidFill>
            <a:schemeClr val="accent4">
              <a:lumMod val="20000"/>
              <a:lumOff val="80000"/>
            </a:schemeClr>
          </a:soli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fontAlgn="ctr">
              <a:defRPr/>
            </a:pPr>
            <a:r>
              <a:rPr lang="ru-RU" sz="1300" dirty="0" smtClean="0">
                <a:solidFill>
                  <a:schemeClr val="tx2">
                    <a:lumMod val="50000"/>
                  </a:schemeClr>
                </a:solidFill>
              </a:rPr>
              <a:t>Амбулаторная помощь</a:t>
            </a:r>
          </a:p>
          <a:p>
            <a:pPr algn="ctr" fontAlgn="ctr">
              <a:defRPr/>
            </a:pPr>
            <a:r>
              <a:rPr lang="ru-RU" sz="1300" dirty="0" smtClean="0">
                <a:solidFill>
                  <a:schemeClr val="tx2">
                    <a:lumMod val="50000"/>
                  </a:schemeClr>
                </a:solidFill>
              </a:rPr>
              <a:t>960,0 тыс</a:t>
            </a:r>
            <a:r>
              <a:rPr lang="ru-RU" sz="1300" dirty="0">
                <a:solidFill>
                  <a:schemeClr val="tx2">
                    <a:lumMod val="50000"/>
                  </a:schemeClr>
                </a:solidFill>
              </a:rPr>
              <a:t>. руб. </a:t>
            </a:r>
          </a:p>
        </p:txBody>
      </p:sp>
      <p:sp>
        <p:nvSpPr>
          <p:cNvPr id="9" name="Овал 8"/>
          <p:cNvSpPr/>
          <p:nvPr/>
        </p:nvSpPr>
        <p:spPr>
          <a:xfrm>
            <a:off x="179512" y="3356992"/>
            <a:ext cx="3288818" cy="864096"/>
          </a:xfrm>
          <a:prstGeom prst="ellipse">
            <a:avLst/>
          </a:prstGeom>
          <a:solidFill>
            <a:schemeClr val="accent4">
              <a:lumMod val="20000"/>
              <a:lumOff val="80000"/>
            </a:schemeClr>
          </a:soli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sz="1400" dirty="0" smtClean="0">
              <a:solidFill>
                <a:schemeClr val="tx2">
                  <a:lumMod val="50000"/>
                </a:schemeClr>
              </a:solidFill>
            </a:endParaRPr>
          </a:p>
          <a:p>
            <a:pPr algn="ctr">
              <a:defRPr/>
            </a:pPr>
            <a:endParaRPr lang="ru-RU" sz="1300" dirty="0" smtClean="0">
              <a:solidFill>
                <a:schemeClr val="tx2">
                  <a:lumMod val="50000"/>
                </a:schemeClr>
              </a:solidFill>
            </a:endParaRPr>
          </a:p>
          <a:p>
            <a:pPr algn="ctr">
              <a:defRPr/>
            </a:pPr>
            <a:endParaRPr lang="ru-RU" sz="1300" dirty="0" smtClean="0">
              <a:solidFill>
                <a:schemeClr val="tx2">
                  <a:lumMod val="50000"/>
                </a:schemeClr>
              </a:solidFill>
            </a:endParaRPr>
          </a:p>
          <a:p>
            <a:pPr algn="ctr">
              <a:defRPr/>
            </a:pPr>
            <a:r>
              <a:rPr lang="ru-RU" sz="1300" dirty="0">
                <a:solidFill>
                  <a:schemeClr val="tx2">
                    <a:lumMod val="50000"/>
                  </a:schemeClr>
                </a:solidFill>
              </a:rPr>
              <a:t> Стационарная медицинская </a:t>
            </a:r>
            <a:r>
              <a:rPr lang="ru-RU" sz="1300" dirty="0" smtClean="0">
                <a:solidFill>
                  <a:schemeClr val="tx2">
                    <a:lumMod val="50000"/>
                  </a:schemeClr>
                </a:solidFill>
              </a:rPr>
              <a:t>помощь</a:t>
            </a:r>
          </a:p>
          <a:p>
            <a:pPr algn="ctr">
              <a:defRPr/>
            </a:pPr>
            <a:r>
              <a:rPr lang="ru-RU" sz="1300" dirty="0">
                <a:solidFill>
                  <a:schemeClr val="tx2">
                    <a:lumMod val="50000"/>
                  </a:schemeClr>
                </a:solidFill>
              </a:rPr>
              <a:t>12 </a:t>
            </a:r>
            <a:r>
              <a:rPr lang="ru-RU" sz="1300" dirty="0" smtClean="0">
                <a:solidFill>
                  <a:schemeClr val="tx2">
                    <a:lumMod val="50000"/>
                  </a:schemeClr>
                </a:solidFill>
              </a:rPr>
              <a:t>075,8 тыс</a:t>
            </a:r>
            <a:r>
              <a:rPr lang="ru-RU" sz="1300" dirty="0">
                <a:solidFill>
                  <a:schemeClr val="tx2">
                    <a:lumMod val="50000"/>
                  </a:schemeClr>
                </a:solidFill>
              </a:rPr>
              <a:t>. руб. </a:t>
            </a:r>
          </a:p>
          <a:p>
            <a:pPr algn="ctr">
              <a:defRPr/>
            </a:pPr>
            <a:endParaRPr lang="ru-RU" sz="1300" dirty="0" smtClean="0">
              <a:solidFill>
                <a:schemeClr val="tx2">
                  <a:lumMod val="50000"/>
                </a:schemeClr>
              </a:solidFill>
            </a:endParaRPr>
          </a:p>
          <a:p>
            <a:pPr algn="ctr">
              <a:defRPr/>
            </a:pPr>
            <a:r>
              <a:rPr lang="ru-RU" sz="1300" dirty="0" smtClean="0">
                <a:solidFill>
                  <a:schemeClr val="tx2">
                    <a:lumMod val="50000"/>
                  </a:schemeClr>
                </a:solidFill>
              </a:rPr>
              <a:t> </a:t>
            </a:r>
          </a:p>
          <a:p>
            <a:pPr algn="ctr" fontAlgn="b">
              <a:defRPr/>
            </a:pPr>
            <a:endParaRPr lang="ru-RU" sz="1400" dirty="0">
              <a:solidFill>
                <a:srgbClr val="000000"/>
              </a:solidFill>
            </a:endParaRPr>
          </a:p>
        </p:txBody>
      </p:sp>
      <p:sp>
        <p:nvSpPr>
          <p:cNvPr id="11" name="Скругленный прямоугольник 10"/>
          <p:cNvSpPr/>
          <p:nvPr/>
        </p:nvSpPr>
        <p:spPr>
          <a:xfrm>
            <a:off x="4139127" y="3356992"/>
            <a:ext cx="4609337" cy="864096"/>
          </a:xfrm>
          <a:prstGeom prst="roundRect">
            <a:avLst/>
          </a:prstGeom>
          <a:solidFill>
            <a:schemeClr val="accent4">
              <a:lumMod val="20000"/>
              <a:lumOff val="80000"/>
            </a:schemeClr>
          </a:solid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100" dirty="0">
              <a:solidFill>
                <a:srgbClr val="FFFFFF"/>
              </a:solidFill>
            </a:endParaRPr>
          </a:p>
          <a:p>
            <a:pPr>
              <a:defRPr/>
            </a:pPr>
            <a:endParaRPr lang="ru-RU" sz="1100" dirty="0" smtClean="0">
              <a:solidFill>
                <a:schemeClr val="tx2">
                  <a:lumMod val="50000"/>
                </a:schemeClr>
              </a:solidFill>
            </a:endParaRPr>
          </a:p>
          <a:p>
            <a:pPr>
              <a:defRPr/>
            </a:pPr>
            <a:endParaRPr lang="ru-RU" sz="1100" dirty="0" smtClean="0">
              <a:solidFill>
                <a:schemeClr val="tx2">
                  <a:lumMod val="50000"/>
                </a:schemeClr>
              </a:solidFill>
            </a:endParaRPr>
          </a:p>
          <a:p>
            <a:pPr>
              <a:defRPr/>
            </a:pPr>
            <a:endParaRPr lang="ru-RU" sz="1100" dirty="0">
              <a:solidFill>
                <a:schemeClr val="tx2">
                  <a:lumMod val="50000"/>
                </a:schemeClr>
              </a:solidFill>
            </a:endParaRPr>
          </a:p>
          <a:p>
            <a:pPr>
              <a:defRPr/>
            </a:pPr>
            <a:r>
              <a:rPr lang="ru-RU" sz="1100" dirty="0">
                <a:solidFill>
                  <a:schemeClr val="tx2">
                    <a:lumMod val="50000"/>
                  </a:schemeClr>
                </a:solidFill>
              </a:rPr>
              <a:t> </a:t>
            </a:r>
            <a:r>
              <a:rPr lang="ru-RU" sz="1100" dirty="0" smtClean="0">
                <a:solidFill>
                  <a:schemeClr val="tx2">
                    <a:lumMod val="50000"/>
                  </a:schemeClr>
                </a:solidFill>
              </a:rPr>
              <a:t>     </a:t>
            </a:r>
            <a:r>
              <a:rPr lang="ru-RU" sz="1100" dirty="0">
                <a:solidFill>
                  <a:schemeClr val="tx2">
                    <a:lumMod val="50000"/>
                  </a:schemeClr>
                </a:solidFill>
              </a:rPr>
              <a:t>10016,7 тыс</a:t>
            </a:r>
            <a:r>
              <a:rPr lang="ru-RU" sz="1100" dirty="0" smtClean="0">
                <a:solidFill>
                  <a:schemeClr val="tx2">
                    <a:lumMod val="50000"/>
                  </a:schemeClr>
                </a:solidFill>
              </a:rPr>
              <a:t>. руб. – за счет субвенции  </a:t>
            </a:r>
            <a:r>
              <a:rPr lang="ru-RU" sz="1050" dirty="0">
                <a:solidFill>
                  <a:schemeClr val="tx2">
                    <a:lumMod val="50000"/>
                  </a:schemeClr>
                </a:solidFill>
              </a:rPr>
              <a:t>(оказание первичной медико - санитарной помощи, оказание специализированной медицинской помощи);</a:t>
            </a:r>
          </a:p>
          <a:p>
            <a:pPr>
              <a:defRPr/>
            </a:pPr>
            <a:r>
              <a:rPr lang="ru-RU" sz="1100" dirty="0" smtClean="0">
                <a:solidFill>
                  <a:schemeClr val="tx2">
                    <a:lumMod val="50000"/>
                  </a:schemeClr>
                </a:solidFill>
              </a:rPr>
              <a:t>       </a:t>
            </a:r>
            <a:r>
              <a:rPr lang="ru-RU" sz="1100" dirty="0">
                <a:solidFill>
                  <a:schemeClr val="tx2">
                    <a:lumMod val="50000"/>
                  </a:schemeClr>
                </a:solidFill>
              </a:rPr>
              <a:t>2059,2 тыс</a:t>
            </a:r>
            <a:r>
              <a:rPr lang="ru-RU" sz="1100" dirty="0" smtClean="0">
                <a:solidFill>
                  <a:schemeClr val="tx2">
                    <a:lumMod val="50000"/>
                  </a:schemeClr>
                </a:solidFill>
              </a:rPr>
              <a:t>. руб</a:t>
            </a:r>
            <a:r>
              <a:rPr lang="ru-RU" sz="1100" dirty="0">
                <a:solidFill>
                  <a:schemeClr val="tx2">
                    <a:lumMod val="50000"/>
                  </a:schemeClr>
                </a:solidFill>
              </a:rPr>
              <a:t>. </a:t>
            </a:r>
            <a:r>
              <a:rPr lang="ru-RU" sz="1100" dirty="0" smtClean="0">
                <a:solidFill>
                  <a:schemeClr val="tx2">
                    <a:lumMod val="50000"/>
                  </a:schemeClr>
                </a:solidFill>
              </a:rPr>
              <a:t> - за </a:t>
            </a:r>
            <a:r>
              <a:rPr lang="ru-RU" sz="1100" dirty="0">
                <a:solidFill>
                  <a:schemeClr val="tx2">
                    <a:lumMod val="50000"/>
                  </a:schemeClr>
                </a:solidFill>
              </a:rPr>
              <a:t>счет средств местного бюджета </a:t>
            </a:r>
            <a:r>
              <a:rPr lang="ru-RU" sz="1050" dirty="0" smtClean="0">
                <a:solidFill>
                  <a:schemeClr val="tx2">
                    <a:lumMod val="50000"/>
                  </a:schemeClr>
                </a:solidFill>
              </a:rPr>
              <a:t>(</a:t>
            </a:r>
            <a:r>
              <a:rPr lang="ru-RU" sz="1050" dirty="0">
                <a:solidFill>
                  <a:schemeClr val="tx2">
                    <a:lumMod val="50000"/>
                  </a:schemeClr>
                </a:solidFill>
              </a:rPr>
              <a:t>выплата льготных коммунальных услуг специалистам на селе и налог на имущество)</a:t>
            </a:r>
          </a:p>
          <a:p>
            <a:pPr algn="ctr">
              <a:defRPr/>
            </a:pPr>
            <a:r>
              <a:rPr lang="ru-RU" sz="1300" dirty="0" smtClean="0">
                <a:solidFill>
                  <a:srgbClr val="FF0000"/>
                </a:solidFill>
              </a:rPr>
              <a:t>                    </a:t>
            </a:r>
          </a:p>
          <a:p>
            <a:pPr algn="ctr">
              <a:defRPr/>
            </a:pPr>
            <a:endParaRPr lang="ru-RU" sz="1200" dirty="0">
              <a:solidFill>
                <a:schemeClr val="tx2">
                  <a:lumMod val="50000"/>
                </a:schemeClr>
              </a:solidFill>
            </a:endParaRPr>
          </a:p>
          <a:p>
            <a:pPr algn="ctr">
              <a:defRPr/>
            </a:pPr>
            <a:endParaRPr lang="ru-RU" sz="1600" dirty="0">
              <a:solidFill>
                <a:schemeClr val="tx2">
                  <a:lumMod val="50000"/>
                </a:schemeClr>
              </a:solidFill>
            </a:endParaRPr>
          </a:p>
        </p:txBody>
      </p:sp>
      <p:sp>
        <p:nvSpPr>
          <p:cNvPr id="13" name="Скругленный прямоугольник 12"/>
          <p:cNvSpPr/>
          <p:nvPr/>
        </p:nvSpPr>
        <p:spPr>
          <a:xfrm>
            <a:off x="4112044" y="4463976"/>
            <a:ext cx="4646642" cy="621208"/>
          </a:xfrm>
          <a:prstGeom prst="roundRect">
            <a:avLst/>
          </a:prstGeom>
          <a:solidFill>
            <a:schemeClr val="accent4">
              <a:lumMod val="20000"/>
              <a:lumOff val="80000"/>
            </a:schemeClr>
          </a:solid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dirty="0">
                <a:solidFill>
                  <a:schemeClr val="tx2">
                    <a:lumMod val="50000"/>
                  </a:schemeClr>
                </a:solidFill>
              </a:rPr>
              <a:t>За счет средств федерального бюджета – субсидии на реализацию мероприятий подпрограммы «Устойчивое развитие сельских территорий КЧР до 2020 года» (Реконструкция ФАП</a:t>
            </a:r>
            <a:r>
              <a:rPr lang="ru-RU" sz="1100" dirty="0" smtClean="0">
                <a:solidFill>
                  <a:schemeClr val="tx2">
                    <a:lumMod val="50000"/>
                  </a:schemeClr>
                </a:solidFill>
              </a:rPr>
              <a:t>)</a:t>
            </a:r>
            <a:endParaRPr lang="ru-RU" sz="1300" dirty="0">
              <a:solidFill>
                <a:schemeClr val="tx2">
                  <a:lumMod val="50000"/>
                </a:schemeClr>
              </a:solidFill>
            </a:endParaRPr>
          </a:p>
        </p:txBody>
      </p:sp>
      <p:sp>
        <p:nvSpPr>
          <p:cNvPr id="15" name="Нашивка 14"/>
          <p:cNvSpPr/>
          <p:nvPr/>
        </p:nvSpPr>
        <p:spPr>
          <a:xfrm>
            <a:off x="3510414" y="3591297"/>
            <a:ext cx="484187" cy="485775"/>
          </a:xfrm>
          <a:prstGeom prst="chevron">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dirty="0">
              <a:solidFill>
                <a:schemeClr val="tx1"/>
              </a:solidFill>
            </a:endParaRPr>
          </a:p>
        </p:txBody>
      </p:sp>
      <p:sp>
        <p:nvSpPr>
          <p:cNvPr id="16" name="Нашивка 15"/>
          <p:cNvSpPr/>
          <p:nvPr/>
        </p:nvSpPr>
        <p:spPr>
          <a:xfrm>
            <a:off x="3511748" y="4527401"/>
            <a:ext cx="484188" cy="485775"/>
          </a:xfrm>
          <a:prstGeom prst="chevron">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dirty="0">
              <a:solidFill>
                <a:schemeClr val="tx1"/>
              </a:solidFill>
            </a:endParaRPr>
          </a:p>
        </p:txBody>
      </p:sp>
      <p:sp>
        <p:nvSpPr>
          <p:cNvPr id="2" name="Горизонтальный свиток 1"/>
          <p:cNvSpPr/>
          <p:nvPr/>
        </p:nvSpPr>
        <p:spPr>
          <a:xfrm rot="16200000">
            <a:off x="3933444" y="4211572"/>
            <a:ext cx="1349119" cy="3528393"/>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ru-RU" sz="2000" b="1" dirty="0" smtClean="0">
                <a:solidFill>
                  <a:schemeClr val="tx2">
                    <a:lumMod val="50000"/>
                  </a:schemeClr>
                </a:solidFill>
                <a:effectLst>
                  <a:outerShdw blurRad="38100" dist="38100" dir="2700000" algn="tl">
                    <a:srgbClr val="000000">
                      <a:alpha val="43137"/>
                    </a:srgbClr>
                  </a:outerShdw>
                </a:effectLst>
              </a:rPr>
              <a:t>средства ОМС:</a:t>
            </a:r>
          </a:p>
          <a:p>
            <a:pPr algn="ctr"/>
            <a:r>
              <a:rPr lang="ru-RU" sz="1400" dirty="0">
                <a:solidFill>
                  <a:schemeClr val="tx2">
                    <a:lumMod val="50000"/>
                  </a:schemeClr>
                </a:solidFill>
                <a:effectLst>
                  <a:outerShdw blurRad="38100" dist="38100" dir="2700000" algn="tl">
                    <a:srgbClr val="000000">
                      <a:alpha val="43137"/>
                    </a:srgbClr>
                  </a:outerShdw>
                </a:effectLst>
              </a:rPr>
              <a:t>План </a:t>
            </a:r>
            <a:r>
              <a:rPr lang="ru-RU" sz="1400" dirty="0" smtClean="0">
                <a:solidFill>
                  <a:schemeClr val="tx2">
                    <a:lumMod val="50000"/>
                  </a:schemeClr>
                </a:solidFill>
                <a:effectLst>
                  <a:outerShdw blurRad="38100" dist="38100" dir="2700000" algn="tl">
                    <a:srgbClr val="000000">
                      <a:alpha val="43137"/>
                    </a:srgbClr>
                  </a:outerShdw>
                </a:effectLst>
              </a:rPr>
              <a:t>  -</a:t>
            </a:r>
            <a:r>
              <a:rPr lang="ru-RU" sz="1400" dirty="0" smtClean="0">
                <a:solidFill>
                  <a:srgbClr val="FF0000"/>
                </a:solidFill>
                <a:effectLst>
                  <a:outerShdw blurRad="38100" dist="38100" dir="2700000" algn="tl">
                    <a:srgbClr val="000000">
                      <a:alpha val="43137"/>
                    </a:srgbClr>
                  </a:outerShdw>
                </a:effectLst>
              </a:rPr>
              <a:t>  </a:t>
            </a:r>
            <a:r>
              <a:rPr lang="ru-RU" sz="1400" dirty="0" smtClean="0">
                <a:solidFill>
                  <a:schemeClr val="tx2">
                    <a:lumMod val="50000"/>
                  </a:schemeClr>
                </a:solidFill>
                <a:effectLst>
                  <a:outerShdw blurRad="38100" dist="38100" dir="2700000" algn="tl">
                    <a:srgbClr val="000000">
                      <a:alpha val="43137"/>
                    </a:srgbClr>
                  </a:outerShdw>
                </a:effectLst>
              </a:rPr>
              <a:t>267 378.0</a:t>
            </a:r>
            <a:r>
              <a:rPr lang="ru-RU" sz="1400" dirty="0" smtClean="0">
                <a:solidFill>
                  <a:srgbClr val="FF0000"/>
                </a:solidFill>
                <a:effectLst>
                  <a:outerShdw blurRad="38100" dist="38100" dir="2700000" algn="tl">
                    <a:srgbClr val="000000">
                      <a:alpha val="43137"/>
                    </a:srgbClr>
                  </a:outerShdw>
                </a:effectLst>
              </a:rPr>
              <a:t>  </a:t>
            </a:r>
            <a:r>
              <a:rPr lang="ru-RU" sz="1400" dirty="0">
                <a:solidFill>
                  <a:schemeClr val="tx2">
                    <a:lumMod val="50000"/>
                  </a:schemeClr>
                </a:solidFill>
                <a:effectLst>
                  <a:outerShdw blurRad="38100" dist="38100" dir="2700000" algn="tl">
                    <a:srgbClr val="000000">
                      <a:alpha val="43137"/>
                    </a:srgbClr>
                  </a:outerShdw>
                </a:effectLst>
              </a:rPr>
              <a:t>тыс</a:t>
            </a:r>
            <a:r>
              <a:rPr lang="ru-RU" sz="1400" dirty="0" smtClean="0">
                <a:solidFill>
                  <a:schemeClr val="tx2">
                    <a:lumMod val="50000"/>
                  </a:schemeClr>
                </a:solidFill>
                <a:effectLst>
                  <a:outerShdw blurRad="38100" dist="38100" dir="2700000" algn="tl">
                    <a:srgbClr val="000000">
                      <a:alpha val="43137"/>
                    </a:srgbClr>
                  </a:outerShdw>
                </a:effectLst>
              </a:rPr>
              <a:t>. руб</a:t>
            </a:r>
            <a:r>
              <a:rPr lang="ru-RU" sz="1400" dirty="0">
                <a:solidFill>
                  <a:schemeClr val="tx2">
                    <a:lumMod val="50000"/>
                  </a:schemeClr>
                </a:solidFill>
                <a:effectLst>
                  <a:outerShdw blurRad="38100" dist="38100" dir="2700000" algn="tl">
                    <a:srgbClr val="000000">
                      <a:alpha val="43137"/>
                    </a:srgbClr>
                  </a:outerShdw>
                </a:effectLst>
              </a:rPr>
              <a:t>.</a:t>
            </a:r>
          </a:p>
          <a:p>
            <a:pPr algn="ctr"/>
            <a:r>
              <a:rPr lang="ru-RU" sz="1400" dirty="0">
                <a:solidFill>
                  <a:schemeClr val="tx2">
                    <a:lumMod val="50000"/>
                  </a:schemeClr>
                </a:solidFill>
                <a:effectLst>
                  <a:outerShdw blurRad="38100" dist="38100" dir="2700000" algn="tl">
                    <a:srgbClr val="000000">
                      <a:alpha val="43137"/>
                    </a:srgbClr>
                  </a:outerShdw>
                </a:effectLst>
              </a:rPr>
              <a:t>Факт  </a:t>
            </a:r>
            <a:r>
              <a:rPr lang="ru-RU" sz="1400" dirty="0" smtClean="0">
                <a:solidFill>
                  <a:schemeClr val="tx2">
                    <a:lumMod val="50000"/>
                  </a:schemeClr>
                </a:solidFill>
                <a:effectLst>
                  <a:outerShdw blurRad="38100" dist="38100" dir="2700000" algn="tl">
                    <a:srgbClr val="000000">
                      <a:alpha val="43137"/>
                    </a:srgbClr>
                  </a:outerShdw>
                </a:effectLst>
              </a:rPr>
              <a:t> -</a:t>
            </a:r>
            <a:r>
              <a:rPr lang="ru-RU" sz="1400" dirty="0" smtClean="0">
                <a:solidFill>
                  <a:srgbClr val="FF0000"/>
                </a:solidFill>
                <a:effectLst>
                  <a:outerShdw blurRad="38100" dist="38100" dir="2700000" algn="tl">
                    <a:srgbClr val="000000">
                      <a:alpha val="43137"/>
                    </a:srgbClr>
                  </a:outerShdw>
                </a:effectLst>
              </a:rPr>
              <a:t>  </a:t>
            </a:r>
            <a:r>
              <a:rPr lang="ru-RU" sz="1400" dirty="0" smtClean="0">
                <a:solidFill>
                  <a:schemeClr val="tx2">
                    <a:lumMod val="50000"/>
                  </a:schemeClr>
                </a:solidFill>
                <a:effectLst>
                  <a:outerShdw blurRad="38100" dist="38100" dir="2700000" algn="tl">
                    <a:srgbClr val="000000">
                      <a:alpha val="43137"/>
                    </a:srgbClr>
                  </a:outerShdw>
                </a:effectLst>
              </a:rPr>
              <a:t>267 378,0 </a:t>
            </a:r>
            <a:r>
              <a:rPr lang="ru-RU" sz="1400" dirty="0" smtClean="0">
                <a:solidFill>
                  <a:srgbClr val="FF0000"/>
                </a:solidFill>
                <a:effectLst>
                  <a:outerShdw blurRad="38100" dist="38100" dir="2700000" algn="tl">
                    <a:srgbClr val="000000">
                      <a:alpha val="43137"/>
                    </a:srgbClr>
                  </a:outerShdw>
                </a:effectLst>
              </a:rPr>
              <a:t> </a:t>
            </a:r>
            <a:r>
              <a:rPr lang="ru-RU" sz="1400" dirty="0">
                <a:solidFill>
                  <a:schemeClr val="tx2">
                    <a:lumMod val="50000"/>
                  </a:schemeClr>
                </a:solidFill>
                <a:effectLst>
                  <a:outerShdw blurRad="38100" dist="38100" dir="2700000" algn="tl">
                    <a:srgbClr val="000000">
                      <a:alpha val="43137"/>
                    </a:srgbClr>
                  </a:outerShdw>
                </a:effectLst>
              </a:rPr>
              <a:t>тыс</a:t>
            </a:r>
            <a:r>
              <a:rPr lang="ru-RU" sz="1400" dirty="0" smtClean="0">
                <a:solidFill>
                  <a:schemeClr val="tx2">
                    <a:lumMod val="50000"/>
                  </a:schemeClr>
                </a:solidFill>
                <a:effectLst>
                  <a:outerShdw blurRad="38100" dist="38100" dir="2700000" algn="tl">
                    <a:srgbClr val="000000">
                      <a:alpha val="43137"/>
                    </a:srgbClr>
                  </a:outerShdw>
                </a:effectLst>
              </a:rPr>
              <a:t>. руб</a:t>
            </a:r>
            <a:r>
              <a:rPr lang="ru-RU" sz="1400" dirty="0">
                <a:solidFill>
                  <a:schemeClr val="tx2">
                    <a:lumMod val="50000"/>
                  </a:schemeClr>
                </a:solidFill>
                <a:effectLst>
                  <a:outerShdw blurRad="38100" dist="38100" dir="2700000" algn="tl">
                    <a:srgbClr val="000000">
                      <a:alpha val="43137"/>
                    </a:srgbClr>
                  </a:outerShdw>
                </a:effectLst>
              </a:rPr>
              <a:t>.</a:t>
            </a:r>
          </a:p>
        </p:txBody>
      </p:sp>
      <p:sp>
        <p:nvSpPr>
          <p:cNvPr id="8" name="Параллелограмм 7"/>
          <p:cNvSpPr/>
          <p:nvPr/>
        </p:nvSpPr>
        <p:spPr>
          <a:xfrm>
            <a:off x="3061646" y="1250051"/>
            <a:ext cx="5760639" cy="1962925"/>
          </a:xfrm>
          <a:prstGeom prst="parallelogram">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200" dirty="0" smtClean="0">
              <a:solidFill>
                <a:schemeClr val="tx2">
                  <a:lumMod val="50000"/>
                </a:schemeClr>
              </a:solidFill>
            </a:endParaRPr>
          </a:p>
          <a:p>
            <a:pPr algn="ctr">
              <a:defRPr/>
            </a:pPr>
            <a:endParaRPr lang="ru-RU" sz="1200" dirty="0">
              <a:solidFill>
                <a:schemeClr val="tx2">
                  <a:lumMod val="50000"/>
                </a:schemeClr>
              </a:solidFill>
            </a:endParaRPr>
          </a:p>
          <a:p>
            <a:pPr algn="ctr">
              <a:defRPr/>
            </a:pPr>
            <a:endParaRPr lang="ru-RU" sz="1200" dirty="0" smtClean="0">
              <a:solidFill>
                <a:schemeClr val="tx2">
                  <a:lumMod val="50000"/>
                </a:schemeClr>
              </a:solidFill>
            </a:endParaRPr>
          </a:p>
          <a:p>
            <a:pPr algn="ctr">
              <a:defRPr/>
            </a:pPr>
            <a:endParaRPr lang="ru-RU" sz="1200" dirty="0">
              <a:solidFill>
                <a:schemeClr val="tx2">
                  <a:lumMod val="50000"/>
                </a:schemeClr>
              </a:solidFill>
            </a:endParaRPr>
          </a:p>
          <a:p>
            <a:pPr algn="ctr">
              <a:defRPr/>
            </a:pPr>
            <a:endParaRPr lang="ru-RU" sz="1200" dirty="0" smtClean="0">
              <a:solidFill>
                <a:schemeClr val="tx2">
                  <a:lumMod val="50000"/>
                </a:schemeClr>
              </a:solidFill>
            </a:endParaRPr>
          </a:p>
          <a:p>
            <a:pPr algn="ctr">
              <a:defRPr/>
            </a:pPr>
            <a:endParaRPr lang="ru-RU" sz="1200" dirty="0" smtClean="0">
              <a:solidFill>
                <a:schemeClr val="tx2">
                  <a:lumMod val="50000"/>
                </a:schemeClr>
              </a:solidFill>
            </a:endParaRPr>
          </a:p>
        </p:txBody>
      </p:sp>
      <p:sp>
        <p:nvSpPr>
          <p:cNvPr id="4" name="Rectangle 2"/>
          <p:cNvSpPr>
            <a:spLocks noChangeArrowheads="1"/>
          </p:cNvSpPr>
          <p:nvPr/>
        </p:nvSpPr>
        <p:spPr bwMode="auto">
          <a:xfrm>
            <a:off x="3061645" y="403670"/>
            <a:ext cx="5760639"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chemeClr val="tx2">
                  <a:lumMod val="50000"/>
                </a:schemeClr>
              </a:solidFill>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b="1" dirty="0">
              <a:solidFill>
                <a:schemeClr val="tx2">
                  <a:lumMod val="50000"/>
                </a:schemeClr>
              </a:solidFill>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Всего учреждений со статусом юридического лица - 2:   </a:t>
            </a:r>
            <a:endParaRPr kumimoji="0" lang="ru-RU" sz="1200" b="1" i="0" u="none" strike="noStrike" cap="none" normalizeH="0" baseline="0" dirty="0" smtClean="0">
              <a:ln>
                <a:noFill/>
              </a:ln>
              <a:solidFill>
                <a:schemeClr val="tx2">
                  <a:lumMod val="5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1). </a:t>
            </a:r>
            <a:r>
              <a:rPr kumimoji="0" lang="ru-RU" sz="1200" b="0" i="0" u="sng"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МЛПУ Зеленчукская ЦРБ</a:t>
            </a:r>
            <a:r>
              <a:rPr kumimoji="0" lang="ru-RU" sz="1200" b="0"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(входит поликлиника, районная больница,                                         </a:t>
            </a: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a:solidFill>
                  <a:schemeClr val="tx2">
                    <a:lumMod val="50000"/>
                  </a:schemeClr>
                </a:solidFill>
                <a:latin typeface="Times New Roman" pitchFamily="18" charset="0"/>
                <a:ea typeface="Calibri" pitchFamily="34" charset="0"/>
                <a:cs typeface="Times New Roman" pitchFamily="18" charset="0"/>
              </a:rPr>
              <a:t> </a:t>
            </a:r>
            <a:r>
              <a:rPr lang="ru-RU" sz="1200" dirty="0" smtClean="0">
                <a:solidFill>
                  <a:schemeClr val="tx2">
                    <a:lumMod val="50000"/>
                  </a:schemeClr>
                </a:solidFill>
                <a:latin typeface="Times New Roman" pitchFamily="18" charset="0"/>
                <a:ea typeface="Calibri" pitchFamily="34" charset="0"/>
                <a:cs typeface="Times New Roman" pitchFamily="18" charset="0"/>
              </a:rPr>
              <a:t>             </a:t>
            </a:r>
            <a:r>
              <a:rPr kumimoji="0" lang="ru-RU" sz="1200" b="0"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4 участковых больниц, 10 ФАПов и 1 врачебная амбулатория);</a:t>
            </a:r>
            <a:endParaRPr kumimoji="0" lang="ru-RU" sz="1200" b="0" i="0" u="none" strike="noStrike" cap="none" normalizeH="0" baseline="0" dirty="0" smtClean="0">
              <a:ln>
                <a:noFill/>
              </a:ln>
              <a:solidFill>
                <a:schemeClr val="tx2">
                  <a:lumMod val="5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2). </a:t>
            </a:r>
            <a:r>
              <a:rPr kumimoji="0" lang="ru-RU" sz="1200" b="0" i="0" u="sng"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МАУЗ «Зеленчукская районная стоматологическая</a:t>
            </a:r>
            <a:r>
              <a:rPr kumimoji="0" lang="ru-RU" sz="1200" b="0" i="0" u="sng" strike="noStrike" cap="none" normalizeH="0" dirty="0" smtClean="0">
                <a:ln>
                  <a:noFill/>
                </a:ln>
                <a:solidFill>
                  <a:schemeClr val="tx2">
                    <a:lumMod val="50000"/>
                  </a:schemeClr>
                </a:solidFill>
                <a:effectLst/>
                <a:latin typeface="Times New Roman" pitchFamily="18" charset="0"/>
                <a:ea typeface="Calibri" pitchFamily="34" charset="0"/>
                <a:cs typeface="Times New Roman" pitchFamily="18" charset="0"/>
              </a:rPr>
              <a:t> поликлиника»</a:t>
            </a:r>
            <a:endParaRPr kumimoji="0" lang="ru-RU" sz="1200" b="0" i="0" u="sng" strike="noStrike" cap="none" normalizeH="0" baseline="0" dirty="0" smtClean="0">
              <a:ln>
                <a:noFill/>
              </a:ln>
              <a:solidFill>
                <a:schemeClr val="tx2">
                  <a:lumMod val="5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Обеспеченность на 10 000 человек населения:</a:t>
            </a:r>
            <a:endParaRPr kumimoji="0" lang="ru-RU" sz="1200" b="1" i="0" u="none" strike="noStrike" cap="none" normalizeH="0" baseline="0" dirty="0" smtClean="0">
              <a:ln>
                <a:noFill/>
              </a:ln>
              <a:solidFill>
                <a:schemeClr val="tx2">
                  <a:lumMod val="5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  больничными койками   - 60,90;   </a:t>
            </a: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a:solidFill>
                  <a:schemeClr val="tx2">
                    <a:lumMod val="50000"/>
                  </a:schemeClr>
                </a:solidFill>
                <a:latin typeface="Times New Roman" pitchFamily="18" charset="0"/>
                <a:ea typeface="Calibri" pitchFamily="34" charset="0"/>
                <a:cs typeface="Times New Roman" pitchFamily="18" charset="0"/>
              </a:rPr>
              <a:t> </a:t>
            </a:r>
            <a:r>
              <a:rPr lang="ru-RU" sz="1200" dirty="0" smtClean="0">
                <a:solidFill>
                  <a:schemeClr val="tx2">
                    <a:lumMod val="50000"/>
                  </a:schemeClr>
                </a:solidFill>
                <a:latin typeface="Times New Roman" pitchFamily="18" charset="0"/>
                <a:ea typeface="Calibri" pitchFamily="34" charset="0"/>
                <a:cs typeface="Times New Roman" pitchFamily="18" charset="0"/>
              </a:rPr>
              <a:t>       *  </a:t>
            </a:r>
            <a:r>
              <a:rPr kumimoji="0" lang="ru-RU" sz="1200" b="0"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мощностью амбулаторно-поликлинических учреждений на конец года, </a:t>
            </a: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a:solidFill>
                  <a:schemeClr val="tx2">
                    <a:lumMod val="50000"/>
                  </a:schemeClr>
                </a:solidFill>
                <a:latin typeface="Times New Roman" pitchFamily="18" charset="0"/>
                <a:ea typeface="Calibri" pitchFamily="34" charset="0"/>
                <a:cs typeface="Times New Roman" pitchFamily="18" charset="0"/>
              </a:rPr>
              <a:t> </a:t>
            </a:r>
            <a:r>
              <a:rPr lang="ru-RU" sz="1200" dirty="0" smtClean="0">
                <a:solidFill>
                  <a:schemeClr val="tx2">
                    <a:lumMod val="50000"/>
                  </a:schemeClr>
                </a:solidFill>
                <a:latin typeface="Times New Roman" pitchFamily="18" charset="0"/>
                <a:ea typeface="Calibri" pitchFamily="34" charset="0"/>
                <a:cs typeface="Times New Roman" pitchFamily="18" charset="0"/>
              </a:rPr>
              <a:t>     </a:t>
            </a:r>
            <a:r>
              <a:rPr kumimoji="0" lang="ru-RU" sz="1200" b="0"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посещений в смену   -  314,80 </a:t>
            </a:r>
          </a:p>
          <a:p>
            <a:pPr algn="just">
              <a:defRPr/>
            </a:pPr>
            <a:r>
              <a:rPr lang="ru-RU" sz="1200" dirty="0" smtClean="0">
                <a:solidFill>
                  <a:schemeClr val="tx2">
                    <a:lumMod val="50000"/>
                  </a:schemeClr>
                </a:solidFill>
                <a:latin typeface="Times New Roman" pitchFamily="18" charset="0"/>
                <a:cs typeface="Times New Roman" pitchFamily="18" charset="0"/>
              </a:rPr>
              <a:t>                  В </a:t>
            </a:r>
            <a:r>
              <a:rPr lang="ru-RU" sz="1200" dirty="0">
                <a:solidFill>
                  <a:schemeClr val="tx2">
                    <a:lumMod val="50000"/>
                  </a:schemeClr>
                </a:solidFill>
                <a:latin typeface="Times New Roman" pitchFamily="18" charset="0"/>
                <a:cs typeface="Times New Roman" pitchFamily="18" charset="0"/>
              </a:rPr>
              <a:t>целом финансирование здравоохранения </a:t>
            </a:r>
            <a:r>
              <a:rPr lang="ru-RU" sz="1200" dirty="0" smtClean="0">
                <a:solidFill>
                  <a:schemeClr val="tx2">
                    <a:lumMod val="50000"/>
                  </a:schemeClr>
                </a:solidFill>
                <a:latin typeface="Times New Roman" pitchFamily="18" charset="0"/>
                <a:cs typeface="Times New Roman" pitchFamily="18" charset="0"/>
              </a:rPr>
              <a:t>за счет </a:t>
            </a:r>
            <a:r>
              <a:rPr lang="ru-RU" sz="1200" dirty="0">
                <a:solidFill>
                  <a:schemeClr val="tx2">
                    <a:lumMod val="50000"/>
                  </a:schemeClr>
                </a:solidFill>
                <a:latin typeface="Times New Roman" pitchFamily="18" charset="0"/>
                <a:cs typeface="Times New Roman" pitchFamily="18" charset="0"/>
              </a:rPr>
              <a:t>средств Фонда </a:t>
            </a:r>
            <a:r>
              <a:rPr lang="ru-RU" sz="1200" dirty="0" smtClean="0">
                <a:solidFill>
                  <a:schemeClr val="tx2">
                    <a:lumMod val="50000"/>
                  </a:schemeClr>
                </a:solidFill>
                <a:latin typeface="Times New Roman" pitchFamily="18" charset="0"/>
                <a:cs typeface="Times New Roman" pitchFamily="18" charset="0"/>
              </a:rPr>
              <a:t>                 </a:t>
            </a:r>
          </a:p>
          <a:p>
            <a:pPr algn="just">
              <a:defRPr/>
            </a:pPr>
            <a:r>
              <a:rPr lang="ru-RU" sz="1200" dirty="0">
                <a:solidFill>
                  <a:schemeClr val="tx2">
                    <a:lumMod val="50000"/>
                  </a:schemeClr>
                </a:solidFill>
                <a:latin typeface="Times New Roman" pitchFamily="18" charset="0"/>
                <a:cs typeface="Times New Roman" pitchFamily="18" charset="0"/>
              </a:rPr>
              <a:t> </a:t>
            </a:r>
            <a:r>
              <a:rPr lang="ru-RU" sz="1200" dirty="0" smtClean="0">
                <a:solidFill>
                  <a:schemeClr val="tx2">
                    <a:lumMod val="50000"/>
                  </a:schemeClr>
                </a:solidFill>
                <a:latin typeface="Times New Roman" pitchFamily="18" charset="0"/>
                <a:cs typeface="Times New Roman" pitchFamily="18" charset="0"/>
              </a:rPr>
              <a:t>ОМС, часть </a:t>
            </a:r>
            <a:r>
              <a:rPr lang="ru-RU" sz="1200" dirty="0">
                <a:solidFill>
                  <a:schemeClr val="tx2">
                    <a:lumMod val="50000"/>
                  </a:schemeClr>
                </a:solidFill>
                <a:latin typeface="Times New Roman" pitchFamily="18" charset="0"/>
                <a:cs typeface="Times New Roman" pitchFamily="18" charset="0"/>
              </a:rPr>
              <a:t>расходов </a:t>
            </a:r>
            <a:r>
              <a:rPr lang="ru-RU" sz="1200" dirty="0" smtClean="0">
                <a:solidFill>
                  <a:schemeClr val="tx2">
                    <a:lumMod val="50000"/>
                  </a:schemeClr>
                </a:solidFill>
                <a:latin typeface="Times New Roman" pitchFamily="18" charset="0"/>
                <a:cs typeface="Times New Roman" pitchFamily="18" charset="0"/>
              </a:rPr>
              <a:t>- за </a:t>
            </a:r>
            <a:r>
              <a:rPr lang="ru-RU" sz="1200" dirty="0">
                <a:solidFill>
                  <a:schemeClr val="tx2">
                    <a:lumMod val="50000"/>
                  </a:schemeClr>
                </a:solidFill>
                <a:latin typeface="Times New Roman" pitchFamily="18" charset="0"/>
                <a:cs typeface="Times New Roman" pitchFamily="18" charset="0"/>
              </a:rPr>
              <a:t>счет средств республиканского </a:t>
            </a:r>
            <a:r>
              <a:rPr lang="ru-RU" sz="1200" dirty="0" smtClean="0">
                <a:solidFill>
                  <a:schemeClr val="tx2">
                    <a:lumMod val="50000"/>
                  </a:schemeClr>
                </a:solidFill>
                <a:latin typeface="Times New Roman" pitchFamily="18" charset="0"/>
                <a:cs typeface="Times New Roman" pitchFamily="18" charset="0"/>
              </a:rPr>
              <a:t>и </a:t>
            </a:r>
            <a:r>
              <a:rPr lang="ru-RU" sz="1200" dirty="0">
                <a:solidFill>
                  <a:schemeClr val="tx2">
                    <a:lumMod val="50000"/>
                  </a:schemeClr>
                </a:solidFill>
                <a:latin typeface="Times New Roman" pitchFamily="18" charset="0"/>
                <a:cs typeface="Times New Roman" pitchFamily="18" charset="0"/>
              </a:rPr>
              <a:t>местного бюджетов</a:t>
            </a:r>
            <a:r>
              <a:rPr lang="ru-RU" sz="1100" dirty="0">
                <a:solidFill>
                  <a:schemeClr val="tx2">
                    <a:lumMod val="50000"/>
                  </a:schemeClr>
                </a:solidFill>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2">
                  <a:lumMod val="50000"/>
                </a:schemeClr>
              </a:solidFill>
              <a:effectLst/>
              <a:latin typeface="Arial" pitchFamily="34" charset="0"/>
            </a:endParaRPr>
          </a:p>
        </p:txBody>
      </p:sp>
    </p:spTree>
    <p:extLst>
      <p:ext uri="{BB962C8B-B14F-4D97-AF65-F5344CB8AC3E}">
        <p14:creationId xmlns:p14="http://schemas.microsoft.com/office/powerpoint/2010/main" val="3075607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3121618" y="432047"/>
            <a:ext cx="5842870" cy="908721"/>
          </a:xfr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oAutofit/>
          </a:bodyPr>
          <a:lstStyle/>
          <a:p>
            <a:r>
              <a:rPr lang="ru-RU" sz="2000" b="1" dirty="0" smtClean="0">
                <a:effectLst>
                  <a:outerShdw blurRad="38100" dist="38100" dir="2700000" algn="tl">
                    <a:srgbClr val="000000">
                      <a:alpha val="43137"/>
                    </a:srgbClr>
                  </a:outerShdw>
                </a:effectLst>
              </a:rPr>
              <a:t>Расходы бюджета Зеленчукского муниципального района в сфере социальной политики</a:t>
            </a:r>
          </a:p>
        </p:txBody>
      </p:sp>
      <p:sp>
        <p:nvSpPr>
          <p:cNvPr id="4" name="Овал 3"/>
          <p:cNvSpPr/>
          <p:nvPr/>
        </p:nvSpPr>
        <p:spPr>
          <a:xfrm>
            <a:off x="251520" y="2087291"/>
            <a:ext cx="3251026" cy="765645"/>
          </a:xfrm>
          <a:prstGeom prst="ellipse">
            <a:avLst/>
          </a:prstGeom>
          <a:solidFill>
            <a:schemeClr val="accent4">
              <a:lumMod val="20000"/>
              <a:lumOff val="80000"/>
            </a:schemeClr>
          </a:solidFill>
          <a:ln/>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sz="1400" dirty="0">
                <a:solidFill>
                  <a:schemeClr val="tx2">
                    <a:lumMod val="50000"/>
                  </a:schemeClr>
                </a:solidFill>
              </a:rPr>
              <a:t>Пенсионное обеспечение</a:t>
            </a:r>
            <a:r>
              <a:rPr lang="ru-RU" sz="1400" dirty="0" smtClean="0">
                <a:solidFill>
                  <a:schemeClr val="tx2">
                    <a:lumMod val="50000"/>
                  </a:schemeClr>
                </a:solidFill>
                <a:effectLst>
                  <a:outerShdw blurRad="38100" dist="38100" dir="2700000" algn="tl">
                    <a:srgbClr val="000000">
                      <a:alpha val="43137"/>
                    </a:srgbClr>
                  </a:outerShdw>
                </a:effectLst>
              </a:rPr>
              <a:t> </a:t>
            </a:r>
          </a:p>
          <a:p>
            <a:pPr algn="ctr">
              <a:defRPr/>
            </a:pPr>
            <a:r>
              <a:rPr lang="ru-RU" sz="1400" dirty="0" smtClean="0">
                <a:solidFill>
                  <a:schemeClr val="tx2">
                    <a:lumMod val="50000"/>
                  </a:schemeClr>
                </a:solidFill>
                <a:effectLst>
                  <a:outerShdw blurRad="38100" dist="38100" dir="2700000" algn="tl">
                    <a:srgbClr val="000000">
                      <a:alpha val="43137"/>
                    </a:srgbClr>
                  </a:outerShdw>
                </a:effectLst>
              </a:rPr>
              <a:t>1 731,4 </a:t>
            </a:r>
            <a:r>
              <a:rPr lang="ru-RU" sz="1400" dirty="0" smtClean="0">
                <a:solidFill>
                  <a:schemeClr val="tx2">
                    <a:lumMod val="50000"/>
                  </a:schemeClr>
                </a:solidFill>
              </a:rPr>
              <a:t>тыс. </a:t>
            </a:r>
            <a:r>
              <a:rPr lang="ru-RU" sz="1400" dirty="0">
                <a:solidFill>
                  <a:schemeClr val="tx2">
                    <a:lumMod val="50000"/>
                  </a:schemeClr>
                </a:solidFill>
              </a:rPr>
              <a:t>руб. </a:t>
            </a:r>
          </a:p>
        </p:txBody>
      </p:sp>
      <p:sp>
        <p:nvSpPr>
          <p:cNvPr id="5" name="Скругленный прямоугольник 4"/>
          <p:cNvSpPr/>
          <p:nvPr/>
        </p:nvSpPr>
        <p:spPr>
          <a:xfrm>
            <a:off x="4104424" y="2181948"/>
            <a:ext cx="4572032" cy="454964"/>
          </a:xfrm>
          <a:prstGeom prst="roundRect">
            <a:avLst/>
          </a:prstGeom>
          <a:solidFill>
            <a:schemeClr val="accent4">
              <a:lumMod val="20000"/>
              <a:lumOff val="80000"/>
            </a:schemeClr>
          </a:solid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chemeClr val="tx2">
                    <a:lumMod val="50000"/>
                  </a:schemeClr>
                </a:solidFill>
              </a:rPr>
              <a:t>За счет местного бюджета – </a:t>
            </a:r>
            <a:endParaRPr lang="ru-RU" sz="1200" dirty="0" smtClean="0">
              <a:solidFill>
                <a:schemeClr val="tx2">
                  <a:lumMod val="50000"/>
                </a:schemeClr>
              </a:solidFill>
            </a:endParaRPr>
          </a:p>
          <a:p>
            <a:pPr algn="ctr">
              <a:defRPr/>
            </a:pPr>
            <a:r>
              <a:rPr lang="ru-RU" sz="1200" dirty="0" smtClean="0">
                <a:solidFill>
                  <a:schemeClr val="tx2">
                    <a:lumMod val="50000"/>
                  </a:schemeClr>
                </a:solidFill>
              </a:rPr>
              <a:t>выплата </a:t>
            </a:r>
            <a:r>
              <a:rPr lang="ru-RU" sz="1200" dirty="0">
                <a:solidFill>
                  <a:schemeClr val="tx2">
                    <a:lumMod val="50000"/>
                  </a:schemeClr>
                </a:solidFill>
              </a:rPr>
              <a:t>доплат к пенсиям  муниципальных служащих</a:t>
            </a:r>
          </a:p>
        </p:txBody>
      </p:sp>
      <p:sp>
        <p:nvSpPr>
          <p:cNvPr id="7" name="Овал 6"/>
          <p:cNvSpPr/>
          <p:nvPr/>
        </p:nvSpPr>
        <p:spPr>
          <a:xfrm>
            <a:off x="251520" y="4437112"/>
            <a:ext cx="3216810" cy="864096"/>
          </a:xfrm>
          <a:prstGeom prst="ellipse">
            <a:avLst/>
          </a:prstGeom>
          <a:solidFill>
            <a:schemeClr val="accent4">
              <a:lumMod val="20000"/>
              <a:lumOff val="80000"/>
            </a:schemeClr>
          </a:soli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fontAlgn="ctr">
              <a:defRPr/>
            </a:pPr>
            <a:r>
              <a:rPr lang="ru-RU" sz="1300" dirty="0">
                <a:solidFill>
                  <a:schemeClr val="tx2">
                    <a:lumMod val="50000"/>
                  </a:schemeClr>
                </a:solidFill>
              </a:rPr>
              <a:t>Охрана семьи и </a:t>
            </a:r>
            <a:r>
              <a:rPr lang="ru-RU" sz="1300" dirty="0" smtClean="0">
                <a:solidFill>
                  <a:schemeClr val="tx2">
                    <a:lumMod val="50000"/>
                  </a:schemeClr>
                </a:solidFill>
              </a:rPr>
              <a:t>детства</a:t>
            </a:r>
          </a:p>
          <a:p>
            <a:pPr algn="ctr" fontAlgn="ctr">
              <a:defRPr/>
            </a:pPr>
            <a:r>
              <a:rPr lang="ru-RU" sz="1300" dirty="0">
                <a:solidFill>
                  <a:schemeClr val="tx2">
                    <a:lumMod val="50000"/>
                  </a:schemeClr>
                </a:solidFill>
              </a:rPr>
              <a:t> </a:t>
            </a:r>
            <a:r>
              <a:rPr lang="ru-RU" sz="1300" dirty="0">
                <a:solidFill>
                  <a:schemeClr val="tx2">
                    <a:lumMod val="50000"/>
                  </a:schemeClr>
                </a:solidFill>
                <a:effectLst>
                  <a:outerShdw blurRad="38100" dist="38100" dir="2700000" algn="tl">
                    <a:srgbClr val="000000">
                      <a:alpha val="43137"/>
                    </a:srgbClr>
                  </a:outerShdw>
                </a:effectLst>
              </a:rPr>
              <a:t>49 120,6 </a:t>
            </a:r>
            <a:r>
              <a:rPr lang="ru-RU" sz="1300" dirty="0" smtClean="0">
                <a:solidFill>
                  <a:schemeClr val="tx2">
                    <a:lumMod val="50000"/>
                  </a:schemeClr>
                </a:solidFill>
              </a:rPr>
              <a:t>тыс</a:t>
            </a:r>
            <a:r>
              <a:rPr lang="ru-RU" sz="1300" dirty="0">
                <a:solidFill>
                  <a:schemeClr val="tx2">
                    <a:lumMod val="50000"/>
                  </a:schemeClr>
                </a:solidFill>
              </a:rPr>
              <a:t>. руб. </a:t>
            </a:r>
          </a:p>
        </p:txBody>
      </p:sp>
      <p:sp>
        <p:nvSpPr>
          <p:cNvPr id="8" name="Овал 7"/>
          <p:cNvSpPr/>
          <p:nvPr/>
        </p:nvSpPr>
        <p:spPr>
          <a:xfrm>
            <a:off x="251520" y="5589240"/>
            <a:ext cx="3216810" cy="864096"/>
          </a:xfrm>
          <a:prstGeom prst="ellipse">
            <a:avLst/>
          </a:prstGeom>
          <a:solidFill>
            <a:schemeClr val="accent4">
              <a:lumMod val="20000"/>
              <a:lumOff val="80000"/>
            </a:schemeClr>
          </a:soli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fontAlgn="ctr">
              <a:defRPr/>
            </a:pPr>
            <a:r>
              <a:rPr lang="ru-RU" sz="1300" dirty="0">
                <a:solidFill>
                  <a:schemeClr val="tx2">
                    <a:lumMod val="50000"/>
                  </a:schemeClr>
                </a:solidFill>
              </a:rPr>
              <a:t>Другие вопросы в области социальной </a:t>
            </a:r>
            <a:r>
              <a:rPr lang="ru-RU" sz="1300" dirty="0" smtClean="0">
                <a:solidFill>
                  <a:schemeClr val="tx2">
                    <a:lumMod val="50000"/>
                  </a:schemeClr>
                </a:solidFill>
              </a:rPr>
              <a:t>политики</a:t>
            </a:r>
          </a:p>
          <a:p>
            <a:pPr algn="ctr" fontAlgn="ctr">
              <a:defRPr/>
            </a:pPr>
            <a:r>
              <a:rPr lang="ru-RU" sz="1300" dirty="0">
                <a:solidFill>
                  <a:schemeClr val="tx2">
                    <a:lumMod val="50000"/>
                  </a:schemeClr>
                </a:solidFill>
                <a:effectLst>
                  <a:outerShdw blurRad="38100" dist="38100" dir="2700000" algn="tl">
                    <a:srgbClr val="000000">
                      <a:alpha val="43137"/>
                    </a:srgbClr>
                  </a:outerShdw>
                </a:effectLst>
              </a:rPr>
              <a:t>11 416,5</a:t>
            </a:r>
            <a:r>
              <a:rPr lang="ru-RU" sz="1300" dirty="0" smtClean="0">
                <a:solidFill>
                  <a:schemeClr val="tx2">
                    <a:lumMod val="50000"/>
                  </a:schemeClr>
                </a:solidFill>
              </a:rPr>
              <a:t> тыс</a:t>
            </a:r>
            <a:r>
              <a:rPr lang="ru-RU" sz="1300" dirty="0">
                <a:solidFill>
                  <a:schemeClr val="tx2">
                    <a:lumMod val="50000"/>
                  </a:schemeClr>
                </a:solidFill>
              </a:rPr>
              <a:t>. руб. </a:t>
            </a:r>
          </a:p>
        </p:txBody>
      </p:sp>
      <p:sp>
        <p:nvSpPr>
          <p:cNvPr id="9" name="Овал 8"/>
          <p:cNvSpPr/>
          <p:nvPr/>
        </p:nvSpPr>
        <p:spPr>
          <a:xfrm>
            <a:off x="251520" y="3212975"/>
            <a:ext cx="3251026" cy="864097"/>
          </a:xfrm>
          <a:prstGeom prst="ellipse">
            <a:avLst/>
          </a:prstGeom>
          <a:solidFill>
            <a:schemeClr val="accent4">
              <a:lumMod val="20000"/>
              <a:lumOff val="80000"/>
            </a:schemeClr>
          </a:soli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sz="1400" dirty="0" smtClean="0">
              <a:solidFill>
                <a:schemeClr val="tx2">
                  <a:lumMod val="50000"/>
                </a:schemeClr>
              </a:solidFill>
            </a:endParaRPr>
          </a:p>
          <a:p>
            <a:pPr algn="ctr">
              <a:defRPr/>
            </a:pPr>
            <a:endParaRPr lang="ru-RU" sz="1300" dirty="0" smtClean="0">
              <a:solidFill>
                <a:schemeClr val="tx2">
                  <a:lumMod val="50000"/>
                </a:schemeClr>
              </a:solidFill>
            </a:endParaRPr>
          </a:p>
          <a:p>
            <a:pPr algn="ctr">
              <a:defRPr/>
            </a:pPr>
            <a:endParaRPr lang="ru-RU" sz="1300" dirty="0" smtClean="0">
              <a:solidFill>
                <a:schemeClr val="tx2">
                  <a:lumMod val="50000"/>
                </a:schemeClr>
              </a:solidFill>
            </a:endParaRPr>
          </a:p>
          <a:p>
            <a:pPr algn="ctr">
              <a:defRPr/>
            </a:pPr>
            <a:r>
              <a:rPr lang="ru-RU" sz="1300" dirty="0">
                <a:solidFill>
                  <a:schemeClr val="tx2">
                    <a:lumMod val="50000"/>
                  </a:schemeClr>
                </a:solidFill>
              </a:rPr>
              <a:t> Социальное обеспечение </a:t>
            </a:r>
            <a:r>
              <a:rPr lang="ru-RU" sz="1300" dirty="0" smtClean="0">
                <a:solidFill>
                  <a:schemeClr val="tx2">
                    <a:lumMod val="50000"/>
                  </a:schemeClr>
                </a:solidFill>
              </a:rPr>
              <a:t>населения</a:t>
            </a:r>
          </a:p>
          <a:p>
            <a:pPr algn="ctr">
              <a:defRPr/>
            </a:pPr>
            <a:r>
              <a:rPr lang="ru-RU" sz="1300" dirty="0">
                <a:solidFill>
                  <a:schemeClr val="tx2">
                    <a:lumMod val="50000"/>
                  </a:schemeClr>
                </a:solidFill>
              </a:rPr>
              <a:t> </a:t>
            </a:r>
            <a:r>
              <a:rPr lang="ru-RU" sz="1300" dirty="0">
                <a:solidFill>
                  <a:schemeClr val="tx2">
                    <a:lumMod val="50000"/>
                  </a:schemeClr>
                </a:solidFill>
                <a:effectLst>
                  <a:outerShdw blurRad="38100" dist="38100" dir="2700000" algn="tl">
                    <a:srgbClr val="000000">
                      <a:alpha val="43137"/>
                    </a:srgbClr>
                  </a:outerShdw>
                </a:effectLst>
              </a:rPr>
              <a:t>153 </a:t>
            </a:r>
            <a:r>
              <a:rPr lang="ru-RU" sz="1300" dirty="0" smtClean="0">
                <a:solidFill>
                  <a:schemeClr val="tx2">
                    <a:lumMod val="50000"/>
                  </a:schemeClr>
                </a:solidFill>
                <a:effectLst>
                  <a:outerShdw blurRad="38100" dist="38100" dir="2700000" algn="tl">
                    <a:srgbClr val="000000">
                      <a:alpha val="43137"/>
                    </a:srgbClr>
                  </a:outerShdw>
                </a:effectLst>
              </a:rPr>
              <a:t>478,6 </a:t>
            </a:r>
            <a:r>
              <a:rPr lang="ru-RU" sz="1300" dirty="0" smtClean="0">
                <a:solidFill>
                  <a:schemeClr val="tx2">
                    <a:lumMod val="50000"/>
                  </a:schemeClr>
                </a:solidFill>
              </a:rPr>
              <a:t>тыс</a:t>
            </a:r>
            <a:r>
              <a:rPr lang="ru-RU" sz="1300" dirty="0">
                <a:solidFill>
                  <a:schemeClr val="tx2">
                    <a:lumMod val="50000"/>
                  </a:schemeClr>
                </a:solidFill>
              </a:rPr>
              <a:t>. руб. </a:t>
            </a:r>
          </a:p>
          <a:p>
            <a:pPr algn="ctr">
              <a:defRPr/>
            </a:pPr>
            <a:endParaRPr lang="ru-RU" sz="1300" dirty="0" smtClean="0">
              <a:solidFill>
                <a:schemeClr val="tx2">
                  <a:lumMod val="50000"/>
                </a:schemeClr>
              </a:solidFill>
            </a:endParaRPr>
          </a:p>
          <a:p>
            <a:pPr algn="ctr">
              <a:defRPr/>
            </a:pPr>
            <a:r>
              <a:rPr lang="ru-RU" sz="1300" dirty="0" smtClean="0">
                <a:solidFill>
                  <a:schemeClr val="tx2">
                    <a:lumMod val="50000"/>
                  </a:schemeClr>
                </a:solidFill>
              </a:rPr>
              <a:t> </a:t>
            </a:r>
          </a:p>
          <a:p>
            <a:pPr algn="ctr" fontAlgn="b">
              <a:defRPr/>
            </a:pPr>
            <a:endParaRPr lang="ru-RU" sz="1400" dirty="0">
              <a:solidFill>
                <a:srgbClr val="000000"/>
              </a:solidFill>
            </a:endParaRPr>
          </a:p>
        </p:txBody>
      </p:sp>
      <p:sp>
        <p:nvSpPr>
          <p:cNvPr id="11" name="Скругленный прямоугольник 10"/>
          <p:cNvSpPr/>
          <p:nvPr/>
        </p:nvSpPr>
        <p:spPr>
          <a:xfrm>
            <a:off x="4104424" y="2924944"/>
            <a:ext cx="4572032" cy="1368152"/>
          </a:xfrm>
          <a:prstGeom prst="roundRect">
            <a:avLst/>
          </a:prstGeom>
          <a:solidFill>
            <a:schemeClr val="accent4">
              <a:lumMod val="20000"/>
              <a:lumOff val="80000"/>
            </a:schemeClr>
          </a:solid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300" dirty="0" smtClean="0">
                <a:solidFill>
                  <a:schemeClr val="tx2">
                    <a:lumMod val="50000"/>
                  </a:schemeClr>
                </a:solidFill>
              </a:rPr>
              <a:t>          </a:t>
            </a:r>
            <a:r>
              <a:rPr lang="ru-RU" sz="1200" dirty="0" smtClean="0">
                <a:solidFill>
                  <a:schemeClr val="tx2">
                    <a:lumMod val="50000"/>
                  </a:schemeClr>
                </a:solidFill>
              </a:rPr>
              <a:t>151 758,8 </a:t>
            </a:r>
            <a:r>
              <a:rPr lang="ru-RU" sz="1200" dirty="0">
                <a:solidFill>
                  <a:schemeClr val="tx2">
                    <a:lumMod val="50000"/>
                  </a:schemeClr>
                </a:solidFill>
              </a:rPr>
              <a:t>тыс</a:t>
            </a:r>
            <a:r>
              <a:rPr lang="ru-RU" sz="1200" dirty="0" smtClean="0">
                <a:solidFill>
                  <a:schemeClr val="tx2">
                    <a:lumMod val="50000"/>
                  </a:schemeClr>
                </a:solidFill>
              </a:rPr>
              <a:t>. руб</a:t>
            </a:r>
            <a:r>
              <a:rPr lang="ru-RU" sz="1200" dirty="0">
                <a:solidFill>
                  <a:schemeClr val="tx2">
                    <a:lumMod val="50000"/>
                  </a:schemeClr>
                </a:solidFill>
              </a:rPr>
              <a:t>. </a:t>
            </a:r>
            <a:r>
              <a:rPr lang="ru-RU" sz="1200" dirty="0" smtClean="0">
                <a:solidFill>
                  <a:schemeClr val="tx2">
                    <a:lumMod val="50000"/>
                  </a:schemeClr>
                </a:solidFill>
              </a:rPr>
              <a:t>– за счет субвенции </a:t>
            </a:r>
            <a:r>
              <a:rPr lang="ru-RU" sz="1050" dirty="0" smtClean="0">
                <a:solidFill>
                  <a:schemeClr val="tx2">
                    <a:lumMod val="50000"/>
                  </a:schemeClr>
                </a:solidFill>
              </a:rPr>
              <a:t>(расходы на реализация </a:t>
            </a:r>
            <a:r>
              <a:rPr lang="ru-RU" sz="1050" dirty="0">
                <a:solidFill>
                  <a:schemeClr val="tx2">
                    <a:lumMod val="50000"/>
                  </a:schemeClr>
                </a:solidFill>
              </a:rPr>
              <a:t>республиканских и федеральных законов Государственной программы «Социальная защита населения в КЧР на 2014-2020 годы»)  </a:t>
            </a:r>
          </a:p>
          <a:p>
            <a:pPr>
              <a:defRPr/>
            </a:pPr>
            <a:r>
              <a:rPr lang="ru-RU" sz="1200" dirty="0" smtClean="0">
                <a:solidFill>
                  <a:schemeClr val="tx2">
                    <a:lumMod val="50000"/>
                  </a:schemeClr>
                </a:solidFill>
              </a:rPr>
              <a:t>          1 719,8 </a:t>
            </a:r>
            <a:r>
              <a:rPr lang="ru-RU" sz="1200" dirty="0">
                <a:solidFill>
                  <a:schemeClr val="tx2">
                    <a:lumMod val="50000"/>
                  </a:schemeClr>
                </a:solidFill>
              </a:rPr>
              <a:t>тыс</a:t>
            </a:r>
            <a:r>
              <a:rPr lang="ru-RU" sz="1200" dirty="0" smtClean="0">
                <a:solidFill>
                  <a:schemeClr val="tx2">
                    <a:lumMod val="50000"/>
                  </a:schemeClr>
                </a:solidFill>
              </a:rPr>
              <a:t>. руб. - за </a:t>
            </a:r>
            <a:r>
              <a:rPr lang="ru-RU" sz="1200" dirty="0">
                <a:solidFill>
                  <a:schemeClr val="tx2">
                    <a:lumMod val="50000"/>
                  </a:schemeClr>
                </a:solidFill>
              </a:rPr>
              <a:t>счет местного </a:t>
            </a:r>
            <a:r>
              <a:rPr lang="ru-RU" sz="1200" dirty="0" smtClean="0">
                <a:solidFill>
                  <a:schemeClr val="tx2">
                    <a:lumMod val="50000"/>
                  </a:schemeClr>
                </a:solidFill>
              </a:rPr>
              <a:t>бюджета</a:t>
            </a:r>
            <a:r>
              <a:rPr lang="ru-RU" sz="1100" dirty="0" smtClean="0">
                <a:solidFill>
                  <a:schemeClr val="tx2">
                    <a:lumMod val="50000"/>
                  </a:schemeClr>
                </a:solidFill>
              </a:rPr>
              <a:t> </a:t>
            </a:r>
            <a:r>
              <a:rPr lang="ru-RU" sz="1050" dirty="0" smtClean="0">
                <a:solidFill>
                  <a:schemeClr val="tx2">
                    <a:lumMod val="50000"/>
                  </a:schemeClr>
                </a:solidFill>
              </a:rPr>
              <a:t>(мероприятия </a:t>
            </a:r>
            <a:r>
              <a:rPr lang="ru-RU" sz="1050" dirty="0">
                <a:solidFill>
                  <a:schemeClr val="tx2">
                    <a:lumMod val="50000"/>
                  </a:schemeClr>
                </a:solidFill>
              </a:rPr>
              <a:t>в области социальной политики, прочие выплаты к пенсиям, </a:t>
            </a:r>
            <a:r>
              <a:rPr lang="ru-RU" sz="1050" dirty="0" smtClean="0">
                <a:solidFill>
                  <a:schemeClr val="tx2">
                    <a:lumMod val="50000"/>
                  </a:schemeClr>
                </a:solidFill>
              </a:rPr>
              <a:t>муниципаль ная </a:t>
            </a:r>
            <a:r>
              <a:rPr lang="ru-RU" sz="1050" dirty="0">
                <a:solidFill>
                  <a:schemeClr val="tx2">
                    <a:lumMod val="50000"/>
                  </a:schemeClr>
                </a:solidFill>
              </a:rPr>
              <a:t>программа «Обеспечение жильем молодых семей в Зеленчукском муниципальном района на 2016-2018 годы »)</a:t>
            </a:r>
          </a:p>
        </p:txBody>
      </p:sp>
      <p:sp>
        <p:nvSpPr>
          <p:cNvPr id="12" name="Скругленный прямоугольник 11"/>
          <p:cNvSpPr/>
          <p:nvPr/>
        </p:nvSpPr>
        <p:spPr>
          <a:xfrm>
            <a:off x="4114800" y="5538936"/>
            <a:ext cx="4646642" cy="986408"/>
          </a:xfrm>
          <a:prstGeom prst="roundRect">
            <a:avLst/>
          </a:prstGeom>
          <a:solidFill>
            <a:schemeClr val="accent4">
              <a:lumMod val="20000"/>
              <a:lumOff val="80000"/>
            </a:schemeClr>
          </a:solid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1300" dirty="0" smtClean="0">
              <a:solidFill>
                <a:schemeClr val="tx2">
                  <a:lumMod val="50000"/>
                </a:schemeClr>
              </a:solidFill>
            </a:endParaRPr>
          </a:p>
          <a:p>
            <a:pPr>
              <a:defRPr/>
            </a:pPr>
            <a:endParaRPr lang="ru-RU" sz="1300" dirty="0">
              <a:solidFill>
                <a:schemeClr val="tx2">
                  <a:lumMod val="50000"/>
                </a:schemeClr>
              </a:solidFill>
            </a:endParaRPr>
          </a:p>
          <a:p>
            <a:pPr>
              <a:defRPr/>
            </a:pPr>
            <a:r>
              <a:rPr lang="ru-RU" sz="1300" dirty="0">
                <a:solidFill>
                  <a:schemeClr val="tx2">
                    <a:lumMod val="50000"/>
                  </a:schemeClr>
                </a:solidFill>
              </a:rPr>
              <a:t> </a:t>
            </a:r>
            <a:r>
              <a:rPr lang="ru-RU" sz="1300" dirty="0" smtClean="0">
                <a:solidFill>
                  <a:schemeClr val="tx2">
                    <a:lumMod val="50000"/>
                  </a:schemeClr>
                </a:solidFill>
              </a:rPr>
              <a:t>     </a:t>
            </a:r>
            <a:r>
              <a:rPr lang="ru-RU" sz="1200" dirty="0" smtClean="0">
                <a:solidFill>
                  <a:schemeClr val="tx2">
                    <a:lumMod val="50000"/>
                  </a:schemeClr>
                </a:solidFill>
              </a:rPr>
              <a:t>10 692,0 </a:t>
            </a:r>
            <a:r>
              <a:rPr lang="ru-RU" sz="1200" dirty="0">
                <a:solidFill>
                  <a:schemeClr val="tx2">
                    <a:lumMod val="50000"/>
                  </a:schemeClr>
                </a:solidFill>
              </a:rPr>
              <a:t>тыс. руб</a:t>
            </a:r>
            <a:r>
              <a:rPr lang="ru-RU" sz="1200" dirty="0" smtClean="0">
                <a:solidFill>
                  <a:schemeClr val="tx2">
                    <a:lumMod val="50000"/>
                  </a:schemeClr>
                </a:solidFill>
              </a:rPr>
              <a:t>.  - за </a:t>
            </a:r>
            <a:r>
              <a:rPr lang="ru-RU" sz="1200" dirty="0">
                <a:solidFill>
                  <a:schemeClr val="tx2">
                    <a:lumMod val="50000"/>
                  </a:schemeClr>
                </a:solidFill>
              </a:rPr>
              <a:t>счет местного </a:t>
            </a:r>
            <a:r>
              <a:rPr lang="ru-RU" sz="1200" dirty="0" smtClean="0">
                <a:solidFill>
                  <a:schemeClr val="tx2">
                    <a:lumMod val="50000"/>
                  </a:schemeClr>
                </a:solidFill>
              </a:rPr>
              <a:t>бюджета</a:t>
            </a:r>
          </a:p>
          <a:p>
            <a:pPr>
              <a:defRPr/>
            </a:pPr>
            <a:r>
              <a:rPr lang="ru-RU" sz="1050" dirty="0" smtClean="0">
                <a:solidFill>
                  <a:schemeClr val="tx2">
                    <a:lumMod val="50000"/>
                  </a:schemeClr>
                </a:solidFill>
              </a:rPr>
              <a:t> </a:t>
            </a:r>
            <a:r>
              <a:rPr lang="ru-RU" sz="1050" dirty="0">
                <a:solidFill>
                  <a:schemeClr val="tx2">
                    <a:lumMod val="50000"/>
                  </a:schemeClr>
                </a:solidFill>
              </a:rPr>
              <a:t>(содержание </a:t>
            </a:r>
            <a:r>
              <a:rPr lang="ru-RU" sz="1050" dirty="0" smtClean="0">
                <a:solidFill>
                  <a:schemeClr val="tx2">
                    <a:lumMod val="50000"/>
                  </a:schemeClr>
                </a:solidFill>
              </a:rPr>
              <a:t>управления труда и социального развития населения);</a:t>
            </a:r>
            <a:endParaRPr lang="ru-RU" sz="1050" dirty="0">
              <a:solidFill>
                <a:schemeClr val="tx2">
                  <a:lumMod val="50000"/>
                </a:schemeClr>
              </a:solidFill>
            </a:endParaRPr>
          </a:p>
          <a:p>
            <a:pPr>
              <a:defRPr/>
            </a:pPr>
            <a:r>
              <a:rPr lang="ru-RU" sz="1200" dirty="0" smtClean="0">
                <a:solidFill>
                  <a:schemeClr val="tx2">
                    <a:lumMod val="50000"/>
                  </a:schemeClr>
                </a:solidFill>
              </a:rPr>
              <a:t>       724,5 тыс. руб. - за </a:t>
            </a:r>
            <a:r>
              <a:rPr lang="ru-RU" sz="1200" dirty="0">
                <a:solidFill>
                  <a:schemeClr val="tx2">
                    <a:lumMod val="50000"/>
                  </a:schemeClr>
                </a:solidFill>
              </a:rPr>
              <a:t>счет средств республиканского </a:t>
            </a:r>
            <a:r>
              <a:rPr lang="ru-RU" sz="1200" dirty="0" smtClean="0">
                <a:solidFill>
                  <a:schemeClr val="tx2">
                    <a:lumMod val="50000"/>
                  </a:schemeClr>
                </a:solidFill>
              </a:rPr>
              <a:t>бюджета </a:t>
            </a:r>
            <a:r>
              <a:rPr lang="ru-RU" sz="1050" dirty="0" smtClean="0">
                <a:solidFill>
                  <a:schemeClr val="tx2">
                    <a:lumMod val="50000"/>
                  </a:schemeClr>
                </a:solidFill>
              </a:rPr>
              <a:t>(целевая </a:t>
            </a:r>
            <a:r>
              <a:rPr lang="ru-RU" sz="1050" dirty="0">
                <a:solidFill>
                  <a:schemeClr val="tx2">
                    <a:lumMod val="50000"/>
                  </a:schemeClr>
                </a:solidFill>
              </a:rPr>
              <a:t>программа «Организация отдыха и оздоровление детей в КЧР на 2014-2016годы »)                  </a:t>
            </a:r>
          </a:p>
          <a:p>
            <a:pPr>
              <a:defRPr/>
            </a:pPr>
            <a:r>
              <a:rPr lang="ru-RU" sz="1300" dirty="0" smtClean="0">
                <a:solidFill>
                  <a:srgbClr val="FF0000"/>
                </a:solidFill>
              </a:rPr>
              <a:t>                    </a:t>
            </a:r>
            <a:endParaRPr lang="ru-RU" sz="1300" dirty="0">
              <a:solidFill>
                <a:srgbClr val="FF0000"/>
              </a:solidFill>
            </a:endParaRPr>
          </a:p>
          <a:p>
            <a:pPr>
              <a:defRPr/>
            </a:pPr>
            <a:r>
              <a:rPr lang="ru-RU" sz="1200" dirty="0" smtClean="0">
                <a:solidFill>
                  <a:schemeClr val="tx2">
                    <a:lumMod val="50000"/>
                  </a:schemeClr>
                </a:solidFill>
              </a:rPr>
              <a:t>    </a:t>
            </a:r>
            <a:endParaRPr lang="ru-RU" sz="1200" dirty="0">
              <a:solidFill>
                <a:schemeClr val="tx2">
                  <a:lumMod val="50000"/>
                </a:schemeClr>
              </a:solidFill>
            </a:endParaRPr>
          </a:p>
        </p:txBody>
      </p:sp>
      <p:sp>
        <p:nvSpPr>
          <p:cNvPr id="13" name="Скругленный прямоугольник 12"/>
          <p:cNvSpPr/>
          <p:nvPr/>
        </p:nvSpPr>
        <p:spPr>
          <a:xfrm>
            <a:off x="4112044" y="4545124"/>
            <a:ext cx="4646642" cy="612068"/>
          </a:xfrm>
          <a:prstGeom prst="roundRect">
            <a:avLst/>
          </a:prstGeom>
          <a:solidFill>
            <a:schemeClr val="accent4">
              <a:lumMod val="20000"/>
              <a:lumOff val="80000"/>
            </a:schemeClr>
          </a:solid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1100" dirty="0" smtClean="0">
              <a:solidFill>
                <a:schemeClr val="tx2">
                  <a:lumMod val="50000"/>
                </a:schemeClr>
              </a:solidFill>
            </a:endParaRPr>
          </a:p>
          <a:p>
            <a:pPr>
              <a:defRPr/>
            </a:pPr>
            <a:endParaRPr lang="ru-RU" sz="1100" dirty="0">
              <a:solidFill>
                <a:schemeClr val="tx2">
                  <a:lumMod val="50000"/>
                </a:schemeClr>
              </a:solidFill>
            </a:endParaRPr>
          </a:p>
          <a:p>
            <a:pPr>
              <a:defRPr/>
            </a:pPr>
            <a:r>
              <a:rPr lang="ru-RU" sz="1100" dirty="0" smtClean="0">
                <a:solidFill>
                  <a:schemeClr val="tx2">
                    <a:lumMod val="50000"/>
                  </a:schemeClr>
                </a:solidFill>
              </a:rPr>
              <a:t>За </a:t>
            </a:r>
            <a:r>
              <a:rPr lang="ru-RU" sz="1100" dirty="0">
                <a:solidFill>
                  <a:schemeClr val="tx2">
                    <a:lumMod val="50000"/>
                  </a:schemeClr>
                </a:solidFill>
              </a:rPr>
              <a:t>счет субвенции –(реализация республиканских и федеральных законов Государственной программы «Социальная защита населения в КЧР на 2014-2020 годы»)  </a:t>
            </a:r>
          </a:p>
          <a:p>
            <a:pPr>
              <a:defRPr/>
            </a:pPr>
            <a:endParaRPr lang="ru-RU" sz="1100" dirty="0">
              <a:solidFill>
                <a:schemeClr val="tx2">
                  <a:lumMod val="50000"/>
                </a:schemeClr>
              </a:solidFill>
            </a:endParaRPr>
          </a:p>
          <a:p>
            <a:pPr>
              <a:defRPr/>
            </a:pPr>
            <a:endParaRPr lang="ru-RU" sz="1100" dirty="0">
              <a:solidFill>
                <a:schemeClr val="tx2">
                  <a:lumMod val="50000"/>
                </a:schemeClr>
              </a:solidFill>
            </a:endParaRPr>
          </a:p>
        </p:txBody>
      </p:sp>
      <p:sp>
        <p:nvSpPr>
          <p:cNvPr id="15" name="Нашивка 14"/>
          <p:cNvSpPr/>
          <p:nvPr/>
        </p:nvSpPr>
        <p:spPr>
          <a:xfrm>
            <a:off x="3563888" y="3375273"/>
            <a:ext cx="484187" cy="485775"/>
          </a:xfrm>
          <a:prstGeom prst="chevron">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dirty="0">
              <a:solidFill>
                <a:schemeClr val="tx1"/>
              </a:solidFill>
            </a:endParaRPr>
          </a:p>
        </p:txBody>
      </p:sp>
      <p:sp>
        <p:nvSpPr>
          <p:cNvPr id="16" name="Нашивка 15"/>
          <p:cNvSpPr/>
          <p:nvPr/>
        </p:nvSpPr>
        <p:spPr>
          <a:xfrm>
            <a:off x="3526007" y="4599409"/>
            <a:ext cx="484188" cy="485775"/>
          </a:xfrm>
          <a:prstGeom prst="chevron">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dirty="0">
              <a:solidFill>
                <a:schemeClr val="tx1"/>
              </a:solidFill>
            </a:endParaRPr>
          </a:p>
        </p:txBody>
      </p:sp>
      <p:sp>
        <p:nvSpPr>
          <p:cNvPr id="21" name="Нашивка 20"/>
          <p:cNvSpPr/>
          <p:nvPr/>
        </p:nvSpPr>
        <p:spPr>
          <a:xfrm>
            <a:off x="3526007" y="5805264"/>
            <a:ext cx="484188" cy="485775"/>
          </a:xfrm>
          <a:prstGeom prst="chevron">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dirty="0">
              <a:solidFill>
                <a:schemeClr val="tx1"/>
              </a:solidFill>
            </a:endParaRPr>
          </a:p>
        </p:txBody>
      </p:sp>
      <p:pic>
        <p:nvPicPr>
          <p:cNvPr id="19" name="Рисунок 18" descr="https://im1-tub-ru.yandex.net/i?id=3d6259e8300bcf325b6512fd80e29f8b&amp;n=33&amp;h=190&amp;w=254">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4041"/>
            <a:ext cx="2520280" cy="1956807"/>
          </a:xfrm>
          <a:prstGeom prst="rect">
            <a:avLst/>
          </a:prstGeom>
          <a:solidFill>
            <a:schemeClr val="accent2">
              <a:lumMod val="20000"/>
              <a:lumOff val="80000"/>
            </a:schemeClr>
          </a:solidFill>
          <a:ln>
            <a:noFill/>
          </a:ln>
          <a:effectLst>
            <a:glow rad="228600">
              <a:schemeClr val="accent5">
                <a:satMod val="175000"/>
                <a:alpha val="40000"/>
              </a:schemeClr>
            </a:glow>
          </a:effectLst>
        </p:spPr>
      </p:pic>
      <p:sp>
        <p:nvSpPr>
          <p:cNvPr id="18" name="Нашивка 17"/>
          <p:cNvSpPr/>
          <p:nvPr/>
        </p:nvSpPr>
        <p:spPr>
          <a:xfrm>
            <a:off x="3540255" y="2223145"/>
            <a:ext cx="484188" cy="485775"/>
          </a:xfrm>
          <a:prstGeom prst="chevron">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dirty="0">
              <a:solidFill>
                <a:schemeClr val="tx1"/>
              </a:solidFill>
            </a:endParaRPr>
          </a:p>
        </p:txBody>
      </p:sp>
    </p:spTree>
    <p:extLst>
      <p:ext uri="{BB962C8B-B14F-4D97-AF65-F5344CB8AC3E}">
        <p14:creationId xmlns:p14="http://schemas.microsoft.com/office/powerpoint/2010/main" val="3633049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chemeClr val="accent4">
                <a:lumMod val="60000"/>
                <a:lumOff val="40000"/>
              </a:schemeClr>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pic>
        <p:nvPicPr>
          <p:cNvPr id="14" name="Рисунок 13" descr="https://im0-tub-ru.yandex.net/i?id=009290cb762889cc917cf29d535f5fc0&amp;n=33&amp;h=190&amp;w=285">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158136" y="3933057"/>
            <a:ext cx="2446312" cy="1080119"/>
          </a:xfrm>
          <a:prstGeom prst="rect">
            <a:avLst/>
          </a:prstGeom>
          <a:noFill/>
          <a:ln>
            <a:noFill/>
          </a:ln>
        </p:spPr>
      </p:pic>
      <p:sp>
        <p:nvSpPr>
          <p:cNvPr id="14338" name="Заголовок 1"/>
          <p:cNvSpPr>
            <a:spLocks noGrp="1"/>
          </p:cNvSpPr>
          <p:nvPr>
            <p:ph type="title"/>
          </p:nvPr>
        </p:nvSpPr>
        <p:spPr>
          <a:xfrm>
            <a:off x="3923928" y="188640"/>
            <a:ext cx="4906888" cy="1106428"/>
          </a:xfr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oAutofit/>
          </a:bodyPr>
          <a:lstStyle/>
          <a:p>
            <a:r>
              <a:rPr lang="ru-RU" sz="2000" b="1" dirty="0" smtClean="0">
                <a:effectLst>
                  <a:outerShdw blurRad="38100" dist="38100" dir="2700000" algn="tl">
                    <a:srgbClr val="000000">
                      <a:alpha val="43137"/>
                    </a:srgbClr>
                  </a:outerShdw>
                </a:effectLst>
              </a:rPr>
              <a:t>Расходы бюджета Зеленчукского муниципального района</a:t>
            </a:r>
            <a:br>
              <a:rPr lang="ru-RU" sz="2000" b="1" dirty="0" smtClean="0">
                <a:effectLst>
                  <a:outerShdw blurRad="38100" dist="38100" dir="2700000" algn="tl">
                    <a:srgbClr val="000000">
                      <a:alpha val="43137"/>
                    </a:srgbClr>
                  </a:outerShdw>
                </a:effectLst>
              </a:rPr>
            </a:br>
            <a:r>
              <a:rPr lang="ru-RU" sz="2000" b="1" dirty="0">
                <a:effectLst>
                  <a:outerShdw blurRad="38100" dist="38100" dir="2700000" algn="tl">
                    <a:srgbClr val="000000">
                      <a:alpha val="43137"/>
                    </a:srgbClr>
                  </a:outerShdw>
                </a:effectLst>
              </a:rPr>
              <a:t>на физическую культуру и </a:t>
            </a:r>
            <a:r>
              <a:rPr lang="ru-RU" sz="2000" b="1" dirty="0" smtClean="0">
                <a:effectLst>
                  <a:outerShdw blurRad="38100" dist="38100" dir="2700000" algn="tl">
                    <a:srgbClr val="000000">
                      <a:alpha val="43137"/>
                    </a:srgbClr>
                  </a:outerShdw>
                </a:effectLst>
              </a:rPr>
              <a:t>спорт </a:t>
            </a:r>
          </a:p>
        </p:txBody>
      </p:sp>
      <p:sp>
        <p:nvSpPr>
          <p:cNvPr id="4" name="Овал 3"/>
          <p:cNvSpPr/>
          <p:nvPr/>
        </p:nvSpPr>
        <p:spPr>
          <a:xfrm>
            <a:off x="312862" y="1628800"/>
            <a:ext cx="3251026" cy="693637"/>
          </a:xfrm>
          <a:prstGeom prst="ellipse">
            <a:avLst/>
          </a:prstGeom>
          <a:solidFill>
            <a:schemeClr val="accent4">
              <a:lumMod val="20000"/>
              <a:lumOff val="80000"/>
            </a:schemeClr>
          </a:solidFill>
          <a:ln/>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sz="1400" dirty="0">
                <a:solidFill>
                  <a:srgbClr val="1F497D">
                    <a:lumMod val="50000"/>
                  </a:srgbClr>
                </a:solidFill>
              </a:rPr>
              <a:t>Физическая культура</a:t>
            </a:r>
            <a:r>
              <a:rPr lang="ru-RU" sz="1400" dirty="0" smtClean="0">
                <a:solidFill>
                  <a:srgbClr val="1F497D">
                    <a:lumMod val="50000"/>
                  </a:srgbClr>
                </a:solidFill>
                <a:effectLst>
                  <a:outerShdw blurRad="38100" dist="38100" dir="2700000" algn="tl">
                    <a:srgbClr val="000000">
                      <a:alpha val="43137"/>
                    </a:srgbClr>
                  </a:outerShdw>
                </a:effectLst>
              </a:rPr>
              <a:t> </a:t>
            </a:r>
          </a:p>
          <a:p>
            <a:pPr algn="ctr">
              <a:defRPr/>
            </a:pPr>
            <a:r>
              <a:rPr lang="ru-RU" sz="1400" dirty="0" smtClean="0">
                <a:solidFill>
                  <a:srgbClr val="1F497D">
                    <a:lumMod val="50000"/>
                  </a:srgbClr>
                </a:solidFill>
                <a:effectLst>
                  <a:outerShdw blurRad="38100" dist="38100" dir="2700000" algn="tl">
                    <a:srgbClr val="000000">
                      <a:alpha val="43137"/>
                    </a:srgbClr>
                  </a:outerShdw>
                </a:effectLst>
              </a:rPr>
              <a:t>300,0 </a:t>
            </a:r>
            <a:r>
              <a:rPr lang="ru-RU" sz="1400" dirty="0" smtClean="0">
                <a:solidFill>
                  <a:srgbClr val="1F497D">
                    <a:lumMod val="50000"/>
                  </a:srgbClr>
                </a:solidFill>
              </a:rPr>
              <a:t>тыс. </a:t>
            </a:r>
            <a:r>
              <a:rPr lang="ru-RU" sz="1400" dirty="0">
                <a:solidFill>
                  <a:srgbClr val="1F497D">
                    <a:lumMod val="50000"/>
                  </a:srgbClr>
                </a:solidFill>
              </a:rPr>
              <a:t>руб. </a:t>
            </a:r>
          </a:p>
        </p:txBody>
      </p:sp>
      <p:sp>
        <p:nvSpPr>
          <p:cNvPr id="5" name="Скругленный прямоугольник 4"/>
          <p:cNvSpPr/>
          <p:nvPr/>
        </p:nvSpPr>
        <p:spPr>
          <a:xfrm>
            <a:off x="4139952" y="1628800"/>
            <a:ext cx="4824536" cy="752558"/>
          </a:xfrm>
          <a:prstGeom prst="roundRect">
            <a:avLst/>
          </a:prstGeom>
          <a:solidFill>
            <a:schemeClr val="accent4">
              <a:lumMod val="20000"/>
              <a:lumOff val="80000"/>
            </a:schemeClr>
          </a:solid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solidFill>
                  <a:schemeClr val="tx1"/>
                </a:solidFill>
              </a:rPr>
              <a:t>          На проводимые в районе мероприятия в соответствии с муниципальной </a:t>
            </a:r>
            <a:r>
              <a:rPr lang="ru-RU" sz="1200" dirty="0">
                <a:solidFill>
                  <a:schemeClr val="tx1"/>
                </a:solidFill>
              </a:rPr>
              <a:t>программы «Развитие физической культуры и спорта в Зеленчукском муниципальном районе»</a:t>
            </a:r>
          </a:p>
        </p:txBody>
      </p:sp>
      <p:sp>
        <p:nvSpPr>
          <p:cNvPr id="9" name="Овал 8"/>
          <p:cNvSpPr/>
          <p:nvPr/>
        </p:nvSpPr>
        <p:spPr>
          <a:xfrm>
            <a:off x="312862" y="2636912"/>
            <a:ext cx="3251026" cy="864096"/>
          </a:xfrm>
          <a:prstGeom prst="ellipse">
            <a:avLst/>
          </a:prstGeom>
          <a:solidFill>
            <a:schemeClr val="accent4">
              <a:lumMod val="20000"/>
              <a:lumOff val="80000"/>
            </a:schemeClr>
          </a:soli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sz="1400" dirty="0" smtClean="0">
              <a:solidFill>
                <a:srgbClr val="1F497D">
                  <a:lumMod val="50000"/>
                </a:srgbClr>
              </a:solidFill>
            </a:endParaRPr>
          </a:p>
          <a:p>
            <a:pPr algn="ctr">
              <a:defRPr/>
            </a:pPr>
            <a:endParaRPr lang="ru-RU" sz="1300" dirty="0" smtClean="0">
              <a:solidFill>
                <a:srgbClr val="1F497D">
                  <a:lumMod val="50000"/>
                </a:srgbClr>
              </a:solidFill>
            </a:endParaRPr>
          </a:p>
          <a:p>
            <a:pPr algn="ctr">
              <a:defRPr/>
            </a:pPr>
            <a:endParaRPr lang="ru-RU" sz="1300" dirty="0" smtClean="0">
              <a:solidFill>
                <a:srgbClr val="1F497D">
                  <a:lumMod val="50000"/>
                </a:srgbClr>
              </a:solidFill>
            </a:endParaRPr>
          </a:p>
          <a:p>
            <a:pPr algn="ctr">
              <a:defRPr/>
            </a:pPr>
            <a:r>
              <a:rPr lang="ru-RU" sz="1300" dirty="0">
                <a:solidFill>
                  <a:srgbClr val="1F497D">
                    <a:lumMod val="50000"/>
                  </a:srgbClr>
                </a:solidFill>
              </a:rPr>
              <a:t> </a:t>
            </a:r>
            <a:r>
              <a:rPr lang="ru-RU" sz="1400" dirty="0">
                <a:solidFill>
                  <a:srgbClr val="1F497D">
                    <a:lumMod val="50000"/>
                  </a:srgbClr>
                </a:solidFill>
              </a:rPr>
              <a:t>Другие вопросы в области физической культуры и спорта </a:t>
            </a:r>
            <a:r>
              <a:rPr lang="ru-RU" sz="1400" dirty="0">
                <a:solidFill>
                  <a:srgbClr val="1F497D">
                    <a:lumMod val="50000"/>
                  </a:srgbClr>
                </a:solidFill>
                <a:effectLst>
                  <a:outerShdw blurRad="38100" dist="38100" dir="2700000" algn="tl">
                    <a:srgbClr val="000000">
                      <a:alpha val="43137"/>
                    </a:srgbClr>
                  </a:outerShdw>
                </a:effectLst>
              </a:rPr>
              <a:t>1 </a:t>
            </a:r>
            <a:r>
              <a:rPr lang="ru-RU" sz="1400" dirty="0" smtClean="0">
                <a:solidFill>
                  <a:srgbClr val="1F497D">
                    <a:lumMod val="50000"/>
                  </a:srgbClr>
                </a:solidFill>
                <a:effectLst>
                  <a:outerShdw blurRad="38100" dist="38100" dir="2700000" algn="tl">
                    <a:srgbClr val="000000">
                      <a:alpha val="43137"/>
                    </a:srgbClr>
                  </a:outerShdw>
                </a:effectLst>
              </a:rPr>
              <a:t>221,3 </a:t>
            </a:r>
            <a:r>
              <a:rPr lang="ru-RU" sz="1400" dirty="0" smtClean="0">
                <a:solidFill>
                  <a:srgbClr val="1F497D">
                    <a:lumMod val="50000"/>
                  </a:srgbClr>
                </a:solidFill>
              </a:rPr>
              <a:t>тыс</a:t>
            </a:r>
            <a:r>
              <a:rPr lang="ru-RU" sz="1400" dirty="0">
                <a:solidFill>
                  <a:srgbClr val="1F497D">
                    <a:lumMod val="50000"/>
                  </a:srgbClr>
                </a:solidFill>
              </a:rPr>
              <a:t>. руб. </a:t>
            </a:r>
          </a:p>
          <a:p>
            <a:pPr algn="ctr">
              <a:defRPr/>
            </a:pPr>
            <a:endParaRPr lang="ru-RU" sz="1300" dirty="0" smtClean="0">
              <a:solidFill>
                <a:srgbClr val="1F497D">
                  <a:lumMod val="50000"/>
                </a:srgbClr>
              </a:solidFill>
            </a:endParaRPr>
          </a:p>
          <a:p>
            <a:pPr algn="ctr">
              <a:defRPr/>
            </a:pPr>
            <a:r>
              <a:rPr lang="ru-RU" sz="1300" dirty="0" smtClean="0">
                <a:solidFill>
                  <a:srgbClr val="1F497D">
                    <a:lumMod val="50000"/>
                  </a:srgbClr>
                </a:solidFill>
              </a:rPr>
              <a:t> </a:t>
            </a:r>
          </a:p>
          <a:p>
            <a:pPr algn="ctr" fontAlgn="b">
              <a:defRPr/>
            </a:pPr>
            <a:endParaRPr lang="ru-RU" sz="1400" dirty="0">
              <a:solidFill>
                <a:srgbClr val="000000"/>
              </a:solidFill>
            </a:endParaRPr>
          </a:p>
        </p:txBody>
      </p:sp>
      <p:sp>
        <p:nvSpPr>
          <p:cNvPr id="11" name="Скругленный прямоугольник 10"/>
          <p:cNvSpPr/>
          <p:nvPr/>
        </p:nvSpPr>
        <p:spPr>
          <a:xfrm>
            <a:off x="4139952" y="2564904"/>
            <a:ext cx="4788056" cy="1080121"/>
          </a:xfrm>
          <a:prstGeom prst="roundRect">
            <a:avLst/>
          </a:prstGeom>
          <a:solidFill>
            <a:schemeClr val="accent4">
              <a:lumMod val="20000"/>
              <a:lumOff val="80000"/>
            </a:schemeClr>
          </a:solid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600" dirty="0">
              <a:solidFill>
                <a:srgbClr val="FFFFFF"/>
              </a:solidFill>
            </a:endParaRPr>
          </a:p>
          <a:p>
            <a:pPr algn="ctr">
              <a:defRPr/>
            </a:pPr>
            <a:endParaRPr lang="ru-RU" sz="1300" dirty="0" smtClean="0">
              <a:solidFill>
                <a:schemeClr val="tx1"/>
              </a:solidFill>
            </a:endParaRPr>
          </a:p>
          <a:p>
            <a:pPr algn="just">
              <a:defRPr/>
            </a:pPr>
            <a:r>
              <a:rPr lang="ru-RU" sz="1200" dirty="0" smtClean="0">
                <a:solidFill>
                  <a:schemeClr val="tx1"/>
                </a:solidFill>
              </a:rPr>
              <a:t>          На </a:t>
            </a:r>
            <a:r>
              <a:rPr lang="ru-RU" sz="1200" dirty="0">
                <a:solidFill>
                  <a:schemeClr val="tx1"/>
                </a:solidFill>
              </a:rPr>
              <a:t>проводимые в районе мероприятия в соответствии с </a:t>
            </a:r>
            <a:r>
              <a:rPr lang="ru-RU" sz="1200" dirty="0" smtClean="0">
                <a:solidFill>
                  <a:schemeClr val="tx1"/>
                </a:solidFill>
              </a:rPr>
              <a:t>муниципальных </a:t>
            </a:r>
            <a:r>
              <a:rPr lang="ru-RU" sz="1200" dirty="0">
                <a:solidFill>
                  <a:schemeClr val="tx1"/>
                </a:solidFill>
              </a:rPr>
              <a:t>программ: </a:t>
            </a:r>
            <a:r>
              <a:rPr lang="ru-RU" sz="1200" dirty="0" smtClean="0">
                <a:solidFill>
                  <a:schemeClr val="tx1"/>
                </a:solidFill>
              </a:rPr>
              <a:t> </a:t>
            </a:r>
            <a:r>
              <a:rPr lang="ru-RU" sz="1100" dirty="0" smtClean="0">
                <a:solidFill>
                  <a:schemeClr val="tx1"/>
                </a:solidFill>
              </a:rPr>
              <a:t>«</a:t>
            </a:r>
            <a:r>
              <a:rPr lang="ru-RU" sz="1100" dirty="0">
                <a:solidFill>
                  <a:schemeClr val="tx1"/>
                </a:solidFill>
              </a:rPr>
              <a:t>Профилактика терроризма и экстремизма в ЗМР»; «Противодействие коррупции в ЗМР»; «Профилактика преступлений и иных правонарушений в ЗМР</a:t>
            </a:r>
            <a:r>
              <a:rPr lang="ru-RU" sz="1100" dirty="0" smtClean="0">
                <a:solidFill>
                  <a:schemeClr val="tx1"/>
                </a:solidFill>
              </a:rPr>
              <a:t>»;</a:t>
            </a:r>
          </a:p>
          <a:p>
            <a:pPr algn="just">
              <a:defRPr/>
            </a:pPr>
            <a:r>
              <a:rPr lang="ru-RU" sz="1100" dirty="0" smtClean="0">
                <a:solidFill>
                  <a:schemeClr val="tx1"/>
                </a:solidFill>
              </a:rPr>
              <a:t>            На содержание </a:t>
            </a:r>
            <a:r>
              <a:rPr lang="ru-RU" sz="1100" dirty="0">
                <a:solidFill>
                  <a:schemeClr val="tx1"/>
                </a:solidFill>
              </a:rPr>
              <a:t>отдела по </a:t>
            </a:r>
            <a:r>
              <a:rPr lang="ru-RU" sz="1100" dirty="0" smtClean="0">
                <a:solidFill>
                  <a:schemeClr val="tx1"/>
                </a:solidFill>
              </a:rPr>
              <a:t>ФК и спорту</a:t>
            </a:r>
            <a:r>
              <a:rPr lang="ru-RU" sz="1100" dirty="0">
                <a:solidFill>
                  <a:schemeClr val="tx1"/>
                </a:solidFill>
              </a:rPr>
              <a:t>, туризму и молодежной политике.</a:t>
            </a:r>
          </a:p>
          <a:p>
            <a:pPr algn="ctr">
              <a:defRPr/>
            </a:pPr>
            <a:endParaRPr lang="ru-RU" sz="1200" dirty="0">
              <a:solidFill>
                <a:srgbClr val="1F497D">
                  <a:lumMod val="50000"/>
                </a:srgbClr>
              </a:solidFill>
            </a:endParaRPr>
          </a:p>
          <a:p>
            <a:pPr algn="ctr">
              <a:defRPr/>
            </a:pPr>
            <a:endParaRPr lang="ru-RU" sz="1600" dirty="0">
              <a:solidFill>
                <a:srgbClr val="1F497D">
                  <a:lumMod val="50000"/>
                </a:srgbClr>
              </a:solidFill>
            </a:endParaRPr>
          </a:p>
        </p:txBody>
      </p:sp>
      <p:sp>
        <p:nvSpPr>
          <p:cNvPr id="15" name="Нашивка 14"/>
          <p:cNvSpPr/>
          <p:nvPr/>
        </p:nvSpPr>
        <p:spPr>
          <a:xfrm>
            <a:off x="3583757" y="2852936"/>
            <a:ext cx="484187" cy="485775"/>
          </a:xfrm>
          <a:prstGeom prst="chevron">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dirty="0">
              <a:solidFill>
                <a:prstClr val="black"/>
              </a:solidFill>
            </a:endParaRPr>
          </a:p>
        </p:txBody>
      </p:sp>
      <p:sp>
        <p:nvSpPr>
          <p:cNvPr id="17" name="Заголовок 1"/>
          <p:cNvSpPr txBox="1">
            <a:spLocks/>
          </p:cNvSpPr>
          <p:nvPr/>
        </p:nvSpPr>
        <p:spPr>
          <a:xfrm>
            <a:off x="683568" y="4221088"/>
            <a:ext cx="5474568" cy="576064"/>
          </a:xfrm>
          <a:prstGeom prst="rect">
            <a:avLst/>
          </a:prstGeo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2400" b="1" dirty="0">
                <a:effectLst>
                  <a:outerShdw blurRad="38100" dist="38100" dir="2700000" algn="tl">
                    <a:srgbClr val="000000">
                      <a:alpha val="43137"/>
                    </a:srgbClr>
                  </a:outerShdw>
                </a:effectLst>
              </a:rPr>
              <a:t>Межбюджетные трансферты </a:t>
            </a:r>
            <a:endParaRPr lang="ru-RU" sz="1600" b="1" dirty="0" smtClean="0">
              <a:effectLst>
                <a:outerShdw blurRad="38100" dist="38100" dir="2700000" algn="tl">
                  <a:srgbClr val="000000">
                    <a:alpha val="43137"/>
                  </a:srgbClr>
                </a:outerShdw>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665599177"/>
              </p:ext>
            </p:extLst>
          </p:nvPr>
        </p:nvGraphicFramePr>
        <p:xfrm>
          <a:off x="683568" y="4925509"/>
          <a:ext cx="7920880" cy="1815859"/>
        </p:xfrm>
        <a:graphic>
          <a:graphicData uri="http://schemas.openxmlformats.org/drawingml/2006/table">
            <a:tbl>
              <a:tblPr>
                <a:tableStyleId>{5C22544A-7EE6-4342-B048-85BDC9FD1C3A}</a:tableStyleId>
              </a:tblPr>
              <a:tblGrid>
                <a:gridCol w="5118386"/>
                <a:gridCol w="1459812"/>
                <a:gridCol w="1342682"/>
              </a:tblGrid>
              <a:tr h="264029">
                <a:tc>
                  <a:txBody>
                    <a:bodyPr/>
                    <a:lstStyle/>
                    <a:p>
                      <a:pPr algn="ctr">
                        <a:spcAft>
                          <a:spcPts val="0"/>
                        </a:spcAft>
                      </a:pPr>
                      <a:r>
                        <a:rPr lang="ru-RU" sz="1200" b="1" kern="0" dirty="0" smtClean="0">
                          <a:effectLst/>
                          <a:latin typeface="Times New Roman"/>
                        </a:rPr>
                        <a:t>наименование</a:t>
                      </a:r>
                      <a:endParaRPr lang="ru-RU" sz="1200" b="1" kern="0" dirty="0">
                        <a:effectLst/>
                        <a:latin typeface="Times New Roman"/>
                      </a:endParaRPr>
                    </a:p>
                  </a:txBody>
                  <a:tcPr marL="68580" marR="68580" marT="0" marB="0">
                    <a:solidFill>
                      <a:schemeClr val="accent2">
                        <a:lumMod val="40000"/>
                        <a:lumOff val="60000"/>
                      </a:schemeClr>
                    </a:solidFill>
                  </a:tcPr>
                </a:tc>
                <a:tc>
                  <a:txBody>
                    <a:bodyPr/>
                    <a:lstStyle/>
                    <a:p>
                      <a:pPr algn="ctr">
                        <a:spcAft>
                          <a:spcPts val="0"/>
                        </a:spcAft>
                      </a:pPr>
                      <a:r>
                        <a:rPr lang="ru-RU" sz="1200" b="1" dirty="0" smtClean="0">
                          <a:effectLst/>
                          <a:latin typeface="Times New Roman"/>
                          <a:ea typeface="Times New Roman"/>
                        </a:rPr>
                        <a:t>план</a:t>
                      </a:r>
                      <a:endParaRPr lang="ru-RU" sz="1200" b="1" dirty="0">
                        <a:effectLst/>
                        <a:latin typeface="Times New Roman"/>
                        <a:ea typeface="Times New Roman"/>
                      </a:endParaRPr>
                    </a:p>
                  </a:txBody>
                  <a:tcPr marL="68580" marR="68580" marT="0" marB="0" anchor="ctr">
                    <a:solidFill>
                      <a:schemeClr val="accent2">
                        <a:lumMod val="40000"/>
                        <a:lumOff val="60000"/>
                      </a:schemeClr>
                    </a:solidFill>
                  </a:tcPr>
                </a:tc>
                <a:tc>
                  <a:txBody>
                    <a:bodyPr/>
                    <a:lstStyle/>
                    <a:p>
                      <a:pPr algn="ctr">
                        <a:spcAft>
                          <a:spcPts val="0"/>
                        </a:spcAft>
                      </a:pPr>
                      <a:r>
                        <a:rPr lang="ru-RU" sz="1200" b="1" dirty="0" smtClean="0">
                          <a:effectLst/>
                          <a:latin typeface="Times New Roman"/>
                          <a:ea typeface="Times New Roman"/>
                        </a:rPr>
                        <a:t>исполнено</a:t>
                      </a:r>
                      <a:endParaRPr lang="ru-RU" sz="1200" b="1" dirty="0">
                        <a:effectLst/>
                        <a:latin typeface="Times New Roman"/>
                        <a:ea typeface="Times New Roman"/>
                      </a:endParaRPr>
                    </a:p>
                  </a:txBody>
                  <a:tcPr marL="68580" marR="68580" marT="0" marB="0" anchor="ctr">
                    <a:solidFill>
                      <a:schemeClr val="accent2">
                        <a:lumMod val="40000"/>
                        <a:lumOff val="60000"/>
                      </a:schemeClr>
                    </a:solidFill>
                  </a:tcPr>
                </a:tc>
              </a:tr>
              <a:tr h="480053">
                <a:tc>
                  <a:txBody>
                    <a:bodyPr/>
                    <a:lstStyle/>
                    <a:p>
                      <a:pPr algn="just">
                        <a:spcAft>
                          <a:spcPts val="0"/>
                        </a:spcAft>
                      </a:pPr>
                      <a:r>
                        <a:rPr lang="ru-RU" sz="1200" kern="0" dirty="0">
                          <a:effectLst/>
                        </a:rPr>
                        <a:t>Межбюджетные трансферты общего характера бюджетам субъектов Российской Федерации и муниципальных образований </a:t>
                      </a:r>
                      <a:endParaRPr lang="ru-RU" sz="1200" b="1" kern="0" dirty="0">
                        <a:effectLst/>
                        <a:latin typeface="Times New Roman"/>
                      </a:endParaRPr>
                    </a:p>
                  </a:txBody>
                  <a:tcPr marL="68580" marR="68580" marT="0" marB="0">
                    <a:solidFill>
                      <a:schemeClr val="accent2">
                        <a:lumMod val="20000"/>
                        <a:lumOff val="80000"/>
                      </a:schemeClr>
                    </a:solidFill>
                  </a:tcPr>
                </a:tc>
                <a:tc>
                  <a:txBody>
                    <a:bodyPr/>
                    <a:lstStyle/>
                    <a:p>
                      <a:pPr algn="r">
                        <a:spcAft>
                          <a:spcPts val="0"/>
                        </a:spcAft>
                      </a:pPr>
                      <a:r>
                        <a:rPr lang="ru-RU" sz="1200" dirty="0">
                          <a:effectLst/>
                        </a:rPr>
                        <a:t>76 737,1</a:t>
                      </a:r>
                    </a:p>
                    <a:p>
                      <a:pPr algn="r">
                        <a:spcAft>
                          <a:spcPts val="0"/>
                        </a:spcAft>
                      </a:pPr>
                      <a:r>
                        <a:rPr lang="ru-RU" sz="1200" dirty="0">
                          <a:effectLst/>
                        </a:rPr>
                        <a:t> </a:t>
                      </a:r>
                      <a:endParaRPr lang="ru-R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lgn="r">
                        <a:spcAft>
                          <a:spcPts val="0"/>
                        </a:spcAft>
                      </a:pPr>
                      <a:r>
                        <a:rPr lang="ru-RU" sz="1300" dirty="0">
                          <a:effectLst/>
                        </a:rPr>
                        <a:t>76 254,8</a:t>
                      </a:r>
                      <a:endParaRPr lang="ru-RU" sz="1200" dirty="0">
                        <a:effectLst/>
                      </a:endParaRPr>
                    </a:p>
                    <a:p>
                      <a:pPr algn="r">
                        <a:spcAft>
                          <a:spcPts val="0"/>
                        </a:spcAft>
                      </a:pPr>
                      <a:r>
                        <a:rPr lang="ru-RU" sz="1300" dirty="0">
                          <a:effectLst/>
                        </a:rPr>
                        <a:t> </a:t>
                      </a:r>
                      <a:endParaRPr lang="ru-RU" sz="1200" dirty="0">
                        <a:effectLst/>
                        <a:latin typeface="Times New Roman"/>
                        <a:ea typeface="Times New Roman"/>
                      </a:endParaRPr>
                    </a:p>
                  </a:txBody>
                  <a:tcPr marL="68580" marR="68580" marT="0" marB="0" anchor="ctr">
                    <a:solidFill>
                      <a:schemeClr val="accent2">
                        <a:lumMod val="20000"/>
                        <a:lumOff val="80000"/>
                      </a:schemeClr>
                    </a:solidFill>
                  </a:tcPr>
                </a:tc>
              </a:tr>
              <a:tr h="491645">
                <a:tc>
                  <a:txBody>
                    <a:bodyPr/>
                    <a:lstStyle/>
                    <a:p>
                      <a:pPr algn="just">
                        <a:spcAft>
                          <a:spcPts val="0"/>
                        </a:spcAft>
                      </a:pPr>
                      <a:r>
                        <a:rPr lang="ru-RU" sz="1200" kern="0" dirty="0">
                          <a:effectLst/>
                        </a:rPr>
                        <a:t>Дотации на выравнивание  бюджетной обеспеченности субъектов Российской Федерации и муниципальных образований</a:t>
                      </a:r>
                      <a:endParaRPr lang="ru-RU" sz="1200" b="1" kern="0" dirty="0">
                        <a:effectLst/>
                        <a:latin typeface="Times New Roman"/>
                      </a:endParaRPr>
                    </a:p>
                  </a:txBody>
                  <a:tcPr marL="68580" marR="68580" marT="0" marB="0">
                    <a:solidFill>
                      <a:schemeClr val="accent2">
                        <a:lumMod val="20000"/>
                        <a:lumOff val="80000"/>
                      </a:schemeClr>
                    </a:solidFill>
                  </a:tcPr>
                </a:tc>
                <a:tc>
                  <a:txBody>
                    <a:bodyPr/>
                    <a:lstStyle/>
                    <a:p>
                      <a:pPr algn="r">
                        <a:spcAft>
                          <a:spcPts val="0"/>
                        </a:spcAft>
                      </a:pPr>
                      <a:r>
                        <a:rPr lang="ru-RU" sz="1200" dirty="0">
                          <a:effectLst/>
                        </a:rPr>
                        <a:t>29 801,2</a:t>
                      </a:r>
                    </a:p>
                    <a:p>
                      <a:pPr algn="r">
                        <a:spcAft>
                          <a:spcPts val="0"/>
                        </a:spcAft>
                      </a:pPr>
                      <a:r>
                        <a:rPr lang="ru-RU" sz="1200" dirty="0">
                          <a:effectLst/>
                        </a:rPr>
                        <a:t> </a:t>
                      </a:r>
                      <a:endParaRPr lang="ru-R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lgn="r">
                        <a:spcAft>
                          <a:spcPts val="0"/>
                        </a:spcAft>
                      </a:pPr>
                      <a:r>
                        <a:rPr lang="ru-RU" sz="1300" dirty="0">
                          <a:effectLst/>
                        </a:rPr>
                        <a:t>29 801,2</a:t>
                      </a:r>
                      <a:endParaRPr lang="ru-RU" sz="1200" dirty="0">
                        <a:effectLst/>
                      </a:endParaRPr>
                    </a:p>
                    <a:p>
                      <a:pPr algn="r">
                        <a:spcAft>
                          <a:spcPts val="0"/>
                        </a:spcAft>
                      </a:pPr>
                      <a:r>
                        <a:rPr lang="ru-RU" sz="1300" dirty="0">
                          <a:effectLst/>
                        </a:rPr>
                        <a:t> </a:t>
                      </a:r>
                      <a:endParaRPr lang="ru-RU" sz="1200" dirty="0">
                        <a:effectLst/>
                        <a:latin typeface="Times New Roman"/>
                        <a:ea typeface="Times New Roman"/>
                      </a:endParaRPr>
                    </a:p>
                  </a:txBody>
                  <a:tcPr marL="68580" marR="68580" marT="0" marB="0" anchor="ctr">
                    <a:solidFill>
                      <a:schemeClr val="accent2">
                        <a:lumMod val="20000"/>
                        <a:lumOff val="80000"/>
                      </a:schemeClr>
                    </a:solidFill>
                  </a:tcPr>
                </a:tc>
              </a:tr>
              <a:tr h="227008">
                <a:tc>
                  <a:txBody>
                    <a:bodyPr/>
                    <a:lstStyle/>
                    <a:p>
                      <a:pPr algn="just">
                        <a:spcAft>
                          <a:spcPts val="0"/>
                        </a:spcAft>
                      </a:pPr>
                      <a:r>
                        <a:rPr lang="ru-RU" sz="1200" kern="0" dirty="0">
                          <a:effectLst/>
                        </a:rPr>
                        <a:t>Иные дотации</a:t>
                      </a:r>
                      <a:endParaRPr lang="ru-RU" sz="1200" b="1" kern="0" dirty="0">
                        <a:effectLst/>
                        <a:latin typeface="Times New Roman"/>
                      </a:endParaRPr>
                    </a:p>
                  </a:txBody>
                  <a:tcPr marL="68580" marR="68580" marT="0" marB="0">
                    <a:solidFill>
                      <a:schemeClr val="accent2">
                        <a:lumMod val="20000"/>
                        <a:lumOff val="80000"/>
                      </a:schemeClr>
                    </a:solidFill>
                  </a:tcPr>
                </a:tc>
                <a:tc>
                  <a:txBody>
                    <a:bodyPr/>
                    <a:lstStyle/>
                    <a:p>
                      <a:pPr algn="r">
                        <a:spcAft>
                          <a:spcPts val="0"/>
                        </a:spcAft>
                      </a:pPr>
                      <a:r>
                        <a:rPr lang="ru-RU" sz="1200" dirty="0">
                          <a:effectLst/>
                        </a:rPr>
                        <a:t>3 095,3</a:t>
                      </a:r>
                      <a:endParaRPr lang="ru-R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lgn="r">
                        <a:spcAft>
                          <a:spcPts val="0"/>
                        </a:spcAft>
                      </a:pPr>
                      <a:r>
                        <a:rPr lang="ru-RU" sz="1300" dirty="0">
                          <a:effectLst/>
                        </a:rPr>
                        <a:t>3 095,3</a:t>
                      </a:r>
                      <a:endParaRPr lang="ru-RU" sz="1200" dirty="0">
                        <a:effectLst/>
                        <a:latin typeface="Times New Roman"/>
                        <a:ea typeface="Times New Roman"/>
                      </a:endParaRPr>
                    </a:p>
                  </a:txBody>
                  <a:tcPr marL="68580" marR="68580" marT="0" marB="0" anchor="ctr">
                    <a:solidFill>
                      <a:schemeClr val="accent2">
                        <a:lumMod val="20000"/>
                        <a:lumOff val="80000"/>
                      </a:schemeClr>
                    </a:solidFill>
                  </a:tcPr>
                </a:tc>
              </a:tr>
              <a:tr h="353124">
                <a:tc>
                  <a:txBody>
                    <a:bodyPr/>
                    <a:lstStyle/>
                    <a:p>
                      <a:pPr algn="just">
                        <a:spcAft>
                          <a:spcPts val="0"/>
                        </a:spcAft>
                      </a:pPr>
                      <a:r>
                        <a:rPr lang="ru-RU" sz="1200" kern="0" dirty="0">
                          <a:effectLst/>
                        </a:rPr>
                        <a:t>Прочие межбюджетные трансферты общего характера</a:t>
                      </a:r>
                      <a:endParaRPr lang="ru-RU" sz="1200" b="1" kern="0" dirty="0">
                        <a:effectLst/>
                        <a:latin typeface="Times New Roman"/>
                      </a:endParaRPr>
                    </a:p>
                  </a:txBody>
                  <a:tcPr marL="68580" marR="68580" marT="0" marB="0">
                    <a:solidFill>
                      <a:schemeClr val="accent2">
                        <a:lumMod val="20000"/>
                        <a:lumOff val="80000"/>
                      </a:schemeClr>
                    </a:solidFill>
                  </a:tcPr>
                </a:tc>
                <a:tc>
                  <a:txBody>
                    <a:bodyPr/>
                    <a:lstStyle/>
                    <a:p>
                      <a:pPr algn="r">
                        <a:spcAft>
                          <a:spcPts val="0"/>
                        </a:spcAft>
                      </a:pPr>
                      <a:r>
                        <a:rPr lang="ru-RU" sz="1200" dirty="0">
                          <a:effectLst/>
                        </a:rPr>
                        <a:t>43 840,6</a:t>
                      </a:r>
                      <a:endParaRPr lang="ru-R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lgn="r">
                        <a:spcAft>
                          <a:spcPts val="0"/>
                        </a:spcAft>
                      </a:pPr>
                      <a:r>
                        <a:rPr lang="ru-RU" sz="1300" dirty="0">
                          <a:effectLst/>
                        </a:rPr>
                        <a:t>43 358,3</a:t>
                      </a:r>
                      <a:endParaRPr lang="ru-RU" sz="1200" dirty="0">
                        <a:effectLst/>
                        <a:latin typeface="Times New Roman"/>
                        <a:ea typeface="Times New Roman"/>
                      </a:endParaRPr>
                    </a:p>
                  </a:txBody>
                  <a:tcPr marL="68580" marR="68580" marT="0" marB="0" anchor="ctr">
                    <a:solidFill>
                      <a:schemeClr val="accent2">
                        <a:lumMod val="20000"/>
                        <a:lumOff val="80000"/>
                      </a:schemeClr>
                    </a:solidFill>
                  </a:tcPr>
                </a:tc>
              </a:tr>
            </a:tbl>
          </a:graphicData>
        </a:graphic>
      </p:graphicFrame>
      <p:sp>
        <p:nvSpPr>
          <p:cNvPr id="19" name="Нашивка 18"/>
          <p:cNvSpPr/>
          <p:nvPr/>
        </p:nvSpPr>
        <p:spPr>
          <a:xfrm>
            <a:off x="3586431" y="1772816"/>
            <a:ext cx="484187" cy="485775"/>
          </a:xfrm>
          <a:prstGeom prst="chevron">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dirty="0">
              <a:solidFill>
                <a:prstClr val="black"/>
              </a:solidFill>
            </a:endParaRPr>
          </a:p>
        </p:txBody>
      </p:sp>
      <p:pic>
        <p:nvPicPr>
          <p:cNvPr id="13" name="Рисунок 12" descr="https://im1-tub-ru.yandex.net/i?id=1d24383fba05ce6b99d6dfec9ffdb4c9&amp;n=33&amp;h=190&amp;w=480">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51520" y="116632"/>
            <a:ext cx="3577004" cy="1440160"/>
          </a:xfrm>
          <a:prstGeom prst="rect">
            <a:avLst/>
          </a:prstGeom>
          <a:noFill/>
          <a:ln>
            <a:noFill/>
          </a:ln>
        </p:spPr>
      </p:pic>
    </p:spTree>
    <p:extLst>
      <p:ext uri="{BB962C8B-B14F-4D97-AF65-F5344CB8AC3E}">
        <p14:creationId xmlns:p14="http://schemas.microsoft.com/office/powerpoint/2010/main" val="4198105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3094142" y="199478"/>
            <a:ext cx="5904656" cy="830997"/>
          </a:xfrm>
          <a:prstGeom prst="rect">
            <a:avLst/>
          </a:prstGeom>
        </p:spPr>
        <p:txBody>
          <a:bodyPr wrap="square">
            <a:spAutoFit/>
          </a:bodyPr>
          <a:lstStyle/>
          <a:p>
            <a:pPr algn="ctr" fontAlgn="base">
              <a:spcBef>
                <a:spcPct val="50000"/>
              </a:spcBef>
              <a:spcAft>
                <a:spcPct val="0"/>
              </a:spcAft>
            </a:pPr>
            <a:r>
              <a:rPr lang="ru-RU" sz="2400" b="1" dirty="0">
                <a:solidFill>
                  <a:schemeClr val="bg1"/>
                </a:solidFill>
                <a:effectLst>
                  <a:outerShdw blurRad="38100" dist="38100" dir="2700000" algn="tl">
                    <a:srgbClr val="000000">
                      <a:alpha val="43137"/>
                    </a:srgbClr>
                  </a:outerShdw>
                </a:effectLst>
                <a:latin typeface="Times New Roman" pitchFamily="18" charset="0"/>
              </a:rPr>
              <a:t>Рост заработной платы отдельных категорий работников бюджетной сферы </a:t>
            </a:r>
          </a:p>
        </p:txBody>
      </p:sp>
      <p:sp>
        <p:nvSpPr>
          <p:cNvPr id="16" name="Прямоугольник 15"/>
          <p:cNvSpPr/>
          <p:nvPr/>
        </p:nvSpPr>
        <p:spPr>
          <a:xfrm>
            <a:off x="3022134" y="1412776"/>
            <a:ext cx="5976664" cy="738664"/>
          </a:xfrm>
          <a:prstGeom prst="rect">
            <a:avLst/>
          </a:prstGeom>
        </p:spPr>
        <p:txBody>
          <a:bodyPr wrap="square">
            <a:spAutoFit/>
          </a:bodyPr>
          <a:lstStyle/>
          <a:p>
            <a:pPr algn="ctr" fontAlgn="base">
              <a:spcBef>
                <a:spcPct val="50000"/>
              </a:spcBef>
              <a:spcAft>
                <a:spcPct val="0"/>
              </a:spcAft>
            </a:pPr>
            <a:r>
              <a:rPr lang="ru-RU" sz="1400" b="1"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rPr>
              <a:t>На выплату заработной платы работников </a:t>
            </a:r>
            <a:r>
              <a:rPr lang="ru-RU" sz="1400" b="1"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rPr>
              <a:t>бюджетной сферы </a:t>
            </a:r>
            <a:r>
              <a:rPr lang="ru-RU" sz="1400" b="1"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rPr>
              <a:t>на 2016 год запланировано на уровне 2015 года, с учетом выполнения «майских» Указов Президента России</a:t>
            </a:r>
            <a:endParaRPr lang="ru-RU" sz="1400" b="1"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2670073322"/>
              </p:ext>
            </p:extLst>
          </p:nvPr>
        </p:nvGraphicFramePr>
        <p:xfrm>
          <a:off x="467546" y="2595886"/>
          <a:ext cx="8424937" cy="3929460"/>
        </p:xfrm>
        <a:graphic>
          <a:graphicData uri="http://schemas.openxmlformats.org/drawingml/2006/table">
            <a:tbl>
              <a:tblPr firstRow="1" bandRow="1">
                <a:tableStyleId>{5C22544A-7EE6-4342-B048-85BDC9FD1C3A}</a:tableStyleId>
              </a:tblPr>
              <a:tblGrid>
                <a:gridCol w="2808313"/>
                <a:gridCol w="702078"/>
                <a:gridCol w="702078"/>
                <a:gridCol w="702078"/>
                <a:gridCol w="702078"/>
                <a:gridCol w="702078"/>
                <a:gridCol w="702078"/>
                <a:gridCol w="702078"/>
                <a:gridCol w="702078"/>
              </a:tblGrid>
              <a:tr h="838167">
                <a:tc rowSpan="2">
                  <a:txBody>
                    <a:bodyPr/>
                    <a:lstStyle/>
                    <a:p>
                      <a:pPr algn="ctr">
                        <a:spcAft>
                          <a:spcPts val="0"/>
                        </a:spcAft>
                      </a:pPr>
                      <a:r>
                        <a:rPr lang="ru-RU" sz="1200" kern="150" dirty="0">
                          <a:solidFill>
                            <a:schemeClr val="bg1"/>
                          </a:solidFill>
                          <a:effectLst>
                            <a:outerShdw blurRad="38100" dist="38100" dir="2700000" algn="tl">
                              <a:srgbClr val="000000">
                                <a:alpha val="43137"/>
                              </a:srgbClr>
                            </a:outerShdw>
                          </a:effectLst>
                          <a:latin typeface="Times New Roman"/>
                          <a:ea typeface="Arial Unicode MS"/>
                          <a:cs typeface="Mangal"/>
                        </a:rPr>
                        <a:t> </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p>
                      <a:pPr algn="ctr">
                        <a:spcAft>
                          <a:spcPts val="0"/>
                        </a:spcAft>
                      </a:pPr>
                      <a:r>
                        <a:rPr lang="ru-RU" sz="1200" kern="150" dirty="0">
                          <a:solidFill>
                            <a:schemeClr val="bg1"/>
                          </a:solidFill>
                          <a:effectLst>
                            <a:outerShdw blurRad="38100" dist="38100" dir="2700000" algn="tl">
                              <a:srgbClr val="000000">
                                <a:alpha val="43137"/>
                              </a:srgbClr>
                            </a:outerShdw>
                          </a:effectLst>
                          <a:latin typeface="Times New Roman"/>
                          <a:ea typeface="Arial Unicode MS"/>
                          <a:cs typeface="Mangal"/>
                        </a:rPr>
                        <a:t>Наименование</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solidFill>
                      <a:schemeClr val="accent2">
                        <a:lumMod val="75000"/>
                      </a:schemeClr>
                    </a:solidFill>
                  </a:tcPr>
                </a:tc>
                <a:tc gridSpan="2">
                  <a:txBody>
                    <a:bodyPr/>
                    <a:lstStyle/>
                    <a:p>
                      <a:pPr algn="ctr">
                        <a:spcAft>
                          <a:spcPts val="0"/>
                        </a:spcAft>
                      </a:pPr>
                      <a:r>
                        <a:rPr lang="ru-RU" sz="1200" kern="150" dirty="0">
                          <a:solidFill>
                            <a:schemeClr val="bg1"/>
                          </a:solidFill>
                          <a:effectLst>
                            <a:outerShdw blurRad="38100" dist="38100" dir="2700000" algn="tl">
                              <a:srgbClr val="000000">
                                <a:alpha val="43137"/>
                              </a:srgbClr>
                            </a:outerShdw>
                          </a:effectLst>
                          <a:latin typeface="Times New Roman"/>
                          <a:ea typeface="Arial Unicode MS"/>
                          <a:cs typeface="Mangal"/>
                        </a:rPr>
                        <a:t>Средняя заработная плата по КЧР (руб.)</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200" kern="150" dirty="0">
                          <a:solidFill>
                            <a:schemeClr val="bg1"/>
                          </a:solidFill>
                          <a:effectLst>
                            <a:outerShdw blurRad="38100" dist="38100" dir="2700000" algn="tl">
                              <a:srgbClr val="000000">
                                <a:alpha val="43137"/>
                              </a:srgbClr>
                            </a:outerShdw>
                          </a:effectLst>
                          <a:latin typeface="Times New Roman"/>
                          <a:ea typeface="Arial Unicode MS"/>
                          <a:cs typeface="Mangal"/>
                        </a:rPr>
                        <a:t>Средняя </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p>
                      <a:pPr algn="ctr">
                        <a:spcAft>
                          <a:spcPts val="0"/>
                        </a:spcAft>
                      </a:pPr>
                      <a:r>
                        <a:rPr lang="ru-RU" sz="1200" kern="150" dirty="0">
                          <a:solidFill>
                            <a:schemeClr val="bg1"/>
                          </a:solidFill>
                          <a:effectLst>
                            <a:outerShdw blurRad="38100" dist="38100" dir="2700000" algn="tl">
                              <a:srgbClr val="000000">
                                <a:alpha val="43137"/>
                              </a:srgbClr>
                            </a:outerShdw>
                          </a:effectLst>
                          <a:latin typeface="Times New Roman"/>
                          <a:ea typeface="Arial Unicode MS"/>
                          <a:cs typeface="Mangal"/>
                        </a:rPr>
                        <a:t>зарплата работников МР </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p>
                      <a:pPr algn="ctr">
                        <a:spcAft>
                          <a:spcPts val="0"/>
                        </a:spcAft>
                      </a:pPr>
                      <a:r>
                        <a:rPr lang="ru-RU" sz="1200" kern="150" dirty="0">
                          <a:solidFill>
                            <a:schemeClr val="bg1"/>
                          </a:solidFill>
                          <a:effectLst>
                            <a:outerShdw blurRad="38100" dist="38100" dir="2700000" algn="tl">
                              <a:srgbClr val="000000">
                                <a:alpha val="43137"/>
                              </a:srgbClr>
                            </a:outerShdw>
                          </a:effectLst>
                          <a:latin typeface="Times New Roman"/>
                          <a:ea typeface="Arial Unicode MS"/>
                          <a:cs typeface="Mangal"/>
                        </a:rPr>
                        <a:t>(руб.)</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200" kern="150" dirty="0">
                          <a:solidFill>
                            <a:schemeClr val="bg1"/>
                          </a:solidFill>
                          <a:effectLst>
                            <a:outerShdw blurRad="38100" dist="38100" dir="2700000" algn="tl">
                              <a:srgbClr val="000000">
                                <a:alpha val="43137"/>
                              </a:srgbClr>
                            </a:outerShdw>
                          </a:effectLst>
                          <a:latin typeface="Times New Roman"/>
                          <a:ea typeface="Arial Unicode MS"/>
                          <a:cs typeface="Mangal"/>
                        </a:rPr>
                        <a:t>по </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p>
                      <a:pPr algn="ctr">
                        <a:spcAft>
                          <a:spcPts val="0"/>
                        </a:spcAft>
                      </a:pPr>
                      <a:r>
                        <a:rPr lang="ru-RU" sz="1200" kern="150" dirty="0">
                          <a:solidFill>
                            <a:schemeClr val="bg1"/>
                          </a:solidFill>
                          <a:effectLst>
                            <a:outerShdw blurRad="38100" dist="38100" dir="2700000" algn="tl">
                              <a:srgbClr val="000000">
                                <a:alpha val="43137"/>
                              </a:srgbClr>
                            </a:outerShdw>
                          </a:effectLst>
                          <a:latin typeface="Times New Roman"/>
                          <a:ea typeface="Arial Unicode MS"/>
                          <a:cs typeface="Mangal"/>
                        </a:rPr>
                        <a:t>дорожной </a:t>
                      </a:r>
                      <a:endParaRPr lang="ru-RU" sz="1200" kern="150" dirty="0" smtClean="0">
                        <a:solidFill>
                          <a:schemeClr val="bg1"/>
                        </a:solidFill>
                        <a:effectLst>
                          <a:outerShdw blurRad="38100" dist="38100" dir="2700000" algn="tl">
                            <a:srgbClr val="000000">
                              <a:alpha val="43137"/>
                            </a:srgbClr>
                          </a:outerShdw>
                        </a:effectLst>
                        <a:latin typeface="Times New Roman"/>
                        <a:ea typeface="Arial Unicode MS"/>
                        <a:cs typeface="Mangal"/>
                      </a:endParaRPr>
                    </a:p>
                    <a:p>
                      <a:pPr algn="ctr">
                        <a:spcAft>
                          <a:spcPts val="0"/>
                        </a:spcAft>
                      </a:pPr>
                      <a:r>
                        <a:rPr lang="ru-RU" sz="1200" kern="150" dirty="0" smtClean="0">
                          <a:solidFill>
                            <a:schemeClr val="bg1"/>
                          </a:solidFill>
                          <a:effectLst>
                            <a:outerShdw blurRad="38100" dist="38100" dir="2700000" algn="tl">
                              <a:srgbClr val="000000">
                                <a:alpha val="43137"/>
                              </a:srgbClr>
                            </a:outerShdw>
                          </a:effectLst>
                          <a:latin typeface="Times New Roman"/>
                          <a:ea typeface="Arial Unicode MS"/>
                          <a:cs typeface="Mangal"/>
                        </a:rPr>
                        <a:t>карте (план)</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p>
                      <a:pPr algn="ctr">
                        <a:spcAft>
                          <a:spcPts val="0"/>
                        </a:spcAft>
                      </a:pPr>
                      <a:r>
                        <a:rPr lang="ru-RU" sz="1200" kern="150" dirty="0" smtClean="0">
                          <a:solidFill>
                            <a:schemeClr val="bg1"/>
                          </a:solidFill>
                          <a:effectLst>
                            <a:outerShdw blurRad="38100" dist="38100" dir="2700000" algn="tl">
                              <a:srgbClr val="000000">
                                <a:alpha val="43137"/>
                              </a:srgbClr>
                            </a:outerShdw>
                          </a:effectLst>
                          <a:latin typeface="Times New Roman"/>
                          <a:ea typeface="Arial Unicode MS"/>
                          <a:cs typeface="Mangal"/>
                        </a:rPr>
                        <a:t>%</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200" kern="150" dirty="0" smtClean="0">
                          <a:solidFill>
                            <a:schemeClr val="bg1"/>
                          </a:solidFill>
                          <a:effectLst>
                            <a:outerShdw blurRad="38100" dist="38100" dir="2700000" algn="tl">
                              <a:srgbClr val="000000">
                                <a:alpha val="43137"/>
                              </a:srgbClr>
                            </a:outerShdw>
                          </a:effectLst>
                          <a:latin typeface="Times New Roman"/>
                          <a:ea typeface="Arial Unicode MS"/>
                          <a:cs typeface="Mangal"/>
                        </a:rPr>
                        <a:t>фактическое выполнение</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p>
                      <a:pPr algn="ctr">
                        <a:spcAft>
                          <a:spcPts val="0"/>
                        </a:spcAft>
                      </a:pPr>
                      <a:r>
                        <a:rPr lang="ru-RU" sz="1200" kern="150" dirty="0">
                          <a:solidFill>
                            <a:schemeClr val="bg1"/>
                          </a:solidFill>
                          <a:effectLst>
                            <a:outerShdw blurRad="38100" dist="38100" dir="2700000" algn="tl">
                              <a:srgbClr val="000000">
                                <a:alpha val="43137"/>
                              </a:srgbClr>
                            </a:outerShdw>
                          </a:effectLst>
                          <a:latin typeface="Times New Roman"/>
                          <a:ea typeface="Arial Unicode MS"/>
                          <a:cs typeface="Mangal"/>
                        </a:rPr>
                        <a:t>% </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p>
                      <a:pPr algn="ctr">
                        <a:spcAft>
                          <a:spcPts val="0"/>
                        </a:spcAft>
                      </a:pPr>
                      <a:r>
                        <a:rPr lang="ru-RU" sz="1200" kern="150" dirty="0">
                          <a:solidFill>
                            <a:schemeClr val="bg1"/>
                          </a:solidFill>
                          <a:effectLst>
                            <a:outerShdw blurRad="38100" dist="38100" dir="2700000" algn="tl">
                              <a:srgbClr val="000000">
                                <a:alpha val="43137"/>
                              </a:srgbClr>
                            </a:outerShdw>
                          </a:effectLst>
                          <a:latin typeface="Times New Roman"/>
                          <a:ea typeface="Arial Unicode MS"/>
                          <a:cs typeface="Mangal"/>
                        </a:rPr>
                        <a:t> </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ru-RU"/>
                    </a:p>
                  </a:txBody>
                  <a:tcPr/>
                </a:tc>
              </a:tr>
              <a:tr h="193519">
                <a:tc vMerge="1">
                  <a:txBody>
                    <a:bodyPr/>
                    <a:lstStyle/>
                    <a:p>
                      <a:endParaRPr lang="ru-RU"/>
                    </a:p>
                  </a:txBody>
                  <a:tcPr/>
                </a:tc>
                <a:tc>
                  <a:txBody>
                    <a:bodyPr/>
                    <a:lstStyle/>
                    <a:p>
                      <a:pPr algn="ctr">
                        <a:spcAft>
                          <a:spcPts val="0"/>
                        </a:spcAft>
                      </a:pPr>
                      <a:r>
                        <a:rPr lang="ru-RU" sz="1200" kern="150" dirty="0" smtClean="0">
                          <a:solidFill>
                            <a:schemeClr val="bg1"/>
                          </a:solidFill>
                          <a:effectLst>
                            <a:outerShdw blurRad="38100" dist="38100" dir="2700000" algn="tl">
                              <a:srgbClr val="000000">
                                <a:alpha val="43137"/>
                              </a:srgbClr>
                            </a:outerShdw>
                          </a:effectLst>
                          <a:latin typeface="Arial"/>
                          <a:ea typeface="Arial Unicode MS"/>
                          <a:cs typeface="Mangal"/>
                        </a:rPr>
                        <a:t>2014</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spcAft>
                          <a:spcPts val="0"/>
                        </a:spcAft>
                      </a:pPr>
                      <a:r>
                        <a:rPr lang="ru-RU" sz="1200" kern="150" dirty="0" smtClean="0">
                          <a:solidFill>
                            <a:schemeClr val="bg1"/>
                          </a:solidFill>
                          <a:effectLst>
                            <a:outerShdw blurRad="38100" dist="38100" dir="2700000" algn="tl">
                              <a:srgbClr val="000000">
                                <a:alpha val="43137"/>
                              </a:srgbClr>
                            </a:outerShdw>
                          </a:effectLst>
                          <a:latin typeface="Arial"/>
                          <a:ea typeface="Arial Unicode MS"/>
                          <a:cs typeface="Mangal"/>
                        </a:rPr>
                        <a:t>2015</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spcAft>
                          <a:spcPts val="0"/>
                        </a:spcAft>
                      </a:pPr>
                      <a:r>
                        <a:rPr lang="ru-RU" sz="1200" kern="150" dirty="0" smtClean="0">
                          <a:solidFill>
                            <a:schemeClr val="bg1"/>
                          </a:solidFill>
                          <a:effectLst>
                            <a:outerShdw blurRad="38100" dist="38100" dir="2700000" algn="tl">
                              <a:srgbClr val="000000">
                                <a:alpha val="43137"/>
                              </a:srgbClr>
                            </a:outerShdw>
                          </a:effectLst>
                          <a:latin typeface="Arial"/>
                          <a:ea typeface="Arial Unicode MS"/>
                          <a:cs typeface="Mangal"/>
                        </a:rPr>
                        <a:t>2014</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75000"/>
                      </a:schemeClr>
                    </a:solidFill>
                  </a:tcPr>
                </a:tc>
                <a:tc>
                  <a:txBody>
                    <a:bodyPr/>
                    <a:lstStyle/>
                    <a:p>
                      <a:pPr algn="ctr">
                        <a:spcAft>
                          <a:spcPts val="0"/>
                        </a:spcAft>
                      </a:pPr>
                      <a:r>
                        <a:rPr lang="ru-RU" sz="1200" kern="150" dirty="0" smtClean="0">
                          <a:solidFill>
                            <a:schemeClr val="bg1"/>
                          </a:solidFill>
                          <a:effectLst>
                            <a:outerShdw blurRad="38100" dist="38100" dir="2700000" algn="tl">
                              <a:srgbClr val="000000">
                                <a:alpha val="43137"/>
                              </a:srgbClr>
                            </a:outerShdw>
                          </a:effectLst>
                          <a:latin typeface="Arial"/>
                          <a:ea typeface="Arial Unicode MS"/>
                          <a:cs typeface="Mangal"/>
                        </a:rPr>
                        <a:t>2015</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75000"/>
                      </a:schemeClr>
                    </a:solidFill>
                  </a:tcPr>
                </a:tc>
                <a:tc>
                  <a:txBody>
                    <a:bodyPr/>
                    <a:lstStyle/>
                    <a:p>
                      <a:pPr algn="ctr">
                        <a:spcAft>
                          <a:spcPts val="0"/>
                        </a:spcAft>
                      </a:pPr>
                      <a:r>
                        <a:rPr lang="ru-RU" sz="1200" kern="150" dirty="0" smtClean="0">
                          <a:solidFill>
                            <a:schemeClr val="bg1"/>
                          </a:solidFill>
                          <a:effectLst>
                            <a:outerShdw blurRad="38100" dist="38100" dir="2700000" algn="tl">
                              <a:srgbClr val="000000">
                                <a:alpha val="43137"/>
                              </a:srgbClr>
                            </a:outerShdw>
                          </a:effectLst>
                          <a:latin typeface="Arial"/>
                          <a:ea typeface="Arial Unicode MS"/>
                          <a:cs typeface="Mangal"/>
                        </a:rPr>
                        <a:t>2014</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spcAft>
                          <a:spcPts val="0"/>
                        </a:spcAft>
                      </a:pPr>
                      <a:r>
                        <a:rPr lang="ru-RU" sz="1200" kern="150" dirty="0" smtClean="0">
                          <a:solidFill>
                            <a:schemeClr val="bg1"/>
                          </a:solidFill>
                          <a:effectLst>
                            <a:outerShdw blurRad="38100" dist="38100" dir="2700000" algn="tl">
                              <a:srgbClr val="000000">
                                <a:alpha val="43137"/>
                              </a:srgbClr>
                            </a:outerShdw>
                          </a:effectLst>
                          <a:latin typeface="Arial"/>
                          <a:ea typeface="Arial Unicode MS"/>
                          <a:cs typeface="Mangal"/>
                        </a:rPr>
                        <a:t>2015</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spcAft>
                          <a:spcPts val="0"/>
                        </a:spcAft>
                      </a:pPr>
                      <a:r>
                        <a:rPr lang="ru-RU" sz="1200" kern="150" dirty="0" smtClean="0">
                          <a:solidFill>
                            <a:schemeClr val="bg1"/>
                          </a:solidFill>
                          <a:effectLst>
                            <a:outerShdw blurRad="38100" dist="38100" dir="2700000" algn="tl">
                              <a:srgbClr val="000000">
                                <a:alpha val="43137"/>
                              </a:srgbClr>
                            </a:outerShdw>
                          </a:effectLst>
                          <a:latin typeface="Arial"/>
                          <a:ea typeface="Arial Unicode MS"/>
                          <a:cs typeface="Mangal"/>
                        </a:rPr>
                        <a:t>2014</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75000"/>
                      </a:schemeClr>
                    </a:solidFill>
                  </a:tcPr>
                </a:tc>
                <a:tc>
                  <a:txBody>
                    <a:bodyPr/>
                    <a:lstStyle/>
                    <a:p>
                      <a:pPr algn="ctr">
                        <a:spcAft>
                          <a:spcPts val="0"/>
                        </a:spcAft>
                      </a:pPr>
                      <a:r>
                        <a:rPr lang="ru-RU" sz="1200" kern="150" dirty="0" smtClean="0">
                          <a:solidFill>
                            <a:schemeClr val="bg1"/>
                          </a:solidFill>
                          <a:effectLst>
                            <a:outerShdw blurRad="38100" dist="38100" dir="2700000" algn="tl">
                              <a:srgbClr val="000000">
                                <a:alpha val="43137"/>
                              </a:srgbClr>
                            </a:outerShdw>
                          </a:effectLst>
                          <a:latin typeface="Arial"/>
                          <a:ea typeface="Arial Unicode MS"/>
                          <a:cs typeface="Mangal"/>
                        </a:rPr>
                        <a:t>2015</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75000"/>
                      </a:schemeClr>
                    </a:solidFill>
                  </a:tcPr>
                </a:tc>
              </a:tr>
              <a:tr h="416057">
                <a:tc>
                  <a:txBody>
                    <a:bodyPr/>
                    <a:lstStyle/>
                    <a:p>
                      <a:pPr algn="just">
                        <a:spcAft>
                          <a:spcPts val="0"/>
                        </a:spcAft>
                      </a:pPr>
                      <a:r>
                        <a:rPr lang="ru-RU" sz="1100" kern="150" dirty="0">
                          <a:effectLst/>
                          <a:latin typeface="Times New Roman"/>
                          <a:ea typeface="Arial Unicode MS"/>
                          <a:cs typeface="Mangal"/>
                        </a:rPr>
                        <a:t>Педагогические работники дошкольного образования</a:t>
                      </a:r>
                      <a:endParaRPr lang="ru-RU" sz="1050" kern="150" dirty="0">
                        <a:effectLst/>
                        <a:latin typeface="Arial"/>
                        <a:ea typeface="Arial Unicode MS"/>
                        <a:cs typeface="Mangal"/>
                      </a:endParaRPr>
                    </a:p>
                  </a:txBody>
                  <a:tcPr marL="68580" marR="68580" marT="0" marB="0">
                    <a:solidFill>
                      <a:schemeClr val="accent1">
                        <a:lumMod val="20000"/>
                        <a:lumOff val="80000"/>
                      </a:schemeClr>
                    </a:solidFill>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 </a:t>
                      </a:r>
                    </a:p>
                    <a:p>
                      <a:pPr algn="r">
                        <a:spcAft>
                          <a:spcPts val="0"/>
                        </a:spcAft>
                      </a:pPr>
                      <a:r>
                        <a:rPr lang="ru-RU" sz="1100" kern="150" dirty="0">
                          <a:effectLst/>
                          <a:latin typeface="Times New Roman" pitchFamily="18" charset="0"/>
                          <a:ea typeface="Arial Unicode MS"/>
                          <a:cs typeface="Times New Roman" pitchFamily="18" charset="0"/>
                        </a:rPr>
                        <a:t>17267,8</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17890,2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 </a:t>
                      </a:r>
                    </a:p>
                    <a:p>
                      <a:pPr algn="r">
                        <a:spcAft>
                          <a:spcPts val="0"/>
                        </a:spcAft>
                      </a:pPr>
                      <a:r>
                        <a:rPr lang="ru-RU" sz="1100" kern="150" dirty="0">
                          <a:effectLst/>
                          <a:latin typeface="Times New Roman" pitchFamily="18" charset="0"/>
                          <a:ea typeface="Arial Unicode MS"/>
                          <a:cs typeface="Times New Roman" pitchFamily="18" charset="0"/>
                        </a:rPr>
                        <a:t>17785,2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17924,2</a:t>
                      </a:r>
                    </a:p>
                  </a:txBody>
                  <a:tcPr marL="68580" marR="68580" marT="0" marB="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 </a:t>
                      </a:r>
                    </a:p>
                    <a:p>
                      <a:pPr algn="r">
                        <a:spcAft>
                          <a:spcPts val="0"/>
                        </a:spcAft>
                      </a:pPr>
                      <a:r>
                        <a:rPr lang="ru-RU" sz="1100" kern="150" dirty="0">
                          <a:effectLst/>
                          <a:latin typeface="Times New Roman" pitchFamily="18" charset="0"/>
                          <a:ea typeface="Arial Unicode MS"/>
                          <a:cs typeface="Times New Roman" pitchFamily="18" charset="0"/>
                        </a:rPr>
                        <a:t>100</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a:spcAft>
                          <a:spcPts val="0"/>
                        </a:spcAft>
                      </a:pPr>
                      <a:r>
                        <a:rPr lang="ru-RU" sz="1100" dirty="0">
                          <a:effectLst/>
                          <a:latin typeface="Times New Roman" pitchFamily="18" charset="0"/>
                          <a:ea typeface="Times New Roman"/>
                          <a:cs typeface="Times New Roman"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 </a:t>
                      </a:r>
                    </a:p>
                    <a:p>
                      <a:pPr algn="r">
                        <a:spcAft>
                          <a:spcPts val="0"/>
                        </a:spcAft>
                      </a:pPr>
                      <a:r>
                        <a:rPr lang="ru-RU" sz="1100" kern="150" dirty="0">
                          <a:effectLst/>
                          <a:latin typeface="Times New Roman" pitchFamily="18" charset="0"/>
                          <a:ea typeface="Arial Unicode MS"/>
                          <a:cs typeface="Times New Roman" pitchFamily="18" charset="0"/>
                        </a:rPr>
                        <a:t>103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100,2</a:t>
                      </a:r>
                    </a:p>
                  </a:txBody>
                  <a:tcPr marL="68580" marR="68580" marT="0" marB="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r>
              <a:tr h="533379">
                <a:tc>
                  <a:txBody>
                    <a:bodyPr/>
                    <a:lstStyle/>
                    <a:p>
                      <a:pPr algn="just">
                        <a:spcAft>
                          <a:spcPts val="0"/>
                        </a:spcAft>
                      </a:pPr>
                      <a:r>
                        <a:rPr lang="ru-RU" sz="1100" kern="150" dirty="0">
                          <a:effectLst/>
                          <a:latin typeface="Times New Roman"/>
                          <a:ea typeface="Arial Unicode MS"/>
                          <a:cs typeface="Mangal"/>
                        </a:rPr>
                        <a:t>Педагогические работники общего образования</a:t>
                      </a:r>
                      <a:endParaRPr lang="ru-RU" sz="1050" kern="150" dirty="0">
                        <a:effectLst/>
                        <a:latin typeface="Arial"/>
                        <a:ea typeface="Arial Unicode MS"/>
                        <a:cs typeface="Mangal"/>
                      </a:endParaRPr>
                    </a:p>
                  </a:txBody>
                  <a:tcPr marL="68580" marR="68580" marT="0" marB="0"/>
                </a:tc>
                <a:tc>
                  <a:txBody>
                    <a:bodyPr/>
                    <a:lstStyle/>
                    <a:p>
                      <a:pPr algn="r">
                        <a:spcAft>
                          <a:spcPts val="0"/>
                        </a:spcAft>
                      </a:pPr>
                      <a:r>
                        <a:rPr lang="ru-RU" sz="1100" kern="150" dirty="0">
                          <a:effectLst/>
                          <a:latin typeface="Times New Roman" pitchFamily="18" charset="0"/>
                          <a:ea typeface="Arial Unicode MS"/>
                          <a:cs typeface="Times New Roman" pitchFamily="18" charset="0"/>
                        </a:rPr>
                        <a:t> </a:t>
                      </a:r>
                      <a:endParaRPr lang="ru-RU" sz="1100" kern="150" dirty="0" smtClean="0">
                        <a:effectLst/>
                        <a:latin typeface="Times New Roman" pitchFamily="18" charset="0"/>
                        <a:ea typeface="Arial Unicode MS"/>
                        <a:cs typeface="Times New Roman" pitchFamily="18" charset="0"/>
                      </a:endParaRPr>
                    </a:p>
                    <a:p>
                      <a:pPr algn="r">
                        <a:spcAft>
                          <a:spcPts val="0"/>
                        </a:spcAft>
                      </a:pPr>
                      <a:r>
                        <a:rPr lang="ru-RU" sz="1100" kern="150" dirty="0" smtClean="0">
                          <a:effectLst/>
                          <a:latin typeface="Times New Roman" pitchFamily="18" charset="0"/>
                          <a:ea typeface="Arial Unicode MS"/>
                          <a:cs typeface="Times New Roman" pitchFamily="18" charset="0"/>
                        </a:rPr>
                        <a:t>19812,0</a:t>
                      </a:r>
                      <a:endParaRPr lang="ru-RU" sz="1100" kern="150" dirty="0">
                        <a:effectLst/>
                        <a:latin typeface="Times New Roman" pitchFamily="18" charset="0"/>
                        <a:ea typeface="Arial Unicode MS"/>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20182,3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 </a:t>
                      </a:r>
                    </a:p>
                    <a:p>
                      <a:pPr algn="r">
                        <a:spcAft>
                          <a:spcPts val="0"/>
                        </a:spcAft>
                      </a:pPr>
                      <a:r>
                        <a:rPr lang="ru-RU" sz="1100" kern="150" dirty="0">
                          <a:effectLst/>
                          <a:latin typeface="Times New Roman" pitchFamily="18" charset="0"/>
                          <a:ea typeface="Arial Unicode MS"/>
                          <a:cs typeface="Times New Roman" pitchFamily="18" charset="0"/>
                        </a:rPr>
                        <a:t>20164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20334,5</a:t>
                      </a: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 </a:t>
                      </a:r>
                    </a:p>
                    <a:p>
                      <a:pPr algn="r">
                        <a:spcAft>
                          <a:spcPts val="0"/>
                        </a:spcAft>
                      </a:pPr>
                      <a:r>
                        <a:rPr lang="ru-RU" sz="1100" kern="150" dirty="0">
                          <a:effectLst/>
                          <a:latin typeface="Times New Roman" pitchFamily="18" charset="0"/>
                          <a:ea typeface="Arial Unicode MS"/>
                          <a:cs typeface="Times New Roman" pitchFamily="18" charset="0"/>
                        </a:rPr>
                        <a:t>100</a:t>
                      </a:r>
                    </a:p>
                  </a:txBody>
                  <a:tcPr marL="68580" marR="68580" marT="0" marB="0">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dirty="0">
                          <a:effectLst/>
                          <a:latin typeface="Times New Roman" pitchFamily="18" charset="0"/>
                          <a:ea typeface="Times New Roman"/>
                          <a:cs typeface="Times New Roman"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 </a:t>
                      </a:r>
                    </a:p>
                    <a:p>
                      <a:pPr algn="r">
                        <a:spcAft>
                          <a:spcPts val="0"/>
                        </a:spcAft>
                      </a:pPr>
                      <a:r>
                        <a:rPr lang="ru-RU" sz="1100" kern="150" dirty="0">
                          <a:effectLst/>
                          <a:latin typeface="Times New Roman" pitchFamily="18" charset="0"/>
                          <a:ea typeface="Arial Unicode MS"/>
                          <a:cs typeface="Times New Roman" pitchFamily="18" charset="0"/>
                        </a:rPr>
                        <a:t>101,2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100,8</a:t>
                      </a:r>
                    </a:p>
                  </a:txBody>
                  <a:tcPr marL="68580" marR="68580" marT="0" marB="0" anchor="ctr">
                    <a:lnL w="12700" cap="flat" cmpd="sng" algn="ctr">
                      <a:solidFill>
                        <a:schemeClr val="tx1"/>
                      </a:solidFill>
                      <a:prstDash val="solid"/>
                      <a:round/>
                      <a:headEnd type="none" w="med" len="med"/>
                      <a:tailEnd type="none" w="med" len="med"/>
                    </a:lnL>
                  </a:tcPr>
                </a:tc>
              </a:tr>
              <a:tr h="425865">
                <a:tc>
                  <a:txBody>
                    <a:bodyPr/>
                    <a:lstStyle/>
                    <a:p>
                      <a:pPr algn="just">
                        <a:spcAft>
                          <a:spcPts val="0"/>
                        </a:spcAft>
                      </a:pPr>
                      <a:r>
                        <a:rPr lang="ru-RU" sz="1100" kern="150" dirty="0">
                          <a:effectLst/>
                          <a:latin typeface="Times New Roman"/>
                          <a:ea typeface="Arial Unicode MS"/>
                          <a:cs typeface="Mangal"/>
                        </a:rPr>
                        <a:t>Педагогические работники дополнительного образования детей </a:t>
                      </a:r>
                      <a:endParaRPr lang="ru-RU" sz="1050" kern="150" dirty="0">
                        <a:effectLst/>
                        <a:latin typeface="Arial"/>
                        <a:ea typeface="Arial Unicode MS"/>
                        <a:cs typeface="Mangal"/>
                      </a:endParaRPr>
                    </a:p>
                  </a:txBody>
                  <a:tcPr marL="68580" marR="68580" marT="0" marB="0"/>
                </a:tc>
                <a:tc>
                  <a:txBody>
                    <a:bodyPr/>
                    <a:lstStyle/>
                    <a:p>
                      <a:pPr algn="r">
                        <a:spcAft>
                          <a:spcPts val="0"/>
                        </a:spcAft>
                      </a:pPr>
                      <a:r>
                        <a:rPr lang="ru-RU" sz="1100" kern="150" dirty="0">
                          <a:effectLst/>
                          <a:latin typeface="Times New Roman" pitchFamily="18" charset="0"/>
                          <a:ea typeface="Arial Unicode MS"/>
                          <a:cs typeface="Times New Roman" pitchFamily="18" charset="0"/>
                        </a:rPr>
                        <a:t>20872,2</a:t>
                      </a:r>
                    </a:p>
                  </a:txBody>
                  <a:tcPr marL="68580" marR="68580" marT="0" marB="0">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21158,2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17435,8</a:t>
                      </a:r>
                    </a:p>
                    <a:p>
                      <a:pPr algn="r">
                        <a:spcAft>
                          <a:spcPts val="0"/>
                        </a:spcAft>
                      </a:pPr>
                      <a:r>
                        <a:rPr lang="ru-RU" sz="1100" kern="150" dirty="0">
                          <a:effectLst/>
                          <a:latin typeface="Times New Roman" pitchFamily="18" charset="0"/>
                          <a:ea typeface="Arial Unicode MS"/>
                          <a:cs typeface="Times New Roman"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17993,9</a:t>
                      </a: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80</a:t>
                      </a:r>
                    </a:p>
                  </a:txBody>
                  <a:tcPr marL="68580" marR="68580" marT="0" marB="0">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dirty="0">
                          <a:effectLst/>
                          <a:latin typeface="Times New Roman" pitchFamily="18" charset="0"/>
                          <a:ea typeface="Times New Roman"/>
                          <a:cs typeface="Times New Roman" pitchFamily="18" charset="0"/>
                        </a:rPr>
                        <a:t>85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83,5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85</a:t>
                      </a:r>
                    </a:p>
                  </a:txBody>
                  <a:tcPr marL="68580" marR="68580" marT="0" marB="0" anchor="ctr">
                    <a:lnL w="12700" cap="flat" cmpd="sng" algn="ctr">
                      <a:solidFill>
                        <a:schemeClr val="tx1"/>
                      </a:solidFill>
                      <a:prstDash val="solid"/>
                      <a:round/>
                      <a:headEnd type="none" w="med" len="med"/>
                      <a:tailEnd type="none" w="med" len="med"/>
                    </a:lnL>
                  </a:tcPr>
                </a:tc>
              </a:tr>
              <a:tr h="425865">
                <a:tc>
                  <a:txBody>
                    <a:bodyPr/>
                    <a:lstStyle/>
                    <a:p>
                      <a:pPr algn="just">
                        <a:spcAft>
                          <a:spcPts val="0"/>
                        </a:spcAft>
                      </a:pPr>
                      <a:r>
                        <a:rPr lang="ru-RU" sz="1100" kern="150" dirty="0">
                          <a:effectLst/>
                          <a:latin typeface="Times New Roman"/>
                          <a:ea typeface="Arial Unicode MS"/>
                          <a:cs typeface="Mangal"/>
                        </a:rPr>
                        <a:t>Работники учреждений культуры</a:t>
                      </a:r>
                      <a:endParaRPr lang="ru-RU" sz="1050" kern="150" dirty="0">
                        <a:effectLst/>
                        <a:latin typeface="Arial"/>
                        <a:ea typeface="Arial Unicode MS"/>
                        <a:cs typeface="Mangal"/>
                      </a:endParaRPr>
                    </a:p>
                  </a:txBody>
                  <a:tcPr marL="68580" marR="68580" marT="0" marB="0"/>
                </a:tc>
                <a:tc>
                  <a:txBody>
                    <a:bodyPr/>
                    <a:lstStyle/>
                    <a:p>
                      <a:pPr algn="r">
                        <a:spcAft>
                          <a:spcPts val="0"/>
                        </a:spcAft>
                      </a:pPr>
                      <a:r>
                        <a:rPr lang="ru-RU" sz="1100" kern="150" dirty="0">
                          <a:effectLst/>
                          <a:latin typeface="Times New Roman" pitchFamily="18" charset="0"/>
                          <a:ea typeface="Arial Unicode MS"/>
                          <a:cs typeface="Times New Roman" pitchFamily="18" charset="0"/>
                        </a:rPr>
                        <a:t>17267,8</a:t>
                      </a:r>
                    </a:p>
                  </a:txBody>
                  <a:tcPr marL="68580" marR="68580" marT="0" marB="0">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20182,3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12970,3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13925,2</a:t>
                      </a: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65,1</a:t>
                      </a:r>
                    </a:p>
                  </a:txBody>
                  <a:tcPr marL="68580" marR="68580" marT="0" marB="0">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dirty="0">
                          <a:effectLst/>
                          <a:latin typeface="Times New Roman" pitchFamily="18" charset="0"/>
                          <a:ea typeface="Times New Roman"/>
                          <a:cs typeface="Times New Roman" pitchFamily="18" charset="0"/>
                        </a:rPr>
                        <a:t>66,4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65,5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smtClean="0">
                          <a:effectLst/>
                          <a:latin typeface="Times New Roman" pitchFamily="18" charset="0"/>
                          <a:ea typeface="Arial Unicode MS"/>
                          <a:cs typeface="Times New Roman" pitchFamily="18" charset="0"/>
                        </a:rPr>
                        <a:t>68,9</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tcPr>
                </a:tc>
              </a:tr>
              <a:tr h="274152">
                <a:tc>
                  <a:txBody>
                    <a:bodyPr/>
                    <a:lstStyle/>
                    <a:p>
                      <a:pPr>
                        <a:spcAft>
                          <a:spcPts val="0"/>
                        </a:spcAft>
                      </a:pPr>
                      <a:r>
                        <a:rPr lang="ru-RU" sz="1100" kern="150" dirty="0">
                          <a:effectLst/>
                          <a:latin typeface="Times New Roman"/>
                          <a:ea typeface="Arial Unicode MS"/>
                          <a:cs typeface="Mangal"/>
                        </a:rPr>
                        <a:t>По учреждениям здравоохранения:</a:t>
                      </a:r>
                      <a:endParaRPr lang="ru-RU" sz="1050" kern="150" dirty="0">
                        <a:effectLst/>
                        <a:latin typeface="Arial"/>
                        <a:ea typeface="Arial Unicode MS"/>
                        <a:cs typeface="Mangal"/>
                      </a:endParaRPr>
                    </a:p>
                  </a:txBody>
                  <a:tcPr marL="68580" marR="68580" marT="0" marB="0"/>
                </a:tc>
                <a:tc>
                  <a:txBody>
                    <a:bodyPr/>
                    <a:lstStyle/>
                    <a:p>
                      <a:pPr algn="r">
                        <a:spcAft>
                          <a:spcPts val="0"/>
                        </a:spcAft>
                      </a:pPr>
                      <a:r>
                        <a:rPr lang="ru-RU" sz="1100" kern="150" dirty="0">
                          <a:effectLst/>
                          <a:latin typeface="Times New Roman" pitchFamily="18" charset="0"/>
                          <a:ea typeface="Arial Unicode MS"/>
                          <a:cs typeface="Times New Roman" pitchFamily="18" charset="0"/>
                        </a:rPr>
                        <a:t>19812,0</a:t>
                      </a: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20182,3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18168,3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ru-RU" sz="1100" dirty="0" smtClean="0">
                          <a:latin typeface="Times New Roman" pitchFamily="18" charset="0"/>
                          <a:cs typeface="Times New Roman" pitchFamily="18" charset="0"/>
                        </a:rPr>
                        <a:t>18596,4</a:t>
                      </a:r>
                      <a:endParaRPr lang="ru-RU" sz="11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r">
                        <a:spcAft>
                          <a:spcPts val="0"/>
                        </a:spcAft>
                      </a:pPr>
                      <a:r>
                        <a:rPr lang="ru-RU" sz="1100" dirty="0" smtClean="0">
                          <a:effectLst/>
                          <a:latin typeface="Times New Roman" pitchFamily="18" charset="0"/>
                          <a:ea typeface="Times New Roman"/>
                          <a:cs typeface="Times New Roman" pitchFamily="18" charset="0"/>
                        </a:rPr>
                        <a:t>89,6</a:t>
                      </a:r>
                      <a:endParaRPr lang="ru-RU" sz="1100" dirty="0">
                        <a:effectLst/>
                        <a:latin typeface="Times New Roman" pitchFamily="18" charset="0"/>
                        <a:ea typeface="Times New Roman"/>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r"/>
                      <a:r>
                        <a:rPr lang="ru-RU" sz="1100" dirty="0" smtClean="0">
                          <a:latin typeface="Times New Roman" pitchFamily="18" charset="0"/>
                          <a:cs typeface="Times New Roman" pitchFamily="18" charset="0"/>
                        </a:rPr>
                        <a:t>89,6</a:t>
                      </a:r>
                      <a:endParaRPr lang="ru-RU" sz="11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91,7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smtClean="0">
                          <a:effectLst/>
                          <a:latin typeface="Times New Roman" pitchFamily="18" charset="0"/>
                          <a:ea typeface="Arial Unicode MS"/>
                          <a:cs typeface="Times New Roman" pitchFamily="18" charset="0"/>
                        </a:rPr>
                        <a:t>92,1</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tcPr>
                </a:tc>
              </a:tr>
              <a:tr h="274152">
                <a:tc>
                  <a:txBody>
                    <a:bodyPr/>
                    <a:lstStyle/>
                    <a:p>
                      <a:pPr>
                        <a:spcAft>
                          <a:spcPts val="0"/>
                        </a:spcAft>
                      </a:pPr>
                      <a:r>
                        <a:rPr lang="ru-RU" sz="1100" kern="150" dirty="0" smtClean="0">
                          <a:effectLst/>
                          <a:latin typeface="Times New Roman"/>
                          <a:ea typeface="Arial Unicode MS"/>
                          <a:cs typeface="Mangal"/>
                        </a:rPr>
                        <a:t>врачи</a:t>
                      </a:r>
                      <a:endParaRPr lang="ru-RU" sz="1050" kern="150" dirty="0">
                        <a:effectLst/>
                        <a:latin typeface="Arial"/>
                        <a:ea typeface="Arial Unicode MS"/>
                        <a:cs typeface="Mangal"/>
                      </a:endParaRPr>
                    </a:p>
                  </a:txBody>
                  <a:tcPr marL="68580" marR="68580" marT="0" marB="0"/>
                </a:tc>
                <a:tc>
                  <a:txBody>
                    <a:bodyPr/>
                    <a:lstStyle/>
                    <a:p>
                      <a:pPr algn="r"/>
                      <a:r>
                        <a:rPr lang="ru-RU" sz="1100" dirty="0" smtClean="0">
                          <a:latin typeface="Times New Roman" pitchFamily="18" charset="0"/>
                          <a:cs typeface="Times New Roman" pitchFamily="18" charset="0"/>
                        </a:rPr>
                        <a:t>19812,0</a:t>
                      </a:r>
                      <a:endParaRPr lang="ru-RU" sz="11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20182,3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solidFill>
                            <a:srgbClr val="000000"/>
                          </a:solidFill>
                          <a:effectLst/>
                          <a:latin typeface="Times New Roman" pitchFamily="18" charset="0"/>
                          <a:ea typeface="Arial Unicode MS"/>
                          <a:cs typeface="Times New Roman" pitchFamily="18" charset="0"/>
                        </a:rPr>
                        <a:t>28982,2</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28596,1</a:t>
                      </a: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r">
                        <a:spcAft>
                          <a:spcPts val="0"/>
                        </a:spcAft>
                      </a:pPr>
                      <a:r>
                        <a:rPr lang="ru-RU" sz="1100" dirty="0">
                          <a:solidFill>
                            <a:srgbClr val="000000"/>
                          </a:solidFill>
                          <a:effectLst/>
                          <a:latin typeface="Times New Roman" pitchFamily="18" charset="0"/>
                          <a:ea typeface="Times New Roman"/>
                          <a:cs typeface="Times New Roman" pitchFamily="18" charset="0"/>
                        </a:rPr>
                        <a:t>137</a:t>
                      </a:r>
                      <a:endParaRPr lang="ru-RU" sz="1100" dirty="0">
                        <a:effectLst/>
                        <a:latin typeface="Times New Roman" pitchFamily="18" charset="0"/>
                        <a:ea typeface="Times New Roman"/>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dirty="0">
                          <a:effectLst/>
                          <a:latin typeface="Times New Roman" pitchFamily="18" charset="0"/>
                          <a:ea typeface="Times New Roman"/>
                          <a:cs typeface="Times New Roman" pitchFamily="18" charset="0"/>
                        </a:rPr>
                        <a:t>137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solidFill>
                            <a:srgbClr val="000000"/>
                          </a:solidFill>
                          <a:effectLst/>
                          <a:latin typeface="Times New Roman" pitchFamily="18" charset="0"/>
                          <a:ea typeface="Arial Unicode MS"/>
                          <a:cs typeface="Times New Roman" pitchFamily="18" charset="0"/>
                        </a:rPr>
                        <a:t>146,3</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141,7</a:t>
                      </a:r>
                    </a:p>
                  </a:txBody>
                  <a:tcPr marL="68580" marR="68580" marT="0" marB="0" anchor="ctr">
                    <a:lnL w="12700" cap="flat" cmpd="sng" algn="ctr">
                      <a:solidFill>
                        <a:schemeClr val="tx1"/>
                      </a:solidFill>
                      <a:prstDash val="solid"/>
                      <a:round/>
                      <a:headEnd type="none" w="med" len="med"/>
                      <a:tailEnd type="none" w="med" len="med"/>
                    </a:lnL>
                  </a:tcPr>
                </a:tc>
              </a:tr>
              <a:tr h="274152">
                <a:tc>
                  <a:txBody>
                    <a:bodyPr/>
                    <a:lstStyle/>
                    <a:p>
                      <a:pPr>
                        <a:spcAft>
                          <a:spcPts val="0"/>
                        </a:spcAft>
                      </a:pPr>
                      <a:r>
                        <a:rPr lang="ru-RU" sz="1100" kern="150" dirty="0">
                          <a:effectLst/>
                          <a:latin typeface="Times New Roman"/>
                          <a:ea typeface="Arial Unicode MS"/>
                          <a:cs typeface="Mangal"/>
                        </a:rPr>
                        <a:t>средний медицинский персонал</a:t>
                      </a:r>
                      <a:endParaRPr lang="ru-RU" sz="1050" kern="150" dirty="0">
                        <a:effectLst/>
                        <a:latin typeface="Arial"/>
                        <a:ea typeface="Arial Unicode MS"/>
                        <a:cs typeface="Mangal"/>
                      </a:endParaRPr>
                    </a:p>
                  </a:txBody>
                  <a:tcPr marL="68580" marR="68580" marT="0" marB="0"/>
                </a:tc>
                <a:tc>
                  <a:txBody>
                    <a:bodyPr/>
                    <a:lstStyle/>
                    <a:p>
                      <a:pPr algn="r"/>
                      <a:r>
                        <a:rPr lang="ru-RU" sz="1100" dirty="0" smtClean="0">
                          <a:latin typeface="Times New Roman" pitchFamily="18" charset="0"/>
                          <a:cs typeface="Times New Roman" pitchFamily="18" charset="0"/>
                        </a:rPr>
                        <a:t>19812,0</a:t>
                      </a:r>
                      <a:endParaRPr lang="ru-RU" sz="11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20182,3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solidFill>
                            <a:srgbClr val="000000"/>
                          </a:solidFill>
                          <a:effectLst/>
                          <a:latin typeface="Times New Roman" pitchFamily="18" charset="0"/>
                          <a:ea typeface="Arial Unicode MS"/>
                          <a:cs typeface="Times New Roman" pitchFamily="18" charset="0"/>
                        </a:rPr>
                        <a:t>15183,2</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16313,0</a:t>
                      </a: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r">
                        <a:spcAft>
                          <a:spcPts val="0"/>
                        </a:spcAft>
                      </a:pPr>
                      <a:r>
                        <a:rPr lang="ru-RU" sz="1100" dirty="0">
                          <a:solidFill>
                            <a:srgbClr val="000000"/>
                          </a:solidFill>
                          <a:effectLst/>
                          <a:latin typeface="Times New Roman" pitchFamily="18" charset="0"/>
                          <a:ea typeface="Times New Roman"/>
                          <a:cs typeface="Times New Roman" pitchFamily="18" charset="0"/>
                        </a:rPr>
                        <a:t>79,3</a:t>
                      </a:r>
                      <a:endParaRPr lang="ru-RU" sz="1100" dirty="0">
                        <a:effectLst/>
                        <a:latin typeface="Times New Roman" pitchFamily="18" charset="0"/>
                        <a:ea typeface="Times New Roman"/>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dirty="0">
                          <a:effectLst/>
                          <a:latin typeface="Times New Roman" pitchFamily="18" charset="0"/>
                          <a:ea typeface="Times New Roman"/>
                          <a:cs typeface="Times New Roman" pitchFamily="18" charset="0"/>
                        </a:rPr>
                        <a:t>79,3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solidFill>
                            <a:srgbClr val="000000"/>
                          </a:solidFill>
                          <a:effectLst/>
                          <a:latin typeface="Times New Roman" pitchFamily="18" charset="0"/>
                          <a:ea typeface="Arial Unicode MS"/>
                          <a:cs typeface="Times New Roman" pitchFamily="18" charset="0"/>
                        </a:rPr>
                        <a:t>76,6</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80,8</a:t>
                      </a:r>
                    </a:p>
                  </a:txBody>
                  <a:tcPr marL="68580" marR="68580" marT="0" marB="0" anchor="ctr">
                    <a:lnL w="12700" cap="flat" cmpd="sng" algn="ctr">
                      <a:solidFill>
                        <a:schemeClr val="tx1"/>
                      </a:solidFill>
                      <a:prstDash val="solid"/>
                      <a:round/>
                      <a:headEnd type="none" w="med" len="med"/>
                      <a:tailEnd type="none" w="med" len="med"/>
                    </a:lnL>
                  </a:tcPr>
                </a:tc>
              </a:tr>
              <a:tr h="274152">
                <a:tc>
                  <a:txBody>
                    <a:bodyPr/>
                    <a:lstStyle/>
                    <a:p>
                      <a:pPr>
                        <a:spcAft>
                          <a:spcPts val="0"/>
                        </a:spcAft>
                      </a:pPr>
                      <a:r>
                        <a:rPr lang="ru-RU" sz="1100" kern="150" dirty="0">
                          <a:effectLst/>
                          <a:latin typeface="Times New Roman"/>
                          <a:ea typeface="Arial Unicode MS"/>
                          <a:cs typeface="Mangal"/>
                        </a:rPr>
                        <a:t>младший медицинский персонал</a:t>
                      </a:r>
                      <a:endParaRPr lang="ru-RU" sz="1050" kern="150" dirty="0">
                        <a:effectLst/>
                        <a:latin typeface="Arial"/>
                        <a:ea typeface="Arial Unicode MS"/>
                        <a:cs typeface="Mangal"/>
                      </a:endParaRPr>
                    </a:p>
                  </a:txBody>
                  <a:tcPr marL="68580" marR="68580" marT="0" marB="0"/>
                </a:tc>
                <a:tc>
                  <a:txBody>
                    <a:bodyPr/>
                    <a:lstStyle/>
                    <a:p>
                      <a:pPr algn="r"/>
                      <a:r>
                        <a:rPr lang="ru-RU" sz="1100" dirty="0" smtClean="0">
                          <a:latin typeface="Times New Roman" pitchFamily="18" charset="0"/>
                          <a:cs typeface="Times New Roman" pitchFamily="18" charset="0"/>
                        </a:rPr>
                        <a:t>19812,0</a:t>
                      </a:r>
                      <a:endParaRPr lang="ru-RU" sz="11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20182,3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solidFill>
                            <a:srgbClr val="000000"/>
                          </a:solidFill>
                          <a:effectLst/>
                          <a:latin typeface="Times New Roman" pitchFamily="18" charset="0"/>
                          <a:ea typeface="Arial Unicode MS"/>
                          <a:cs typeface="Times New Roman" pitchFamily="18" charset="0"/>
                        </a:rPr>
                        <a:t>10339,5</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10880,2</a:t>
                      </a: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r">
                        <a:spcAft>
                          <a:spcPts val="0"/>
                        </a:spcAft>
                      </a:pPr>
                      <a:r>
                        <a:rPr lang="ru-RU" sz="1100" dirty="0">
                          <a:solidFill>
                            <a:srgbClr val="000000"/>
                          </a:solidFill>
                          <a:effectLst/>
                          <a:latin typeface="Times New Roman" pitchFamily="18" charset="0"/>
                          <a:ea typeface="Times New Roman"/>
                          <a:cs typeface="Times New Roman" pitchFamily="18" charset="0"/>
                        </a:rPr>
                        <a:t>52,4</a:t>
                      </a:r>
                      <a:endParaRPr lang="ru-RU" sz="1100" dirty="0">
                        <a:effectLst/>
                        <a:latin typeface="Times New Roman" pitchFamily="18" charset="0"/>
                        <a:ea typeface="Times New Roman"/>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dirty="0">
                          <a:effectLst/>
                          <a:latin typeface="Times New Roman" pitchFamily="18" charset="0"/>
                          <a:ea typeface="Times New Roman"/>
                          <a:cs typeface="Times New Roman" pitchFamily="18" charset="0"/>
                        </a:rPr>
                        <a:t>52,4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solidFill>
                            <a:srgbClr val="000000"/>
                          </a:solidFill>
                          <a:effectLst/>
                          <a:latin typeface="Times New Roman" pitchFamily="18" charset="0"/>
                          <a:ea typeface="Arial Unicode MS"/>
                          <a:cs typeface="Times New Roman" pitchFamily="18" charset="0"/>
                        </a:rPr>
                        <a:t>52,2</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a:effectLst/>
                          <a:latin typeface="Times New Roman" pitchFamily="18" charset="0"/>
                          <a:ea typeface="Arial Unicode MS"/>
                          <a:cs typeface="Times New Roman" pitchFamily="18" charset="0"/>
                        </a:rPr>
                        <a:t>53,9</a:t>
                      </a:r>
                    </a:p>
                  </a:txBody>
                  <a:tcPr marL="68580" marR="68580" marT="0" marB="0" anchor="ctr">
                    <a:lnL w="12700" cap="flat" cmpd="sng" algn="ctr">
                      <a:solidFill>
                        <a:schemeClr val="tx1"/>
                      </a:solidFill>
                      <a:prstDash val="solid"/>
                      <a:round/>
                      <a:headEnd type="none" w="med" len="med"/>
                      <a:tailEnd type="none" w="med" len="med"/>
                    </a:lnL>
                  </a:tcPr>
                </a:tc>
              </a:tr>
            </a:tbl>
          </a:graphicData>
        </a:graphic>
      </p:graphicFrame>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7501"/>
            <a:ext cx="2664296" cy="23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4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52075">
              <a:schemeClr val="accent2">
                <a:lumMod val="20000"/>
                <a:lumOff val="80000"/>
              </a:schemeClr>
            </a:gs>
            <a:gs pos="0">
              <a:schemeClr val="tx2">
                <a:lumMod val="20000"/>
                <a:lumOff val="80000"/>
              </a:schemeClr>
            </a:gs>
            <a:gs pos="17999">
              <a:srgbClr val="99CCFF"/>
            </a:gs>
            <a:gs pos="69589">
              <a:schemeClr val="accent3">
                <a:lumMod val="20000"/>
                <a:lumOff val="80000"/>
              </a:schemeClr>
            </a:gs>
            <a:gs pos="36000">
              <a:schemeClr val="accent4">
                <a:lumMod val="20000"/>
                <a:lumOff val="80000"/>
              </a:schemeClr>
            </a:gs>
            <a:gs pos="61000">
              <a:schemeClr val="accent2">
                <a:lumMod val="20000"/>
                <a:lumOff val="80000"/>
              </a:schemeClr>
            </a:gs>
            <a:gs pos="82001">
              <a:srgbClr val="99CCFF"/>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pic>
        <p:nvPicPr>
          <p:cNvPr id="8" name="Рисунок 7" descr="https://im1-tub-ru.yandex.net/i?id=b1e2a301abf454d199d7d36741e968e6&amp;n=33&amp;h=190&amp;w=255">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23528" y="44624"/>
            <a:ext cx="2880320" cy="1944216"/>
          </a:xfrm>
          <a:prstGeom prst="rect">
            <a:avLst/>
          </a:prstGeom>
          <a:noFill/>
          <a:ln>
            <a:noFill/>
          </a:ln>
        </p:spPr>
      </p:pic>
      <p:sp>
        <p:nvSpPr>
          <p:cNvPr id="3" name="Прямоугольник 2"/>
          <p:cNvSpPr/>
          <p:nvPr/>
        </p:nvSpPr>
        <p:spPr>
          <a:xfrm>
            <a:off x="3347864" y="581779"/>
            <a:ext cx="5544616" cy="769441"/>
          </a:xfrm>
          <a:prstGeom prst="rect">
            <a:avLst/>
          </a:prstGeom>
          <a:solidFill>
            <a:schemeClr val="accent2">
              <a:lumMod val="20000"/>
              <a:lumOff val="80000"/>
            </a:schemeClr>
          </a:solidFill>
          <a:scene3d>
            <a:camera prst="orthographicFront"/>
            <a:lightRig rig="threePt" dir="t"/>
          </a:scene3d>
          <a:sp3d>
            <a:bevelT w="152400" h="50800" prst="softRound"/>
          </a:sp3d>
        </p:spPr>
        <p:txBody>
          <a:bodyPr wrap="square">
            <a:spAutoFit/>
          </a:bodyPr>
          <a:lstStyle/>
          <a:p>
            <a:pPr algn="ctr"/>
            <a:r>
              <a:rPr lang="ru-RU" sz="2400" b="1" dirty="0" smtClean="0">
                <a:solidFill>
                  <a:schemeClr val="tx2">
                    <a:lumMod val="50000"/>
                  </a:schemeClr>
                </a:solidFill>
                <a:effectLst>
                  <a:outerShdw blurRad="38100" dist="38100" dir="2700000" algn="tl">
                    <a:srgbClr val="000000">
                      <a:alpha val="43137"/>
                    </a:srgbClr>
                  </a:outerShdw>
                </a:effectLst>
              </a:rPr>
              <a:t>Меры </a:t>
            </a:r>
            <a:r>
              <a:rPr lang="ru-RU" sz="2400" b="1" dirty="0">
                <a:solidFill>
                  <a:schemeClr val="tx2">
                    <a:lumMod val="50000"/>
                  </a:schemeClr>
                </a:solidFill>
                <a:effectLst>
                  <a:outerShdw blurRad="38100" dist="38100" dir="2700000" algn="tl">
                    <a:srgbClr val="000000">
                      <a:alpha val="43137"/>
                    </a:srgbClr>
                  </a:outerShdw>
                </a:effectLst>
              </a:rPr>
              <a:t>социальной поддержки </a:t>
            </a:r>
            <a:r>
              <a:rPr lang="ru-RU" sz="2400" b="1" dirty="0" smtClean="0">
                <a:solidFill>
                  <a:schemeClr val="tx2">
                    <a:lumMod val="50000"/>
                  </a:schemeClr>
                </a:solidFill>
                <a:effectLst>
                  <a:outerShdw blurRad="38100" dist="38100" dir="2700000" algn="tl">
                    <a:srgbClr val="000000">
                      <a:alpha val="43137"/>
                    </a:srgbClr>
                  </a:outerShdw>
                </a:effectLst>
              </a:rPr>
              <a:t>граждан</a:t>
            </a:r>
          </a:p>
          <a:p>
            <a:pPr algn="ctr"/>
            <a:endParaRPr lang="ru-RU" sz="2000" b="1" dirty="0">
              <a:solidFill>
                <a:schemeClr val="tx2">
                  <a:lumMod val="50000"/>
                </a:schemeClr>
              </a:solidFill>
              <a:effectLst>
                <a:outerShdw blurRad="38100" dist="38100" dir="2700000" algn="tl">
                  <a:srgbClr val="000000">
                    <a:alpha val="43137"/>
                  </a:srgbClr>
                </a:outerShdw>
              </a:effectLst>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119080030"/>
              </p:ext>
            </p:extLst>
          </p:nvPr>
        </p:nvGraphicFramePr>
        <p:xfrm>
          <a:off x="323528" y="2034325"/>
          <a:ext cx="8496944" cy="4563027"/>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4899139"/>
                <a:gridCol w="1112021"/>
                <a:gridCol w="1257985"/>
                <a:gridCol w="1227799"/>
              </a:tblGrid>
              <a:tr h="432047">
                <a:tc>
                  <a:txBody>
                    <a:bodyPr/>
                    <a:lstStyle/>
                    <a:p>
                      <a:pPr algn="ctr">
                        <a:spcAft>
                          <a:spcPts val="0"/>
                        </a:spcAft>
                      </a:pPr>
                      <a:endParaRPr lang="ru-RU" sz="1000" dirty="0" smtClean="0">
                        <a:solidFill>
                          <a:schemeClr val="tx2">
                            <a:lumMod val="50000"/>
                          </a:schemeClr>
                        </a:solidFill>
                        <a:effectLst/>
                      </a:endParaRPr>
                    </a:p>
                    <a:p>
                      <a:pPr algn="ctr">
                        <a:spcAft>
                          <a:spcPts val="0"/>
                        </a:spcAft>
                      </a:pPr>
                      <a:r>
                        <a:rPr lang="ru-RU" sz="1000" dirty="0" smtClean="0">
                          <a:solidFill>
                            <a:schemeClr val="tx2">
                              <a:lumMod val="50000"/>
                            </a:schemeClr>
                          </a:solidFill>
                          <a:effectLst/>
                        </a:rPr>
                        <a:t>Целевая группа</a:t>
                      </a:r>
                    </a:p>
                    <a:p>
                      <a:pPr algn="ctr">
                        <a:spcAft>
                          <a:spcPts val="0"/>
                        </a:spcAft>
                      </a:pPr>
                      <a:r>
                        <a:rPr lang="ru-RU" sz="1000" dirty="0" smtClean="0">
                          <a:effectLst/>
                        </a:rPr>
                        <a:t> </a:t>
                      </a:r>
                      <a:endParaRPr lang="ru-RU" sz="1000" dirty="0">
                        <a:effectLst/>
                        <a:latin typeface="Times New Roman"/>
                        <a:ea typeface="Times New Roman"/>
                        <a:cs typeface="Times New Roman"/>
                      </a:endParaRPr>
                    </a:p>
                  </a:txBody>
                  <a:tcPr marL="68580" marR="68580" marT="0" marB="0">
                    <a:solidFill>
                      <a:schemeClr val="accent2">
                        <a:lumMod val="60000"/>
                        <a:lumOff val="40000"/>
                      </a:schemeClr>
                    </a:solidFill>
                  </a:tcPr>
                </a:tc>
                <a:tc>
                  <a:txBody>
                    <a:bodyPr/>
                    <a:lstStyle/>
                    <a:p>
                      <a:pPr algn="ctr">
                        <a:spcAft>
                          <a:spcPts val="0"/>
                        </a:spcAft>
                      </a:pPr>
                      <a:r>
                        <a:rPr lang="ru-RU" sz="1000" dirty="0">
                          <a:solidFill>
                            <a:schemeClr val="tx2">
                              <a:lumMod val="50000"/>
                            </a:schemeClr>
                          </a:solidFill>
                          <a:effectLst/>
                        </a:rPr>
                        <a:t>Численность представителей целевой группы, </a:t>
                      </a:r>
                      <a:r>
                        <a:rPr lang="ru-RU" sz="1000" dirty="0" smtClean="0">
                          <a:solidFill>
                            <a:schemeClr val="tx2">
                              <a:lumMod val="50000"/>
                            </a:schemeClr>
                          </a:solidFill>
                          <a:effectLst/>
                        </a:rPr>
                        <a:t>чел</a:t>
                      </a:r>
                      <a:r>
                        <a:rPr lang="ru-RU" sz="1000" dirty="0">
                          <a:solidFill>
                            <a:schemeClr val="tx2">
                              <a:lumMod val="50000"/>
                            </a:schemeClr>
                          </a:solidFill>
                          <a:effectLst/>
                        </a:rPr>
                        <a:t> </a:t>
                      </a:r>
                      <a:endParaRPr lang="ru-RU" sz="1000" dirty="0">
                        <a:solidFill>
                          <a:schemeClr val="tx2">
                            <a:lumMod val="50000"/>
                          </a:schemeClr>
                        </a:solidFill>
                        <a:effectLst/>
                        <a:latin typeface="Times New Roman"/>
                        <a:ea typeface="Times New Roman"/>
                        <a:cs typeface="Times New Roman"/>
                      </a:endParaRPr>
                    </a:p>
                  </a:txBody>
                  <a:tcPr marL="68580" marR="68580" marT="0" marB="0">
                    <a:solidFill>
                      <a:schemeClr val="accent2">
                        <a:lumMod val="60000"/>
                        <a:lumOff val="40000"/>
                      </a:schemeClr>
                    </a:solidFill>
                  </a:tcPr>
                </a:tc>
                <a:tc>
                  <a:txBody>
                    <a:bodyPr/>
                    <a:lstStyle/>
                    <a:p>
                      <a:pPr algn="ctr">
                        <a:spcAft>
                          <a:spcPts val="0"/>
                        </a:spcAft>
                      </a:pPr>
                      <a:r>
                        <a:rPr lang="ru-RU" sz="1000" dirty="0">
                          <a:solidFill>
                            <a:schemeClr val="tx2">
                              <a:lumMod val="50000"/>
                            </a:schemeClr>
                          </a:solidFill>
                          <a:effectLst/>
                        </a:rPr>
                        <a:t>План</a:t>
                      </a:r>
                    </a:p>
                    <a:p>
                      <a:pPr algn="ctr">
                        <a:spcAft>
                          <a:spcPts val="0"/>
                        </a:spcAft>
                      </a:pPr>
                      <a:r>
                        <a:rPr lang="ru-RU" sz="1000" dirty="0">
                          <a:solidFill>
                            <a:schemeClr val="tx2">
                              <a:lumMod val="50000"/>
                            </a:schemeClr>
                          </a:solidFill>
                          <a:effectLst/>
                        </a:rPr>
                        <a:t>тыс</a:t>
                      </a:r>
                      <a:r>
                        <a:rPr lang="ru-RU" sz="1000" dirty="0" smtClean="0">
                          <a:solidFill>
                            <a:schemeClr val="tx2">
                              <a:lumMod val="50000"/>
                            </a:schemeClr>
                          </a:solidFill>
                          <a:effectLst/>
                        </a:rPr>
                        <a:t>.  руб.</a:t>
                      </a:r>
                      <a:endParaRPr lang="ru-RU" sz="1000" dirty="0">
                        <a:solidFill>
                          <a:schemeClr val="tx2">
                            <a:lumMod val="50000"/>
                          </a:schemeClr>
                        </a:solidFill>
                        <a:effectLst/>
                      </a:endParaRPr>
                    </a:p>
                    <a:p>
                      <a:pPr algn="ctr">
                        <a:spcAft>
                          <a:spcPts val="0"/>
                        </a:spcAft>
                      </a:pPr>
                      <a:r>
                        <a:rPr lang="ru-RU" sz="1000" dirty="0">
                          <a:solidFill>
                            <a:schemeClr val="tx2">
                              <a:lumMod val="50000"/>
                            </a:schemeClr>
                          </a:solidFill>
                          <a:effectLst/>
                        </a:rPr>
                        <a:t> </a:t>
                      </a:r>
                      <a:endParaRPr lang="ru-RU" sz="1000" dirty="0">
                        <a:solidFill>
                          <a:schemeClr val="tx2">
                            <a:lumMod val="50000"/>
                          </a:schemeClr>
                        </a:solidFill>
                        <a:effectLst/>
                        <a:latin typeface="Times New Roman"/>
                        <a:ea typeface="Times New Roman"/>
                        <a:cs typeface="Times New Roman"/>
                      </a:endParaRPr>
                    </a:p>
                  </a:txBody>
                  <a:tcPr marL="68580" marR="68580" marT="0" marB="0">
                    <a:solidFill>
                      <a:schemeClr val="accent2">
                        <a:lumMod val="60000"/>
                        <a:lumOff val="40000"/>
                      </a:schemeClr>
                    </a:solidFill>
                  </a:tcPr>
                </a:tc>
                <a:tc>
                  <a:txBody>
                    <a:bodyPr/>
                    <a:lstStyle/>
                    <a:p>
                      <a:pPr algn="ctr">
                        <a:spcAft>
                          <a:spcPts val="0"/>
                        </a:spcAft>
                      </a:pPr>
                      <a:r>
                        <a:rPr lang="ru-RU" sz="1000" dirty="0">
                          <a:solidFill>
                            <a:schemeClr val="tx2">
                              <a:lumMod val="50000"/>
                            </a:schemeClr>
                          </a:solidFill>
                          <a:effectLst/>
                        </a:rPr>
                        <a:t>Факт</a:t>
                      </a:r>
                    </a:p>
                    <a:p>
                      <a:pPr algn="ctr">
                        <a:spcAft>
                          <a:spcPts val="0"/>
                        </a:spcAft>
                      </a:pPr>
                      <a:r>
                        <a:rPr lang="ru-RU" sz="1000" dirty="0">
                          <a:solidFill>
                            <a:schemeClr val="tx2">
                              <a:lumMod val="50000"/>
                            </a:schemeClr>
                          </a:solidFill>
                          <a:effectLst/>
                        </a:rPr>
                        <a:t>тыс</a:t>
                      </a:r>
                      <a:r>
                        <a:rPr lang="ru-RU" sz="1000" dirty="0" smtClean="0">
                          <a:solidFill>
                            <a:schemeClr val="tx2">
                              <a:lumMod val="50000"/>
                            </a:schemeClr>
                          </a:solidFill>
                          <a:effectLst/>
                        </a:rPr>
                        <a:t>.  руб.</a:t>
                      </a:r>
                      <a:endParaRPr lang="ru-RU" sz="1000" dirty="0">
                        <a:solidFill>
                          <a:schemeClr val="tx2">
                            <a:lumMod val="50000"/>
                          </a:schemeClr>
                        </a:solidFill>
                        <a:effectLst/>
                      </a:endParaRPr>
                    </a:p>
                    <a:p>
                      <a:pPr algn="ctr">
                        <a:spcAft>
                          <a:spcPts val="0"/>
                        </a:spcAft>
                      </a:pPr>
                      <a:r>
                        <a:rPr lang="ru-RU" sz="1000" dirty="0">
                          <a:solidFill>
                            <a:schemeClr val="tx2">
                              <a:lumMod val="50000"/>
                            </a:schemeClr>
                          </a:solidFill>
                          <a:effectLst/>
                        </a:rPr>
                        <a:t> </a:t>
                      </a:r>
                      <a:endParaRPr lang="ru-RU" sz="1000" dirty="0">
                        <a:solidFill>
                          <a:schemeClr val="tx2">
                            <a:lumMod val="50000"/>
                          </a:schemeClr>
                        </a:solidFill>
                        <a:effectLst/>
                        <a:latin typeface="Times New Roman"/>
                        <a:ea typeface="Times New Roman"/>
                        <a:cs typeface="Times New Roman"/>
                      </a:endParaRPr>
                    </a:p>
                  </a:txBody>
                  <a:tcPr marL="68580" marR="68580" marT="0" marB="0">
                    <a:solidFill>
                      <a:schemeClr val="accent2">
                        <a:lumMod val="60000"/>
                        <a:lumOff val="40000"/>
                      </a:schemeClr>
                    </a:solidFill>
                  </a:tcPr>
                </a:tc>
              </a:tr>
              <a:tr h="190871">
                <a:tc>
                  <a:txBody>
                    <a:bodyPr/>
                    <a:lstStyle/>
                    <a:p>
                      <a:pPr algn="ctr">
                        <a:spcAft>
                          <a:spcPts val="0"/>
                        </a:spcAft>
                      </a:pPr>
                      <a:r>
                        <a:rPr lang="ru-RU" sz="1100" b="1" dirty="0" smtClean="0">
                          <a:solidFill>
                            <a:schemeClr val="tx2">
                              <a:lumMod val="50000"/>
                            </a:schemeClr>
                          </a:solidFill>
                          <a:effectLst>
                            <a:outerShdw blurRad="38100" dist="38100" dir="2700000" algn="tl">
                              <a:srgbClr val="000000">
                                <a:alpha val="43137"/>
                              </a:srgbClr>
                            </a:outerShdw>
                          </a:effectLst>
                        </a:rPr>
                        <a:t>отдельных категорий граждан:</a:t>
                      </a:r>
                      <a:endParaRPr lang="ru-RU" sz="1100" dirty="0">
                        <a:effectLst/>
                        <a:latin typeface="Times New Roman"/>
                        <a:ea typeface="Times New Roman"/>
                        <a:cs typeface="Times New Roman"/>
                      </a:endParaRPr>
                    </a:p>
                  </a:txBody>
                  <a:tcPr marL="68580" marR="68580" marT="0" marB="0">
                    <a:solidFill>
                      <a:schemeClr val="accent2">
                        <a:lumMod val="60000"/>
                        <a:lumOff val="40000"/>
                      </a:schemeClr>
                    </a:solidFill>
                  </a:tcPr>
                </a:tc>
                <a:tc>
                  <a:txBody>
                    <a:bodyPr/>
                    <a:lstStyle/>
                    <a:p>
                      <a:pPr algn="ctr">
                        <a:spcAft>
                          <a:spcPts val="0"/>
                        </a:spcAft>
                      </a:pPr>
                      <a:endParaRPr lang="ru-RU" sz="1000" dirty="0">
                        <a:solidFill>
                          <a:schemeClr val="tx2">
                            <a:lumMod val="50000"/>
                          </a:schemeClr>
                        </a:solidFill>
                        <a:effectLst/>
                        <a:latin typeface="Times New Roman"/>
                        <a:ea typeface="Times New Roman"/>
                        <a:cs typeface="Times New Roman"/>
                      </a:endParaRPr>
                    </a:p>
                  </a:txBody>
                  <a:tcPr marL="68580" marR="68580" marT="0" marB="0">
                    <a:solidFill>
                      <a:schemeClr val="accent2">
                        <a:lumMod val="60000"/>
                        <a:lumOff val="40000"/>
                      </a:schemeClr>
                    </a:solidFill>
                  </a:tcPr>
                </a:tc>
                <a:tc>
                  <a:txBody>
                    <a:bodyPr/>
                    <a:lstStyle/>
                    <a:p>
                      <a:pPr algn="ctr">
                        <a:spcAft>
                          <a:spcPts val="0"/>
                        </a:spcAft>
                      </a:pPr>
                      <a:endParaRPr lang="ru-RU" sz="1000" dirty="0">
                        <a:solidFill>
                          <a:schemeClr val="tx2">
                            <a:lumMod val="50000"/>
                          </a:schemeClr>
                        </a:solidFill>
                        <a:effectLst/>
                        <a:latin typeface="Times New Roman"/>
                        <a:ea typeface="Times New Roman"/>
                        <a:cs typeface="Times New Roman"/>
                      </a:endParaRPr>
                    </a:p>
                  </a:txBody>
                  <a:tcPr marL="68580" marR="68580" marT="0" marB="0">
                    <a:solidFill>
                      <a:schemeClr val="accent2">
                        <a:lumMod val="60000"/>
                        <a:lumOff val="40000"/>
                      </a:schemeClr>
                    </a:solidFill>
                  </a:tcPr>
                </a:tc>
                <a:tc>
                  <a:txBody>
                    <a:bodyPr/>
                    <a:lstStyle/>
                    <a:p>
                      <a:pPr algn="ctr">
                        <a:spcAft>
                          <a:spcPts val="0"/>
                        </a:spcAft>
                      </a:pPr>
                      <a:endParaRPr lang="ru-RU" sz="1000" dirty="0">
                        <a:solidFill>
                          <a:schemeClr val="tx2">
                            <a:lumMod val="50000"/>
                          </a:schemeClr>
                        </a:solidFill>
                        <a:effectLst/>
                        <a:latin typeface="Times New Roman"/>
                        <a:ea typeface="Times New Roman"/>
                        <a:cs typeface="Times New Roman"/>
                      </a:endParaRPr>
                    </a:p>
                  </a:txBody>
                  <a:tcPr marL="68580" marR="68580" marT="0" marB="0">
                    <a:solidFill>
                      <a:schemeClr val="accent2">
                        <a:lumMod val="60000"/>
                        <a:lumOff val="40000"/>
                      </a:schemeClr>
                    </a:solidFill>
                  </a:tcPr>
                </a:tc>
              </a:tr>
              <a:tr h="279648">
                <a:tc>
                  <a:txBody>
                    <a:bodyPr/>
                    <a:lstStyle/>
                    <a:p>
                      <a:pPr algn="l">
                        <a:spcAft>
                          <a:spcPts val="0"/>
                        </a:spcAft>
                      </a:pPr>
                      <a:r>
                        <a:rPr lang="ru-RU" sz="1050" b="0" dirty="0" smtClean="0">
                          <a:solidFill>
                            <a:schemeClr val="tx2">
                              <a:lumMod val="50000"/>
                            </a:schemeClr>
                          </a:solidFill>
                          <a:effectLst/>
                          <a:latin typeface="Times New Roman" pitchFamily="18" charset="0"/>
                          <a:cs typeface="Times New Roman" pitchFamily="18" charset="0"/>
                        </a:rPr>
                        <a:t>Обеспечение мер социальной поддержки реабилитированных лиц </a:t>
                      </a:r>
                      <a:r>
                        <a:rPr lang="ru-RU" sz="1050" b="0" dirty="0">
                          <a:solidFill>
                            <a:schemeClr val="tx2">
                              <a:lumMod val="50000"/>
                            </a:schemeClr>
                          </a:solidFill>
                          <a:effectLst/>
                          <a:latin typeface="Times New Roman" pitchFamily="18" charset="0"/>
                          <a:cs typeface="Times New Roman" pitchFamily="18" charset="0"/>
                        </a:rPr>
                        <a:t>и </a:t>
                      </a:r>
                      <a:r>
                        <a:rPr lang="ru-RU" sz="1050" b="0" dirty="0" smtClean="0">
                          <a:solidFill>
                            <a:schemeClr val="tx2">
                              <a:lumMod val="50000"/>
                            </a:schemeClr>
                          </a:solidFill>
                          <a:effectLst/>
                          <a:latin typeface="Times New Roman" pitchFamily="18" charset="0"/>
                          <a:cs typeface="Times New Roman" pitchFamily="18" charset="0"/>
                        </a:rPr>
                        <a:t>лиц, признанных </a:t>
                      </a:r>
                      <a:r>
                        <a:rPr lang="ru-RU" sz="1050" b="0" dirty="0">
                          <a:solidFill>
                            <a:schemeClr val="tx2">
                              <a:lumMod val="50000"/>
                            </a:schemeClr>
                          </a:solidFill>
                          <a:effectLst/>
                          <a:latin typeface="Times New Roman" pitchFamily="18" charset="0"/>
                          <a:cs typeface="Times New Roman" pitchFamily="18" charset="0"/>
                        </a:rPr>
                        <a:t>пострадавшими от политических </a:t>
                      </a:r>
                      <a:r>
                        <a:rPr lang="ru-RU" sz="1050" b="0" dirty="0" smtClean="0">
                          <a:solidFill>
                            <a:schemeClr val="tx2">
                              <a:lumMod val="50000"/>
                            </a:schemeClr>
                          </a:solidFill>
                          <a:effectLst/>
                          <a:latin typeface="Times New Roman" pitchFamily="18" charset="0"/>
                          <a:cs typeface="Times New Roman" pitchFamily="18" charset="0"/>
                        </a:rPr>
                        <a:t>репрессий </a:t>
                      </a:r>
                      <a:endParaRPr lang="ru-RU" sz="105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solidFill>
                      <a:schemeClr val="accent2">
                        <a:lumMod val="60000"/>
                        <a:lumOff val="40000"/>
                      </a:schemeClr>
                    </a:solidFill>
                  </a:tcPr>
                </a:tc>
                <a:tc>
                  <a:txBody>
                    <a:bodyPr/>
                    <a:lstStyle/>
                    <a:p>
                      <a:pPr algn="ctr">
                        <a:spcAft>
                          <a:spcPts val="0"/>
                        </a:spcAft>
                      </a:pPr>
                      <a:r>
                        <a:rPr lang="ru-RU" sz="1050" b="0" dirty="0">
                          <a:effectLst/>
                        </a:rPr>
                        <a:t> </a:t>
                      </a:r>
                      <a:r>
                        <a:rPr lang="ru-RU" sz="1050" b="0" dirty="0" smtClean="0">
                          <a:effectLst/>
                        </a:rPr>
                        <a:t>5130</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c>
                  <a:txBody>
                    <a:bodyPr/>
                    <a:lstStyle/>
                    <a:p>
                      <a:pPr algn="ctr">
                        <a:spcAft>
                          <a:spcPts val="0"/>
                        </a:spcAft>
                      </a:pPr>
                      <a:r>
                        <a:rPr lang="ru-RU" sz="1050" b="0" dirty="0" smtClean="0">
                          <a:effectLst/>
                        </a:rPr>
                        <a:t>31118,8</a:t>
                      </a:r>
                      <a:r>
                        <a:rPr lang="ru-RU" sz="1050" b="0" dirty="0">
                          <a:effectLst/>
                        </a:rPr>
                        <a:t> </a:t>
                      </a:r>
                      <a:endParaRPr lang="ru-RU" sz="1050" b="0" dirty="0" smtClean="0">
                        <a:effectLst/>
                      </a:endParaRPr>
                    </a:p>
                  </a:txBody>
                  <a:tcPr marL="68580" marR="68580" marT="0" marB="0">
                    <a:solidFill>
                      <a:schemeClr val="accent2">
                        <a:lumMod val="20000"/>
                        <a:lumOff val="80000"/>
                      </a:schemeClr>
                    </a:solidFill>
                  </a:tcPr>
                </a:tc>
                <a:tc>
                  <a:txBody>
                    <a:bodyPr/>
                    <a:lstStyle/>
                    <a:p>
                      <a:pPr algn="ctr">
                        <a:spcAft>
                          <a:spcPts val="0"/>
                        </a:spcAft>
                      </a:pPr>
                      <a:r>
                        <a:rPr lang="ru-RU" sz="1050" b="0" dirty="0">
                          <a:effectLst/>
                        </a:rPr>
                        <a:t> </a:t>
                      </a:r>
                      <a:r>
                        <a:rPr lang="ru-RU" sz="1050" b="0" dirty="0" smtClean="0">
                          <a:effectLst/>
                        </a:rPr>
                        <a:t>3113,6</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r>
              <a:tr h="175632">
                <a:tc>
                  <a:txBody>
                    <a:bodyPr/>
                    <a:lstStyle/>
                    <a:p>
                      <a:pPr>
                        <a:spcAft>
                          <a:spcPts val="0"/>
                        </a:spcAft>
                      </a:pPr>
                      <a:r>
                        <a:rPr lang="ru-RU" sz="1050" b="0" dirty="0" smtClean="0">
                          <a:solidFill>
                            <a:schemeClr val="tx2">
                              <a:lumMod val="50000"/>
                            </a:schemeClr>
                          </a:solidFill>
                          <a:effectLst/>
                          <a:latin typeface="Times New Roman" pitchFamily="18" charset="0"/>
                          <a:cs typeface="Times New Roman" pitchFamily="18" charset="0"/>
                        </a:rPr>
                        <a:t>Обеспечение мер социальной</a:t>
                      </a:r>
                      <a:r>
                        <a:rPr lang="ru-RU" sz="1050" b="0" baseline="0" dirty="0" smtClean="0">
                          <a:solidFill>
                            <a:schemeClr val="tx2">
                              <a:lumMod val="50000"/>
                            </a:schemeClr>
                          </a:solidFill>
                          <a:effectLst/>
                          <a:latin typeface="Times New Roman" pitchFamily="18" charset="0"/>
                          <a:cs typeface="Times New Roman" pitchFamily="18" charset="0"/>
                        </a:rPr>
                        <a:t> поддержки в</a:t>
                      </a:r>
                      <a:r>
                        <a:rPr lang="ru-RU" sz="1050" b="0" dirty="0" smtClean="0">
                          <a:solidFill>
                            <a:schemeClr val="tx2">
                              <a:lumMod val="50000"/>
                            </a:schemeClr>
                          </a:solidFill>
                          <a:effectLst/>
                          <a:latin typeface="Times New Roman" pitchFamily="18" charset="0"/>
                          <a:cs typeface="Times New Roman" pitchFamily="18" charset="0"/>
                        </a:rPr>
                        <a:t>етеранов </a:t>
                      </a:r>
                      <a:r>
                        <a:rPr lang="ru-RU" sz="1050" b="0" dirty="0">
                          <a:solidFill>
                            <a:schemeClr val="tx2">
                              <a:lumMod val="50000"/>
                            </a:schemeClr>
                          </a:solidFill>
                          <a:effectLst/>
                          <a:latin typeface="Times New Roman" pitchFamily="18" charset="0"/>
                          <a:cs typeface="Times New Roman" pitchFamily="18" charset="0"/>
                        </a:rPr>
                        <a:t>труда и труженики тыла</a:t>
                      </a:r>
                      <a:endParaRPr lang="ru-RU" sz="105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solidFill>
                      <a:schemeClr val="accent2">
                        <a:lumMod val="60000"/>
                        <a:lumOff val="40000"/>
                      </a:schemeClr>
                    </a:solidFill>
                  </a:tcPr>
                </a:tc>
                <a:tc>
                  <a:txBody>
                    <a:bodyPr/>
                    <a:lstStyle/>
                    <a:p>
                      <a:pPr algn="ctr">
                        <a:spcAft>
                          <a:spcPts val="0"/>
                        </a:spcAft>
                      </a:pPr>
                      <a:r>
                        <a:rPr lang="ru-RU" sz="1050" b="0" dirty="0">
                          <a:effectLst/>
                        </a:rPr>
                        <a:t> </a:t>
                      </a:r>
                      <a:r>
                        <a:rPr lang="ru-RU" sz="1050" b="0" dirty="0" smtClean="0">
                          <a:effectLst/>
                        </a:rPr>
                        <a:t>1703</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c>
                  <a:txBody>
                    <a:bodyPr/>
                    <a:lstStyle/>
                    <a:p>
                      <a:pPr algn="ctr">
                        <a:spcAft>
                          <a:spcPts val="0"/>
                        </a:spcAft>
                      </a:pPr>
                      <a:r>
                        <a:rPr lang="ru-RU" sz="1050" b="0" dirty="0" smtClean="0">
                          <a:effectLst/>
                        </a:rPr>
                        <a:t>23180,2</a:t>
                      </a:r>
                      <a:r>
                        <a:rPr lang="ru-RU" sz="1050" b="0" dirty="0">
                          <a:effectLst/>
                        </a:rPr>
                        <a:t> </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c>
                  <a:txBody>
                    <a:bodyPr/>
                    <a:lstStyle/>
                    <a:p>
                      <a:pPr algn="ctr">
                        <a:spcAft>
                          <a:spcPts val="0"/>
                        </a:spcAft>
                      </a:pPr>
                      <a:r>
                        <a:rPr lang="ru-RU" sz="1050" b="0" dirty="0" smtClean="0">
                          <a:effectLst/>
                        </a:rPr>
                        <a:t>23162,5</a:t>
                      </a:r>
                      <a:r>
                        <a:rPr lang="ru-RU" sz="1050" b="0" dirty="0">
                          <a:effectLst/>
                        </a:rPr>
                        <a:t> </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r>
              <a:tr h="144017">
                <a:tc>
                  <a:txBody>
                    <a:bodyPr/>
                    <a:lstStyle/>
                    <a:p>
                      <a:pPr>
                        <a:spcAft>
                          <a:spcPts val="0"/>
                        </a:spcAft>
                      </a:pPr>
                      <a:r>
                        <a:rPr lang="ru-RU" sz="1050" b="0" dirty="0" smtClean="0">
                          <a:solidFill>
                            <a:schemeClr val="tx2">
                              <a:lumMod val="50000"/>
                            </a:schemeClr>
                          </a:solidFill>
                          <a:effectLst/>
                          <a:latin typeface="Times New Roman" pitchFamily="18" charset="0"/>
                          <a:ea typeface="Calibri"/>
                          <a:cs typeface="Times New Roman" pitchFamily="18" charset="0"/>
                        </a:rPr>
                        <a:t>Субсидии на оплату жилищно-коммунальных услуг </a:t>
                      </a:r>
                      <a:r>
                        <a:rPr lang="ru-RU" sz="1050" b="0" baseline="0" dirty="0" smtClean="0">
                          <a:solidFill>
                            <a:schemeClr val="tx2">
                              <a:lumMod val="50000"/>
                            </a:schemeClr>
                          </a:solidFill>
                          <a:effectLst/>
                          <a:latin typeface="Times New Roman" pitchFamily="18" charset="0"/>
                          <a:ea typeface="Calibri"/>
                          <a:cs typeface="Times New Roman" pitchFamily="18" charset="0"/>
                        </a:rPr>
                        <a:t> отд. категориям граждан</a:t>
                      </a:r>
                      <a:endParaRPr lang="ru-RU" sz="1050" b="0" dirty="0">
                        <a:solidFill>
                          <a:schemeClr val="tx2">
                            <a:lumMod val="50000"/>
                          </a:schemeClr>
                        </a:solidFill>
                        <a:effectLst/>
                        <a:latin typeface="Times New Roman" pitchFamily="18" charset="0"/>
                        <a:ea typeface="Calibri"/>
                        <a:cs typeface="Times New Roman" pitchFamily="18" charset="0"/>
                      </a:endParaRPr>
                    </a:p>
                  </a:txBody>
                  <a:tcPr marL="68580" marR="68580" marT="0" marB="0">
                    <a:solidFill>
                      <a:schemeClr val="accent2">
                        <a:lumMod val="60000"/>
                        <a:lumOff val="40000"/>
                      </a:schemeClr>
                    </a:solidFill>
                  </a:tcPr>
                </a:tc>
                <a:tc>
                  <a:txBody>
                    <a:bodyPr/>
                    <a:lstStyle/>
                    <a:p>
                      <a:pPr algn="ctr">
                        <a:spcAft>
                          <a:spcPts val="0"/>
                        </a:spcAft>
                      </a:pPr>
                      <a:r>
                        <a:rPr lang="ru-RU" sz="1050" b="0" dirty="0">
                          <a:effectLst/>
                        </a:rPr>
                        <a:t> </a:t>
                      </a:r>
                      <a:r>
                        <a:rPr lang="ru-RU" sz="1050" b="0" dirty="0" smtClean="0">
                          <a:effectLst/>
                        </a:rPr>
                        <a:t>4229</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c>
                  <a:txBody>
                    <a:bodyPr/>
                    <a:lstStyle/>
                    <a:p>
                      <a:pPr algn="ctr">
                        <a:spcAft>
                          <a:spcPts val="0"/>
                        </a:spcAft>
                      </a:pPr>
                      <a:r>
                        <a:rPr lang="ru-RU" sz="1050" b="0" dirty="0" smtClean="0">
                          <a:effectLst/>
                        </a:rPr>
                        <a:t>31291</a:t>
                      </a:r>
                      <a:r>
                        <a:rPr lang="ru-RU" sz="1050" b="0" dirty="0">
                          <a:effectLst/>
                        </a:rPr>
                        <a:t> </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c>
                  <a:txBody>
                    <a:bodyPr/>
                    <a:lstStyle/>
                    <a:p>
                      <a:pPr algn="ctr">
                        <a:spcAft>
                          <a:spcPts val="0"/>
                        </a:spcAft>
                      </a:pPr>
                      <a:r>
                        <a:rPr lang="ru-RU" sz="1050" b="0" dirty="0" smtClean="0">
                          <a:effectLst/>
                        </a:rPr>
                        <a:t>31290,9</a:t>
                      </a:r>
                      <a:r>
                        <a:rPr lang="ru-RU" sz="1050" b="0" dirty="0">
                          <a:effectLst/>
                        </a:rPr>
                        <a:t> </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r>
              <a:tr h="144530">
                <a:tc>
                  <a:txBody>
                    <a:bodyPr/>
                    <a:lstStyle/>
                    <a:p>
                      <a:pPr algn="ctr">
                        <a:spcAft>
                          <a:spcPts val="0"/>
                        </a:spcAft>
                      </a:pPr>
                      <a:r>
                        <a:rPr lang="ru-RU" sz="1100" dirty="0" smtClean="0">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социальная</a:t>
                      </a:r>
                      <a:r>
                        <a:rPr lang="ru-RU" sz="1100" baseline="0" dirty="0" smtClean="0">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 поддержка семьи и детей:</a:t>
                      </a:r>
                      <a:endParaRPr lang="ru-RU" sz="1100" dirty="0">
                        <a:solidFill>
                          <a:schemeClr val="tx2">
                            <a:lumMod val="50000"/>
                          </a:schemeClr>
                        </a:solidFill>
                        <a:effectLst>
                          <a:outerShdw blurRad="38100" dist="38100" dir="2700000" algn="tl">
                            <a:srgbClr val="000000">
                              <a:alpha val="43137"/>
                            </a:srgbClr>
                          </a:outerShdw>
                        </a:effectLst>
                        <a:latin typeface="Times New Roman"/>
                        <a:ea typeface="Calibri"/>
                        <a:cs typeface="Times New Roman"/>
                      </a:endParaRPr>
                    </a:p>
                  </a:txBody>
                  <a:tcPr marL="68580" marR="68580" marT="0" marB="0">
                    <a:solidFill>
                      <a:schemeClr val="accent2">
                        <a:lumMod val="60000"/>
                        <a:lumOff val="40000"/>
                      </a:schemeClr>
                    </a:solidFill>
                  </a:tcPr>
                </a:tc>
                <a:tc>
                  <a:txBody>
                    <a:bodyPr/>
                    <a:lstStyle/>
                    <a:p>
                      <a:pPr>
                        <a:spcAft>
                          <a:spcPts val="0"/>
                        </a:spcAft>
                      </a:pPr>
                      <a:endParaRPr lang="ru-RU" sz="1050" dirty="0">
                        <a:effectLst/>
                        <a:latin typeface="Times New Roman"/>
                        <a:ea typeface="Times New Roman"/>
                        <a:cs typeface="Times New Roman"/>
                      </a:endParaRPr>
                    </a:p>
                  </a:txBody>
                  <a:tcPr marL="68580" marR="68580" marT="0" marB="0">
                    <a:solidFill>
                      <a:schemeClr val="accent2">
                        <a:lumMod val="20000"/>
                        <a:lumOff val="80000"/>
                      </a:schemeClr>
                    </a:solidFill>
                  </a:tcPr>
                </a:tc>
                <a:tc>
                  <a:txBody>
                    <a:bodyPr/>
                    <a:lstStyle/>
                    <a:p>
                      <a:pPr>
                        <a:spcAft>
                          <a:spcPts val="0"/>
                        </a:spcAft>
                      </a:pPr>
                      <a:r>
                        <a:rPr lang="ru-RU" sz="1050" dirty="0">
                          <a:effectLst/>
                        </a:rPr>
                        <a:t> </a:t>
                      </a:r>
                      <a:endParaRPr lang="ru-RU" sz="1050" dirty="0">
                        <a:effectLst/>
                        <a:latin typeface="Times New Roman"/>
                        <a:ea typeface="Times New Roman"/>
                        <a:cs typeface="Times New Roman"/>
                      </a:endParaRPr>
                    </a:p>
                  </a:txBody>
                  <a:tcPr marL="68580" marR="68580" marT="0" marB="0">
                    <a:solidFill>
                      <a:schemeClr val="accent2">
                        <a:lumMod val="20000"/>
                        <a:lumOff val="80000"/>
                      </a:schemeClr>
                    </a:solidFill>
                  </a:tcPr>
                </a:tc>
                <a:tc>
                  <a:txBody>
                    <a:bodyPr/>
                    <a:lstStyle/>
                    <a:p>
                      <a:pPr>
                        <a:spcAft>
                          <a:spcPts val="0"/>
                        </a:spcAft>
                      </a:pPr>
                      <a:r>
                        <a:rPr lang="ru-RU" sz="1050" dirty="0">
                          <a:effectLst/>
                        </a:rPr>
                        <a:t> </a:t>
                      </a:r>
                      <a:endParaRPr lang="ru-RU" sz="1050" dirty="0">
                        <a:effectLst/>
                        <a:latin typeface="Times New Roman"/>
                        <a:ea typeface="Times New Roman"/>
                        <a:cs typeface="Times New Roman"/>
                      </a:endParaRPr>
                    </a:p>
                  </a:txBody>
                  <a:tcPr marL="68580" marR="68580" marT="0" marB="0">
                    <a:solidFill>
                      <a:schemeClr val="accent2">
                        <a:lumMod val="20000"/>
                        <a:lumOff val="80000"/>
                      </a:schemeClr>
                    </a:solidFill>
                  </a:tcPr>
                </a:tc>
              </a:tr>
              <a:tr h="336417">
                <a:tc>
                  <a:txBody>
                    <a:bodyPr/>
                    <a:lstStyle/>
                    <a:p>
                      <a:pPr algn="l">
                        <a:spcAft>
                          <a:spcPts val="0"/>
                        </a:spcAft>
                      </a:pPr>
                      <a:r>
                        <a:rPr lang="ru-RU" sz="1050" b="0" dirty="0" smtClean="0">
                          <a:solidFill>
                            <a:schemeClr val="tx2">
                              <a:lumMod val="50000"/>
                            </a:schemeClr>
                          </a:solidFill>
                          <a:effectLst/>
                          <a:latin typeface="Times New Roman"/>
                          <a:ea typeface="Calibri"/>
                          <a:cs typeface="Times New Roman"/>
                        </a:rPr>
                        <a:t>Ежемесячная</a:t>
                      </a:r>
                      <a:r>
                        <a:rPr lang="ru-RU" sz="1050" b="0" baseline="0" dirty="0" smtClean="0">
                          <a:solidFill>
                            <a:schemeClr val="tx2">
                              <a:lumMod val="50000"/>
                            </a:schemeClr>
                          </a:solidFill>
                          <a:effectLst/>
                          <a:latin typeface="Times New Roman"/>
                          <a:ea typeface="Calibri"/>
                          <a:cs typeface="Times New Roman"/>
                        </a:rPr>
                        <a:t> денежная выплата, в случае рождения третьего ребенка или последующих детей до достижения трех лет</a:t>
                      </a:r>
                      <a:endParaRPr lang="ru-RU" sz="1050" b="0" dirty="0">
                        <a:solidFill>
                          <a:schemeClr val="tx2">
                            <a:lumMod val="50000"/>
                          </a:schemeClr>
                        </a:solidFill>
                        <a:effectLst/>
                        <a:latin typeface="Times New Roman"/>
                        <a:ea typeface="Calibri"/>
                        <a:cs typeface="Times New Roman"/>
                      </a:endParaRPr>
                    </a:p>
                  </a:txBody>
                  <a:tcPr marL="68580" marR="68580" marT="0" marB="0">
                    <a:solidFill>
                      <a:schemeClr val="accent2">
                        <a:lumMod val="60000"/>
                        <a:lumOff val="40000"/>
                      </a:schemeClr>
                    </a:solidFill>
                  </a:tcPr>
                </a:tc>
                <a:tc>
                  <a:txBody>
                    <a:bodyPr/>
                    <a:lstStyle/>
                    <a:p>
                      <a:pPr algn="ctr">
                        <a:spcAft>
                          <a:spcPts val="0"/>
                        </a:spcAft>
                      </a:pPr>
                      <a:r>
                        <a:rPr lang="ru-RU" sz="1050" b="0" dirty="0" smtClean="0">
                          <a:effectLst/>
                          <a:latin typeface="Times New Roman"/>
                          <a:ea typeface="Times New Roman"/>
                          <a:cs typeface="Times New Roman"/>
                        </a:rPr>
                        <a:t>223</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c>
                  <a:txBody>
                    <a:bodyPr/>
                    <a:lstStyle/>
                    <a:p>
                      <a:pPr algn="ctr">
                        <a:spcAft>
                          <a:spcPts val="0"/>
                        </a:spcAft>
                      </a:pPr>
                      <a:r>
                        <a:rPr lang="ru-RU" sz="1050" b="0" dirty="0" smtClean="0">
                          <a:effectLst/>
                          <a:latin typeface="Times New Roman"/>
                          <a:ea typeface="Times New Roman"/>
                          <a:cs typeface="Times New Roman"/>
                        </a:rPr>
                        <a:t>20485,9</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c>
                  <a:txBody>
                    <a:bodyPr/>
                    <a:lstStyle/>
                    <a:p>
                      <a:pPr algn="ctr">
                        <a:spcAft>
                          <a:spcPts val="0"/>
                        </a:spcAft>
                      </a:pPr>
                      <a:r>
                        <a:rPr lang="ru-RU" sz="1050" b="0" dirty="0" smtClean="0">
                          <a:effectLst/>
                          <a:latin typeface="Times New Roman"/>
                          <a:ea typeface="Times New Roman"/>
                          <a:cs typeface="Times New Roman"/>
                        </a:rPr>
                        <a:t>20485,9</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r>
              <a:tr h="185820">
                <a:tc>
                  <a:txBody>
                    <a:bodyPr/>
                    <a:lstStyle/>
                    <a:p>
                      <a:pPr>
                        <a:spcAft>
                          <a:spcPts val="0"/>
                        </a:spcAft>
                      </a:pPr>
                      <a:r>
                        <a:rPr lang="ru-RU" sz="1050" b="0" dirty="0" smtClean="0">
                          <a:solidFill>
                            <a:schemeClr val="tx2">
                              <a:lumMod val="50000"/>
                            </a:schemeClr>
                          </a:solidFill>
                          <a:effectLst/>
                          <a:latin typeface="Times New Roman"/>
                          <a:ea typeface="Calibri"/>
                          <a:cs typeface="Times New Roman"/>
                        </a:rPr>
                        <a:t>Обеспечение меры социальной поддержки многодетных семей</a:t>
                      </a:r>
                      <a:endParaRPr lang="ru-RU" sz="1050" b="0" dirty="0">
                        <a:solidFill>
                          <a:schemeClr val="tx2">
                            <a:lumMod val="50000"/>
                          </a:schemeClr>
                        </a:solidFill>
                        <a:effectLst/>
                        <a:latin typeface="Times New Roman"/>
                        <a:ea typeface="Calibri"/>
                        <a:cs typeface="Times New Roman"/>
                      </a:endParaRPr>
                    </a:p>
                  </a:txBody>
                  <a:tcPr marL="68580" marR="68580" marT="0" marB="0">
                    <a:solidFill>
                      <a:schemeClr val="accent2">
                        <a:lumMod val="60000"/>
                        <a:lumOff val="40000"/>
                      </a:schemeClr>
                    </a:solidFill>
                  </a:tcPr>
                </a:tc>
                <a:tc>
                  <a:txBody>
                    <a:bodyPr/>
                    <a:lstStyle/>
                    <a:p>
                      <a:pPr algn="ctr">
                        <a:spcAft>
                          <a:spcPts val="0"/>
                        </a:spcAft>
                      </a:pPr>
                      <a:r>
                        <a:rPr lang="ru-RU" sz="1050" b="0" dirty="0" smtClean="0">
                          <a:effectLst/>
                          <a:latin typeface="Times New Roman"/>
                          <a:ea typeface="Times New Roman"/>
                          <a:cs typeface="Times New Roman"/>
                        </a:rPr>
                        <a:t>2533</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c>
                  <a:txBody>
                    <a:bodyPr/>
                    <a:lstStyle/>
                    <a:p>
                      <a:pPr algn="ctr">
                        <a:spcAft>
                          <a:spcPts val="0"/>
                        </a:spcAft>
                      </a:pPr>
                      <a:r>
                        <a:rPr lang="ru-RU" sz="1050" b="0" dirty="0" smtClean="0">
                          <a:effectLst/>
                          <a:latin typeface="Times New Roman"/>
                          <a:ea typeface="Times New Roman"/>
                          <a:cs typeface="Times New Roman"/>
                        </a:rPr>
                        <a:t>14024,6</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c>
                  <a:txBody>
                    <a:bodyPr/>
                    <a:lstStyle/>
                    <a:p>
                      <a:pPr algn="ctr">
                        <a:spcAft>
                          <a:spcPts val="0"/>
                        </a:spcAft>
                      </a:pPr>
                      <a:r>
                        <a:rPr lang="ru-RU" sz="1050" b="0" dirty="0" smtClean="0">
                          <a:effectLst/>
                          <a:latin typeface="Times New Roman"/>
                          <a:ea typeface="Times New Roman"/>
                          <a:cs typeface="Times New Roman"/>
                        </a:rPr>
                        <a:t>14021,4</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r>
              <a:tr h="195054">
                <a:tc>
                  <a:txBody>
                    <a:bodyPr/>
                    <a:lstStyle/>
                    <a:p>
                      <a:pPr>
                        <a:spcAft>
                          <a:spcPts val="0"/>
                        </a:spcAft>
                      </a:pPr>
                      <a:r>
                        <a:rPr lang="ru-RU" sz="1050" b="0" dirty="0" smtClean="0">
                          <a:solidFill>
                            <a:schemeClr val="tx2">
                              <a:lumMod val="50000"/>
                            </a:schemeClr>
                          </a:solidFill>
                          <a:effectLst/>
                          <a:latin typeface="Times New Roman"/>
                          <a:ea typeface="Calibri"/>
                          <a:cs typeface="Times New Roman"/>
                        </a:rPr>
                        <a:t>Ежемесячное</a:t>
                      </a:r>
                      <a:r>
                        <a:rPr lang="ru-RU" sz="1050" b="0" baseline="0" dirty="0" smtClean="0">
                          <a:solidFill>
                            <a:schemeClr val="tx2">
                              <a:lumMod val="50000"/>
                            </a:schemeClr>
                          </a:solidFill>
                          <a:effectLst/>
                          <a:latin typeface="Times New Roman"/>
                          <a:ea typeface="Calibri"/>
                          <a:cs typeface="Times New Roman"/>
                        </a:rPr>
                        <a:t> социальное пособие на ребенка </a:t>
                      </a:r>
                      <a:endParaRPr lang="ru-RU" sz="1050" b="0" dirty="0">
                        <a:solidFill>
                          <a:schemeClr val="tx2">
                            <a:lumMod val="50000"/>
                          </a:schemeClr>
                        </a:solidFill>
                        <a:effectLst/>
                        <a:latin typeface="Times New Roman"/>
                        <a:ea typeface="Calibri"/>
                        <a:cs typeface="Times New Roman"/>
                      </a:endParaRPr>
                    </a:p>
                  </a:txBody>
                  <a:tcPr marL="68580" marR="68580" marT="0" marB="0">
                    <a:solidFill>
                      <a:schemeClr val="accent2">
                        <a:lumMod val="60000"/>
                        <a:lumOff val="40000"/>
                      </a:schemeClr>
                    </a:solidFill>
                  </a:tcPr>
                </a:tc>
                <a:tc>
                  <a:txBody>
                    <a:bodyPr/>
                    <a:lstStyle/>
                    <a:p>
                      <a:pPr algn="ctr">
                        <a:spcAft>
                          <a:spcPts val="0"/>
                        </a:spcAft>
                      </a:pPr>
                      <a:r>
                        <a:rPr lang="ru-RU" sz="1050" b="0" dirty="0" smtClean="0">
                          <a:effectLst/>
                          <a:latin typeface="Times New Roman"/>
                          <a:ea typeface="Times New Roman"/>
                          <a:cs typeface="Times New Roman"/>
                        </a:rPr>
                        <a:t>6329</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c>
                  <a:txBody>
                    <a:bodyPr/>
                    <a:lstStyle/>
                    <a:p>
                      <a:pPr algn="ctr">
                        <a:spcAft>
                          <a:spcPts val="0"/>
                        </a:spcAft>
                      </a:pPr>
                      <a:r>
                        <a:rPr lang="ru-RU" sz="1050" b="0" dirty="0" smtClean="0">
                          <a:effectLst/>
                          <a:latin typeface="Times New Roman"/>
                          <a:ea typeface="Times New Roman"/>
                          <a:cs typeface="Times New Roman"/>
                        </a:rPr>
                        <a:t>12995,4</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c>
                  <a:txBody>
                    <a:bodyPr/>
                    <a:lstStyle/>
                    <a:p>
                      <a:pPr algn="ctr">
                        <a:spcAft>
                          <a:spcPts val="0"/>
                        </a:spcAft>
                      </a:pPr>
                      <a:r>
                        <a:rPr lang="ru-RU" sz="1050" b="0" dirty="0" smtClean="0">
                          <a:effectLst/>
                          <a:latin typeface="Times New Roman"/>
                          <a:ea typeface="Times New Roman"/>
                          <a:cs typeface="Times New Roman"/>
                        </a:rPr>
                        <a:t>12995,4</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r>
              <a:tr h="411214">
                <a:tc>
                  <a:txBody>
                    <a:bodyPr/>
                    <a:lstStyle/>
                    <a:p>
                      <a:pPr>
                        <a:spcAft>
                          <a:spcPts val="0"/>
                        </a:spcAft>
                      </a:pPr>
                      <a:r>
                        <a:rPr lang="ru-RU" sz="1050" b="0" dirty="0" smtClean="0">
                          <a:solidFill>
                            <a:schemeClr val="tx2">
                              <a:lumMod val="50000"/>
                            </a:schemeClr>
                          </a:solidFill>
                          <a:effectLst/>
                          <a:latin typeface="Times New Roman"/>
                          <a:ea typeface="Calibri"/>
                          <a:cs typeface="Times New Roman"/>
                        </a:rPr>
                        <a:t>Ежемесячное</a:t>
                      </a:r>
                      <a:r>
                        <a:rPr lang="ru-RU" sz="1050" b="0" baseline="0" dirty="0" smtClean="0">
                          <a:solidFill>
                            <a:schemeClr val="tx2">
                              <a:lumMod val="50000"/>
                            </a:schemeClr>
                          </a:solidFill>
                          <a:effectLst/>
                          <a:latin typeface="Times New Roman"/>
                          <a:ea typeface="Calibri"/>
                          <a:cs typeface="Times New Roman"/>
                        </a:rPr>
                        <a:t> пособие по уходу за </a:t>
                      </a:r>
                      <a:r>
                        <a:rPr lang="ru-RU" sz="1050" b="0" dirty="0" smtClean="0">
                          <a:solidFill>
                            <a:schemeClr val="tx2">
                              <a:lumMod val="50000"/>
                            </a:schemeClr>
                          </a:solidFill>
                          <a:effectLst/>
                          <a:latin typeface="Times New Roman"/>
                          <a:ea typeface="Calibri"/>
                          <a:cs typeface="Times New Roman"/>
                        </a:rPr>
                        <a:t> ребенком до достижения им возраста  полутора лет, гражданам не подлежащим обязательному  страхов. на случай временной нетрудоспособности  и  в  связи  с  материнством</a:t>
                      </a:r>
                      <a:endParaRPr lang="ru-RU" sz="1050" b="0" dirty="0">
                        <a:solidFill>
                          <a:schemeClr val="tx2">
                            <a:lumMod val="50000"/>
                          </a:schemeClr>
                        </a:solidFill>
                        <a:effectLst/>
                        <a:latin typeface="Times New Roman"/>
                        <a:ea typeface="Calibri"/>
                        <a:cs typeface="Times New Roman"/>
                      </a:endParaRPr>
                    </a:p>
                  </a:txBody>
                  <a:tcPr marL="68580" marR="68580" marT="0" marB="0">
                    <a:solidFill>
                      <a:schemeClr val="accent2">
                        <a:lumMod val="60000"/>
                        <a:lumOff val="40000"/>
                      </a:schemeClr>
                    </a:solidFill>
                  </a:tcPr>
                </a:tc>
                <a:tc>
                  <a:txBody>
                    <a:bodyPr/>
                    <a:lstStyle/>
                    <a:p>
                      <a:pPr algn="ctr">
                        <a:spcAft>
                          <a:spcPts val="0"/>
                        </a:spcAft>
                      </a:pPr>
                      <a:r>
                        <a:rPr lang="ru-RU" sz="1050" b="0" dirty="0" smtClean="0">
                          <a:effectLst/>
                          <a:latin typeface="Times New Roman"/>
                          <a:ea typeface="Times New Roman"/>
                          <a:cs typeface="Times New Roman"/>
                        </a:rPr>
                        <a:t>539</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c>
                  <a:txBody>
                    <a:bodyPr/>
                    <a:lstStyle/>
                    <a:p>
                      <a:pPr algn="ctr">
                        <a:spcAft>
                          <a:spcPts val="0"/>
                        </a:spcAft>
                      </a:pPr>
                      <a:r>
                        <a:rPr lang="ru-RU" sz="1050" b="0" dirty="0" smtClean="0">
                          <a:effectLst/>
                          <a:latin typeface="Times New Roman"/>
                          <a:ea typeface="Times New Roman"/>
                          <a:cs typeface="Times New Roman"/>
                        </a:rPr>
                        <a:t>38218,3</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c>
                  <a:txBody>
                    <a:bodyPr/>
                    <a:lstStyle/>
                    <a:p>
                      <a:pPr algn="ctr">
                        <a:spcAft>
                          <a:spcPts val="0"/>
                        </a:spcAft>
                      </a:pPr>
                      <a:r>
                        <a:rPr lang="ru-RU" sz="1050" b="0" dirty="0" smtClean="0">
                          <a:effectLst/>
                          <a:latin typeface="Times New Roman"/>
                          <a:ea typeface="Times New Roman"/>
                          <a:cs typeface="Times New Roman"/>
                        </a:rPr>
                        <a:t>38218,3</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r>
              <a:tr h="504056">
                <a:tc>
                  <a:txBody>
                    <a:bodyPr/>
                    <a:lstStyle/>
                    <a:p>
                      <a:pPr>
                        <a:spcAft>
                          <a:spcPts val="0"/>
                        </a:spcAft>
                      </a:pPr>
                      <a:r>
                        <a:rPr lang="ru-RU" sz="1050" b="0" dirty="0" smtClean="0">
                          <a:solidFill>
                            <a:schemeClr val="tx2">
                              <a:lumMod val="50000"/>
                            </a:schemeClr>
                          </a:solidFill>
                          <a:effectLst/>
                          <a:latin typeface="Times New Roman"/>
                          <a:ea typeface="Calibri"/>
                          <a:cs typeface="Times New Roman"/>
                        </a:rPr>
                        <a:t>Содержание ребенка в семье опекуна и приемной семье, а также,</a:t>
                      </a:r>
                      <a:r>
                        <a:rPr lang="ru-RU" sz="1050" b="0" baseline="0" dirty="0" smtClean="0">
                          <a:solidFill>
                            <a:schemeClr val="tx2">
                              <a:lumMod val="50000"/>
                            </a:schemeClr>
                          </a:solidFill>
                          <a:effectLst/>
                          <a:latin typeface="Times New Roman"/>
                          <a:ea typeface="Calibri"/>
                          <a:cs typeface="Times New Roman"/>
                        </a:rPr>
                        <a:t> вознаграждение, причитающееся приемному родителю в рамках подпрограммы «Развитие общего образования» гос программы  «Развитие  образования КЧР на 2014-2016 годы»</a:t>
                      </a:r>
                      <a:endParaRPr lang="ru-RU" sz="1050" b="0" dirty="0">
                        <a:solidFill>
                          <a:schemeClr val="tx2">
                            <a:lumMod val="50000"/>
                          </a:schemeClr>
                        </a:solidFill>
                        <a:effectLst/>
                        <a:latin typeface="Times New Roman"/>
                        <a:ea typeface="Calibri"/>
                        <a:cs typeface="Times New Roman"/>
                      </a:endParaRPr>
                    </a:p>
                  </a:txBody>
                  <a:tcPr marL="68580" marR="68580" marT="0" marB="0">
                    <a:solidFill>
                      <a:schemeClr val="accent2">
                        <a:lumMod val="60000"/>
                        <a:lumOff val="40000"/>
                      </a:schemeClr>
                    </a:solidFill>
                  </a:tcPr>
                </a:tc>
                <a:tc>
                  <a:txBody>
                    <a:bodyPr/>
                    <a:lstStyle/>
                    <a:p>
                      <a:pPr algn="ctr">
                        <a:spcAft>
                          <a:spcPts val="0"/>
                        </a:spcAft>
                      </a:pPr>
                      <a:r>
                        <a:rPr lang="en-US" sz="1050" b="0" dirty="0" smtClean="0">
                          <a:effectLst/>
                          <a:latin typeface="Times New Roman"/>
                          <a:ea typeface="Times New Roman"/>
                          <a:cs typeface="Times New Roman"/>
                        </a:rPr>
                        <a:t>111</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c>
                  <a:txBody>
                    <a:bodyPr/>
                    <a:lstStyle/>
                    <a:p>
                      <a:pPr algn="ctr">
                        <a:spcAft>
                          <a:spcPts val="0"/>
                        </a:spcAft>
                      </a:pPr>
                      <a:r>
                        <a:rPr lang="ru-RU" sz="1050" b="0" dirty="0" smtClean="0">
                          <a:effectLst/>
                          <a:latin typeface="Times New Roman"/>
                          <a:ea typeface="Times New Roman"/>
                          <a:cs typeface="Times New Roman"/>
                        </a:rPr>
                        <a:t>12443,1</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c>
                  <a:txBody>
                    <a:bodyPr/>
                    <a:lstStyle/>
                    <a:p>
                      <a:pPr algn="ctr">
                        <a:spcAft>
                          <a:spcPts val="0"/>
                        </a:spcAft>
                      </a:pPr>
                      <a:r>
                        <a:rPr lang="ru-RU" sz="1050" b="0" dirty="0" smtClean="0">
                          <a:effectLst/>
                          <a:latin typeface="Times New Roman"/>
                          <a:ea typeface="Times New Roman"/>
                          <a:cs typeface="Times New Roman"/>
                        </a:rPr>
                        <a:t>12443,1</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r>
              <a:tr h="367518">
                <a:tc>
                  <a:txBody>
                    <a:bodyPr/>
                    <a:lstStyle/>
                    <a:p>
                      <a:pPr>
                        <a:spcAft>
                          <a:spcPts val="0"/>
                        </a:spcAft>
                      </a:pPr>
                      <a:r>
                        <a:rPr lang="ru-RU" sz="1050" b="0" dirty="0" smtClean="0">
                          <a:solidFill>
                            <a:schemeClr val="tx2">
                              <a:lumMod val="50000"/>
                            </a:schemeClr>
                          </a:solidFill>
                          <a:effectLst/>
                          <a:latin typeface="Times New Roman"/>
                          <a:ea typeface="Calibri"/>
                          <a:cs typeface="Times New Roman"/>
                        </a:rPr>
                        <a:t>Компенсация части</a:t>
                      </a:r>
                      <a:r>
                        <a:rPr lang="ru-RU" sz="1050" b="0" baseline="0" dirty="0" smtClean="0">
                          <a:solidFill>
                            <a:schemeClr val="tx2">
                              <a:lumMod val="50000"/>
                            </a:schemeClr>
                          </a:solidFill>
                          <a:effectLst/>
                          <a:latin typeface="Times New Roman"/>
                          <a:ea typeface="Calibri"/>
                          <a:cs typeface="Times New Roman"/>
                        </a:rPr>
                        <a:t> родительской платы за содержание ребенка в образовательном учреждении  в рамках подпрограммы  «Развитие дошкольного образования государственной программы  «Развитие  образования КЧР на 2014-2016 годы»</a:t>
                      </a:r>
                      <a:endParaRPr lang="ru-RU" sz="1050" b="0" dirty="0">
                        <a:solidFill>
                          <a:schemeClr val="tx2">
                            <a:lumMod val="50000"/>
                          </a:schemeClr>
                        </a:solidFill>
                        <a:effectLst/>
                        <a:latin typeface="Times New Roman"/>
                        <a:ea typeface="Calibri"/>
                        <a:cs typeface="Times New Roman"/>
                      </a:endParaRPr>
                    </a:p>
                  </a:txBody>
                  <a:tcPr marL="68580" marR="68580" marT="0" marB="0">
                    <a:solidFill>
                      <a:schemeClr val="accent2">
                        <a:lumMod val="60000"/>
                        <a:lumOff val="40000"/>
                      </a:schemeClr>
                    </a:solidFill>
                  </a:tcPr>
                </a:tc>
                <a:tc>
                  <a:txBody>
                    <a:bodyPr/>
                    <a:lstStyle/>
                    <a:p>
                      <a:pPr algn="ctr">
                        <a:spcAft>
                          <a:spcPts val="0"/>
                        </a:spcAft>
                      </a:pPr>
                      <a:r>
                        <a:rPr lang="ru-RU" sz="1050" b="0" dirty="0" smtClean="0">
                          <a:effectLst/>
                          <a:latin typeface="Times New Roman"/>
                          <a:ea typeface="Times New Roman"/>
                          <a:cs typeface="Times New Roman"/>
                        </a:rPr>
                        <a:t>1504</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c>
                  <a:txBody>
                    <a:bodyPr/>
                    <a:lstStyle/>
                    <a:p>
                      <a:pPr algn="ctr">
                        <a:spcAft>
                          <a:spcPts val="0"/>
                        </a:spcAft>
                      </a:pPr>
                      <a:r>
                        <a:rPr lang="ru-RU" sz="1050" b="0" dirty="0" smtClean="0">
                          <a:effectLst/>
                          <a:latin typeface="Times New Roman"/>
                          <a:ea typeface="Times New Roman"/>
                          <a:cs typeface="Times New Roman"/>
                        </a:rPr>
                        <a:t>3196</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c>
                  <a:txBody>
                    <a:bodyPr/>
                    <a:lstStyle/>
                    <a:p>
                      <a:pPr algn="ctr">
                        <a:spcAft>
                          <a:spcPts val="0"/>
                        </a:spcAft>
                      </a:pPr>
                      <a:r>
                        <a:rPr lang="ru-RU" sz="1050" b="0" dirty="0" smtClean="0">
                          <a:effectLst/>
                          <a:latin typeface="Times New Roman"/>
                          <a:ea typeface="Times New Roman"/>
                          <a:cs typeface="Times New Roman"/>
                        </a:rPr>
                        <a:t>3196</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r>
              <a:tr h="960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dirty="0" smtClean="0">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иные меры социальной поддержки:</a:t>
                      </a:r>
                      <a:endParaRPr lang="ru-RU" sz="1100" dirty="0">
                        <a:solidFill>
                          <a:schemeClr val="tx2">
                            <a:lumMod val="50000"/>
                          </a:schemeClr>
                        </a:solidFill>
                        <a:effectLst/>
                        <a:latin typeface="Times New Roman"/>
                        <a:ea typeface="Calibri"/>
                        <a:cs typeface="Times New Roman"/>
                      </a:endParaRPr>
                    </a:p>
                  </a:txBody>
                  <a:tcPr marL="68580" marR="68580" marT="0" marB="0">
                    <a:solidFill>
                      <a:schemeClr val="accent2">
                        <a:lumMod val="60000"/>
                        <a:lumOff val="40000"/>
                      </a:schemeClr>
                    </a:solidFill>
                  </a:tcPr>
                </a:tc>
                <a:tc>
                  <a:txBody>
                    <a:bodyPr/>
                    <a:lstStyle/>
                    <a:p>
                      <a:pPr>
                        <a:spcAft>
                          <a:spcPts val="0"/>
                        </a:spcAft>
                      </a:pPr>
                      <a:endParaRPr lang="ru-RU" sz="1050" dirty="0">
                        <a:effectLst/>
                        <a:latin typeface="Times New Roman"/>
                        <a:ea typeface="Times New Roman"/>
                        <a:cs typeface="Times New Roman"/>
                      </a:endParaRPr>
                    </a:p>
                  </a:txBody>
                  <a:tcPr marL="68580" marR="68580" marT="0" marB="0">
                    <a:solidFill>
                      <a:schemeClr val="accent2">
                        <a:lumMod val="20000"/>
                        <a:lumOff val="80000"/>
                      </a:schemeClr>
                    </a:solidFill>
                  </a:tcPr>
                </a:tc>
                <a:tc>
                  <a:txBody>
                    <a:bodyPr/>
                    <a:lstStyle/>
                    <a:p>
                      <a:pPr>
                        <a:spcAft>
                          <a:spcPts val="0"/>
                        </a:spcAft>
                      </a:pPr>
                      <a:endParaRPr lang="ru-RU" sz="1050" dirty="0">
                        <a:effectLst/>
                        <a:latin typeface="Times New Roman"/>
                        <a:ea typeface="Times New Roman"/>
                        <a:cs typeface="Times New Roman"/>
                      </a:endParaRPr>
                    </a:p>
                  </a:txBody>
                  <a:tcPr marL="68580" marR="68580" marT="0" marB="0">
                    <a:solidFill>
                      <a:schemeClr val="accent2">
                        <a:lumMod val="20000"/>
                        <a:lumOff val="80000"/>
                      </a:schemeClr>
                    </a:solidFill>
                  </a:tcPr>
                </a:tc>
                <a:tc>
                  <a:txBody>
                    <a:bodyPr/>
                    <a:lstStyle/>
                    <a:p>
                      <a:pPr>
                        <a:spcAft>
                          <a:spcPts val="0"/>
                        </a:spcAft>
                      </a:pPr>
                      <a:endParaRPr lang="ru-RU" sz="1050" dirty="0">
                        <a:effectLst/>
                        <a:latin typeface="Times New Roman"/>
                        <a:ea typeface="Times New Roman"/>
                        <a:cs typeface="Times New Roman"/>
                      </a:endParaRPr>
                    </a:p>
                  </a:txBody>
                  <a:tcPr marL="68580" marR="68580" marT="0" marB="0">
                    <a:solidFill>
                      <a:schemeClr val="accent2">
                        <a:lumMod val="20000"/>
                        <a:lumOff val="80000"/>
                      </a:schemeClr>
                    </a:solidFill>
                  </a:tcPr>
                </a:tc>
              </a:tr>
              <a:tr h="195458">
                <a:tc>
                  <a:txBody>
                    <a:bodyPr/>
                    <a:lstStyle/>
                    <a:p>
                      <a:pPr>
                        <a:spcAft>
                          <a:spcPts val="0"/>
                        </a:spcAft>
                      </a:pPr>
                      <a:r>
                        <a:rPr lang="ru-RU" sz="1050" b="0" dirty="0" smtClean="0">
                          <a:solidFill>
                            <a:schemeClr val="tx2">
                              <a:lumMod val="50000"/>
                            </a:schemeClr>
                          </a:solidFill>
                          <a:effectLst/>
                          <a:latin typeface="Times New Roman"/>
                          <a:ea typeface="Calibri"/>
                          <a:cs typeface="Times New Roman"/>
                        </a:rPr>
                        <a:t>Субсидии населению на оплату жилищно</a:t>
                      </a:r>
                      <a:r>
                        <a:rPr lang="ru-RU" sz="1050" b="0" baseline="0" dirty="0" smtClean="0">
                          <a:solidFill>
                            <a:schemeClr val="tx2">
                              <a:lumMod val="50000"/>
                            </a:schemeClr>
                          </a:solidFill>
                          <a:effectLst/>
                          <a:latin typeface="Times New Roman"/>
                          <a:ea typeface="Calibri"/>
                          <a:cs typeface="Times New Roman"/>
                        </a:rPr>
                        <a:t>-коммунальных услуг</a:t>
                      </a:r>
                      <a:endParaRPr lang="ru-RU" sz="1050" b="0" dirty="0">
                        <a:solidFill>
                          <a:schemeClr val="tx2">
                            <a:lumMod val="50000"/>
                          </a:schemeClr>
                        </a:solidFill>
                        <a:effectLst/>
                        <a:latin typeface="Times New Roman"/>
                        <a:ea typeface="Calibri"/>
                        <a:cs typeface="Times New Roman"/>
                      </a:endParaRPr>
                    </a:p>
                  </a:txBody>
                  <a:tcPr marL="68580" marR="68580" marT="0" marB="0">
                    <a:solidFill>
                      <a:schemeClr val="accent2">
                        <a:lumMod val="60000"/>
                        <a:lumOff val="40000"/>
                      </a:schemeClr>
                    </a:solidFill>
                  </a:tcPr>
                </a:tc>
                <a:tc>
                  <a:txBody>
                    <a:bodyPr/>
                    <a:lstStyle/>
                    <a:p>
                      <a:pPr algn="ctr">
                        <a:spcAft>
                          <a:spcPts val="0"/>
                        </a:spcAft>
                      </a:pPr>
                      <a:r>
                        <a:rPr lang="ru-RU" sz="1050" b="0" dirty="0" smtClean="0">
                          <a:effectLst/>
                          <a:latin typeface="Times New Roman"/>
                          <a:ea typeface="Times New Roman"/>
                          <a:cs typeface="Times New Roman"/>
                        </a:rPr>
                        <a:t>126</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c>
                  <a:txBody>
                    <a:bodyPr/>
                    <a:lstStyle/>
                    <a:p>
                      <a:pPr algn="ctr">
                        <a:spcAft>
                          <a:spcPts val="0"/>
                        </a:spcAft>
                      </a:pPr>
                      <a:r>
                        <a:rPr lang="ru-RU" sz="1050" b="0" dirty="0" smtClean="0">
                          <a:effectLst/>
                          <a:latin typeface="Times New Roman"/>
                          <a:ea typeface="Times New Roman"/>
                          <a:cs typeface="Times New Roman"/>
                        </a:rPr>
                        <a:t>2363</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c>
                  <a:txBody>
                    <a:bodyPr/>
                    <a:lstStyle/>
                    <a:p>
                      <a:pPr algn="ctr">
                        <a:spcAft>
                          <a:spcPts val="0"/>
                        </a:spcAft>
                      </a:pPr>
                      <a:r>
                        <a:rPr lang="ru-RU" sz="1050" b="0" dirty="0" smtClean="0">
                          <a:effectLst/>
                          <a:latin typeface="Times New Roman"/>
                          <a:ea typeface="Times New Roman"/>
                          <a:cs typeface="Times New Roman"/>
                        </a:rPr>
                        <a:t>1981,3</a:t>
                      </a:r>
                    </a:p>
                  </a:txBody>
                  <a:tcPr marL="68580" marR="68580" marT="0" marB="0">
                    <a:solidFill>
                      <a:schemeClr val="accent2">
                        <a:lumMod val="20000"/>
                        <a:lumOff val="80000"/>
                      </a:schemeClr>
                    </a:solidFill>
                  </a:tcPr>
                </a:tc>
              </a:tr>
              <a:tr h="183759">
                <a:tc>
                  <a:txBody>
                    <a:bodyPr/>
                    <a:lstStyle/>
                    <a:p>
                      <a:pPr>
                        <a:spcAft>
                          <a:spcPts val="0"/>
                        </a:spcAft>
                      </a:pPr>
                      <a:r>
                        <a:rPr lang="ru-RU" sz="1050" b="0" dirty="0" smtClean="0">
                          <a:solidFill>
                            <a:schemeClr val="tx2">
                              <a:lumMod val="50000"/>
                            </a:schemeClr>
                          </a:solidFill>
                          <a:effectLst/>
                          <a:latin typeface="Times New Roman"/>
                          <a:ea typeface="Calibri"/>
                          <a:cs typeface="Times New Roman"/>
                        </a:rPr>
                        <a:t>Обеспечение  мер социальной поддержки ветеранов труда КЧР</a:t>
                      </a:r>
                      <a:endParaRPr lang="ru-RU" sz="1050" b="0" dirty="0">
                        <a:solidFill>
                          <a:schemeClr val="tx2">
                            <a:lumMod val="50000"/>
                          </a:schemeClr>
                        </a:solidFill>
                        <a:effectLst/>
                        <a:latin typeface="Times New Roman"/>
                        <a:ea typeface="Calibri"/>
                        <a:cs typeface="Times New Roman"/>
                      </a:endParaRPr>
                    </a:p>
                  </a:txBody>
                  <a:tcPr marL="68580" marR="68580" marT="0" marB="0">
                    <a:solidFill>
                      <a:schemeClr val="accent2">
                        <a:lumMod val="60000"/>
                        <a:lumOff val="40000"/>
                      </a:schemeClr>
                    </a:solidFill>
                  </a:tcPr>
                </a:tc>
                <a:tc>
                  <a:txBody>
                    <a:bodyPr/>
                    <a:lstStyle/>
                    <a:p>
                      <a:pPr algn="ctr">
                        <a:spcAft>
                          <a:spcPts val="0"/>
                        </a:spcAft>
                      </a:pPr>
                      <a:r>
                        <a:rPr lang="ru-RU" sz="1050" b="0" dirty="0" smtClean="0">
                          <a:effectLst/>
                          <a:latin typeface="Times New Roman"/>
                          <a:ea typeface="Times New Roman"/>
                          <a:cs typeface="Times New Roman"/>
                        </a:rPr>
                        <a:t>1283</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c>
                  <a:txBody>
                    <a:bodyPr/>
                    <a:lstStyle/>
                    <a:p>
                      <a:pPr algn="ctr">
                        <a:spcAft>
                          <a:spcPts val="0"/>
                        </a:spcAft>
                      </a:pPr>
                      <a:r>
                        <a:rPr lang="ru-RU" sz="1050" b="0" dirty="0" smtClean="0">
                          <a:effectLst/>
                          <a:latin typeface="Times New Roman"/>
                          <a:ea typeface="Times New Roman"/>
                          <a:cs typeface="Times New Roman"/>
                        </a:rPr>
                        <a:t>6450,1</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c>
                  <a:txBody>
                    <a:bodyPr/>
                    <a:lstStyle/>
                    <a:p>
                      <a:pPr algn="ctr">
                        <a:spcAft>
                          <a:spcPts val="0"/>
                        </a:spcAft>
                      </a:pPr>
                      <a:r>
                        <a:rPr lang="ru-RU" sz="1050" b="0" dirty="0" smtClean="0">
                          <a:effectLst/>
                          <a:latin typeface="Times New Roman"/>
                          <a:ea typeface="Times New Roman"/>
                          <a:cs typeface="Times New Roman"/>
                        </a:rPr>
                        <a:t>6440,5</a:t>
                      </a:r>
                    </a:p>
                  </a:txBody>
                  <a:tcPr marL="68580" marR="68580" marT="0" marB="0">
                    <a:solidFill>
                      <a:schemeClr val="accent2">
                        <a:lumMod val="20000"/>
                        <a:lumOff val="80000"/>
                      </a:schemeClr>
                    </a:solidFill>
                  </a:tcPr>
                </a:tc>
              </a:tr>
              <a:tr h="210900">
                <a:tc>
                  <a:txBody>
                    <a:bodyPr/>
                    <a:lstStyle/>
                    <a:p>
                      <a:pPr>
                        <a:spcAft>
                          <a:spcPts val="0"/>
                        </a:spcAft>
                      </a:pPr>
                      <a:r>
                        <a:rPr lang="ru-RU" sz="1050" b="0" dirty="0" smtClean="0">
                          <a:solidFill>
                            <a:schemeClr val="tx2">
                              <a:lumMod val="50000"/>
                            </a:schemeClr>
                          </a:solidFill>
                          <a:effectLst/>
                          <a:latin typeface="Times New Roman"/>
                          <a:ea typeface="Calibri"/>
                          <a:cs typeface="Times New Roman"/>
                        </a:rPr>
                        <a:t>Социальное</a:t>
                      </a:r>
                      <a:r>
                        <a:rPr lang="ru-RU" sz="1050" b="0" baseline="0" dirty="0" smtClean="0">
                          <a:solidFill>
                            <a:schemeClr val="tx2">
                              <a:lumMod val="50000"/>
                            </a:schemeClr>
                          </a:solidFill>
                          <a:effectLst/>
                          <a:latin typeface="Times New Roman"/>
                          <a:ea typeface="Calibri"/>
                          <a:cs typeface="Times New Roman"/>
                        </a:rPr>
                        <a:t> пособие на п</a:t>
                      </a:r>
                      <a:r>
                        <a:rPr lang="ru-RU" sz="1050" b="0" dirty="0" smtClean="0">
                          <a:solidFill>
                            <a:schemeClr val="tx2">
                              <a:lumMod val="50000"/>
                            </a:schemeClr>
                          </a:solidFill>
                          <a:effectLst/>
                          <a:latin typeface="Times New Roman"/>
                          <a:ea typeface="Calibri"/>
                          <a:cs typeface="Times New Roman"/>
                        </a:rPr>
                        <a:t>огребение</a:t>
                      </a:r>
                      <a:endParaRPr lang="ru-RU" sz="1050" b="0" dirty="0">
                        <a:solidFill>
                          <a:schemeClr val="tx2">
                            <a:lumMod val="50000"/>
                          </a:schemeClr>
                        </a:solidFill>
                        <a:effectLst/>
                        <a:latin typeface="Times New Roman"/>
                        <a:ea typeface="Calibri"/>
                        <a:cs typeface="Times New Roman"/>
                      </a:endParaRPr>
                    </a:p>
                  </a:txBody>
                  <a:tcPr marL="68580" marR="68580" marT="0" marB="0">
                    <a:solidFill>
                      <a:schemeClr val="accent2">
                        <a:lumMod val="60000"/>
                        <a:lumOff val="40000"/>
                      </a:schemeClr>
                    </a:solidFill>
                  </a:tcPr>
                </a:tc>
                <a:tc>
                  <a:txBody>
                    <a:bodyPr/>
                    <a:lstStyle/>
                    <a:p>
                      <a:pPr algn="ctr">
                        <a:spcAft>
                          <a:spcPts val="0"/>
                        </a:spcAft>
                      </a:pPr>
                      <a:r>
                        <a:rPr lang="ru-RU" sz="1050" b="0" dirty="0" smtClean="0">
                          <a:effectLst/>
                          <a:latin typeface="Times New Roman"/>
                          <a:ea typeface="Times New Roman"/>
                          <a:cs typeface="Times New Roman"/>
                        </a:rPr>
                        <a:t>82</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c>
                  <a:txBody>
                    <a:bodyPr/>
                    <a:lstStyle/>
                    <a:p>
                      <a:pPr algn="ctr">
                        <a:spcAft>
                          <a:spcPts val="0"/>
                        </a:spcAft>
                      </a:pPr>
                      <a:r>
                        <a:rPr lang="ru-RU" sz="1050" b="0" dirty="0" smtClean="0">
                          <a:effectLst/>
                          <a:latin typeface="Times New Roman"/>
                          <a:ea typeface="Times New Roman"/>
                          <a:cs typeface="Times New Roman"/>
                        </a:rPr>
                        <a:t>400,2</a:t>
                      </a:r>
                      <a:endParaRPr lang="ru-RU" sz="1050" b="0" dirty="0">
                        <a:effectLst/>
                        <a:latin typeface="Times New Roman"/>
                        <a:ea typeface="Times New Roman"/>
                        <a:cs typeface="Times New Roman"/>
                      </a:endParaRPr>
                    </a:p>
                  </a:txBody>
                  <a:tcPr marL="68580" marR="68580" marT="0" marB="0">
                    <a:solidFill>
                      <a:schemeClr val="accent2">
                        <a:lumMod val="20000"/>
                        <a:lumOff val="80000"/>
                      </a:schemeClr>
                    </a:solidFill>
                  </a:tcPr>
                </a:tc>
                <a:tc>
                  <a:txBody>
                    <a:bodyPr/>
                    <a:lstStyle/>
                    <a:p>
                      <a:pPr algn="ctr">
                        <a:spcAft>
                          <a:spcPts val="0"/>
                        </a:spcAft>
                      </a:pPr>
                      <a:r>
                        <a:rPr lang="ru-RU" sz="1050" b="0" dirty="0" smtClean="0">
                          <a:effectLst/>
                          <a:latin typeface="Times New Roman"/>
                          <a:ea typeface="Times New Roman"/>
                          <a:cs typeface="Times New Roman"/>
                        </a:rPr>
                        <a:t>345,8</a:t>
                      </a:r>
                    </a:p>
                  </a:txBody>
                  <a:tcPr marL="68580" marR="68580" marT="0" marB="0">
                    <a:solidFill>
                      <a:schemeClr val="accent2">
                        <a:lumMod val="20000"/>
                        <a:lumOff val="80000"/>
                      </a:schemeClr>
                    </a:solidFill>
                  </a:tcPr>
                </a:tc>
              </a:tr>
            </a:tbl>
          </a:graphicData>
        </a:graphic>
      </p:graphicFrame>
    </p:spTree>
    <p:extLst>
      <p:ext uri="{BB962C8B-B14F-4D97-AF65-F5344CB8AC3E}">
        <p14:creationId xmlns:p14="http://schemas.microsoft.com/office/powerpoint/2010/main" val="16756156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3" name="Rectangle 8"/>
          <p:cNvSpPr>
            <a:spLocks noChangeArrowheads="1"/>
          </p:cNvSpPr>
          <p:nvPr/>
        </p:nvSpPr>
        <p:spPr bwMode="auto">
          <a:xfrm>
            <a:off x="539552" y="188640"/>
            <a:ext cx="8064896" cy="800219"/>
          </a:xfrm>
          <a:prstGeom prst="rect">
            <a:avLst/>
          </a:prstGeom>
          <a:solidFill>
            <a:schemeClr val="accent6">
              <a:lumMod val="20000"/>
              <a:lumOff val="80000"/>
            </a:schemeClr>
          </a:solidFill>
          <a:ln>
            <a:noFill/>
          </a:ln>
          <a:effectLst/>
          <a:scene3d>
            <a:camera prst="orthographicFront"/>
            <a:lightRig rig="threePt" dir="t"/>
          </a:scene3d>
          <a:sp3d>
            <a:bevelT w="152400" h="50800" prst="softRound"/>
          </a:sp3d>
          <a:extLst/>
        </p:spPr>
        <p:txBody>
          <a:bodyPr wrap="square">
            <a:spAutoFit/>
          </a:bodyPr>
          <a:lstStyle/>
          <a:p>
            <a:pPr algn="ctr">
              <a:defRPr/>
            </a:pPr>
            <a:r>
              <a:rPr lang="ru-RU" sz="2400" b="1" dirty="0">
                <a:effectLst>
                  <a:outerShdw blurRad="38100" dist="38100" dir="2700000" algn="tl">
                    <a:srgbClr val="C0C0C0"/>
                  </a:outerShdw>
                </a:effectLst>
              </a:rPr>
              <a:t>Муниципальные услуги, профинансированные в 2015 </a:t>
            </a:r>
            <a:r>
              <a:rPr lang="ru-RU" sz="2400" b="1" dirty="0" smtClean="0">
                <a:effectLst>
                  <a:outerShdw blurRad="38100" dist="38100" dir="2700000" algn="tl">
                    <a:srgbClr val="C0C0C0"/>
                  </a:outerShdw>
                </a:effectLst>
              </a:rPr>
              <a:t>году</a:t>
            </a:r>
          </a:p>
          <a:p>
            <a:pPr algn="ctr">
              <a:defRPr/>
            </a:pPr>
            <a:endParaRPr lang="ru-RU" sz="2200" b="1" dirty="0">
              <a:solidFill>
                <a:schemeClr val="tx2">
                  <a:lumMod val="50000"/>
                </a:schemeClr>
              </a:solidFill>
              <a:effectLst>
                <a:outerShdw blurRad="38100" dist="38100" dir="2700000" algn="tl">
                  <a:srgbClr val="C0C0C0"/>
                </a:outerShdw>
              </a:effectLst>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489335156"/>
              </p:ext>
            </p:extLst>
          </p:nvPr>
        </p:nvGraphicFramePr>
        <p:xfrm>
          <a:off x="467545" y="1352283"/>
          <a:ext cx="8280919" cy="5255864"/>
        </p:xfrm>
        <a:graphic>
          <a:graphicData uri="http://schemas.openxmlformats.org/drawingml/2006/table">
            <a:tbl>
              <a:tblPr>
                <a:tableStyleId>{5C22544A-7EE6-4342-B048-85BDC9FD1C3A}</a:tableStyleId>
              </a:tblPr>
              <a:tblGrid>
                <a:gridCol w="4896543"/>
                <a:gridCol w="874030"/>
                <a:gridCol w="1181924"/>
                <a:gridCol w="1328422"/>
              </a:tblGrid>
              <a:tr h="785414">
                <a:tc>
                  <a:txBody>
                    <a:bodyPr/>
                    <a:lstStyle/>
                    <a:p>
                      <a:pPr algn="ctr" eaLnBrk="0" fontAlgn="base" hangingPunct="0">
                        <a:lnSpc>
                          <a:spcPct val="115000"/>
                        </a:lnSpc>
                        <a:spcAft>
                          <a:spcPts val="0"/>
                        </a:spcAft>
                        <a:tabLst>
                          <a:tab pos="3429000" algn="l"/>
                        </a:tabLst>
                      </a:pPr>
                      <a:r>
                        <a:rPr lang="ru-RU" sz="1050" b="1" kern="1200" dirty="0">
                          <a:effectLst/>
                        </a:rPr>
                        <a:t>Наименование услуги</a:t>
                      </a:r>
                      <a:endParaRPr lang="ru-RU" sz="1050" b="1"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050" b="1" kern="1200" dirty="0">
                          <a:effectLst/>
                        </a:rPr>
                        <a:t>Единицы измерения</a:t>
                      </a:r>
                      <a:endParaRPr lang="ru-RU" sz="1050" b="1"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050" b="1" kern="1200" dirty="0">
                          <a:effectLst/>
                        </a:rPr>
                        <a:t>Фактически предоставлено муниципальных услуг</a:t>
                      </a:r>
                      <a:endParaRPr lang="ru-RU" sz="1050" b="1"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050" b="1" kern="1200" dirty="0" smtClean="0">
                          <a:effectLst/>
                        </a:rPr>
                        <a:t>Профинансировано </a:t>
                      </a:r>
                      <a:r>
                        <a:rPr lang="ru-RU" sz="1050" b="1" kern="1200" dirty="0">
                          <a:effectLst/>
                        </a:rPr>
                        <a:t>из бюджета </a:t>
                      </a:r>
                      <a:endParaRPr lang="ru-RU" sz="1050" b="1" kern="1200" dirty="0" smtClean="0">
                        <a:effectLst/>
                      </a:endParaRPr>
                    </a:p>
                    <a:p>
                      <a:pPr algn="ctr" eaLnBrk="0" fontAlgn="base" hangingPunct="0">
                        <a:lnSpc>
                          <a:spcPct val="115000"/>
                        </a:lnSpc>
                        <a:spcAft>
                          <a:spcPts val="0"/>
                        </a:spcAft>
                        <a:tabLst>
                          <a:tab pos="3429000" algn="l"/>
                        </a:tabLst>
                      </a:pPr>
                      <a:r>
                        <a:rPr lang="ru-RU" sz="1050" b="1" kern="1200" dirty="0" smtClean="0">
                          <a:effectLst/>
                        </a:rPr>
                        <a:t>(</a:t>
                      </a:r>
                      <a:r>
                        <a:rPr lang="ru-RU" sz="1050" b="1" kern="1200" dirty="0">
                          <a:effectLst/>
                        </a:rPr>
                        <a:t>тыс</a:t>
                      </a:r>
                      <a:r>
                        <a:rPr lang="ru-RU" sz="1050" b="1" kern="1200" dirty="0" smtClean="0">
                          <a:effectLst/>
                        </a:rPr>
                        <a:t>. руб</a:t>
                      </a:r>
                      <a:r>
                        <a:rPr lang="ru-RU" sz="1050" b="1" kern="1200" dirty="0">
                          <a:effectLst/>
                        </a:rPr>
                        <a:t>.)</a:t>
                      </a:r>
                      <a:endParaRPr lang="ru-RU" sz="1050" b="1" dirty="0">
                        <a:effectLst/>
                        <a:latin typeface="Calibri"/>
                        <a:ea typeface="Calibri"/>
                        <a:cs typeface="Times New Roman"/>
                      </a:endParaRPr>
                    </a:p>
                  </a:txBody>
                  <a:tcPr marL="70923" marR="70923" marT="35461" marB="35461"/>
                </a:tc>
              </a:tr>
              <a:tr h="825771">
                <a:tc>
                  <a:txBody>
                    <a:bodyPr/>
                    <a:lstStyle/>
                    <a:p>
                      <a:pPr algn="just" eaLnBrk="0" fontAlgn="base" hangingPunct="0">
                        <a:lnSpc>
                          <a:spcPct val="115000"/>
                        </a:lnSpc>
                        <a:spcAft>
                          <a:spcPts val="0"/>
                        </a:spcAft>
                        <a:tabLst>
                          <a:tab pos="3429000" algn="l"/>
                        </a:tabLst>
                      </a:pPr>
                      <a:r>
                        <a:rPr lang="ru-RU" sz="1200" kern="1200" dirty="0">
                          <a:effectLst/>
                        </a:rPr>
                        <a:t>Услуги по предоставлению начального общего, основного общего и среднего (полного) общего образования в общеобразовательных </a:t>
                      </a:r>
                      <a:r>
                        <a:rPr lang="ru-RU" sz="1200" kern="1200" dirty="0" smtClean="0">
                          <a:effectLst/>
                        </a:rPr>
                        <a:t>учреждениях(с учетом субвенции на общеобразовательный процесс)</a:t>
                      </a: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r>
                        <a:rPr lang="ru-RU" sz="900" kern="1200" dirty="0">
                          <a:effectLst/>
                        </a:rPr>
                        <a:t>человек</a:t>
                      </a:r>
                      <a:endParaRPr lang="ru-RU" sz="9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200" dirty="0" smtClean="0">
                          <a:effectLst/>
                          <a:latin typeface="Calibri"/>
                          <a:ea typeface="Calibri"/>
                          <a:cs typeface="Times New Roman"/>
                        </a:rPr>
                        <a:t>5342</a:t>
                      </a:r>
                      <a:endParaRPr lang="ru-RU" sz="12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r>
                        <a:rPr lang="ru-RU" sz="1200" dirty="0" smtClean="0">
                          <a:effectLst/>
                          <a:latin typeface="Calibri"/>
                          <a:ea typeface="Calibri"/>
                          <a:cs typeface="Times New Roman"/>
                        </a:rPr>
                        <a:t>339737,3</a:t>
                      </a:r>
                      <a:endParaRPr lang="ru-RU" sz="1200" dirty="0">
                        <a:effectLst/>
                        <a:latin typeface="Calibri"/>
                        <a:ea typeface="Calibri"/>
                        <a:cs typeface="Times New Roman"/>
                      </a:endParaRPr>
                    </a:p>
                  </a:txBody>
                  <a:tcPr marL="70923" marR="70923" marT="35461" marB="35461"/>
                </a:tc>
              </a:tr>
              <a:tr h="578328">
                <a:tc>
                  <a:txBody>
                    <a:bodyPr/>
                    <a:lstStyle/>
                    <a:p>
                      <a:pPr algn="just" eaLnBrk="0" fontAlgn="base" hangingPunct="0">
                        <a:lnSpc>
                          <a:spcPct val="115000"/>
                        </a:lnSpc>
                        <a:spcAft>
                          <a:spcPts val="0"/>
                        </a:spcAft>
                        <a:tabLst>
                          <a:tab pos="3429000" algn="l"/>
                        </a:tabLst>
                      </a:pPr>
                      <a:r>
                        <a:rPr lang="ru-RU" sz="1200" kern="1200" dirty="0">
                          <a:effectLst/>
                        </a:rPr>
                        <a:t>Услуги по предоставлению дошкольного </a:t>
                      </a:r>
                      <a:r>
                        <a:rPr lang="ru-RU" sz="1200" kern="1200" dirty="0" smtClean="0">
                          <a:effectLst/>
                        </a:rPr>
                        <a:t>образования(с учетом субвенций на дошкольное образование)</a:t>
                      </a: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r>
                        <a:rPr lang="ru-RU" sz="900" kern="1200" dirty="0">
                          <a:effectLst/>
                        </a:rPr>
                        <a:t>человек</a:t>
                      </a:r>
                      <a:endParaRPr lang="ru-RU" sz="9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200" dirty="0" smtClean="0">
                          <a:effectLst/>
                          <a:latin typeface="Calibri"/>
                          <a:ea typeface="Calibri"/>
                          <a:cs typeface="Times New Roman"/>
                        </a:rPr>
                        <a:t>1588</a:t>
                      </a:r>
                      <a:endParaRPr lang="ru-RU" sz="12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r>
                        <a:rPr lang="ru-RU" sz="1200" dirty="0" smtClean="0">
                          <a:effectLst/>
                          <a:latin typeface="Calibri"/>
                          <a:ea typeface="Calibri"/>
                          <a:cs typeface="Times New Roman"/>
                        </a:rPr>
                        <a:t>97607,1</a:t>
                      </a:r>
                      <a:endParaRPr lang="ru-RU" sz="1200" dirty="0">
                        <a:effectLst/>
                        <a:latin typeface="Calibri"/>
                        <a:ea typeface="Calibri"/>
                        <a:cs typeface="Times New Roman"/>
                      </a:endParaRPr>
                    </a:p>
                  </a:txBody>
                  <a:tcPr marL="70923" marR="70923" marT="35461" marB="35461"/>
                </a:tc>
              </a:tr>
              <a:tr h="589692">
                <a:tc>
                  <a:txBody>
                    <a:bodyPr/>
                    <a:lstStyle/>
                    <a:p>
                      <a:pPr algn="just" eaLnBrk="0" fontAlgn="base" hangingPunct="0">
                        <a:lnSpc>
                          <a:spcPct val="115000"/>
                        </a:lnSpc>
                        <a:spcAft>
                          <a:spcPts val="0"/>
                        </a:spcAft>
                        <a:tabLst>
                          <a:tab pos="3429000" algn="l"/>
                        </a:tabLst>
                      </a:pPr>
                      <a:r>
                        <a:rPr lang="ru-RU" sz="1200" kern="1200" dirty="0">
                          <a:effectLst/>
                        </a:rPr>
                        <a:t>Услуги по предоставлению дополнительного образования детям и молодежи в учреждениях дополнительного образования</a:t>
                      </a: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r>
                        <a:rPr lang="ru-RU" sz="900" kern="1200" dirty="0">
                          <a:effectLst/>
                        </a:rPr>
                        <a:t>человек</a:t>
                      </a:r>
                      <a:endParaRPr lang="ru-RU" sz="9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200" dirty="0" smtClean="0">
                          <a:effectLst/>
                          <a:latin typeface="Calibri"/>
                          <a:ea typeface="Calibri"/>
                          <a:cs typeface="Times New Roman"/>
                        </a:rPr>
                        <a:t>1694</a:t>
                      </a:r>
                      <a:endParaRPr lang="ru-RU" sz="12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r>
                        <a:rPr lang="ru-RU" sz="1200" dirty="0" smtClean="0">
                          <a:effectLst/>
                          <a:latin typeface="Calibri"/>
                          <a:ea typeface="Calibri"/>
                          <a:cs typeface="Times New Roman"/>
                        </a:rPr>
                        <a:t>23136,4</a:t>
                      </a:r>
                      <a:endParaRPr lang="ru-RU" sz="1200" dirty="0">
                        <a:effectLst/>
                        <a:latin typeface="Calibri"/>
                        <a:ea typeface="Calibri"/>
                        <a:cs typeface="Times New Roman"/>
                      </a:endParaRPr>
                    </a:p>
                  </a:txBody>
                  <a:tcPr marL="70923" marR="70923" marT="35461" marB="35461"/>
                </a:tc>
              </a:tr>
              <a:tr h="589692">
                <a:tc>
                  <a:txBody>
                    <a:bodyPr/>
                    <a:lstStyle/>
                    <a:p>
                      <a:pPr algn="just" eaLnBrk="0" fontAlgn="base" hangingPunct="0">
                        <a:lnSpc>
                          <a:spcPct val="115000"/>
                        </a:lnSpc>
                        <a:spcAft>
                          <a:spcPts val="0"/>
                        </a:spcAft>
                        <a:tabLst>
                          <a:tab pos="3429000" algn="l"/>
                        </a:tabLst>
                      </a:pPr>
                      <a:r>
                        <a:rPr lang="ru-RU" sz="1200" kern="1200" dirty="0">
                          <a:effectLst/>
                        </a:rPr>
                        <a:t>Услуги по предоставлению </a:t>
                      </a:r>
                      <a:r>
                        <a:rPr lang="ru-RU" sz="1200" kern="1200" dirty="0" smtClean="0">
                          <a:effectLst/>
                        </a:rPr>
                        <a:t>информационно-методической </a:t>
                      </a:r>
                      <a:r>
                        <a:rPr lang="ru-RU" sz="1200" kern="1200" dirty="0">
                          <a:effectLst/>
                        </a:rPr>
                        <a:t>деятельности по вопросам образования</a:t>
                      </a: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r>
                        <a:rPr lang="ru-RU" sz="900" kern="1200" dirty="0">
                          <a:effectLst/>
                        </a:rPr>
                        <a:t>информации</a:t>
                      </a:r>
                      <a:endParaRPr lang="ru-RU" sz="9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200" dirty="0" smtClean="0">
                          <a:effectLst/>
                          <a:latin typeface="Calibri"/>
                          <a:ea typeface="Calibri"/>
                          <a:cs typeface="Times New Roman"/>
                        </a:rPr>
                        <a:t>360</a:t>
                      </a:r>
                      <a:endParaRPr lang="ru-RU" sz="12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r>
                        <a:rPr lang="ru-RU" sz="1200" dirty="0" smtClean="0">
                          <a:effectLst/>
                          <a:latin typeface="Calibri"/>
                          <a:ea typeface="Calibri"/>
                          <a:cs typeface="Times New Roman"/>
                        </a:rPr>
                        <a:t>3090</a:t>
                      </a:r>
                      <a:endParaRPr lang="ru-RU" sz="1200" dirty="0">
                        <a:effectLst/>
                        <a:latin typeface="Calibri"/>
                        <a:ea typeface="Calibri"/>
                        <a:cs typeface="Times New Roman"/>
                      </a:endParaRPr>
                    </a:p>
                  </a:txBody>
                  <a:tcPr marL="70923" marR="70923" marT="35461" marB="35461"/>
                </a:tc>
              </a:tr>
              <a:tr h="589692">
                <a:tc>
                  <a:txBody>
                    <a:bodyPr/>
                    <a:lstStyle/>
                    <a:p>
                      <a:pPr algn="just" eaLnBrk="0" fontAlgn="base" hangingPunct="0">
                        <a:lnSpc>
                          <a:spcPct val="115000"/>
                        </a:lnSpc>
                        <a:spcAft>
                          <a:spcPts val="0"/>
                        </a:spcAft>
                        <a:tabLst>
                          <a:tab pos="3429000" algn="l"/>
                        </a:tabLst>
                      </a:pPr>
                      <a:r>
                        <a:rPr lang="ru-RU" sz="1200" kern="1200" dirty="0">
                          <a:effectLst/>
                        </a:rPr>
                        <a:t>Создание условий для организации досуга и обеспечения населения услугами организаций культуры</a:t>
                      </a: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r>
                        <a:rPr lang="ru-RU" sz="900" kern="1200" dirty="0">
                          <a:effectLst/>
                        </a:rPr>
                        <a:t>посещения</a:t>
                      </a:r>
                      <a:endParaRPr lang="ru-RU" sz="9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200" dirty="0" smtClean="0">
                          <a:effectLst/>
                          <a:latin typeface="Calibri"/>
                          <a:ea typeface="Calibri"/>
                          <a:cs typeface="Times New Roman"/>
                        </a:rPr>
                        <a:t>47400</a:t>
                      </a:r>
                      <a:endParaRPr lang="ru-RU" sz="12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r>
                        <a:rPr lang="ru-RU" sz="1200" dirty="0" smtClean="0">
                          <a:effectLst/>
                          <a:latin typeface="Calibri"/>
                          <a:ea typeface="Calibri"/>
                          <a:cs typeface="Times New Roman"/>
                        </a:rPr>
                        <a:t>5971,9</a:t>
                      </a:r>
                      <a:endParaRPr lang="ru-RU" sz="1200" dirty="0">
                        <a:effectLst/>
                        <a:latin typeface="Calibri"/>
                        <a:ea typeface="Calibri"/>
                        <a:cs typeface="Times New Roman"/>
                      </a:endParaRPr>
                    </a:p>
                  </a:txBody>
                  <a:tcPr marL="70923" marR="70923" marT="35461" marB="35461"/>
                </a:tc>
              </a:tr>
              <a:tr h="355097">
                <a:tc>
                  <a:txBody>
                    <a:bodyPr/>
                    <a:lstStyle/>
                    <a:p>
                      <a:pPr algn="just" eaLnBrk="0" fontAlgn="base" hangingPunct="0">
                        <a:lnSpc>
                          <a:spcPct val="115000"/>
                        </a:lnSpc>
                        <a:spcAft>
                          <a:spcPts val="0"/>
                        </a:spcAft>
                        <a:tabLst>
                          <a:tab pos="3429000" algn="l"/>
                        </a:tabLst>
                      </a:pPr>
                      <a:r>
                        <a:rPr lang="ru-RU" sz="1200" kern="1200" dirty="0">
                          <a:effectLst/>
                        </a:rPr>
                        <a:t>Предоставление доступа к музейным </a:t>
                      </a:r>
                      <a:r>
                        <a:rPr lang="ru-RU" sz="1200" kern="1200" dirty="0" smtClean="0">
                          <a:effectLst/>
                        </a:rPr>
                        <a:t>коллекциям</a:t>
                      </a:r>
                      <a:r>
                        <a:rPr lang="ru-RU" sz="1200" kern="1200" baseline="0" dirty="0" smtClean="0">
                          <a:effectLst/>
                        </a:rPr>
                        <a:t> и </a:t>
                      </a:r>
                      <a:r>
                        <a:rPr lang="ru-RU" sz="1200" kern="1200" dirty="0" smtClean="0">
                          <a:effectLst/>
                        </a:rPr>
                        <a:t>ценностям</a:t>
                      </a: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r>
                        <a:rPr lang="ru-RU" sz="900" kern="1200" dirty="0">
                          <a:effectLst/>
                        </a:rPr>
                        <a:t>посещения</a:t>
                      </a:r>
                      <a:endParaRPr lang="ru-RU" sz="9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200" dirty="0" smtClean="0">
                          <a:effectLst/>
                          <a:latin typeface="Calibri"/>
                          <a:ea typeface="Calibri"/>
                          <a:cs typeface="Times New Roman"/>
                        </a:rPr>
                        <a:t>5449</a:t>
                      </a:r>
                      <a:endParaRPr lang="ru-RU" sz="12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r>
                        <a:rPr lang="ru-RU" sz="1200" dirty="0" smtClean="0">
                          <a:effectLst/>
                          <a:latin typeface="Calibri"/>
                          <a:ea typeface="Calibri"/>
                          <a:cs typeface="Times New Roman"/>
                        </a:rPr>
                        <a:t>3441,1</a:t>
                      </a:r>
                      <a:endParaRPr lang="ru-RU" sz="1200" dirty="0">
                        <a:effectLst/>
                        <a:latin typeface="Calibri"/>
                        <a:ea typeface="Calibri"/>
                        <a:cs typeface="Times New Roman"/>
                      </a:endParaRPr>
                    </a:p>
                  </a:txBody>
                  <a:tcPr marL="70923" marR="70923" marT="35461" marB="35461"/>
                </a:tc>
              </a:tr>
              <a:tr h="589692">
                <a:tc>
                  <a:txBody>
                    <a:bodyPr/>
                    <a:lstStyle/>
                    <a:p>
                      <a:pPr eaLnBrk="0" fontAlgn="base" hangingPunct="0">
                        <a:lnSpc>
                          <a:spcPct val="115000"/>
                        </a:lnSpc>
                        <a:spcAft>
                          <a:spcPts val="0"/>
                        </a:spcAft>
                        <a:tabLst>
                          <a:tab pos="3429000" algn="l"/>
                        </a:tabLst>
                      </a:pPr>
                      <a:r>
                        <a:rPr lang="ru-RU" sz="1200" kern="1200" dirty="0">
                          <a:effectLst/>
                        </a:rPr>
                        <a:t>Услуги по предоставлению дополнительного образования детям  в сфере музыкального искусства</a:t>
                      </a: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r>
                        <a:rPr lang="ru-RU" sz="900" kern="1200" dirty="0">
                          <a:effectLst/>
                        </a:rPr>
                        <a:t>человек</a:t>
                      </a:r>
                      <a:endParaRPr lang="ru-RU" sz="9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200" dirty="0" smtClean="0">
                          <a:effectLst/>
                          <a:latin typeface="Calibri"/>
                          <a:ea typeface="Calibri"/>
                          <a:cs typeface="Times New Roman"/>
                        </a:rPr>
                        <a:t>822</a:t>
                      </a:r>
                      <a:endParaRPr lang="ru-RU" sz="12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r>
                        <a:rPr lang="ru-RU" sz="1200" dirty="0" smtClean="0">
                          <a:effectLst/>
                          <a:latin typeface="Calibri"/>
                          <a:ea typeface="Calibri"/>
                          <a:cs typeface="Times New Roman"/>
                        </a:rPr>
                        <a:t>30209,2</a:t>
                      </a:r>
                      <a:endParaRPr lang="ru-RU" sz="1200" dirty="0">
                        <a:effectLst/>
                        <a:latin typeface="Calibri"/>
                        <a:ea typeface="Calibri"/>
                        <a:cs typeface="Times New Roman"/>
                      </a:endParaRPr>
                    </a:p>
                  </a:txBody>
                  <a:tcPr marL="70923" marR="70923" marT="35461" marB="35461"/>
                </a:tc>
              </a:tr>
              <a:tr h="330886">
                <a:tc>
                  <a:txBody>
                    <a:bodyPr/>
                    <a:lstStyle/>
                    <a:p>
                      <a:pPr eaLnBrk="0" fontAlgn="base" hangingPunct="0">
                        <a:lnSpc>
                          <a:spcPct val="115000"/>
                        </a:lnSpc>
                        <a:spcAft>
                          <a:spcPts val="0"/>
                        </a:spcAft>
                        <a:tabLst>
                          <a:tab pos="3429000" algn="l"/>
                        </a:tabLst>
                      </a:pP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endParaRPr lang="ru-RU" sz="9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endParaRPr lang="ru-RU" sz="12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endParaRPr lang="ru-RU" sz="1200" dirty="0">
                        <a:effectLst/>
                        <a:latin typeface="Calibri"/>
                        <a:ea typeface="Calibri"/>
                        <a:cs typeface="Times New Roman"/>
                      </a:endParaRPr>
                    </a:p>
                  </a:txBody>
                  <a:tcPr marL="70923" marR="70923" marT="35461" marB="35461"/>
                </a:tc>
              </a:tr>
            </a:tbl>
          </a:graphicData>
        </a:graphic>
      </p:graphicFrame>
    </p:spTree>
    <p:extLst>
      <p:ext uri="{BB962C8B-B14F-4D97-AF65-F5344CB8AC3E}">
        <p14:creationId xmlns:p14="http://schemas.microsoft.com/office/powerpoint/2010/main" val="4362270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4" name="Rectangle 8"/>
          <p:cNvSpPr>
            <a:spLocks noChangeArrowheads="1"/>
          </p:cNvSpPr>
          <p:nvPr/>
        </p:nvSpPr>
        <p:spPr bwMode="auto">
          <a:xfrm>
            <a:off x="1691680" y="149731"/>
            <a:ext cx="6120680" cy="830997"/>
          </a:xfrm>
          <a:prstGeom prst="rect">
            <a:avLst/>
          </a:prstGeom>
          <a:solidFill>
            <a:schemeClr val="accent4">
              <a:lumMod val="40000"/>
              <a:lumOff val="60000"/>
            </a:schemeClr>
          </a:solidFill>
          <a:ln>
            <a:noFill/>
          </a:ln>
          <a:effectLst/>
          <a:scene3d>
            <a:camera prst="orthographicFront"/>
            <a:lightRig rig="threePt" dir="t"/>
          </a:scene3d>
          <a:sp3d>
            <a:bevelT w="152400" h="50800" prst="softRound"/>
          </a:sp3d>
          <a:extLst/>
        </p:spPr>
        <p:txBody>
          <a:bodyPr wrap="square">
            <a:spAutoFit/>
          </a:bodyPr>
          <a:lstStyle/>
          <a:p>
            <a:pPr algn="ctr">
              <a:defRPr/>
            </a:pPr>
            <a:r>
              <a:rPr lang="ru-RU" sz="2400" b="1" dirty="0">
                <a:effectLst>
                  <a:outerShdw blurRad="38100" dist="38100" dir="2700000" algn="tl">
                    <a:srgbClr val="C0C0C0"/>
                  </a:outerShdw>
                </a:effectLst>
              </a:rPr>
              <a:t>Муниципальные </a:t>
            </a:r>
            <a:r>
              <a:rPr lang="ru-RU" sz="2400" b="1" dirty="0" smtClean="0">
                <a:effectLst>
                  <a:outerShdw blurRad="38100" dist="38100" dir="2700000" algn="tl">
                    <a:srgbClr val="C0C0C0"/>
                  </a:outerShdw>
                </a:effectLst>
              </a:rPr>
              <a:t>программы, </a:t>
            </a:r>
          </a:p>
          <a:p>
            <a:pPr algn="ctr">
              <a:defRPr/>
            </a:pPr>
            <a:r>
              <a:rPr lang="ru-RU" sz="2400" b="1" dirty="0" smtClean="0">
                <a:effectLst>
                  <a:outerShdw blurRad="38100" dist="38100" dir="2700000" algn="tl">
                    <a:srgbClr val="C0C0C0"/>
                  </a:outerShdw>
                </a:effectLst>
              </a:rPr>
              <a:t>профинансированные </a:t>
            </a:r>
            <a:r>
              <a:rPr lang="ru-RU" sz="2400" b="1" dirty="0">
                <a:effectLst>
                  <a:outerShdw blurRad="38100" dist="38100" dir="2700000" algn="tl">
                    <a:srgbClr val="C0C0C0"/>
                  </a:outerShdw>
                </a:effectLst>
              </a:rPr>
              <a:t>в 2015 году</a:t>
            </a:r>
            <a:endParaRPr lang="ru-RU" sz="2200" b="1" dirty="0">
              <a:solidFill>
                <a:schemeClr val="tx2">
                  <a:lumMod val="50000"/>
                </a:schemeClr>
              </a:solidFill>
              <a:effectLst>
                <a:outerShdw blurRad="38100" dist="38100" dir="2700000" algn="tl">
                  <a:srgbClr val="C0C0C0"/>
                </a:outerShdw>
              </a:effectLs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893649272"/>
              </p:ext>
            </p:extLst>
          </p:nvPr>
        </p:nvGraphicFramePr>
        <p:xfrm>
          <a:off x="251520" y="1131116"/>
          <a:ext cx="8568952" cy="5538244"/>
        </p:xfrm>
        <a:graphic>
          <a:graphicData uri="http://schemas.openxmlformats.org/drawingml/2006/table">
            <a:tbl>
              <a:tblPr firstRow="1" bandRow="1">
                <a:effectLst>
                  <a:outerShdw blurRad="50800" dist="38100" dir="18900000" algn="bl" rotWithShape="0">
                    <a:prstClr val="black">
                      <a:alpha val="40000"/>
                    </a:prstClr>
                  </a:outerShdw>
                </a:effectLst>
                <a:tableStyleId>{46F890A9-2807-4EBB-B81D-B2AA78EC7F39}</a:tableStyleId>
              </a:tblPr>
              <a:tblGrid>
                <a:gridCol w="5760640"/>
                <a:gridCol w="1404156"/>
                <a:gridCol w="1404156"/>
              </a:tblGrid>
              <a:tr h="969204">
                <a:tc>
                  <a:txBody>
                    <a:bodyPr/>
                    <a:lstStyle/>
                    <a:p>
                      <a:pPr algn="ctr"/>
                      <a:endParaRPr lang="en-US" sz="1200" dirty="0" smtClean="0">
                        <a:solidFill>
                          <a:schemeClr val="tx2">
                            <a:lumMod val="50000"/>
                          </a:schemeClr>
                        </a:solidFill>
                      </a:endParaRPr>
                    </a:p>
                    <a:p>
                      <a:pPr algn="ctr"/>
                      <a:r>
                        <a:rPr lang="ru-RU" sz="1200" dirty="0" smtClean="0">
                          <a:solidFill>
                            <a:schemeClr val="tx2">
                              <a:lumMod val="50000"/>
                            </a:schemeClr>
                          </a:solidFill>
                        </a:rPr>
                        <a:t>Наименование программы</a:t>
                      </a:r>
                      <a:endParaRPr lang="ru-RU" sz="1200" b="0" dirty="0">
                        <a:solidFill>
                          <a:schemeClr val="tx2">
                            <a:lumMod val="50000"/>
                          </a:schemeClr>
                        </a:solidFill>
                      </a:endParaRPr>
                    </a:p>
                  </a:txBody>
                  <a:tcPr>
                    <a:cell3D prstMaterial="dkEdge">
                      <a:bevel prst="artDeco"/>
                      <a:lightRig rig="flood" dir="t"/>
                    </a:cell3D>
                    <a:solidFill>
                      <a:schemeClr val="accent4">
                        <a:lumMod val="20000"/>
                        <a:lumOff val="80000"/>
                      </a:schemeClr>
                    </a:solidFill>
                  </a:tcPr>
                </a:tc>
                <a:tc>
                  <a:txBody>
                    <a:bodyPr/>
                    <a:lstStyle/>
                    <a:p>
                      <a:pPr algn="ctr"/>
                      <a:r>
                        <a:rPr lang="ru-RU" sz="1200" dirty="0" smtClean="0">
                          <a:solidFill>
                            <a:schemeClr val="tx2">
                              <a:lumMod val="50000"/>
                            </a:schemeClr>
                          </a:solidFill>
                        </a:rPr>
                        <a:t> Объем</a:t>
                      </a:r>
                      <a:r>
                        <a:rPr lang="ru-RU" sz="1200" baseline="0" dirty="0" smtClean="0">
                          <a:solidFill>
                            <a:schemeClr val="tx2">
                              <a:lumMod val="50000"/>
                            </a:schemeClr>
                          </a:solidFill>
                        </a:rPr>
                        <a:t> бюджетных ассигнований </a:t>
                      </a:r>
                    </a:p>
                    <a:p>
                      <a:pPr algn="ctr"/>
                      <a:r>
                        <a:rPr lang="ru-RU" sz="1200" baseline="0" dirty="0" smtClean="0">
                          <a:solidFill>
                            <a:schemeClr val="tx2">
                              <a:lumMod val="50000"/>
                            </a:schemeClr>
                          </a:solidFill>
                        </a:rPr>
                        <a:t>(в тыс. руб.)</a:t>
                      </a:r>
                      <a:endParaRPr lang="ru-RU" sz="1200" b="0" dirty="0">
                        <a:solidFill>
                          <a:schemeClr val="tx2">
                            <a:lumMod val="50000"/>
                          </a:schemeClr>
                        </a:solidFill>
                      </a:endParaRPr>
                    </a:p>
                  </a:txBody>
                  <a:tcPr>
                    <a:lnR w="12700" cap="flat" cmpd="sng" algn="ctr">
                      <a:solidFill>
                        <a:schemeClr val="tx1"/>
                      </a:solidFill>
                      <a:prstDash val="solid"/>
                      <a:round/>
                      <a:headEnd type="none" w="med" len="med"/>
                      <a:tailEnd type="none" w="med" len="med"/>
                    </a:lnR>
                    <a:cell3D prstMaterial="dkEdge">
                      <a:bevel prst="artDeco"/>
                      <a:lightRig rig="flood" dir="t"/>
                    </a:cell3D>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2">
                              <a:lumMod val="50000"/>
                            </a:schemeClr>
                          </a:solidFill>
                        </a:rPr>
                        <a:t>Объем</a:t>
                      </a:r>
                      <a:r>
                        <a:rPr lang="ru-RU" sz="1200" baseline="0" dirty="0" smtClean="0">
                          <a:solidFill>
                            <a:schemeClr val="tx2">
                              <a:lumMod val="50000"/>
                            </a:schemeClr>
                          </a:solidFill>
                        </a:rPr>
                        <a:t> исполненных сумм по программе</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smtClean="0">
                          <a:solidFill>
                            <a:schemeClr val="tx2">
                              <a:lumMod val="50000"/>
                            </a:schemeClr>
                          </a:solidFill>
                        </a:rPr>
                        <a:t>(в тыс. руб.)</a:t>
                      </a:r>
                      <a:endParaRPr lang="ru-RU" sz="1200" b="0" dirty="0">
                        <a:solidFill>
                          <a:schemeClr val="tx2">
                            <a:lumMod val="50000"/>
                          </a:schemeClr>
                        </a:solidFill>
                      </a:endParaRPr>
                    </a:p>
                  </a:txBody>
                  <a:tcPr>
                    <a:lnL w="12700" cap="flat" cmpd="sng" algn="ctr">
                      <a:solidFill>
                        <a:schemeClr val="tx1"/>
                      </a:solidFill>
                      <a:prstDash val="solid"/>
                      <a:round/>
                      <a:headEnd type="none" w="med" len="med"/>
                      <a:tailEnd type="none" w="med" len="med"/>
                    </a:lnL>
                    <a:cell3D prstMaterial="dkEdge">
                      <a:bevel prst="artDeco"/>
                      <a:lightRig rig="flood" dir="t"/>
                    </a:cell3D>
                    <a:solidFill>
                      <a:schemeClr val="accent4">
                        <a:lumMod val="20000"/>
                        <a:lumOff val="80000"/>
                      </a:schemeClr>
                    </a:solidFill>
                  </a:tcPr>
                </a:tc>
              </a:tr>
              <a:tr h="383884">
                <a:tc>
                  <a:txBody>
                    <a:bodyPr/>
                    <a:lstStyle/>
                    <a:p>
                      <a:pPr algn="l" fontAlgn="ctr"/>
                      <a:r>
                        <a:rPr lang="ru-RU" sz="1200" b="1" i="0" u="none" strike="noStrike" dirty="0" smtClean="0">
                          <a:solidFill>
                            <a:schemeClr val="tx2">
                              <a:lumMod val="50000"/>
                            </a:schemeClr>
                          </a:solidFill>
                          <a:effectLst/>
                          <a:latin typeface="Times New Roman"/>
                        </a:rPr>
                        <a:t>    по муниципальным программам  - всего</a:t>
                      </a:r>
                      <a:endParaRPr lang="ru-RU" sz="1200" b="1" i="0" u="none" strike="noStrike" dirty="0">
                        <a:solidFill>
                          <a:schemeClr val="tx2">
                            <a:lumMod val="50000"/>
                          </a:schemeClr>
                        </a:solidFill>
                        <a:effectLst/>
                        <a:latin typeface="Times New Roman"/>
                      </a:endParaRPr>
                    </a:p>
                  </a:txBody>
                  <a:tcPr marL="9525" marR="9525" marT="9525" marB="0" anchor="ctr">
                    <a:cell3D prstMaterial="dkEdge">
                      <a:bevel prst="artDeco"/>
                      <a:lightRig rig="flood" dir="t"/>
                    </a:cell3D>
                    <a:solidFill>
                      <a:schemeClr val="accent3">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1" u="none" strike="noStrike" dirty="0" smtClean="0">
                          <a:solidFill>
                            <a:schemeClr val="tx2">
                              <a:lumMod val="50000"/>
                            </a:schemeClr>
                          </a:solidFill>
                          <a:effectLst/>
                        </a:rPr>
                        <a:t>122192,1</a:t>
                      </a:r>
                      <a:endParaRPr lang="ru-RU" sz="1200" b="1" i="0" u="none" strike="noStrike" dirty="0">
                        <a:solidFill>
                          <a:schemeClr val="tx2">
                            <a:lumMod val="50000"/>
                          </a:schemeClr>
                        </a:solidFill>
                        <a:effectLst/>
                        <a:latin typeface="Times New Roman"/>
                      </a:endParaRPr>
                    </a:p>
                  </a:txBody>
                  <a:tcPr marL="9525" marR="9525" marT="9525" marB="0" anchor="ctr">
                    <a:lnR w="12700" cap="flat" cmpd="sng" algn="ctr">
                      <a:solidFill>
                        <a:schemeClr val="tx1"/>
                      </a:solidFill>
                      <a:prstDash val="solid"/>
                      <a:round/>
                      <a:headEnd type="none" w="med" len="med"/>
                      <a:tailEnd type="none" w="med" len="med"/>
                    </a:lnR>
                    <a:cell3D prstMaterial="dkEdge">
                      <a:bevel prst="artDeco"/>
                      <a:lightRig rig="flood" dir="t"/>
                    </a:cell3D>
                    <a:solidFill>
                      <a:schemeClr val="accent3">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dirty="0" smtClean="0">
                          <a:solidFill>
                            <a:schemeClr val="tx1"/>
                          </a:solidFill>
                          <a:effectLst/>
                          <a:latin typeface="Times New Roman"/>
                        </a:rPr>
                        <a:t>121946,9</a:t>
                      </a:r>
                      <a:endParaRPr lang="ru-RU" sz="1200" b="1" i="0" u="none" strike="noStrike" dirty="0">
                        <a:solidFill>
                          <a:schemeClr val="tx1"/>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cell3D prstMaterial="dkEdge">
                      <a:bevel prst="artDeco"/>
                      <a:lightRig rig="flood" dir="t"/>
                    </a:cell3D>
                    <a:solidFill>
                      <a:schemeClr val="accent3">
                        <a:lumMod val="20000"/>
                        <a:lumOff val="80000"/>
                      </a:schemeClr>
                    </a:solidFill>
                  </a:tcPr>
                </a:tc>
              </a:tr>
              <a:tr h="390012">
                <a:tc>
                  <a:txBody>
                    <a:bodyPr/>
                    <a:lstStyle/>
                    <a:p>
                      <a:pPr algn="l" fontAlgn="ctr"/>
                      <a:r>
                        <a:rPr lang="ru-RU" sz="1200" u="none" strike="noStrike" dirty="0" smtClean="0">
                          <a:solidFill>
                            <a:schemeClr val="accent1">
                              <a:lumMod val="50000"/>
                            </a:schemeClr>
                          </a:solidFill>
                          <a:effectLst/>
                          <a:latin typeface="Times New Roman" pitchFamily="18" charset="0"/>
                          <a:cs typeface="Times New Roman" pitchFamily="18" charset="0"/>
                        </a:rPr>
                        <a:t>     Муниципальная программа «Управление муниципальными финансами на 2014-  </a:t>
                      </a:r>
                    </a:p>
                    <a:p>
                      <a:pPr algn="l" fontAlgn="ctr"/>
                      <a:r>
                        <a:rPr lang="ru-RU" sz="1200" u="none" strike="noStrike" dirty="0" smtClean="0">
                          <a:solidFill>
                            <a:schemeClr val="accent1">
                              <a:lumMod val="50000"/>
                            </a:schemeClr>
                          </a:solidFill>
                          <a:effectLst/>
                          <a:latin typeface="Times New Roman" pitchFamily="18" charset="0"/>
                          <a:cs typeface="Times New Roman" pitchFamily="18" charset="0"/>
                        </a:rPr>
                        <a:t>     2016 годы»</a:t>
                      </a:r>
                      <a:endParaRPr lang="ru-RU" sz="1200" b="0" i="0" u="none" strike="noStrike" dirty="0">
                        <a:solidFill>
                          <a:schemeClr val="accent1">
                            <a:lumMod val="50000"/>
                          </a:schemeClr>
                        </a:solidFill>
                        <a:effectLst/>
                        <a:latin typeface="Times New Roman" pitchFamily="18" charset="0"/>
                        <a:cs typeface="Times New Roman" pitchFamily="18" charset="0"/>
                      </a:endParaRPr>
                    </a:p>
                  </a:txBody>
                  <a:tcPr marL="9525" marR="9525" marT="9525" marB="0" anchor="ctr">
                    <a:cell3D prstMaterial="dkEdge">
                      <a:bevel prst="artDeco"/>
                      <a:lightRig rig="flood" dir="t"/>
                    </a:cell3D>
                    <a:solidFill>
                      <a:schemeClr val="accent3">
                        <a:lumMod val="20000"/>
                        <a:lumOff val="80000"/>
                      </a:schemeClr>
                    </a:solidFill>
                  </a:tcPr>
                </a:tc>
                <a:tc>
                  <a:txBody>
                    <a:bodyPr/>
                    <a:lstStyle/>
                    <a:p>
                      <a:pPr algn="ctr" fontAlgn="ctr"/>
                      <a:r>
                        <a:rPr lang="ru-RU" sz="1200" b="0" i="0" u="none" strike="noStrike" dirty="0" smtClean="0">
                          <a:solidFill>
                            <a:schemeClr val="accent1">
                              <a:lumMod val="50000"/>
                            </a:schemeClr>
                          </a:solidFill>
                          <a:effectLst/>
                          <a:latin typeface="Times New Roman" pitchFamily="18" charset="0"/>
                          <a:cs typeface="Times New Roman" pitchFamily="18" charset="0"/>
                        </a:rPr>
                        <a:t>40258,7</a:t>
                      </a:r>
                      <a:endParaRPr lang="ru-RU" sz="1200" b="0" i="0" u="none" strike="noStrike" dirty="0">
                        <a:solidFill>
                          <a:schemeClr val="accent1">
                            <a:lumMod val="50000"/>
                          </a:schemeClr>
                        </a:solidFill>
                        <a:effectLst/>
                        <a:latin typeface="Times New Roman" pitchFamily="18" charset="0"/>
                        <a:cs typeface="Times New Roman" pitchFamily="18" charset="0"/>
                      </a:endParaRPr>
                    </a:p>
                  </a:txBody>
                  <a:tcPr marL="9525" marR="9525" marT="9525" marB="0" anchor="ctr">
                    <a:lnR w="12700" cap="flat" cmpd="sng" algn="ctr">
                      <a:solidFill>
                        <a:schemeClr val="tx1"/>
                      </a:solidFill>
                      <a:prstDash val="solid"/>
                      <a:round/>
                      <a:headEnd type="none" w="med" len="med"/>
                      <a:tailEnd type="none" w="med" len="med"/>
                    </a:lnR>
                    <a:cell3D prstMaterial="dkEdge">
                      <a:bevel prst="artDeco"/>
                      <a:lightRig rig="flood" dir="t"/>
                    </a:cell3D>
                    <a:solidFill>
                      <a:schemeClr val="accent3">
                        <a:lumMod val="20000"/>
                        <a:lumOff val="80000"/>
                      </a:schemeClr>
                    </a:solidFill>
                  </a:tcPr>
                </a:tc>
                <a:tc>
                  <a:txBody>
                    <a:bodyPr/>
                    <a:lstStyle/>
                    <a:p>
                      <a:pPr algn="ctr" fontAlgn="ctr"/>
                      <a:r>
                        <a:rPr lang="ru-RU" sz="1200" b="0" i="0" u="none" strike="noStrike" dirty="0" smtClean="0">
                          <a:solidFill>
                            <a:schemeClr val="tx1"/>
                          </a:solidFill>
                          <a:effectLst/>
                          <a:latin typeface="Times New Roman" pitchFamily="18" charset="0"/>
                          <a:cs typeface="Times New Roman" pitchFamily="18" charset="0"/>
                        </a:rPr>
                        <a:t>40035,2</a:t>
                      </a:r>
                      <a:endParaRPr lang="ru-RU" sz="1200" b="0" i="0" u="none" strike="noStrike" dirty="0">
                        <a:solidFill>
                          <a:schemeClr val="tx1"/>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cell3D prstMaterial="dkEdge">
                      <a:bevel prst="artDeco"/>
                      <a:lightRig rig="flood" dir="t"/>
                    </a:cell3D>
                    <a:solidFill>
                      <a:schemeClr val="accent3">
                        <a:lumMod val="20000"/>
                        <a:lumOff val="80000"/>
                      </a:schemeClr>
                    </a:solidFill>
                  </a:tcPr>
                </a:tc>
              </a:tr>
              <a:tr h="580069">
                <a:tc>
                  <a:txBody>
                    <a:bodyPr/>
                    <a:lstStyle/>
                    <a:p>
                      <a:pPr algn="l" fontAlgn="ctr"/>
                      <a:r>
                        <a:rPr lang="ru-RU" sz="1200" u="none" strike="noStrike" dirty="0" smtClean="0">
                          <a:solidFill>
                            <a:schemeClr val="accent1">
                              <a:lumMod val="50000"/>
                            </a:schemeClr>
                          </a:solidFill>
                          <a:effectLst/>
                          <a:latin typeface="Times New Roman" pitchFamily="18" charset="0"/>
                          <a:cs typeface="Times New Roman" pitchFamily="18" charset="0"/>
                        </a:rPr>
                        <a:t>     Муниципальная  подпрограмма «Создание условий для эффективного и     </a:t>
                      </a:r>
                    </a:p>
                    <a:p>
                      <a:pPr algn="l" fontAlgn="ctr"/>
                      <a:r>
                        <a:rPr lang="ru-RU" sz="1200" u="none" strike="noStrike" dirty="0" smtClean="0">
                          <a:solidFill>
                            <a:schemeClr val="accent1">
                              <a:lumMod val="50000"/>
                            </a:schemeClr>
                          </a:solidFill>
                          <a:effectLst/>
                          <a:latin typeface="Times New Roman" pitchFamily="18" charset="0"/>
                          <a:cs typeface="Times New Roman" pitchFamily="18" charset="0"/>
                        </a:rPr>
                        <a:t>     ответственного управления муниципальными финансами, повышения устойчивости   </a:t>
                      </a:r>
                    </a:p>
                    <a:p>
                      <a:pPr algn="l" fontAlgn="ctr"/>
                      <a:r>
                        <a:rPr lang="ru-RU" sz="1200" u="none" strike="noStrike" dirty="0" smtClean="0">
                          <a:solidFill>
                            <a:schemeClr val="accent1">
                              <a:lumMod val="50000"/>
                            </a:schemeClr>
                          </a:solidFill>
                          <a:effectLst/>
                          <a:latin typeface="Times New Roman" pitchFamily="18" charset="0"/>
                          <a:cs typeface="Times New Roman" pitchFamily="18" charset="0"/>
                        </a:rPr>
                        <a:t>     бюджетов муниципальных образований Зеленчукского муниципального района» </a:t>
                      </a:r>
                      <a:endParaRPr lang="ru-RU" sz="1200" b="0" i="0" u="none" strike="noStrike" dirty="0">
                        <a:solidFill>
                          <a:schemeClr val="accent1">
                            <a:lumMod val="50000"/>
                          </a:schemeClr>
                        </a:solidFill>
                        <a:effectLst/>
                        <a:latin typeface="Times New Roman" pitchFamily="18" charset="0"/>
                        <a:cs typeface="Times New Roman" pitchFamily="18" charset="0"/>
                      </a:endParaRPr>
                    </a:p>
                  </a:txBody>
                  <a:tcPr marL="9525" marR="9525" marT="9525" marB="0" anchor="ctr">
                    <a:cell3D prstMaterial="dkEdge">
                      <a:bevel prst="artDeco"/>
                      <a:lightRig rig="flood" dir="t"/>
                    </a:cell3D>
                    <a:solidFill>
                      <a:schemeClr val="accent3">
                        <a:lumMod val="20000"/>
                        <a:lumOff val="80000"/>
                      </a:schemeClr>
                    </a:solidFill>
                  </a:tcPr>
                </a:tc>
                <a:tc>
                  <a:txBody>
                    <a:bodyPr/>
                    <a:lstStyle/>
                    <a:p>
                      <a:pPr algn="ctr" fontAlgn="ctr"/>
                      <a:r>
                        <a:rPr lang="ru-RU" sz="1200" b="0" i="0" u="none" strike="noStrike" dirty="0" smtClean="0">
                          <a:solidFill>
                            <a:schemeClr val="accent1">
                              <a:lumMod val="50000"/>
                            </a:schemeClr>
                          </a:solidFill>
                          <a:effectLst/>
                          <a:latin typeface="Times New Roman" pitchFamily="18" charset="0"/>
                          <a:cs typeface="Times New Roman" pitchFamily="18" charset="0"/>
                        </a:rPr>
                        <a:t>32896,5</a:t>
                      </a:r>
                      <a:endParaRPr lang="ru-RU" sz="1200" b="0" i="0" u="none" strike="noStrike" dirty="0">
                        <a:solidFill>
                          <a:schemeClr val="accent1">
                            <a:lumMod val="50000"/>
                          </a:schemeClr>
                        </a:solidFill>
                        <a:effectLst/>
                        <a:latin typeface="Times New Roman" pitchFamily="18" charset="0"/>
                        <a:cs typeface="Times New Roman" pitchFamily="18" charset="0"/>
                      </a:endParaRPr>
                    </a:p>
                  </a:txBody>
                  <a:tcPr marL="9525" marR="9525" marT="9525" marB="0" anchor="ctr">
                    <a:lnR w="12700" cap="flat" cmpd="sng" algn="ctr">
                      <a:solidFill>
                        <a:schemeClr val="tx1"/>
                      </a:solidFill>
                      <a:prstDash val="solid"/>
                      <a:round/>
                      <a:headEnd type="none" w="med" len="med"/>
                      <a:tailEnd type="none" w="med" len="med"/>
                    </a:lnR>
                    <a:cell3D prstMaterial="dkEdge">
                      <a:bevel prst="artDeco"/>
                      <a:lightRig rig="flood" dir="t"/>
                    </a:cell3D>
                    <a:solidFill>
                      <a:schemeClr val="accent3">
                        <a:lumMod val="20000"/>
                        <a:lumOff val="80000"/>
                      </a:schemeClr>
                    </a:solidFill>
                  </a:tcPr>
                </a:tc>
                <a:tc>
                  <a:txBody>
                    <a:bodyPr/>
                    <a:lstStyle/>
                    <a:p>
                      <a:pPr algn="ctr" fontAlgn="ctr"/>
                      <a:r>
                        <a:rPr lang="ru-RU" sz="1200" b="0" i="0" u="none" strike="noStrike" dirty="0" smtClean="0">
                          <a:solidFill>
                            <a:schemeClr val="tx1"/>
                          </a:solidFill>
                          <a:effectLst/>
                          <a:latin typeface="Times New Roman" pitchFamily="18" charset="0"/>
                          <a:cs typeface="Times New Roman" pitchFamily="18" charset="0"/>
                        </a:rPr>
                        <a:t>32896,5</a:t>
                      </a:r>
                      <a:endParaRPr lang="ru-RU" sz="1200" b="0" i="0" u="none" strike="noStrike" dirty="0">
                        <a:solidFill>
                          <a:schemeClr val="tx1"/>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cell3D prstMaterial="dkEdge">
                      <a:bevel prst="artDeco"/>
                      <a:lightRig rig="flood" dir="t"/>
                    </a:cell3D>
                    <a:solidFill>
                      <a:schemeClr val="accent3">
                        <a:lumMod val="20000"/>
                        <a:lumOff val="80000"/>
                      </a:schemeClr>
                    </a:solidFill>
                  </a:tcPr>
                </a:tc>
              </a:tr>
              <a:tr h="390012">
                <a:tc>
                  <a:txBody>
                    <a:bodyPr/>
                    <a:lstStyle/>
                    <a:p>
                      <a:pPr algn="l" fontAlgn="ctr"/>
                      <a:r>
                        <a:rPr lang="ru-RU" sz="1200" u="none" strike="noStrike" dirty="0" smtClean="0">
                          <a:solidFill>
                            <a:schemeClr val="accent1">
                              <a:lumMod val="50000"/>
                            </a:schemeClr>
                          </a:solidFill>
                          <a:effectLst/>
                          <a:latin typeface="Times New Roman" pitchFamily="18" charset="0"/>
                          <a:cs typeface="Times New Roman" pitchFamily="18" charset="0"/>
                        </a:rPr>
                        <a:t>     Муниципальная  подпрограмма «Обеспечение реализации муниципальной   </a:t>
                      </a:r>
                    </a:p>
                    <a:p>
                      <a:pPr algn="l" fontAlgn="ctr"/>
                      <a:r>
                        <a:rPr lang="ru-RU" sz="1200" u="none" strike="noStrike" dirty="0" smtClean="0">
                          <a:solidFill>
                            <a:schemeClr val="accent1">
                              <a:lumMod val="50000"/>
                            </a:schemeClr>
                          </a:solidFill>
                          <a:effectLst/>
                          <a:latin typeface="Times New Roman" pitchFamily="18" charset="0"/>
                          <a:cs typeface="Times New Roman" pitchFamily="18" charset="0"/>
                        </a:rPr>
                        <a:t>     программы и прочие мероприятия»</a:t>
                      </a:r>
                      <a:endParaRPr lang="ru-RU" sz="1200" b="0" i="0" u="none" strike="noStrike" dirty="0">
                        <a:solidFill>
                          <a:schemeClr val="accent1">
                            <a:lumMod val="50000"/>
                          </a:schemeClr>
                        </a:solidFill>
                        <a:effectLst/>
                        <a:latin typeface="Times New Roman" pitchFamily="18" charset="0"/>
                        <a:cs typeface="Times New Roman" pitchFamily="18" charset="0"/>
                      </a:endParaRPr>
                    </a:p>
                  </a:txBody>
                  <a:tcPr marL="9525" marR="9525" marT="9525" marB="0" anchor="ctr">
                    <a:cell3D prstMaterial="dkEdge">
                      <a:bevel prst="artDeco"/>
                      <a:lightRig rig="flood" dir="t"/>
                    </a:cell3D>
                    <a:solidFill>
                      <a:schemeClr val="accent3">
                        <a:lumMod val="20000"/>
                        <a:lumOff val="80000"/>
                      </a:schemeClr>
                    </a:solidFill>
                  </a:tcPr>
                </a:tc>
                <a:tc>
                  <a:txBody>
                    <a:bodyPr/>
                    <a:lstStyle/>
                    <a:p>
                      <a:pPr algn="ctr" fontAlgn="ctr"/>
                      <a:r>
                        <a:rPr lang="ru-RU" sz="1200" b="0" i="0" u="none" strike="noStrike" dirty="0" smtClean="0">
                          <a:solidFill>
                            <a:schemeClr val="accent1">
                              <a:lumMod val="50000"/>
                            </a:schemeClr>
                          </a:solidFill>
                          <a:effectLst/>
                          <a:latin typeface="Times New Roman" pitchFamily="18" charset="0"/>
                          <a:cs typeface="Times New Roman" pitchFamily="18" charset="0"/>
                        </a:rPr>
                        <a:t>7362,2</a:t>
                      </a:r>
                      <a:endParaRPr lang="ru-RU" sz="1200" b="0" i="0" u="none" strike="noStrike" dirty="0">
                        <a:solidFill>
                          <a:schemeClr val="accent1">
                            <a:lumMod val="50000"/>
                          </a:schemeClr>
                        </a:solidFill>
                        <a:effectLst/>
                        <a:latin typeface="Times New Roman" pitchFamily="18" charset="0"/>
                        <a:cs typeface="Times New Roman" pitchFamily="18" charset="0"/>
                      </a:endParaRPr>
                    </a:p>
                  </a:txBody>
                  <a:tcPr marL="9525" marR="9525" marT="9525" marB="0" anchor="ctr">
                    <a:lnR w="12700" cap="flat" cmpd="sng" algn="ctr">
                      <a:solidFill>
                        <a:schemeClr val="tx1"/>
                      </a:solidFill>
                      <a:prstDash val="solid"/>
                      <a:round/>
                      <a:headEnd type="none" w="med" len="med"/>
                      <a:tailEnd type="none" w="med" len="med"/>
                    </a:lnR>
                    <a:cell3D prstMaterial="dkEdge">
                      <a:bevel prst="artDeco"/>
                      <a:lightRig rig="flood" dir="t"/>
                    </a:cell3D>
                    <a:solidFill>
                      <a:schemeClr val="accent3">
                        <a:lumMod val="20000"/>
                        <a:lumOff val="80000"/>
                      </a:schemeClr>
                    </a:solidFill>
                  </a:tcPr>
                </a:tc>
                <a:tc>
                  <a:txBody>
                    <a:bodyPr/>
                    <a:lstStyle/>
                    <a:p>
                      <a:pPr algn="ctr" fontAlgn="ctr"/>
                      <a:r>
                        <a:rPr lang="ru-RU" sz="1200" b="0" i="0" u="none" strike="noStrike" dirty="0" smtClean="0">
                          <a:solidFill>
                            <a:schemeClr val="tx1"/>
                          </a:solidFill>
                          <a:effectLst/>
                          <a:latin typeface="Times New Roman" pitchFamily="18" charset="0"/>
                          <a:cs typeface="Times New Roman" pitchFamily="18" charset="0"/>
                        </a:rPr>
                        <a:t>7138,7</a:t>
                      </a:r>
                      <a:endParaRPr lang="ru-RU" sz="1200" b="0" i="0" u="none" strike="noStrike" dirty="0">
                        <a:solidFill>
                          <a:schemeClr val="tx1"/>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cell3D prstMaterial="dkEdge">
                      <a:bevel prst="artDeco"/>
                      <a:lightRig rig="flood" dir="t"/>
                    </a:cell3D>
                    <a:solidFill>
                      <a:schemeClr val="accent3">
                        <a:lumMod val="20000"/>
                        <a:lumOff val="80000"/>
                      </a:schemeClr>
                    </a:solidFill>
                  </a:tcPr>
                </a:tc>
              </a:tr>
              <a:tr h="490013">
                <a:tc>
                  <a:txBody>
                    <a:bodyPr/>
                    <a:lstStyle/>
                    <a:p>
                      <a:pPr algn="l">
                        <a:lnSpc>
                          <a:spcPct val="115000"/>
                        </a:lnSpc>
                        <a:spcAft>
                          <a:spcPts val="0"/>
                        </a:spcAft>
                      </a:pPr>
                      <a:r>
                        <a:rPr lang="ru-RU" sz="120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dirty="0">
                          <a:solidFill>
                            <a:schemeClr val="accent1">
                              <a:lumMod val="50000"/>
                            </a:schemeClr>
                          </a:solidFill>
                          <a:effectLst/>
                          <a:latin typeface="Times New Roman" pitchFamily="18" charset="0"/>
                          <a:ea typeface="Calibri"/>
                          <a:cs typeface="Times New Roman" pitchFamily="18" charset="0"/>
                        </a:rPr>
                        <a:t>программа «Развитие муниципальной системы образования </a:t>
                      </a:r>
                      <a:r>
                        <a:rPr lang="ru-RU" sz="1200" dirty="0" smtClean="0">
                          <a:solidFill>
                            <a:schemeClr val="accent1">
                              <a:lumMod val="50000"/>
                            </a:schemeClr>
                          </a:solidFill>
                          <a:effectLst/>
                          <a:latin typeface="Times New Roman" pitchFamily="18" charset="0"/>
                          <a:ea typeface="Calibri"/>
                          <a:cs typeface="Times New Roman" pitchFamily="18" charset="0"/>
                        </a:rPr>
                        <a:t>    </a:t>
                      </a:r>
                    </a:p>
                    <a:p>
                      <a:pPr algn="l">
                        <a:lnSpc>
                          <a:spcPct val="115000"/>
                        </a:lnSpc>
                        <a:spcAft>
                          <a:spcPts val="0"/>
                        </a:spcAft>
                      </a:pPr>
                      <a:r>
                        <a:rPr lang="ru-RU" sz="1200" dirty="0" smtClean="0">
                          <a:solidFill>
                            <a:schemeClr val="accent1">
                              <a:lumMod val="50000"/>
                            </a:schemeClr>
                          </a:solidFill>
                          <a:effectLst/>
                          <a:latin typeface="Times New Roman" pitchFamily="18" charset="0"/>
                          <a:ea typeface="Calibri"/>
                          <a:cs typeface="Times New Roman" pitchFamily="18" charset="0"/>
                        </a:rPr>
                        <a:t>   Зеленчукского </a:t>
                      </a:r>
                      <a:r>
                        <a:rPr lang="ru-RU" sz="1200" dirty="0">
                          <a:solidFill>
                            <a:schemeClr val="accent1">
                              <a:lumMod val="50000"/>
                            </a:schemeClr>
                          </a:solidFill>
                          <a:effectLst/>
                          <a:latin typeface="Times New Roman" pitchFamily="18" charset="0"/>
                          <a:ea typeface="Calibri"/>
                          <a:cs typeface="Times New Roman" pitchFamily="18" charset="0"/>
                        </a:rPr>
                        <a:t>муниципального района на 2014-2016 годы»</a:t>
                      </a:r>
                    </a:p>
                  </a:txBody>
                  <a:tcPr marL="68580" marR="68580" marT="0" marB="0">
                    <a:cell3D prstMaterial="dkEdge">
                      <a:bevel prst="artDeco"/>
                      <a:lightRig rig="flood" dir="t"/>
                    </a:cell3D>
                    <a:solidFill>
                      <a:schemeClr val="accent3">
                        <a:lumMod val="20000"/>
                        <a:lumOff val="80000"/>
                      </a:schemeClr>
                    </a:solidFill>
                  </a:tcPr>
                </a:tc>
                <a:tc>
                  <a:txBody>
                    <a:bodyPr/>
                    <a:lstStyle/>
                    <a:p>
                      <a:pPr algn="l">
                        <a:lnSpc>
                          <a:spcPct val="115000"/>
                        </a:lnSpc>
                        <a:spcAft>
                          <a:spcPts val="0"/>
                        </a:spcAft>
                      </a:pPr>
                      <a:r>
                        <a:rPr lang="ru-RU" sz="1200" b="1" dirty="0">
                          <a:solidFill>
                            <a:schemeClr val="accent1">
                              <a:lumMod val="50000"/>
                            </a:schemeClr>
                          </a:solidFill>
                          <a:effectLst/>
                          <a:latin typeface="Times New Roman" pitchFamily="18" charset="0"/>
                          <a:ea typeface="Calibri"/>
                          <a:cs typeface="Times New Roman" pitchFamily="18" charset="0"/>
                        </a:rPr>
                        <a:t> </a:t>
                      </a:r>
                      <a:endParaRPr lang="ru-RU" sz="1200" dirty="0">
                        <a:solidFill>
                          <a:schemeClr val="accent1">
                            <a:lumMod val="50000"/>
                          </a:schemeClr>
                        </a:solidFill>
                        <a:effectLst/>
                        <a:latin typeface="Times New Roman" pitchFamily="18" charset="0"/>
                        <a:ea typeface="Calibri"/>
                        <a:cs typeface="Times New Roman" pitchFamily="18" charset="0"/>
                      </a:endParaRPr>
                    </a:p>
                    <a:p>
                      <a:pPr algn="ct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78812,8</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endParaRPr lang="ru-RU" sz="1200" b="0" dirty="0" smtClean="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ru-RU" sz="1200" b="0" dirty="0" smtClean="0">
                          <a:solidFill>
                            <a:schemeClr val="tx1"/>
                          </a:solidFill>
                          <a:effectLst/>
                          <a:latin typeface="Times New Roman" pitchFamily="18" charset="0"/>
                          <a:ea typeface="Calibri"/>
                          <a:cs typeface="Times New Roman" pitchFamily="18" charset="0"/>
                        </a:rPr>
                        <a:t>78803,7</a:t>
                      </a:r>
                      <a:endParaRPr lang="ru-RU" sz="1200" b="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3">
                        <a:lumMod val="20000"/>
                        <a:lumOff val="80000"/>
                      </a:schemeClr>
                    </a:solidFill>
                  </a:tcPr>
                </a:tc>
              </a:tr>
              <a:tr h="437130">
                <a:tc>
                  <a:txBody>
                    <a:bodyPr/>
                    <a:lstStyle/>
                    <a:p>
                      <a:pPr algn="l">
                        <a:lnSpc>
                          <a:spcPct val="115000"/>
                        </a:lnSpc>
                        <a:spcAft>
                          <a:spcPts val="0"/>
                        </a:spcAft>
                      </a:pPr>
                      <a:r>
                        <a:rPr lang="ru-RU" sz="120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dirty="0">
                          <a:solidFill>
                            <a:schemeClr val="accent1">
                              <a:lumMod val="50000"/>
                            </a:schemeClr>
                          </a:solidFill>
                          <a:effectLst/>
                          <a:latin typeface="Times New Roman" pitchFamily="18" charset="0"/>
                          <a:ea typeface="Calibri"/>
                          <a:cs typeface="Times New Roman" pitchFamily="18" charset="0"/>
                        </a:rPr>
                        <a:t>подпрограмма «Одаренные дети» на 2014-2016годы</a:t>
                      </a:r>
                    </a:p>
                  </a:txBody>
                  <a:tcPr marL="68580" marR="68580" marT="0" marB="0">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r>
                        <a:rPr lang="ru-RU" sz="1200" b="0" dirty="0">
                          <a:solidFill>
                            <a:schemeClr val="accent1">
                              <a:lumMod val="50000"/>
                            </a:schemeClr>
                          </a:solidFill>
                          <a:effectLst/>
                          <a:latin typeface="Times New Roman" pitchFamily="18" charset="0"/>
                          <a:ea typeface="Calibri"/>
                          <a:cs typeface="Times New Roman" pitchFamily="18" charset="0"/>
                        </a:rPr>
                        <a:t> </a:t>
                      </a:r>
                    </a:p>
                    <a:p>
                      <a:pPr algn="ctr">
                        <a:lnSpc>
                          <a:spcPct val="115000"/>
                        </a:lnSpc>
                        <a:spcAft>
                          <a:spcPts val="0"/>
                        </a:spcAft>
                      </a:pPr>
                      <a:r>
                        <a:rPr lang="ru-RU" sz="1200" b="0" dirty="0">
                          <a:solidFill>
                            <a:schemeClr val="accent1">
                              <a:lumMod val="50000"/>
                            </a:schemeClr>
                          </a:solidFill>
                          <a:effectLst/>
                          <a:latin typeface="Times New Roman" pitchFamily="18" charset="0"/>
                          <a:ea typeface="Calibri"/>
                          <a:cs typeface="Times New Roman" pitchFamily="18" charset="0"/>
                        </a:rPr>
                        <a:t>100</a:t>
                      </a: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endParaRPr lang="ru-RU" sz="1200" b="0" dirty="0" smtClean="0">
                        <a:solidFill>
                          <a:srgbClr val="FF0000"/>
                        </a:solidFill>
                        <a:effectLst/>
                        <a:latin typeface="Times New Roman" pitchFamily="18" charset="0"/>
                        <a:ea typeface="Calibri"/>
                        <a:cs typeface="Times New Roman" pitchFamily="18" charset="0"/>
                      </a:endParaRPr>
                    </a:p>
                    <a:p>
                      <a:pPr algn="ctr">
                        <a:lnSpc>
                          <a:spcPct val="115000"/>
                        </a:lnSpc>
                        <a:spcAft>
                          <a:spcPts val="0"/>
                        </a:spcAft>
                      </a:pPr>
                      <a:r>
                        <a:rPr lang="ru-RU" sz="1200" b="0" dirty="0" smtClean="0">
                          <a:solidFill>
                            <a:schemeClr val="tx1"/>
                          </a:solidFill>
                          <a:effectLst/>
                          <a:latin typeface="Times New Roman" pitchFamily="18" charset="0"/>
                          <a:ea typeface="Calibri"/>
                          <a:cs typeface="Times New Roman" pitchFamily="18" charset="0"/>
                        </a:rPr>
                        <a:t>100</a:t>
                      </a:r>
                      <a:endParaRPr lang="ru-RU" sz="1200" b="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3">
                        <a:lumMod val="20000"/>
                        <a:lumOff val="80000"/>
                      </a:schemeClr>
                    </a:solidFill>
                  </a:tcPr>
                </a:tc>
              </a:tr>
              <a:tr h="474667">
                <a:tc>
                  <a:txBody>
                    <a:bodyPr/>
                    <a:lstStyle/>
                    <a:p>
                      <a:pPr algn="l">
                        <a:lnSpc>
                          <a:spcPct val="115000"/>
                        </a:lnSpc>
                        <a:spcAft>
                          <a:spcPts val="0"/>
                        </a:spcAft>
                      </a:pPr>
                      <a:r>
                        <a:rPr lang="ru-RU" sz="120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dirty="0">
                          <a:solidFill>
                            <a:schemeClr val="accent1">
                              <a:lumMod val="50000"/>
                            </a:schemeClr>
                          </a:solidFill>
                          <a:effectLst/>
                          <a:latin typeface="Times New Roman" pitchFamily="18" charset="0"/>
                          <a:ea typeface="Calibri"/>
                          <a:cs typeface="Times New Roman" pitchFamily="18" charset="0"/>
                        </a:rPr>
                        <a:t>подпрограмма «Развитие дошкольного образования   ЗМР на </a:t>
                      </a:r>
                      <a:r>
                        <a:rPr lang="ru-RU" sz="1200" dirty="0" smtClean="0">
                          <a:solidFill>
                            <a:schemeClr val="accent1">
                              <a:lumMod val="50000"/>
                            </a:schemeClr>
                          </a:solidFill>
                          <a:effectLst/>
                          <a:latin typeface="Times New Roman" pitchFamily="18" charset="0"/>
                          <a:ea typeface="Calibri"/>
                          <a:cs typeface="Times New Roman" pitchFamily="18" charset="0"/>
                        </a:rPr>
                        <a:t>2014-    </a:t>
                      </a:r>
                    </a:p>
                    <a:p>
                      <a:pPr algn="l">
                        <a:lnSpc>
                          <a:spcPct val="115000"/>
                        </a:lnSpc>
                        <a:spcAft>
                          <a:spcPts val="0"/>
                        </a:spcAft>
                      </a:pPr>
                      <a:r>
                        <a:rPr lang="ru-RU" sz="1200" dirty="0" smtClean="0">
                          <a:solidFill>
                            <a:schemeClr val="accent1">
                              <a:lumMod val="50000"/>
                            </a:schemeClr>
                          </a:solidFill>
                          <a:effectLst/>
                          <a:latin typeface="Times New Roman" pitchFamily="18" charset="0"/>
                          <a:ea typeface="Calibri"/>
                          <a:cs typeface="Times New Roman" pitchFamily="18" charset="0"/>
                        </a:rPr>
                        <a:t>   2016 </a:t>
                      </a:r>
                      <a:r>
                        <a:rPr lang="ru-RU" sz="1200" dirty="0">
                          <a:solidFill>
                            <a:schemeClr val="accent1">
                              <a:lumMod val="50000"/>
                            </a:schemeClr>
                          </a:solidFill>
                          <a:effectLst/>
                          <a:latin typeface="Times New Roman" pitchFamily="18" charset="0"/>
                          <a:ea typeface="Calibri"/>
                          <a:cs typeface="Times New Roman" pitchFamily="18" charset="0"/>
                        </a:rPr>
                        <a:t>годы»</a:t>
                      </a:r>
                    </a:p>
                  </a:txBody>
                  <a:tcPr marL="68580" marR="68580" marT="0" marB="0">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r>
                        <a:rPr lang="ru-RU" sz="1200" b="0" dirty="0">
                          <a:solidFill>
                            <a:schemeClr val="accent1">
                              <a:lumMod val="50000"/>
                            </a:schemeClr>
                          </a:solidFill>
                          <a:effectLst/>
                          <a:latin typeface="Times New Roman" pitchFamily="18" charset="0"/>
                          <a:ea typeface="Calibri"/>
                          <a:cs typeface="Times New Roman" pitchFamily="18" charset="0"/>
                        </a:rPr>
                        <a:t>20667,1</a:t>
                      </a: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r>
                        <a:rPr lang="ru-RU" sz="1200" b="0" dirty="0" smtClean="0">
                          <a:solidFill>
                            <a:schemeClr val="tx1"/>
                          </a:solidFill>
                          <a:effectLst/>
                          <a:latin typeface="Times New Roman" pitchFamily="18" charset="0"/>
                          <a:ea typeface="Calibri"/>
                          <a:cs typeface="Times New Roman" pitchFamily="18" charset="0"/>
                        </a:rPr>
                        <a:t>20667,1</a:t>
                      </a:r>
                      <a:endParaRPr lang="ru-RU" sz="1200" b="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3">
                        <a:lumMod val="20000"/>
                        <a:lumOff val="80000"/>
                      </a:schemeClr>
                    </a:solidFill>
                  </a:tcPr>
                </a:tc>
              </a:tr>
              <a:tr h="437130">
                <a:tc>
                  <a:txBody>
                    <a:bodyPr/>
                    <a:lstStyle/>
                    <a:p>
                      <a:pPr algn="l">
                        <a:lnSpc>
                          <a:spcPct val="115000"/>
                        </a:lnSpc>
                        <a:spcAft>
                          <a:spcPts val="0"/>
                        </a:spcAft>
                      </a:pPr>
                      <a:r>
                        <a:rPr lang="ru-RU" sz="120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dirty="0">
                          <a:solidFill>
                            <a:schemeClr val="accent1">
                              <a:lumMod val="50000"/>
                            </a:schemeClr>
                          </a:solidFill>
                          <a:effectLst/>
                          <a:latin typeface="Times New Roman" pitchFamily="18" charset="0"/>
                          <a:ea typeface="Calibri"/>
                          <a:cs typeface="Times New Roman" pitchFamily="18" charset="0"/>
                        </a:rPr>
                        <a:t>подпрограмма «Развитие системы отдыха и  оздоровления детей  </a:t>
                      </a:r>
                      <a:r>
                        <a:rPr lang="ru-RU" sz="1200" dirty="0" smtClean="0">
                          <a:solidFill>
                            <a:schemeClr val="accent1">
                              <a:lumMod val="50000"/>
                            </a:schemeClr>
                          </a:solidFill>
                          <a:effectLst/>
                          <a:latin typeface="Times New Roman" pitchFamily="18" charset="0"/>
                          <a:ea typeface="Calibri"/>
                          <a:cs typeface="Times New Roman" pitchFamily="18" charset="0"/>
                        </a:rPr>
                        <a:t>     </a:t>
                      </a:r>
                    </a:p>
                    <a:p>
                      <a:pPr algn="l">
                        <a:lnSpc>
                          <a:spcPct val="115000"/>
                        </a:lnSpc>
                        <a:spcAft>
                          <a:spcPts val="0"/>
                        </a:spcAft>
                      </a:pPr>
                      <a:r>
                        <a:rPr lang="ru-RU" sz="1200" dirty="0" smtClean="0">
                          <a:solidFill>
                            <a:schemeClr val="accent1">
                              <a:lumMod val="50000"/>
                            </a:schemeClr>
                          </a:solidFill>
                          <a:effectLst/>
                          <a:latin typeface="Times New Roman" pitchFamily="18" charset="0"/>
                          <a:ea typeface="Calibri"/>
                          <a:cs typeface="Times New Roman" pitchFamily="18" charset="0"/>
                        </a:rPr>
                        <a:t>   на </a:t>
                      </a:r>
                      <a:r>
                        <a:rPr lang="ru-RU" sz="1200" dirty="0">
                          <a:solidFill>
                            <a:schemeClr val="accent1">
                              <a:lumMod val="50000"/>
                            </a:schemeClr>
                          </a:solidFill>
                          <a:effectLst/>
                          <a:latin typeface="Times New Roman" pitchFamily="18" charset="0"/>
                          <a:ea typeface="Calibri"/>
                          <a:cs typeface="Times New Roman" pitchFamily="18" charset="0"/>
                        </a:rPr>
                        <a:t>2014-2016 годы»</a:t>
                      </a:r>
                    </a:p>
                  </a:txBody>
                  <a:tcPr marL="68580" marR="68580" marT="0" marB="0">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r>
                        <a:rPr lang="ru-RU" sz="1200" b="0" dirty="0">
                          <a:solidFill>
                            <a:schemeClr val="accent1">
                              <a:lumMod val="50000"/>
                            </a:schemeClr>
                          </a:solidFill>
                          <a:effectLst/>
                          <a:latin typeface="Times New Roman" pitchFamily="18" charset="0"/>
                          <a:ea typeface="Calibri"/>
                          <a:cs typeface="Times New Roman" pitchFamily="18" charset="0"/>
                        </a:rPr>
                        <a:t> </a:t>
                      </a:r>
                    </a:p>
                    <a:p>
                      <a:pPr algn="ctr">
                        <a:lnSpc>
                          <a:spcPct val="115000"/>
                        </a:lnSpc>
                        <a:spcAft>
                          <a:spcPts val="0"/>
                        </a:spcAft>
                      </a:pPr>
                      <a:r>
                        <a:rPr lang="ru-RU" sz="1200" b="0" dirty="0">
                          <a:solidFill>
                            <a:schemeClr val="accent1">
                              <a:lumMod val="50000"/>
                            </a:schemeClr>
                          </a:solidFill>
                          <a:effectLst/>
                          <a:latin typeface="Times New Roman" pitchFamily="18" charset="0"/>
                          <a:ea typeface="Calibri"/>
                          <a:cs typeface="Times New Roman" pitchFamily="18" charset="0"/>
                        </a:rPr>
                        <a:t>724,5</a:t>
                      </a: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endParaRPr lang="ru-RU" sz="1200" b="0" dirty="0" smtClean="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ru-RU" sz="1200" b="0" dirty="0" smtClean="0">
                          <a:solidFill>
                            <a:schemeClr val="tx1"/>
                          </a:solidFill>
                          <a:effectLst/>
                          <a:latin typeface="Times New Roman" pitchFamily="18" charset="0"/>
                          <a:ea typeface="Calibri"/>
                          <a:cs typeface="Times New Roman" pitchFamily="18" charset="0"/>
                        </a:rPr>
                        <a:t>724,5</a:t>
                      </a:r>
                      <a:endParaRPr lang="ru-RU" sz="1200" b="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3">
                        <a:lumMod val="20000"/>
                        <a:lumOff val="80000"/>
                      </a:schemeClr>
                    </a:solidFill>
                  </a:tcPr>
                </a:tc>
              </a:tr>
              <a:tr h="474667">
                <a:tc>
                  <a:txBody>
                    <a:bodyPr/>
                    <a:lstStyle/>
                    <a:p>
                      <a:pPr algn="l">
                        <a:lnSpc>
                          <a:spcPct val="115000"/>
                        </a:lnSpc>
                        <a:spcAft>
                          <a:spcPts val="0"/>
                        </a:spcAft>
                      </a:pPr>
                      <a:r>
                        <a:rPr lang="ru-RU" sz="120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dirty="0">
                          <a:solidFill>
                            <a:schemeClr val="accent1">
                              <a:lumMod val="50000"/>
                            </a:schemeClr>
                          </a:solidFill>
                          <a:effectLst/>
                          <a:latin typeface="Times New Roman" pitchFamily="18" charset="0"/>
                          <a:ea typeface="Calibri"/>
                          <a:cs typeface="Times New Roman" pitchFamily="18" charset="0"/>
                        </a:rPr>
                        <a:t>подпрограмма «Развитие общего образования   ЗМР на 2014-2016 </a:t>
                      </a:r>
                      <a:r>
                        <a:rPr lang="ru-RU" sz="1200" dirty="0" smtClean="0">
                          <a:solidFill>
                            <a:schemeClr val="accent1">
                              <a:lumMod val="50000"/>
                            </a:schemeClr>
                          </a:solidFill>
                          <a:effectLst/>
                          <a:latin typeface="Times New Roman" pitchFamily="18" charset="0"/>
                          <a:ea typeface="Calibri"/>
                          <a:cs typeface="Times New Roman" pitchFamily="18" charset="0"/>
                        </a:rPr>
                        <a:t>   </a:t>
                      </a:r>
                    </a:p>
                    <a:p>
                      <a:pPr algn="l">
                        <a:lnSpc>
                          <a:spcPct val="115000"/>
                        </a:lnSpc>
                        <a:spcAft>
                          <a:spcPts val="0"/>
                        </a:spcAft>
                      </a:pPr>
                      <a:r>
                        <a:rPr lang="ru-RU" sz="1200" dirty="0" smtClean="0">
                          <a:solidFill>
                            <a:schemeClr val="accent1">
                              <a:lumMod val="50000"/>
                            </a:schemeClr>
                          </a:solidFill>
                          <a:effectLst/>
                          <a:latin typeface="Times New Roman" pitchFamily="18" charset="0"/>
                          <a:ea typeface="Calibri"/>
                          <a:cs typeface="Times New Roman" pitchFamily="18" charset="0"/>
                        </a:rPr>
                        <a:t>   годы</a:t>
                      </a:r>
                      <a:r>
                        <a:rPr lang="ru-RU" sz="1200" dirty="0">
                          <a:solidFill>
                            <a:schemeClr val="accent1">
                              <a:lumMod val="50000"/>
                            </a:schemeClr>
                          </a:solidFill>
                          <a:effectLst/>
                          <a:latin typeface="Times New Roman" pitchFamily="18" charset="0"/>
                          <a:ea typeface="Calibri"/>
                          <a:cs typeface="Times New Roman" pitchFamily="18" charset="0"/>
                        </a:rPr>
                        <a:t>»</a:t>
                      </a:r>
                    </a:p>
                  </a:txBody>
                  <a:tcPr marL="68580" marR="68580" marT="0" marB="0">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r>
                        <a:rPr lang="ru-RU" sz="1200" b="0" dirty="0">
                          <a:solidFill>
                            <a:schemeClr val="accent1">
                              <a:lumMod val="50000"/>
                            </a:schemeClr>
                          </a:solidFill>
                          <a:effectLst/>
                          <a:latin typeface="Times New Roman" pitchFamily="18" charset="0"/>
                          <a:ea typeface="Calibri"/>
                          <a:cs typeface="Times New Roman" pitchFamily="18" charset="0"/>
                        </a:rPr>
                        <a:t> </a:t>
                      </a:r>
                    </a:p>
                    <a:p>
                      <a:pPr algn="ct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32931,3</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endParaRPr lang="ru-RU" sz="1200" b="0" dirty="0" smtClean="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ru-RU" sz="1200" b="0" dirty="0" smtClean="0">
                          <a:solidFill>
                            <a:schemeClr val="tx1"/>
                          </a:solidFill>
                          <a:effectLst/>
                          <a:latin typeface="Times New Roman" pitchFamily="18" charset="0"/>
                          <a:ea typeface="Calibri"/>
                          <a:cs typeface="Times New Roman" pitchFamily="18" charset="0"/>
                        </a:rPr>
                        <a:t>32926</a:t>
                      </a:r>
                      <a:endParaRPr lang="ru-RU" sz="1200" b="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3">
                        <a:lumMod val="20000"/>
                        <a:lumOff val="80000"/>
                      </a:schemeClr>
                    </a:solidFill>
                  </a:tcPr>
                </a:tc>
              </a:tr>
              <a:tr h="474820">
                <a:tc>
                  <a:txBody>
                    <a:bodyPr/>
                    <a:lstStyle/>
                    <a:p>
                      <a:pPr algn="l">
                        <a:lnSpc>
                          <a:spcPct val="115000"/>
                        </a:lnSpc>
                        <a:spcAft>
                          <a:spcPts val="0"/>
                        </a:spcAft>
                      </a:pPr>
                      <a:r>
                        <a:rPr lang="ru-RU" sz="120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dirty="0">
                          <a:solidFill>
                            <a:schemeClr val="accent1">
                              <a:lumMod val="50000"/>
                            </a:schemeClr>
                          </a:solidFill>
                          <a:effectLst/>
                          <a:latin typeface="Times New Roman" pitchFamily="18" charset="0"/>
                          <a:ea typeface="Calibri"/>
                          <a:cs typeface="Times New Roman" pitchFamily="18" charset="0"/>
                        </a:rPr>
                        <a:t>подпрограмма «Развитие дополнительного  образования  детей  </a:t>
                      </a:r>
                      <a:r>
                        <a:rPr lang="ru-RU" sz="1200" dirty="0" smtClean="0">
                          <a:solidFill>
                            <a:schemeClr val="accent1">
                              <a:lumMod val="50000"/>
                            </a:schemeClr>
                          </a:solidFill>
                          <a:effectLst/>
                          <a:latin typeface="Times New Roman" pitchFamily="18" charset="0"/>
                          <a:ea typeface="Calibri"/>
                          <a:cs typeface="Times New Roman" pitchFamily="18" charset="0"/>
                        </a:rPr>
                        <a:t>    </a:t>
                      </a:r>
                    </a:p>
                    <a:p>
                      <a:pPr algn="l">
                        <a:lnSpc>
                          <a:spcPct val="115000"/>
                        </a:lnSpc>
                        <a:spcAft>
                          <a:spcPts val="0"/>
                        </a:spcAft>
                      </a:pPr>
                      <a:r>
                        <a:rPr lang="ru-RU" sz="1200" dirty="0" smtClean="0">
                          <a:solidFill>
                            <a:schemeClr val="accent1">
                              <a:lumMod val="50000"/>
                            </a:schemeClr>
                          </a:solidFill>
                          <a:effectLst/>
                          <a:latin typeface="Times New Roman" pitchFamily="18" charset="0"/>
                          <a:ea typeface="Calibri"/>
                          <a:cs typeface="Times New Roman" pitchFamily="18" charset="0"/>
                        </a:rPr>
                        <a:t>   ЗМР </a:t>
                      </a:r>
                      <a:r>
                        <a:rPr lang="ru-RU" sz="1200" dirty="0">
                          <a:solidFill>
                            <a:schemeClr val="accent1">
                              <a:lumMod val="50000"/>
                            </a:schemeClr>
                          </a:solidFill>
                          <a:effectLst/>
                          <a:latin typeface="Times New Roman" pitchFamily="18" charset="0"/>
                          <a:ea typeface="Calibri"/>
                          <a:cs typeface="Times New Roman" pitchFamily="18" charset="0"/>
                        </a:rPr>
                        <a:t>на 2014-2016 годы»</a:t>
                      </a:r>
                    </a:p>
                  </a:txBody>
                  <a:tcPr marL="68580" marR="68580" marT="0" marB="0">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endParaRPr lang="ru-RU" sz="1200" b="0" dirty="0" smtClean="0">
                        <a:solidFill>
                          <a:schemeClr val="accent1">
                            <a:lumMod val="50000"/>
                          </a:schemeClr>
                        </a:solidFill>
                        <a:effectLst/>
                        <a:latin typeface="Times New Roman" pitchFamily="18" charset="0"/>
                        <a:ea typeface="Calibri"/>
                        <a:cs typeface="Times New Roman" pitchFamily="18" charset="0"/>
                      </a:endParaRPr>
                    </a:p>
                    <a:p>
                      <a:pPr algn="ct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18275,8</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endParaRPr lang="ru-RU" sz="1200" b="0" dirty="0" smtClean="0">
                        <a:solidFill>
                          <a:srgbClr val="FF0000"/>
                        </a:solidFill>
                        <a:effectLst/>
                        <a:latin typeface="Times New Roman" pitchFamily="18" charset="0"/>
                        <a:ea typeface="Calibri"/>
                        <a:cs typeface="Times New Roman" pitchFamily="18" charset="0"/>
                      </a:endParaRPr>
                    </a:p>
                    <a:p>
                      <a:pPr algn="ctr">
                        <a:lnSpc>
                          <a:spcPct val="115000"/>
                        </a:lnSpc>
                        <a:spcAft>
                          <a:spcPts val="0"/>
                        </a:spcAft>
                      </a:pPr>
                      <a:r>
                        <a:rPr lang="ru-RU" sz="1200" b="0" dirty="0" smtClean="0">
                          <a:solidFill>
                            <a:schemeClr val="tx1"/>
                          </a:solidFill>
                          <a:effectLst/>
                          <a:latin typeface="Times New Roman" pitchFamily="18" charset="0"/>
                          <a:ea typeface="Calibri"/>
                          <a:cs typeface="Times New Roman" pitchFamily="18" charset="0"/>
                        </a:rPr>
                        <a:t>18275,8</a:t>
                      </a:r>
                      <a:endParaRPr lang="ru-RU" sz="1200" b="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3">
                        <a:lumMod val="20000"/>
                        <a:lumOff val="80000"/>
                      </a:schemeClr>
                    </a:solidFill>
                  </a:tcPr>
                </a:tc>
              </a:tr>
            </a:tbl>
          </a:graphicData>
        </a:graphic>
      </p:graphicFrame>
    </p:spTree>
    <p:extLst>
      <p:ext uri="{BB962C8B-B14F-4D97-AF65-F5344CB8AC3E}">
        <p14:creationId xmlns:p14="http://schemas.microsoft.com/office/powerpoint/2010/main" val="2804196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1979711" y="116632"/>
            <a:ext cx="5145033" cy="830997"/>
          </a:xfrm>
          <a:prstGeom prst="rect">
            <a:avLst/>
          </a:prstGeom>
          <a:solidFill>
            <a:schemeClr val="accent1">
              <a:lumMod val="40000"/>
              <a:lumOff val="60000"/>
            </a:schemeClr>
          </a:solidFill>
          <a:scene3d>
            <a:camera prst="orthographicFront"/>
            <a:lightRig rig="threePt" dir="t"/>
          </a:scene3d>
          <a:sp3d>
            <a:bevelT w="152400" h="50800" prst="softRound"/>
          </a:sp3d>
        </p:spPr>
        <p:txBody>
          <a:bodyPr wrap="square">
            <a:spAutoFit/>
          </a:bodyPr>
          <a:lstStyle/>
          <a:p>
            <a:pPr algn="ctr"/>
            <a:r>
              <a:rPr lang="ru-RU" sz="2400" b="1" dirty="0">
                <a:solidFill>
                  <a:schemeClr val="accent2">
                    <a:lumMod val="75000"/>
                  </a:schemeClr>
                </a:solidFill>
                <a:effectLst>
                  <a:outerShdw blurRad="38100" dist="38100" dir="2700000" algn="tl">
                    <a:srgbClr val="000000">
                      <a:alpha val="43137"/>
                    </a:srgbClr>
                  </a:outerShdw>
                </a:effectLst>
              </a:rPr>
              <a:t>Основные социально-экономические </a:t>
            </a:r>
            <a:r>
              <a:rPr lang="ru-RU" sz="2400" b="1" dirty="0" smtClean="0">
                <a:solidFill>
                  <a:schemeClr val="accent2">
                    <a:lumMod val="75000"/>
                  </a:schemeClr>
                </a:solidFill>
                <a:effectLst>
                  <a:outerShdw blurRad="38100" dist="38100" dir="2700000" algn="tl">
                    <a:srgbClr val="000000">
                      <a:alpha val="43137"/>
                    </a:srgbClr>
                  </a:outerShdw>
                </a:effectLst>
              </a:rPr>
              <a:t>характеристики</a:t>
            </a:r>
            <a:endParaRPr lang="ru-RU" sz="2400" b="1" dirty="0">
              <a:solidFill>
                <a:schemeClr val="accent2">
                  <a:lumMod val="75000"/>
                </a:schemeClr>
              </a:solidFill>
              <a:effectLst>
                <a:outerShdw blurRad="38100" dist="38100" dir="2700000" algn="tl">
                  <a:srgbClr val="000000">
                    <a:alpha val="43137"/>
                  </a:srgbClr>
                </a:outerShdw>
              </a:effectLst>
            </a:endParaRPr>
          </a:p>
        </p:txBody>
      </p:sp>
      <p:sp>
        <p:nvSpPr>
          <p:cNvPr id="3" name="Прямоугольник 2"/>
          <p:cNvSpPr/>
          <p:nvPr/>
        </p:nvSpPr>
        <p:spPr>
          <a:xfrm>
            <a:off x="1979712" y="1052736"/>
            <a:ext cx="5061490" cy="1384995"/>
          </a:xfrm>
          <a:prstGeom prst="rect">
            <a:avLst/>
          </a:prstGeom>
        </p:spPr>
        <p:txBody>
          <a:bodyPr wrap="square">
            <a:spAutoFit/>
          </a:bodyPr>
          <a:lstStyle/>
          <a:p>
            <a:pPr algn="just"/>
            <a:r>
              <a:rPr lang="ru-RU" sz="1400" dirty="0" smtClean="0"/>
              <a:t>     Зеленчукский </a:t>
            </a:r>
            <a:r>
              <a:rPr lang="ru-RU" sz="1400" dirty="0"/>
              <a:t>район входит в состав Карачаево-Черкесской республики, относящейся к Северо-Кавказскому федеральному округу</a:t>
            </a:r>
            <a:r>
              <a:rPr lang="ru-RU" sz="1400" dirty="0" smtClean="0"/>
              <a:t>.  Районный центр – станица Зеленчукская.  </a:t>
            </a:r>
          </a:p>
          <a:p>
            <a:pPr algn="just"/>
            <a:r>
              <a:rPr lang="ru-RU" sz="1400" dirty="0" smtClean="0"/>
              <a:t>     Площадь  территории  Зеленчукского  </a:t>
            </a:r>
            <a:r>
              <a:rPr lang="ru-RU" sz="1400" dirty="0"/>
              <a:t>района </a:t>
            </a:r>
            <a:r>
              <a:rPr lang="ru-RU" sz="1400" dirty="0" smtClean="0"/>
              <a:t> –  2,9 тыс. кв. км</a:t>
            </a:r>
            <a:r>
              <a:rPr lang="ru-RU" sz="1400" dirty="0"/>
              <a:t>, </a:t>
            </a:r>
            <a:r>
              <a:rPr lang="ru-RU" sz="1400" dirty="0" smtClean="0"/>
              <a:t> что   составляет   почти   пятую   часть   </a:t>
            </a:r>
            <a:r>
              <a:rPr lang="ru-RU" sz="1400" dirty="0"/>
              <a:t>(20,3</a:t>
            </a:r>
            <a:r>
              <a:rPr lang="ru-RU" sz="1400" dirty="0" smtClean="0"/>
              <a:t>%)  </a:t>
            </a:r>
            <a:r>
              <a:rPr lang="ru-RU" sz="1400" dirty="0"/>
              <a:t>площади Карачаево-Черкесии.</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4745" y="260648"/>
            <a:ext cx="1911751" cy="200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07978" y="2333198"/>
            <a:ext cx="8604958" cy="954107"/>
          </a:xfrm>
          <a:prstGeom prst="rect">
            <a:avLst/>
          </a:prstGeom>
        </p:spPr>
        <p:txBody>
          <a:bodyPr wrap="square">
            <a:spAutoFit/>
          </a:bodyPr>
          <a:lstStyle/>
          <a:p>
            <a:pPr algn="just"/>
            <a:r>
              <a:rPr lang="ru-RU" sz="1400" dirty="0" smtClean="0"/>
              <a:t>       Численность населения района </a:t>
            </a:r>
            <a:r>
              <a:rPr lang="ru-RU" sz="1400" dirty="0"/>
              <a:t>на 01.01.2015 года </a:t>
            </a:r>
            <a:r>
              <a:rPr lang="ru-RU" sz="1400" dirty="0" smtClean="0"/>
              <a:t>составляет </a:t>
            </a:r>
            <a:r>
              <a:rPr lang="ru-RU" sz="1400" dirty="0"/>
              <a:t>49083 чел</a:t>
            </a:r>
            <a:r>
              <a:rPr lang="ru-RU" sz="1400" dirty="0" smtClean="0"/>
              <a:t>., это 10,5</a:t>
            </a:r>
            <a:r>
              <a:rPr lang="ru-RU" sz="1400" dirty="0"/>
              <a:t>% от численности населения </a:t>
            </a:r>
            <a:r>
              <a:rPr lang="ru-RU" sz="1400" dirty="0" smtClean="0"/>
              <a:t>Карачаево-Черкесии. </a:t>
            </a:r>
            <a:r>
              <a:rPr lang="ru-RU" sz="1400" dirty="0"/>
              <a:t>По численности населения Зеленчукский район занимает третье место среди муниципальных образований республики после городского округа Черкесск и </a:t>
            </a:r>
            <a:r>
              <a:rPr lang="ru-RU" sz="1400" dirty="0" err="1" smtClean="0"/>
              <a:t>Усть-Джегутинского</a:t>
            </a:r>
            <a:r>
              <a:rPr lang="ru-RU" sz="1400" dirty="0" smtClean="0"/>
              <a:t> </a:t>
            </a:r>
            <a:r>
              <a:rPr lang="ru-RU" sz="1400" dirty="0"/>
              <a:t>района. Средняя плотность населения составляет 16,7 чел./</a:t>
            </a:r>
            <a:r>
              <a:rPr lang="ru-RU" sz="1400" dirty="0" err="1"/>
              <a:t>кв.км</a:t>
            </a:r>
            <a:r>
              <a:rPr lang="ru-RU" sz="1400" dirty="0" smtClean="0"/>
              <a:t>.             </a:t>
            </a:r>
            <a:endParaRPr lang="ru-RU" sz="1400" dirty="0"/>
          </a:p>
        </p:txBody>
      </p:sp>
      <p:pic>
        <p:nvPicPr>
          <p:cNvPr id="11" name="Рисунок 10" descr="https://im1-tub-ru.yandex.net/i?id=6408fb5dfd1f928a8471a112db283370&amp;n=33&amp;h=190&amp;w=254">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344812" y="4005064"/>
            <a:ext cx="2547668" cy="2448272"/>
          </a:xfrm>
          <a:prstGeom prst="rect">
            <a:avLst/>
          </a:prstGeom>
          <a:noFill/>
          <a:ln>
            <a:noFill/>
          </a:ln>
        </p:spPr>
      </p:pic>
      <p:pic>
        <p:nvPicPr>
          <p:cNvPr id="12" name="Рисунок 11" descr="https://im3-tub-ru.yandex.net/i?id=3ce88c30e2832e9e9ebee5d71b949864&amp;n=33&amp;h=190&amp;w=287">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251520" y="3985429"/>
            <a:ext cx="2592288" cy="2323891"/>
          </a:xfrm>
          <a:prstGeom prst="rect">
            <a:avLst/>
          </a:prstGeom>
          <a:noFill/>
          <a:ln>
            <a:noFill/>
          </a:ln>
        </p:spPr>
      </p:pic>
      <p:pic>
        <p:nvPicPr>
          <p:cNvPr id="14" name="Рисунок 13" descr="https://im1-tub-ru.yandex.net/i?id=0c07440d9600307d7d8d3db0a7691f63&amp;n=33&amp;h=190&amp;w=322">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3131841" y="4435951"/>
            <a:ext cx="2952328" cy="2089393"/>
          </a:xfrm>
          <a:prstGeom prst="rect">
            <a:avLst/>
          </a:prstGeom>
          <a:noFill/>
          <a:ln>
            <a:noFill/>
          </a:ln>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96" y="260648"/>
            <a:ext cx="1944216" cy="200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323528" y="3194392"/>
            <a:ext cx="8424936" cy="1169551"/>
          </a:xfrm>
          <a:prstGeom prst="rect">
            <a:avLst/>
          </a:prstGeom>
        </p:spPr>
        <p:txBody>
          <a:bodyPr wrap="square">
            <a:spAutoFit/>
          </a:bodyPr>
          <a:lstStyle/>
          <a:p>
            <a:pPr algn="ctr"/>
            <a:r>
              <a:rPr lang="ru-RU" sz="1400" dirty="0"/>
              <a:t>Экономика района складывается из деревообрабатывающей, пищевой промышленности, но основное производство – это сельскохозяйственное (преимущественно животноводство, производство картофеля и овощей</a:t>
            </a:r>
            <a:r>
              <a:rPr lang="ru-RU" sz="1400" dirty="0" smtClean="0"/>
              <a:t>), имеется около 80 ед. крестьянско-фермерских хозяйств,  </a:t>
            </a:r>
          </a:p>
          <a:p>
            <a:pPr algn="ctr"/>
            <a:r>
              <a:rPr lang="ru-RU" sz="1400" dirty="0" smtClean="0"/>
              <a:t>  крупный сельскохозяйственный комбинат  -</a:t>
            </a:r>
          </a:p>
          <a:p>
            <a:pPr algn="ctr"/>
            <a:r>
              <a:rPr lang="ru-RU" sz="1400" dirty="0" smtClean="0"/>
              <a:t>   </a:t>
            </a:r>
            <a:r>
              <a:rPr lang="ru-RU" sz="1400" dirty="0" err="1"/>
              <a:t>Племрепродуктор</a:t>
            </a:r>
            <a:r>
              <a:rPr lang="ru-RU" sz="1400" dirty="0"/>
              <a:t> «</a:t>
            </a:r>
            <a:r>
              <a:rPr lang="ru-RU" sz="1400" dirty="0" err="1"/>
              <a:t>Зеленчукский</a:t>
            </a:r>
            <a:r>
              <a:rPr lang="ru-RU" sz="1400" dirty="0"/>
              <a:t>» </a:t>
            </a:r>
          </a:p>
        </p:txBody>
      </p:sp>
    </p:spTree>
    <p:extLst>
      <p:ext uri="{BB962C8B-B14F-4D97-AF65-F5344CB8AC3E}">
        <p14:creationId xmlns:p14="http://schemas.microsoft.com/office/powerpoint/2010/main" val="1571885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168473541"/>
              </p:ext>
            </p:extLst>
          </p:nvPr>
        </p:nvGraphicFramePr>
        <p:xfrm>
          <a:off x="323528" y="228953"/>
          <a:ext cx="8496944" cy="6457298"/>
        </p:xfrm>
        <a:graphic>
          <a:graphicData uri="http://schemas.openxmlformats.org/drawingml/2006/table">
            <a:tbl>
              <a:tblPr firstRow="1" bandRow="1">
                <a:tableStyleId>{46F890A9-2807-4EBB-B81D-B2AA78EC7F39}</a:tableStyleId>
              </a:tblPr>
              <a:tblGrid>
                <a:gridCol w="5688632"/>
                <a:gridCol w="1404156"/>
                <a:gridCol w="1404156"/>
              </a:tblGrid>
              <a:tr h="456531">
                <a:tc>
                  <a:txBody>
                    <a:bodyPr/>
                    <a:lstStyle/>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b="0" dirty="0">
                          <a:solidFill>
                            <a:schemeClr val="accent1">
                              <a:lumMod val="50000"/>
                            </a:schemeClr>
                          </a:solidFill>
                          <a:effectLst/>
                          <a:latin typeface="Times New Roman" pitchFamily="18" charset="0"/>
                          <a:ea typeface="Calibri"/>
                          <a:cs typeface="Times New Roman" pitchFamily="18" charset="0"/>
                        </a:rPr>
                        <a:t>подпрограмма «Другие вопросы образования  </a:t>
                      </a:r>
                      <a:r>
                        <a:rPr lang="ru-RU" sz="1200" b="0" dirty="0" smtClean="0">
                          <a:solidFill>
                            <a:schemeClr val="accent1">
                              <a:lumMod val="50000"/>
                            </a:schemeClr>
                          </a:solidFill>
                          <a:effectLst/>
                          <a:latin typeface="Times New Roman" pitchFamily="18" charset="0"/>
                          <a:ea typeface="Calibri"/>
                          <a:cs typeface="Times New Roman" pitchFamily="18" charset="0"/>
                        </a:rPr>
                        <a:t>ЗМР </a:t>
                      </a:r>
                      <a:r>
                        <a:rPr lang="ru-RU" sz="1200" b="0" dirty="0">
                          <a:solidFill>
                            <a:schemeClr val="accent1">
                              <a:lumMod val="50000"/>
                            </a:schemeClr>
                          </a:solidFill>
                          <a:effectLst/>
                          <a:latin typeface="Times New Roman" pitchFamily="18" charset="0"/>
                          <a:ea typeface="Calibri"/>
                          <a:cs typeface="Times New Roman" pitchFamily="18" charset="0"/>
                        </a:rPr>
                        <a:t>на 2014-2016 </a:t>
                      </a:r>
                      <a:r>
                        <a:rPr lang="ru-RU" sz="1200" b="0" dirty="0" smtClean="0">
                          <a:solidFill>
                            <a:schemeClr val="accent1">
                              <a:lumMod val="50000"/>
                            </a:schemeClr>
                          </a:solidFill>
                          <a:effectLst/>
                          <a:latin typeface="Times New Roman" pitchFamily="18" charset="0"/>
                          <a:ea typeface="Calibri"/>
                          <a:cs typeface="Times New Roman" pitchFamily="18" charset="0"/>
                        </a:rPr>
                        <a:t>    </a:t>
                      </a:r>
                    </a:p>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годы</a:t>
                      </a:r>
                      <a:r>
                        <a:rPr lang="ru-RU" sz="1200" b="0" dirty="0">
                          <a:solidFill>
                            <a:schemeClr val="accent1">
                              <a:lumMod val="50000"/>
                            </a:schemeClr>
                          </a:solidFill>
                          <a:effectLst/>
                          <a:latin typeface="Times New Roman" pitchFamily="18" charset="0"/>
                          <a:ea typeface="Calibri"/>
                          <a:cs typeface="Times New Roman" pitchFamily="18" charset="0"/>
                        </a:rPr>
                        <a:t>»</a:t>
                      </a:r>
                    </a:p>
                  </a:txBody>
                  <a:tcPr marL="68580" marR="68580" marT="0" marB="0">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endParaRPr lang="ru-RU" sz="1200" b="0" dirty="0" smtClean="0">
                        <a:solidFill>
                          <a:schemeClr val="accent1">
                            <a:lumMod val="50000"/>
                          </a:schemeClr>
                        </a:solidFill>
                        <a:effectLst/>
                        <a:latin typeface="Times New Roman" pitchFamily="18" charset="0"/>
                        <a:ea typeface="Calibri"/>
                        <a:cs typeface="Times New Roman" pitchFamily="18" charset="0"/>
                      </a:endParaRPr>
                    </a:p>
                    <a:p>
                      <a:pPr algn="ct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6114,1</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3">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dirty="0" smtClean="0">
                        <a:solidFill>
                          <a:schemeClr val="tx1"/>
                        </a:solidFill>
                        <a:effectLst/>
                        <a:latin typeface="Times New Roman"/>
                      </a:endParaRPr>
                    </a:p>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smtClean="0">
                          <a:solidFill>
                            <a:schemeClr val="tx1"/>
                          </a:solidFill>
                          <a:effectLst/>
                          <a:latin typeface="Times New Roman"/>
                        </a:rPr>
                        <a:t>6110,3</a:t>
                      </a:r>
                      <a:endParaRPr lang="ru-RU" sz="1200" b="0" i="0" u="none" strike="noStrike" dirty="0">
                        <a:solidFill>
                          <a:schemeClr val="tx1"/>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cell3D prstMaterial="dkEdge">
                      <a:bevel prst="artDeco"/>
                      <a:lightRig rig="flood" dir="t"/>
                    </a:cell3D>
                    <a:solidFill>
                      <a:schemeClr val="accent3">
                        <a:lumMod val="20000"/>
                        <a:lumOff val="80000"/>
                      </a:schemeClr>
                    </a:solidFill>
                  </a:tcPr>
                </a:tc>
              </a:tr>
              <a:tr h="496229">
                <a:tc>
                  <a:txBody>
                    <a:bodyPr/>
                    <a:lstStyle/>
                    <a:p>
                      <a:pPr algn="just"/>
                      <a:r>
                        <a:rPr lang="ru-RU" sz="1200" b="0" dirty="0" smtClean="0">
                          <a:solidFill>
                            <a:schemeClr val="accent1">
                              <a:lumMod val="50000"/>
                            </a:schemeClr>
                          </a:solidFill>
                          <a:effectLst/>
                          <a:latin typeface="Times New Roman" pitchFamily="18" charset="0"/>
                          <a:cs typeface="Times New Roman" pitchFamily="18" charset="0"/>
                        </a:rPr>
                        <a:t>   Муниципальная  программа «Развитие физической культуры и спорта     </a:t>
                      </a:r>
                    </a:p>
                    <a:p>
                      <a:pPr algn="just"/>
                      <a:r>
                        <a:rPr lang="ru-RU" sz="1200" b="0" dirty="0" smtClean="0">
                          <a:solidFill>
                            <a:schemeClr val="accent1">
                              <a:lumMod val="50000"/>
                            </a:schemeClr>
                          </a:solidFill>
                          <a:effectLst/>
                          <a:latin typeface="Times New Roman" pitchFamily="18" charset="0"/>
                          <a:cs typeface="Times New Roman" pitchFamily="18" charset="0"/>
                        </a:rPr>
                        <a:t>   Зеленчукского муниципального района на 2014-2016 годы</a:t>
                      </a:r>
                      <a:endParaRPr lang="ru-RU" sz="1200" b="0" dirty="0">
                        <a:solidFill>
                          <a:schemeClr val="accent1">
                            <a:lumMod val="50000"/>
                          </a:schemeClr>
                        </a:solidFill>
                        <a:effectLst/>
                        <a:latin typeface="Times New Roman" pitchFamily="18" charset="0"/>
                        <a:cs typeface="Times New Roman" pitchFamily="18" charset="0"/>
                      </a:endParaRPr>
                    </a:p>
                  </a:txBody>
                  <a:tcPr>
                    <a:cell3D prstMaterial="dkEdge">
                      <a:bevel prst="artDeco"/>
                      <a:lightRig rig="flood" dir="t"/>
                    </a:cell3D>
                    <a:solidFill>
                      <a:schemeClr val="accent3">
                        <a:lumMod val="20000"/>
                        <a:lumOff val="80000"/>
                      </a:schemeClr>
                    </a:solidFill>
                  </a:tcPr>
                </a:tc>
                <a:tc>
                  <a:txBody>
                    <a:bodyPr/>
                    <a:lstStyle/>
                    <a:p>
                      <a:pPr algn="ctr"/>
                      <a:endParaRPr lang="ru-RU" sz="1200" b="0" dirty="0" smtClean="0">
                        <a:solidFill>
                          <a:schemeClr val="accent1">
                            <a:lumMod val="50000"/>
                          </a:schemeClr>
                        </a:solidFill>
                        <a:effectLst/>
                        <a:latin typeface="Times New Roman" pitchFamily="18" charset="0"/>
                        <a:cs typeface="Times New Roman" pitchFamily="18" charset="0"/>
                      </a:endParaRPr>
                    </a:p>
                    <a:p>
                      <a:pPr algn="ctr"/>
                      <a:r>
                        <a:rPr lang="ru-RU" sz="1200" b="0" dirty="0" smtClean="0">
                          <a:solidFill>
                            <a:schemeClr val="accent1">
                              <a:lumMod val="50000"/>
                            </a:schemeClr>
                          </a:solidFill>
                          <a:effectLst/>
                          <a:latin typeface="Times New Roman" pitchFamily="18" charset="0"/>
                          <a:cs typeface="Times New Roman" pitchFamily="18" charset="0"/>
                        </a:rPr>
                        <a:t>300</a:t>
                      </a:r>
                      <a:endParaRPr lang="ru-RU" sz="1200" b="0" dirty="0">
                        <a:solidFill>
                          <a:schemeClr val="accent1">
                            <a:lumMod val="50000"/>
                          </a:schemeClr>
                        </a:solidFill>
                        <a:effectLst/>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cell3D prstMaterial="dkEdge">
                      <a:bevel prst="artDeco"/>
                      <a:lightRig rig="flood" dir="t"/>
                    </a:cell3D>
                    <a:solidFill>
                      <a:schemeClr val="accent3">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smtClean="0">
                          <a:solidFill>
                            <a:schemeClr val="tx1"/>
                          </a:solidFill>
                          <a:effectLst/>
                          <a:latin typeface="Times New Roman"/>
                        </a:rPr>
                        <a:t>300</a:t>
                      </a:r>
                      <a:endParaRPr lang="ru-RU" sz="1200" b="0" i="0" u="none" strike="noStrike" dirty="0">
                        <a:solidFill>
                          <a:schemeClr val="tx1"/>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cell3D prstMaterial="dkEdge">
                      <a:bevel prst="artDeco"/>
                      <a:lightRig rig="flood" dir="t"/>
                    </a:cell3D>
                    <a:solidFill>
                      <a:schemeClr val="accent3">
                        <a:lumMod val="20000"/>
                        <a:lumOff val="80000"/>
                      </a:schemeClr>
                    </a:solidFill>
                  </a:tcPr>
                </a:tc>
              </a:tr>
              <a:tr h="337677">
                <a:tc>
                  <a:txBody>
                    <a:bodyPr/>
                    <a:lstStyle/>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b="0" dirty="0">
                          <a:solidFill>
                            <a:schemeClr val="accent1">
                              <a:lumMod val="50000"/>
                            </a:schemeClr>
                          </a:solidFill>
                          <a:effectLst/>
                          <a:latin typeface="Times New Roman" pitchFamily="18" charset="0"/>
                          <a:ea typeface="Calibri"/>
                          <a:cs typeface="Times New Roman" pitchFamily="18" charset="0"/>
                        </a:rPr>
                        <a:t>программа «Молодежная политика ЗМР на 2014-2016 годы»</a:t>
                      </a:r>
                    </a:p>
                  </a:txBody>
                  <a:tcPr marL="68580" marR="68580" marT="0" marB="0">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r>
                        <a:rPr lang="ru-RU" sz="1200" b="0" dirty="0">
                          <a:solidFill>
                            <a:schemeClr val="accent1">
                              <a:lumMod val="50000"/>
                            </a:schemeClr>
                          </a:solidFill>
                          <a:effectLst/>
                          <a:latin typeface="Times New Roman" pitchFamily="18" charset="0"/>
                          <a:ea typeface="Calibri"/>
                          <a:cs typeface="Times New Roman" pitchFamily="18" charset="0"/>
                        </a:rPr>
                        <a:t>300</a:t>
                      </a: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3">
                        <a:lumMod val="20000"/>
                        <a:lumOff val="80000"/>
                      </a:schemeClr>
                    </a:solidFill>
                  </a:tcPr>
                </a:tc>
                <a:tc>
                  <a:txBody>
                    <a:bodyPr/>
                    <a:lstStyle/>
                    <a:p>
                      <a:pPr algn="ctr" fontAlgn="ctr"/>
                      <a:r>
                        <a:rPr lang="ru-RU" sz="1200" b="0" i="0" u="none" strike="noStrike" dirty="0" smtClean="0">
                          <a:solidFill>
                            <a:schemeClr val="tx1"/>
                          </a:solidFill>
                          <a:effectLst/>
                          <a:latin typeface="Times New Roman" pitchFamily="18" charset="0"/>
                          <a:cs typeface="Times New Roman" pitchFamily="18" charset="0"/>
                        </a:rPr>
                        <a:t>300</a:t>
                      </a:r>
                      <a:endParaRPr lang="ru-RU" sz="1200" b="0" i="0" u="none" strike="noStrike" dirty="0">
                        <a:solidFill>
                          <a:schemeClr val="tx1"/>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cell3D prstMaterial="dkEdge">
                      <a:bevel prst="artDeco"/>
                      <a:lightRig rig="flood" dir="t"/>
                    </a:cell3D>
                    <a:solidFill>
                      <a:schemeClr val="accent3">
                        <a:lumMod val="20000"/>
                        <a:lumOff val="80000"/>
                      </a:schemeClr>
                    </a:solidFill>
                  </a:tcPr>
                </a:tc>
              </a:tr>
              <a:tr h="684796">
                <a:tc>
                  <a:txBody>
                    <a:bodyPr/>
                    <a:lstStyle/>
                    <a:p>
                      <a:pPr algn="l">
                        <a:lnSpc>
                          <a:spcPct val="115000"/>
                        </a:lnSpc>
                        <a:spcAft>
                          <a:spcPts val="0"/>
                        </a:spcAft>
                      </a:pPr>
                      <a:r>
                        <a:rPr lang="ru-RU" sz="120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dirty="0">
                          <a:solidFill>
                            <a:schemeClr val="accent1">
                              <a:lumMod val="50000"/>
                            </a:schemeClr>
                          </a:solidFill>
                          <a:effectLst/>
                          <a:latin typeface="Times New Roman" pitchFamily="18" charset="0"/>
                          <a:ea typeface="Calibri"/>
                          <a:cs typeface="Times New Roman" pitchFamily="18" charset="0"/>
                        </a:rPr>
                        <a:t>программа «Профилактика употребления наркотических средств, </a:t>
                      </a:r>
                      <a:r>
                        <a:rPr lang="ru-RU" sz="1200" dirty="0" smtClean="0">
                          <a:solidFill>
                            <a:schemeClr val="accent1">
                              <a:lumMod val="50000"/>
                            </a:schemeClr>
                          </a:solidFill>
                          <a:effectLst/>
                          <a:latin typeface="Times New Roman" pitchFamily="18" charset="0"/>
                          <a:ea typeface="Calibri"/>
                          <a:cs typeface="Times New Roman" pitchFamily="18" charset="0"/>
                        </a:rPr>
                        <a:t>    </a:t>
                      </a:r>
                    </a:p>
                    <a:p>
                      <a:pPr algn="l">
                        <a:lnSpc>
                          <a:spcPct val="115000"/>
                        </a:lnSpc>
                        <a:spcAft>
                          <a:spcPts val="0"/>
                        </a:spcAft>
                      </a:pPr>
                      <a:r>
                        <a:rPr lang="ru-RU" sz="1200" dirty="0" smtClean="0">
                          <a:solidFill>
                            <a:schemeClr val="accent1">
                              <a:lumMod val="50000"/>
                            </a:schemeClr>
                          </a:solidFill>
                          <a:effectLst/>
                          <a:latin typeface="Times New Roman" pitchFamily="18" charset="0"/>
                          <a:ea typeface="Calibri"/>
                          <a:cs typeface="Times New Roman" pitchFamily="18" charset="0"/>
                        </a:rPr>
                        <a:t>   психотропных </a:t>
                      </a:r>
                      <a:r>
                        <a:rPr lang="ru-RU" sz="1200" dirty="0">
                          <a:solidFill>
                            <a:schemeClr val="accent1">
                              <a:lumMod val="50000"/>
                            </a:schemeClr>
                          </a:solidFill>
                          <a:effectLst/>
                          <a:latin typeface="Times New Roman" pitchFamily="18" charset="0"/>
                          <a:ea typeface="Calibri"/>
                          <a:cs typeface="Times New Roman" pitchFamily="18" charset="0"/>
                        </a:rPr>
                        <a:t>веществ и их прекурсоров подростками и молодежью в ЗМР на </a:t>
                      </a:r>
                      <a:r>
                        <a:rPr lang="en-US" sz="1200" dirty="0" smtClean="0">
                          <a:solidFill>
                            <a:schemeClr val="accent1">
                              <a:lumMod val="50000"/>
                            </a:schemeClr>
                          </a:solidFill>
                          <a:effectLst/>
                          <a:latin typeface="Times New Roman" pitchFamily="18" charset="0"/>
                          <a:ea typeface="Calibri"/>
                          <a:cs typeface="Times New Roman" pitchFamily="18" charset="0"/>
                        </a:rPr>
                        <a:t>   </a:t>
                      </a:r>
                    </a:p>
                    <a:p>
                      <a:pPr algn="l">
                        <a:lnSpc>
                          <a:spcPct val="115000"/>
                        </a:lnSpc>
                        <a:spcAft>
                          <a:spcPts val="0"/>
                        </a:spcAft>
                      </a:pPr>
                      <a:r>
                        <a:rPr lang="en-US" sz="1200" dirty="0" smtClean="0">
                          <a:solidFill>
                            <a:schemeClr val="accent1">
                              <a:lumMod val="50000"/>
                            </a:schemeClr>
                          </a:solidFill>
                          <a:effectLst/>
                          <a:latin typeface="Times New Roman" pitchFamily="18" charset="0"/>
                          <a:ea typeface="Calibri"/>
                          <a:cs typeface="Times New Roman" pitchFamily="18" charset="0"/>
                        </a:rPr>
                        <a:t>   </a:t>
                      </a:r>
                      <a:r>
                        <a:rPr lang="ru-RU" sz="1200" dirty="0" smtClean="0">
                          <a:solidFill>
                            <a:schemeClr val="accent1">
                              <a:lumMod val="50000"/>
                            </a:schemeClr>
                          </a:solidFill>
                          <a:effectLst/>
                          <a:latin typeface="Times New Roman" pitchFamily="18" charset="0"/>
                          <a:ea typeface="Calibri"/>
                          <a:cs typeface="Times New Roman" pitchFamily="18" charset="0"/>
                        </a:rPr>
                        <a:t>2014- </a:t>
                      </a:r>
                      <a:r>
                        <a:rPr lang="en-US" sz="1200" dirty="0" smtClean="0">
                          <a:solidFill>
                            <a:schemeClr val="accent1">
                              <a:lumMod val="50000"/>
                            </a:schemeClr>
                          </a:solidFill>
                          <a:effectLst/>
                          <a:latin typeface="Times New Roman" pitchFamily="18" charset="0"/>
                          <a:ea typeface="Calibri"/>
                          <a:cs typeface="Times New Roman" pitchFamily="18" charset="0"/>
                        </a:rPr>
                        <a:t>2</a:t>
                      </a:r>
                      <a:r>
                        <a:rPr lang="ru-RU" sz="1200" dirty="0" smtClean="0">
                          <a:solidFill>
                            <a:schemeClr val="accent1">
                              <a:lumMod val="50000"/>
                            </a:schemeClr>
                          </a:solidFill>
                          <a:effectLst/>
                          <a:latin typeface="Times New Roman" pitchFamily="18" charset="0"/>
                          <a:ea typeface="Calibri"/>
                          <a:cs typeface="Times New Roman" pitchFamily="18" charset="0"/>
                        </a:rPr>
                        <a:t>016 </a:t>
                      </a:r>
                      <a:r>
                        <a:rPr lang="ru-RU" sz="1200" dirty="0">
                          <a:solidFill>
                            <a:schemeClr val="accent1">
                              <a:lumMod val="50000"/>
                            </a:schemeClr>
                          </a:solidFill>
                          <a:effectLst/>
                          <a:latin typeface="Times New Roman" pitchFamily="18" charset="0"/>
                          <a:ea typeface="Calibri"/>
                          <a:cs typeface="Times New Roman" pitchFamily="18" charset="0"/>
                        </a:rPr>
                        <a:t>годы»</a:t>
                      </a:r>
                    </a:p>
                  </a:txBody>
                  <a:tcPr marL="68580" marR="68580" marT="0" marB="0">
                    <a:cell3D prstMaterial="dkEdge">
                      <a:bevel prst="artDeco"/>
                      <a:lightRig rig="flood" dir="t"/>
                    </a:cell3D>
                    <a:solidFill>
                      <a:schemeClr val="accent3">
                        <a:lumMod val="20000"/>
                        <a:lumOff val="80000"/>
                      </a:schemeClr>
                    </a:solidFill>
                  </a:tcPr>
                </a:tc>
                <a:tc>
                  <a:txBody>
                    <a:bodyPr/>
                    <a:lstStyle/>
                    <a:p>
                      <a:pPr algn="l">
                        <a:lnSpc>
                          <a:spcPct val="115000"/>
                        </a:lnSpc>
                        <a:spcAft>
                          <a:spcPts val="0"/>
                        </a:spcAft>
                      </a:pPr>
                      <a:r>
                        <a:rPr lang="ru-RU" sz="1200" dirty="0">
                          <a:solidFill>
                            <a:schemeClr val="accent1">
                              <a:lumMod val="50000"/>
                            </a:schemeClr>
                          </a:solidFill>
                          <a:effectLst/>
                          <a:latin typeface="Times New Roman" pitchFamily="18" charset="0"/>
                          <a:ea typeface="Calibri"/>
                          <a:cs typeface="Times New Roman" pitchFamily="18" charset="0"/>
                        </a:rPr>
                        <a:t> </a:t>
                      </a:r>
                    </a:p>
                    <a:p>
                      <a:pPr algn="ctr">
                        <a:lnSpc>
                          <a:spcPct val="115000"/>
                        </a:lnSpc>
                        <a:spcAft>
                          <a:spcPts val="0"/>
                        </a:spcAft>
                      </a:pPr>
                      <a:r>
                        <a:rPr lang="ru-RU" sz="1200" dirty="0" smtClean="0">
                          <a:solidFill>
                            <a:schemeClr val="accent1">
                              <a:lumMod val="50000"/>
                            </a:schemeClr>
                          </a:solidFill>
                          <a:effectLst/>
                          <a:latin typeface="Times New Roman" pitchFamily="18" charset="0"/>
                          <a:ea typeface="Calibri"/>
                          <a:cs typeface="Times New Roman" pitchFamily="18" charset="0"/>
                        </a:rPr>
                        <a:t>146</a:t>
                      </a:r>
                      <a:endParaRPr lang="ru-RU" sz="120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3">
                        <a:lumMod val="20000"/>
                        <a:lumOff val="80000"/>
                      </a:schemeClr>
                    </a:solidFill>
                  </a:tcPr>
                </a:tc>
                <a:tc>
                  <a:txBody>
                    <a:bodyPr/>
                    <a:lstStyle/>
                    <a:p>
                      <a:pPr algn="ctr" fontAlgn="ctr"/>
                      <a:r>
                        <a:rPr lang="ru-RU" sz="1200" b="0" i="0" u="none" strike="noStrike" dirty="0" smtClean="0">
                          <a:solidFill>
                            <a:schemeClr val="tx1"/>
                          </a:solidFill>
                          <a:effectLst/>
                          <a:latin typeface="Times New Roman" pitchFamily="18" charset="0"/>
                          <a:cs typeface="Times New Roman" pitchFamily="18" charset="0"/>
                        </a:rPr>
                        <a:t>146</a:t>
                      </a:r>
                      <a:endParaRPr lang="ru-RU" sz="1200" b="0" i="0" u="none" strike="noStrike" dirty="0">
                        <a:solidFill>
                          <a:schemeClr val="tx1"/>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cell3D prstMaterial="dkEdge">
                      <a:bevel prst="artDeco"/>
                      <a:lightRig rig="flood" dir="t"/>
                    </a:cell3D>
                    <a:solidFill>
                      <a:schemeClr val="accent3">
                        <a:lumMod val="20000"/>
                        <a:lumOff val="80000"/>
                      </a:schemeClr>
                    </a:solidFill>
                  </a:tcPr>
                </a:tc>
              </a:tr>
              <a:tr h="456531">
                <a:tc>
                  <a:txBody>
                    <a:bodyPr/>
                    <a:lstStyle/>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b="0" dirty="0">
                          <a:solidFill>
                            <a:schemeClr val="accent1">
                              <a:lumMod val="50000"/>
                            </a:schemeClr>
                          </a:solidFill>
                          <a:effectLst/>
                          <a:latin typeface="Times New Roman" pitchFamily="18" charset="0"/>
                          <a:ea typeface="Calibri"/>
                          <a:cs typeface="Times New Roman" pitchFamily="18" charset="0"/>
                        </a:rPr>
                        <a:t>программа «Обеспечение жильем молодых семей на 2014-2016 </a:t>
                      </a:r>
                      <a:r>
                        <a:rPr lang="ru-RU" sz="1200" b="0" dirty="0" smtClean="0">
                          <a:solidFill>
                            <a:schemeClr val="accent1">
                              <a:lumMod val="50000"/>
                            </a:schemeClr>
                          </a:solidFill>
                          <a:effectLst/>
                          <a:latin typeface="Times New Roman" pitchFamily="18" charset="0"/>
                          <a:ea typeface="Calibri"/>
                          <a:cs typeface="Times New Roman" pitchFamily="18" charset="0"/>
                        </a:rPr>
                        <a:t>   </a:t>
                      </a:r>
                    </a:p>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годы</a:t>
                      </a:r>
                      <a:r>
                        <a:rPr lang="ru-RU" sz="1200" b="0" dirty="0">
                          <a:solidFill>
                            <a:schemeClr val="accent1">
                              <a:lumMod val="50000"/>
                            </a:schemeClr>
                          </a:solidFill>
                          <a:effectLst/>
                          <a:latin typeface="Times New Roman" pitchFamily="18" charset="0"/>
                          <a:ea typeface="Calibri"/>
                          <a:cs typeface="Times New Roman" pitchFamily="18" charset="0"/>
                        </a:rPr>
                        <a:t>» </a:t>
                      </a:r>
                    </a:p>
                  </a:txBody>
                  <a:tcPr marL="68580" marR="68580" marT="0" marB="0">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endParaRPr lang="ru-RU" sz="1200" b="0" dirty="0" smtClean="0">
                        <a:solidFill>
                          <a:schemeClr val="accent1">
                            <a:lumMod val="50000"/>
                          </a:schemeClr>
                        </a:solidFill>
                        <a:effectLst/>
                        <a:latin typeface="Times New Roman" pitchFamily="18" charset="0"/>
                        <a:ea typeface="Calibri"/>
                        <a:cs typeface="Times New Roman" pitchFamily="18" charset="0"/>
                      </a:endParaRPr>
                    </a:p>
                    <a:p>
                      <a:pPr algn="ct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1505,9</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3">
                        <a:lumMod val="20000"/>
                        <a:lumOff val="80000"/>
                      </a:schemeClr>
                    </a:solidFill>
                  </a:tcPr>
                </a:tc>
                <a:tc>
                  <a:txBody>
                    <a:bodyPr/>
                    <a:lstStyle/>
                    <a:p>
                      <a:pPr algn="ctr" fontAlgn="ctr"/>
                      <a:r>
                        <a:rPr lang="ru-RU" sz="1200" b="0" i="0" u="none" strike="noStrike" dirty="0" smtClean="0">
                          <a:solidFill>
                            <a:schemeClr val="tx1"/>
                          </a:solidFill>
                          <a:effectLst/>
                          <a:latin typeface="Times New Roman" pitchFamily="18" charset="0"/>
                          <a:cs typeface="Times New Roman" pitchFamily="18" charset="0"/>
                        </a:rPr>
                        <a:t>1505,9</a:t>
                      </a:r>
                      <a:endParaRPr lang="ru-RU" sz="1200" b="0" i="0" u="none" strike="noStrike" dirty="0">
                        <a:solidFill>
                          <a:schemeClr val="tx1"/>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cell3D prstMaterial="dkEdge">
                      <a:bevel prst="artDeco"/>
                      <a:lightRig rig="flood" dir="t"/>
                    </a:cell3D>
                    <a:solidFill>
                      <a:schemeClr val="accent3">
                        <a:lumMod val="20000"/>
                        <a:lumOff val="80000"/>
                      </a:schemeClr>
                    </a:solidFill>
                  </a:tcPr>
                </a:tc>
              </a:tr>
              <a:tr h="456531">
                <a:tc>
                  <a:txBody>
                    <a:bodyPr/>
                    <a:lstStyle/>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b="0" dirty="0">
                          <a:solidFill>
                            <a:schemeClr val="accent1">
                              <a:lumMod val="50000"/>
                            </a:schemeClr>
                          </a:solidFill>
                          <a:effectLst/>
                          <a:latin typeface="Times New Roman" pitchFamily="18" charset="0"/>
                          <a:ea typeface="Calibri"/>
                          <a:cs typeface="Times New Roman" pitchFamily="18" charset="0"/>
                        </a:rPr>
                        <a:t>программа «Развитие потребительского рынка Зеленчукского </a:t>
                      </a:r>
                      <a:r>
                        <a:rPr lang="ru-RU" sz="1200" b="0" dirty="0" smtClean="0">
                          <a:solidFill>
                            <a:schemeClr val="accent1">
                              <a:lumMod val="50000"/>
                            </a:schemeClr>
                          </a:solidFill>
                          <a:effectLst/>
                          <a:latin typeface="Times New Roman" pitchFamily="18" charset="0"/>
                          <a:ea typeface="Calibri"/>
                          <a:cs typeface="Times New Roman" pitchFamily="18" charset="0"/>
                        </a:rPr>
                        <a:t>    </a:t>
                      </a:r>
                    </a:p>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муниципального </a:t>
                      </a:r>
                      <a:r>
                        <a:rPr lang="ru-RU" sz="1200" b="0" dirty="0">
                          <a:solidFill>
                            <a:schemeClr val="accent1">
                              <a:lumMod val="50000"/>
                            </a:schemeClr>
                          </a:solidFill>
                          <a:effectLst/>
                          <a:latin typeface="Times New Roman" pitchFamily="18" charset="0"/>
                          <a:ea typeface="Calibri"/>
                          <a:cs typeface="Times New Roman" pitchFamily="18" charset="0"/>
                        </a:rPr>
                        <a:t>района на 2014-2016 годы»</a:t>
                      </a:r>
                    </a:p>
                  </a:txBody>
                  <a:tcPr marL="68580" marR="68580" marT="0" marB="0">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r>
                        <a:rPr lang="ru-RU" sz="1200" b="0" dirty="0">
                          <a:solidFill>
                            <a:schemeClr val="accent1">
                              <a:lumMod val="50000"/>
                            </a:schemeClr>
                          </a:solidFill>
                          <a:effectLst/>
                          <a:latin typeface="Times New Roman" pitchFamily="18" charset="0"/>
                          <a:ea typeface="Calibri"/>
                          <a:cs typeface="Times New Roman" pitchFamily="18" charset="0"/>
                        </a:rPr>
                        <a:t> </a:t>
                      </a:r>
                    </a:p>
                    <a:p>
                      <a:pPr algn="ct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0</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endParaRPr lang="ru-RU" sz="1200" b="0" dirty="0" smtClean="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ru-RU" sz="1200" b="0" dirty="0" smtClean="0">
                          <a:solidFill>
                            <a:schemeClr val="tx1"/>
                          </a:solidFill>
                          <a:effectLst/>
                          <a:latin typeface="Times New Roman" pitchFamily="18" charset="0"/>
                          <a:ea typeface="Calibri"/>
                          <a:cs typeface="Times New Roman" pitchFamily="18" charset="0"/>
                        </a:rPr>
                        <a:t>0</a:t>
                      </a:r>
                      <a:endParaRPr lang="ru-RU" sz="1200" b="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3">
                        <a:lumMod val="20000"/>
                        <a:lumOff val="80000"/>
                      </a:schemeClr>
                    </a:solidFill>
                  </a:tcPr>
                </a:tc>
              </a:tr>
              <a:tr h="467829">
                <a:tc>
                  <a:txBody>
                    <a:bodyPr/>
                    <a:lstStyle/>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b="0" dirty="0">
                          <a:solidFill>
                            <a:schemeClr val="accent1">
                              <a:lumMod val="50000"/>
                            </a:schemeClr>
                          </a:solidFill>
                          <a:effectLst/>
                          <a:latin typeface="Times New Roman" pitchFamily="18" charset="0"/>
                          <a:ea typeface="Calibri"/>
                          <a:cs typeface="Times New Roman" pitchFamily="18" charset="0"/>
                        </a:rPr>
                        <a:t>программа  «Реализация муниципал информационной политики в </a:t>
                      </a:r>
                      <a:r>
                        <a:rPr lang="ru-RU" sz="1200" b="0" dirty="0" smtClean="0">
                          <a:solidFill>
                            <a:schemeClr val="accent1">
                              <a:lumMod val="50000"/>
                            </a:schemeClr>
                          </a:solidFill>
                          <a:effectLst/>
                          <a:latin typeface="Times New Roman" pitchFamily="18" charset="0"/>
                          <a:ea typeface="Calibri"/>
                          <a:cs typeface="Times New Roman" pitchFamily="18" charset="0"/>
                        </a:rPr>
                        <a:t>   </a:t>
                      </a:r>
                    </a:p>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Зеленчукском </a:t>
                      </a:r>
                      <a:r>
                        <a:rPr lang="ru-RU" sz="1200" b="0" dirty="0">
                          <a:solidFill>
                            <a:schemeClr val="accent1">
                              <a:lumMod val="50000"/>
                            </a:schemeClr>
                          </a:solidFill>
                          <a:effectLst/>
                          <a:latin typeface="Times New Roman" pitchFamily="18" charset="0"/>
                          <a:ea typeface="Calibri"/>
                          <a:cs typeface="Times New Roman" pitchFamily="18" charset="0"/>
                        </a:rPr>
                        <a:t>муниципальном районе на 2014-2016 г»</a:t>
                      </a:r>
                    </a:p>
                  </a:txBody>
                  <a:tcPr marL="68580" marR="68580" marT="0" marB="0">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r>
                        <a:rPr lang="ru-RU" sz="1200" b="0" dirty="0">
                          <a:solidFill>
                            <a:schemeClr val="accent1">
                              <a:lumMod val="50000"/>
                            </a:schemeClr>
                          </a:solidFill>
                          <a:effectLst/>
                          <a:latin typeface="Times New Roman" pitchFamily="18" charset="0"/>
                          <a:ea typeface="Calibri"/>
                          <a:cs typeface="Times New Roman" pitchFamily="18" charset="0"/>
                        </a:rPr>
                        <a:t> </a:t>
                      </a:r>
                    </a:p>
                    <a:p>
                      <a:pPr algn="ct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444,7</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endParaRPr lang="ru-RU" sz="1200" b="0" dirty="0" smtClean="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ru-RU" sz="1200" b="0" dirty="0" smtClean="0">
                          <a:solidFill>
                            <a:schemeClr val="tx1"/>
                          </a:solidFill>
                          <a:effectLst/>
                          <a:latin typeface="Times New Roman" pitchFamily="18" charset="0"/>
                          <a:ea typeface="Calibri"/>
                          <a:cs typeface="Times New Roman" pitchFamily="18" charset="0"/>
                        </a:rPr>
                        <a:t>432,5</a:t>
                      </a:r>
                      <a:endParaRPr lang="ru-RU" sz="1200" b="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3">
                        <a:lumMod val="20000"/>
                        <a:lumOff val="80000"/>
                      </a:schemeClr>
                    </a:solidFill>
                  </a:tcPr>
                </a:tc>
              </a:tr>
              <a:tr h="547085">
                <a:tc>
                  <a:txBody>
                    <a:bodyPr/>
                    <a:lstStyle/>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b="0" dirty="0">
                          <a:solidFill>
                            <a:schemeClr val="accent1">
                              <a:lumMod val="50000"/>
                            </a:schemeClr>
                          </a:solidFill>
                          <a:effectLst/>
                          <a:latin typeface="Times New Roman" pitchFamily="18" charset="0"/>
                          <a:ea typeface="Calibri"/>
                          <a:cs typeface="Times New Roman" pitchFamily="18" charset="0"/>
                        </a:rPr>
                        <a:t>подпрограмма  «Профилактика терроризма и экстремизма в </a:t>
                      </a:r>
                      <a:r>
                        <a:rPr lang="ru-RU" sz="1200" b="0" dirty="0" smtClean="0">
                          <a:solidFill>
                            <a:schemeClr val="accent1">
                              <a:lumMod val="50000"/>
                            </a:schemeClr>
                          </a:solidFill>
                          <a:effectLst/>
                          <a:latin typeface="Times New Roman" pitchFamily="18" charset="0"/>
                          <a:ea typeface="Calibri"/>
                          <a:cs typeface="Times New Roman" pitchFamily="18" charset="0"/>
                        </a:rPr>
                        <a:t>    </a:t>
                      </a:r>
                    </a:p>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Зеленчукском </a:t>
                      </a:r>
                      <a:r>
                        <a:rPr lang="ru-RU" sz="1200" b="0" dirty="0">
                          <a:solidFill>
                            <a:schemeClr val="accent1">
                              <a:lumMod val="50000"/>
                            </a:schemeClr>
                          </a:solidFill>
                          <a:effectLst/>
                          <a:latin typeface="Times New Roman" pitchFamily="18" charset="0"/>
                          <a:ea typeface="Calibri"/>
                          <a:cs typeface="Times New Roman" pitchFamily="18" charset="0"/>
                        </a:rPr>
                        <a:t>муниципальном районе на 2014-2016годы»</a:t>
                      </a:r>
                    </a:p>
                  </a:txBody>
                  <a:tcPr marL="68580" marR="68580" marT="0" marB="0">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r>
                        <a:rPr lang="ru-RU" sz="1200" b="0" dirty="0">
                          <a:solidFill>
                            <a:schemeClr val="accent1">
                              <a:lumMod val="50000"/>
                            </a:schemeClr>
                          </a:solidFill>
                          <a:effectLst/>
                          <a:latin typeface="Times New Roman" pitchFamily="18" charset="0"/>
                          <a:ea typeface="Calibri"/>
                          <a:cs typeface="Times New Roman" pitchFamily="18" charset="0"/>
                        </a:rPr>
                        <a:t> </a:t>
                      </a:r>
                    </a:p>
                    <a:p>
                      <a:pPr algn="ctr">
                        <a:lnSpc>
                          <a:spcPct val="115000"/>
                        </a:lnSpc>
                        <a:spcAft>
                          <a:spcPts val="0"/>
                        </a:spcAft>
                      </a:pPr>
                      <a:r>
                        <a:rPr lang="ru-RU" sz="1200" b="0" dirty="0">
                          <a:solidFill>
                            <a:schemeClr val="accent1">
                              <a:lumMod val="50000"/>
                            </a:schemeClr>
                          </a:solidFill>
                          <a:effectLst/>
                          <a:latin typeface="Times New Roman" pitchFamily="18" charset="0"/>
                          <a:ea typeface="Calibri"/>
                          <a:cs typeface="Times New Roman" pitchFamily="18" charset="0"/>
                        </a:rPr>
                        <a:t>140</a:t>
                      </a: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endParaRPr lang="ru-RU" sz="1200" b="0" dirty="0" smtClean="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ru-RU" sz="1200" b="0" dirty="0" smtClean="0">
                          <a:solidFill>
                            <a:schemeClr val="tx1"/>
                          </a:solidFill>
                          <a:effectLst/>
                          <a:latin typeface="Times New Roman" pitchFamily="18" charset="0"/>
                          <a:ea typeface="Calibri"/>
                          <a:cs typeface="Times New Roman" pitchFamily="18" charset="0"/>
                        </a:rPr>
                        <a:t>140</a:t>
                      </a:r>
                      <a:endParaRPr lang="ru-RU" sz="1200" b="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3">
                        <a:lumMod val="20000"/>
                        <a:lumOff val="80000"/>
                      </a:schemeClr>
                    </a:solidFill>
                  </a:tcPr>
                </a:tc>
              </a:tr>
              <a:tr h="468930">
                <a:tc>
                  <a:txBody>
                    <a:bodyPr/>
                    <a:lstStyle/>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b="0" dirty="0">
                          <a:solidFill>
                            <a:schemeClr val="accent1">
                              <a:lumMod val="50000"/>
                            </a:schemeClr>
                          </a:solidFill>
                          <a:effectLst/>
                          <a:latin typeface="Times New Roman" pitchFamily="18" charset="0"/>
                          <a:ea typeface="Calibri"/>
                          <a:cs typeface="Times New Roman" pitchFamily="18" charset="0"/>
                        </a:rPr>
                        <a:t>подпрограмма  «Противодействие  коррупции в ЗМР на 2014-2016 </a:t>
                      </a:r>
                      <a:r>
                        <a:rPr lang="ru-RU" sz="1200" b="0" dirty="0" smtClean="0">
                          <a:solidFill>
                            <a:schemeClr val="accent1">
                              <a:lumMod val="50000"/>
                            </a:schemeClr>
                          </a:solidFill>
                          <a:effectLst/>
                          <a:latin typeface="Times New Roman" pitchFamily="18" charset="0"/>
                          <a:ea typeface="Calibri"/>
                          <a:cs typeface="Times New Roman" pitchFamily="18" charset="0"/>
                        </a:rPr>
                        <a:t>     </a:t>
                      </a:r>
                    </a:p>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годы</a:t>
                      </a:r>
                      <a:r>
                        <a:rPr lang="ru-RU" sz="1200" b="0" dirty="0">
                          <a:solidFill>
                            <a:schemeClr val="accent1">
                              <a:lumMod val="50000"/>
                            </a:schemeClr>
                          </a:solidFill>
                          <a:effectLst/>
                          <a:latin typeface="Times New Roman" pitchFamily="18" charset="0"/>
                          <a:ea typeface="Calibri"/>
                          <a:cs typeface="Times New Roman" pitchFamily="18" charset="0"/>
                        </a:rPr>
                        <a:t>»</a:t>
                      </a:r>
                    </a:p>
                  </a:txBody>
                  <a:tcPr marL="68580" marR="68580" marT="0" marB="0">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r>
                        <a:rPr lang="ru-RU" sz="1200" b="0" dirty="0">
                          <a:solidFill>
                            <a:schemeClr val="accent1">
                              <a:lumMod val="50000"/>
                            </a:schemeClr>
                          </a:solidFill>
                          <a:effectLst/>
                          <a:latin typeface="Times New Roman" pitchFamily="18" charset="0"/>
                          <a:ea typeface="Calibri"/>
                          <a:cs typeface="Times New Roman" pitchFamily="18" charset="0"/>
                        </a:rPr>
                        <a:t> </a:t>
                      </a:r>
                    </a:p>
                    <a:p>
                      <a:pPr algn="ct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24,7</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endParaRPr lang="ru-RU" sz="1200" b="0" dirty="0" smtClean="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ru-RU" sz="1200" b="0" dirty="0" smtClean="0">
                          <a:solidFill>
                            <a:schemeClr val="tx1"/>
                          </a:solidFill>
                          <a:effectLst/>
                          <a:latin typeface="Times New Roman" pitchFamily="18" charset="0"/>
                          <a:ea typeface="Calibri"/>
                          <a:cs typeface="Times New Roman" pitchFamily="18" charset="0"/>
                        </a:rPr>
                        <a:t>12,5</a:t>
                      </a:r>
                      <a:endParaRPr lang="ru-RU" sz="1200" b="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3">
                        <a:lumMod val="20000"/>
                        <a:lumOff val="80000"/>
                      </a:schemeClr>
                    </a:solidFill>
                  </a:tcPr>
                </a:tc>
              </a:tr>
              <a:tr h="547085">
                <a:tc>
                  <a:txBody>
                    <a:bodyPr/>
                    <a:lstStyle/>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b="0" dirty="0">
                          <a:solidFill>
                            <a:schemeClr val="accent1">
                              <a:lumMod val="50000"/>
                            </a:schemeClr>
                          </a:solidFill>
                          <a:effectLst/>
                          <a:latin typeface="Times New Roman" pitchFamily="18" charset="0"/>
                          <a:ea typeface="Calibri"/>
                          <a:cs typeface="Times New Roman" pitchFamily="18" charset="0"/>
                        </a:rPr>
                        <a:t>подпрограмма « Профилактика преступлений и иных </a:t>
                      </a:r>
                      <a:r>
                        <a:rPr lang="ru-RU" sz="1200" b="0" dirty="0" smtClean="0">
                          <a:solidFill>
                            <a:schemeClr val="accent1">
                              <a:lumMod val="50000"/>
                            </a:schemeClr>
                          </a:solidFill>
                          <a:effectLst/>
                          <a:latin typeface="Times New Roman" pitchFamily="18" charset="0"/>
                          <a:ea typeface="Calibri"/>
                          <a:cs typeface="Times New Roman" pitchFamily="18" charset="0"/>
                        </a:rPr>
                        <a:t>    </a:t>
                      </a:r>
                    </a:p>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правонарушений </a:t>
                      </a:r>
                      <a:r>
                        <a:rPr lang="ru-RU" sz="1200" b="0" dirty="0">
                          <a:solidFill>
                            <a:schemeClr val="accent1">
                              <a:lumMod val="50000"/>
                            </a:schemeClr>
                          </a:solidFill>
                          <a:effectLst/>
                          <a:latin typeface="Times New Roman" pitchFamily="18" charset="0"/>
                          <a:ea typeface="Calibri"/>
                          <a:cs typeface="Times New Roman" pitchFamily="18" charset="0"/>
                        </a:rPr>
                        <a:t>на территории ЗМР на 2014-2016 годы» </a:t>
                      </a:r>
                    </a:p>
                  </a:txBody>
                  <a:tcPr marL="68580" marR="68580" marT="0" marB="0">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r>
                        <a:rPr lang="ru-RU" sz="1200" b="0" dirty="0">
                          <a:solidFill>
                            <a:schemeClr val="accent1">
                              <a:lumMod val="50000"/>
                            </a:schemeClr>
                          </a:solidFill>
                          <a:effectLst/>
                          <a:latin typeface="Times New Roman" pitchFamily="18" charset="0"/>
                          <a:ea typeface="Calibri"/>
                          <a:cs typeface="Times New Roman" pitchFamily="18" charset="0"/>
                        </a:rPr>
                        <a:t> </a:t>
                      </a:r>
                    </a:p>
                    <a:p>
                      <a:pPr algn="ctr">
                        <a:lnSpc>
                          <a:spcPct val="115000"/>
                        </a:lnSpc>
                        <a:spcAft>
                          <a:spcPts val="0"/>
                        </a:spcAft>
                      </a:pPr>
                      <a:r>
                        <a:rPr lang="ru-RU" sz="1200" b="0" dirty="0">
                          <a:solidFill>
                            <a:schemeClr val="accent1">
                              <a:lumMod val="50000"/>
                            </a:schemeClr>
                          </a:solidFill>
                          <a:effectLst/>
                          <a:latin typeface="Times New Roman" pitchFamily="18" charset="0"/>
                          <a:ea typeface="Calibri"/>
                          <a:cs typeface="Times New Roman" pitchFamily="18" charset="0"/>
                        </a:rPr>
                        <a:t>280</a:t>
                      </a: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endParaRPr lang="ru-RU" sz="1200" b="0" dirty="0" smtClean="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ru-RU" sz="1200" b="0" dirty="0" smtClean="0">
                          <a:solidFill>
                            <a:schemeClr val="tx1"/>
                          </a:solidFill>
                          <a:effectLst/>
                          <a:latin typeface="Times New Roman" pitchFamily="18" charset="0"/>
                          <a:ea typeface="Calibri"/>
                          <a:cs typeface="Times New Roman" pitchFamily="18" charset="0"/>
                        </a:rPr>
                        <a:t>280</a:t>
                      </a:r>
                      <a:endParaRPr lang="ru-RU" sz="1200" b="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3">
                        <a:lumMod val="20000"/>
                        <a:lumOff val="80000"/>
                      </a:schemeClr>
                    </a:solidFill>
                  </a:tcPr>
                </a:tc>
              </a:tr>
              <a:tr h="468940">
                <a:tc>
                  <a:txBody>
                    <a:bodyPr/>
                    <a:lstStyle/>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b="0" dirty="0">
                          <a:solidFill>
                            <a:schemeClr val="accent1">
                              <a:lumMod val="50000"/>
                            </a:schemeClr>
                          </a:solidFill>
                          <a:effectLst/>
                          <a:latin typeface="Times New Roman" pitchFamily="18" charset="0"/>
                          <a:ea typeface="Calibri"/>
                          <a:cs typeface="Times New Roman" pitchFamily="18" charset="0"/>
                        </a:rPr>
                        <a:t>программа «Содействие занятости несовершеннолетних граждан </a:t>
                      </a:r>
                      <a:r>
                        <a:rPr lang="ru-RU" sz="1200" b="0" dirty="0" smtClean="0">
                          <a:solidFill>
                            <a:schemeClr val="accent1">
                              <a:lumMod val="50000"/>
                            </a:schemeClr>
                          </a:solidFill>
                          <a:effectLst/>
                          <a:latin typeface="Times New Roman" pitchFamily="18" charset="0"/>
                          <a:ea typeface="Calibri"/>
                          <a:cs typeface="Times New Roman" pitchFamily="18" charset="0"/>
                        </a:rPr>
                        <a:t>  </a:t>
                      </a:r>
                    </a:p>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Зеленчукского </a:t>
                      </a:r>
                      <a:r>
                        <a:rPr lang="ru-RU" sz="1200" b="0" dirty="0">
                          <a:solidFill>
                            <a:schemeClr val="accent1">
                              <a:lumMod val="50000"/>
                            </a:schemeClr>
                          </a:solidFill>
                          <a:effectLst/>
                          <a:latin typeface="Times New Roman" pitchFamily="18" charset="0"/>
                          <a:ea typeface="Calibri"/>
                          <a:cs typeface="Times New Roman" pitchFamily="18" charset="0"/>
                        </a:rPr>
                        <a:t>муниципального района на 2014-2016 годы»</a:t>
                      </a:r>
                    </a:p>
                  </a:txBody>
                  <a:tcPr marL="68580" marR="68580" marT="0" marB="0">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r>
                        <a:rPr lang="ru-RU" sz="1200" b="0" dirty="0">
                          <a:solidFill>
                            <a:schemeClr val="accent1">
                              <a:lumMod val="50000"/>
                            </a:schemeClr>
                          </a:solidFill>
                          <a:effectLst/>
                          <a:latin typeface="Times New Roman" pitchFamily="18" charset="0"/>
                          <a:ea typeface="Calibri"/>
                          <a:cs typeface="Times New Roman" pitchFamily="18" charset="0"/>
                        </a:rPr>
                        <a:t> </a:t>
                      </a:r>
                    </a:p>
                    <a:p>
                      <a:pPr algn="ct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50</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endParaRPr lang="ru-RU" sz="1200" b="0" dirty="0" smtClean="0">
                        <a:solidFill>
                          <a:srgbClr val="FF0000"/>
                        </a:solidFill>
                        <a:effectLst/>
                        <a:latin typeface="Times New Roman" pitchFamily="18" charset="0"/>
                        <a:ea typeface="Calibri"/>
                        <a:cs typeface="Times New Roman" pitchFamily="18" charset="0"/>
                      </a:endParaRPr>
                    </a:p>
                    <a:p>
                      <a:pPr algn="ctr">
                        <a:lnSpc>
                          <a:spcPct val="115000"/>
                        </a:lnSpc>
                        <a:spcAft>
                          <a:spcPts val="0"/>
                        </a:spcAft>
                      </a:pPr>
                      <a:r>
                        <a:rPr lang="ru-RU" sz="1200" b="0" dirty="0" smtClean="0">
                          <a:solidFill>
                            <a:schemeClr val="tx1"/>
                          </a:solidFill>
                          <a:effectLst/>
                          <a:latin typeface="Times New Roman" pitchFamily="18" charset="0"/>
                          <a:ea typeface="Calibri"/>
                          <a:cs typeface="Times New Roman" pitchFamily="18" charset="0"/>
                        </a:rPr>
                        <a:t>49,6</a:t>
                      </a:r>
                      <a:endParaRPr lang="ru-RU" sz="1200" b="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3">
                        <a:lumMod val="20000"/>
                        <a:lumOff val="80000"/>
                      </a:schemeClr>
                    </a:solidFill>
                  </a:tcPr>
                </a:tc>
              </a:tr>
              <a:tr h="438198">
                <a:tc>
                  <a:txBody>
                    <a:bodyPr/>
                    <a:lstStyle/>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Муниципальная программа «Доступная среда Зеленчукского   муниципального      </a:t>
                      </a:r>
                    </a:p>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района на 2013-2015 годы»</a:t>
                      </a:r>
                    </a:p>
                  </a:txBody>
                  <a:tcPr marL="68580" marR="68580" marT="0" marB="0">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endParaRPr lang="ru-RU" sz="1200" b="0" dirty="0" smtClean="0">
                        <a:solidFill>
                          <a:schemeClr val="accent1">
                            <a:lumMod val="50000"/>
                          </a:schemeClr>
                        </a:solidFill>
                        <a:effectLst/>
                        <a:latin typeface="Times New Roman" pitchFamily="18" charset="0"/>
                        <a:ea typeface="Calibri"/>
                        <a:cs typeface="Times New Roman" pitchFamily="18" charset="0"/>
                      </a:endParaRPr>
                    </a:p>
                    <a:p>
                      <a:pPr algn="ct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360</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endParaRPr lang="ru-RU" sz="1200" b="0" dirty="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ru-RU" sz="1200" b="0" dirty="0" smtClean="0">
                          <a:solidFill>
                            <a:schemeClr val="tx1"/>
                          </a:solidFill>
                          <a:effectLst/>
                          <a:latin typeface="Times New Roman" pitchFamily="18" charset="0"/>
                          <a:ea typeface="Calibri"/>
                          <a:cs typeface="Times New Roman" pitchFamily="18" charset="0"/>
                        </a:rPr>
                        <a:t>360</a:t>
                      </a:r>
                      <a:endParaRPr lang="ru-RU" sz="1200" b="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3">
                        <a:lumMod val="20000"/>
                        <a:lumOff val="80000"/>
                      </a:schemeClr>
                    </a:solidFill>
                  </a:tcPr>
                </a:tc>
              </a:tr>
              <a:tr h="497906">
                <a:tc>
                  <a:txBody>
                    <a:bodyPr/>
                    <a:lstStyle/>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Муниципальная программа «Устойчивое развитие сельских территорий   </a:t>
                      </a:r>
                    </a:p>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Зеленчукского муниципального района на 2014-2017 годы и на период до </a:t>
                      </a:r>
                      <a:r>
                        <a:rPr lang="en-US" sz="1200" b="0" dirty="0" smtClean="0">
                          <a:solidFill>
                            <a:schemeClr val="accent1">
                              <a:lumMod val="50000"/>
                            </a:schemeClr>
                          </a:solidFill>
                          <a:effectLst/>
                          <a:latin typeface="Times New Roman" pitchFamily="18" charset="0"/>
                          <a:ea typeface="Calibri"/>
                          <a:cs typeface="Times New Roman" pitchFamily="18" charset="0"/>
                        </a:rPr>
                        <a:t>  </a:t>
                      </a:r>
                    </a:p>
                    <a:p>
                      <a:pPr algn="l">
                        <a:lnSpc>
                          <a:spcPct val="115000"/>
                        </a:lnSpc>
                        <a:spcAft>
                          <a:spcPts val="0"/>
                        </a:spcAft>
                      </a:pPr>
                      <a:r>
                        <a:rPr lang="en-US" sz="1200" b="0" dirty="0" smtClean="0">
                          <a:solidFill>
                            <a:schemeClr val="accent1">
                              <a:lumMod val="50000"/>
                            </a:schemeClr>
                          </a:solidFill>
                          <a:effectLst/>
                          <a:latin typeface="Times New Roman" pitchFamily="18" charset="0"/>
                          <a:ea typeface="Calibri"/>
                          <a:cs typeface="Times New Roman" pitchFamily="18" charset="0"/>
                        </a:rPr>
                        <a:t>   </a:t>
                      </a:r>
                      <a:r>
                        <a:rPr lang="ru-RU" sz="1200" b="0" dirty="0" smtClean="0">
                          <a:solidFill>
                            <a:schemeClr val="accent1">
                              <a:lumMod val="50000"/>
                            </a:schemeClr>
                          </a:solidFill>
                          <a:effectLst/>
                          <a:latin typeface="Times New Roman" pitchFamily="18" charset="0"/>
                          <a:ea typeface="Calibri"/>
                          <a:cs typeface="Times New Roman" pitchFamily="18" charset="0"/>
                        </a:rPr>
                        <a:t>2020года»</a:t>
                      </a:r>
                    </a:p>
                  </a:txBody>
                  <a:tcPr marL="68580" marR="68580" marT="0" marB="0">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endParaRPr lang="ru-RU" sz="1200" b="0" dirty="0" smtClean="0">
                        <a:solidFill>
                          <a:schemeClr val="accent1">
                            <a:lumMod val="50000"/>
                          </a:schemeClr>
                        </a:solidFill>
                        <a:effectLst/>
                        <a:latin typeface="Times New Roman" pitchFamily="18" charset="0"/>
                        <a:ea typeface="Calibri"/>
                        <a:cs typeface="Times New Roman" pitchFamily="18" charset="0"/>
                      </a:endParaRPr>
                    </a:p>
                    <a:p>
                      <a:pPr algn="ct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14</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3">
                        <a:lumMod val="20000"/>
                        <a:lumOff val="80000"/>
                      </a:schemeClr>
                    </a:solidFill>
                  </a:tcPr>
                </a:tc>
                <a:tc>
                  <a:txBody>
                    <a:bodyPr/>
                    <a:lstStyle/>
                    <a:p>
                      <a:pPr algn="ctr">
                        <a:lnSpc>
                          <a:spcPct val="115000"/>
                        </a:lnSpc>
                        <a:spcAft>
                          <a:spcPts val="0"/>
                        </a:spcAft>
                      </a:pPr>
                      <a:endParaRPr lang="ru-RU" sz="1200" b="0" dirty="0" smtClean="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ru-RU" sz="1200" b="0" dirty="0" smtClean="0">
                          <a:solidFill>
                            <a:schemeClr val="tx1"/>
                          </a:solidFill>
                          <a:effectLst/>
                          <a:latin typeface="Times New Roman" pitchFamily="18" charset="0"/>
                          <a:ea typeface="Calibri"/>
                          <a:cs typeface="Times New Roman" pitchFamily="18" charset="0"/>
                        </a:rPr>
                        <a:t>14</a:t>
                      </a:r>
                      <a:endParaRPr lang="ru-RU" sz="1200" b="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3">
                        <a:lumMod val="20000"/>
                        <a:lumOff val="80000"/>
                      </a:schemeClr>
                    </a:solidFill>
                  </a:tcPr>
                </a:tc>
              </a:tr>
            </a:tbl>
          </a:graphicData>
        </a:graphic>
      </p:graphicFrame>
    </p:spTree>
    <p:extLst>
      <p:ext uri="{BB962C8B-B14F-4D97-AF65-F5344CB8AC3E}">
        <p14:creationId xmlns:p14="http://schemas.microsoft.com/office/powerpoint/2010/main" val="4205706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60040" y="72009"/>
            <a:ext cx="7772400" cy="908719"/>
          </a:xfrm>
          <a:solidFill>
            <a:schemeClr val="accent2">
              <a:lumMod val="20000"/>
              <a:lumOff val="80000"/>
            </a:schemeClr>
          </a:solidFill>
          <a:effectLst>
            <a:outerShdw blurRad="50800" dist="38100" dir="8100000" algn="tr" rotWithShape="0">
              <a:prstClr val="black">
                <a:alpha val="40000"/>
              </a:prstClr>
            </a:outerShdw>
          </a:effectLst>
          <a:scene3d>
            <a:camera prst="orthographicFront"/>
            <a:lightRig rig="threePt" dir="t"/>
          </a:scene3d>
          <a:sp3d>
            <a:bevelT w="152400" h="50800" prst="softRound"/>
          </a:sp3d>
        </p:spPr>
        <p:txBody>
          <a:bodyPr>
            <a:noAutofit/>
          </a:bodyPr>
          <a:lstStyle/>
          <a:p>
            <a:pPr algn="ctr"/>
            <a:r>
              <a:rPr lang="ru-RU" sz="2200" b="1" dirty="0" smtClean="0">
                <a:solidFill>
                  <a:schemeClr val="tx2">
                    <a:lumMod val="75000"/>
                  </a:schemeClr>
                </a:solidFill>
                <a:latin typeface="Times New Roman" pitchFamily="18" charset="0"/>
                <a:cs typeface="Times New Roman" pitchFamily="18" charset="0"/>
              </a:rPr>
              <a:t/>
            </a:r>
            <a:br>
              <a:rPr lang="ru-RU" sz="2200" b="1" dirty="0" smtClean="0">
                <a:solidFill>
                  <a:schemeClr val="tx2">
                    <a:lumMod val="75000"/>
                  </a:schemeClr>
                </a:solidFill>
                <a:latin typeface="Times New Roman" pitchFamily="18" charset="0"/>
                <a:cs typeface="Times New Roman" pitchFamily="18" charset="0"/>
              </a:rPr>
            </a:br>
            <a:r>
              <a:rPr lang="ru-RU" sz="2200" b="1" dirty="0" smtClean="0">
                <a:solidFill>
                  <a:schemeClr val="tx2">
                    <a:lumMod val="75000"/>
                  </a:schemeClr>
                </a:solidFill>
                <a:latin typeface="Times New Roman" pitchFamily="18" charset="0"/>
                <a:cs typeface="Times New Roman" pitchFamily="18" charset="0"/>
              </a:rPr>
              <a:t>Муниципальная программа  </a:t>
            </a:r>
            <a:r>
              <a:rPr lang="ru-RU" sz="1800" b="1" dirty="0" smtClean="0">
                <a:solidFill>
                  <a:schemeClr val="tx2">
                    <a:lumMod val="75000"/>
                  </a:schemeClr>
                </a:solidFill>
                <a:latin typeface="Times New Roman" pitchFamily="18" charset="0"/>
                <a:cs typeface="Times New Roman" pitchFamily="18" charset="0"/>
              </a:rPr>
              <a:t>                                                                                             «Развитие </a:t>
            </a:r>
            <a:r>
              <a:rPr lang="ru-RU" sz="1800" b="1" dirty="0">
                <a:solidFill>
                  <a:schemeClr val="tx2">
                    <a:lumMod val="75000"/>
                  </a:schemeClr>
                </a:solidFill>
                <a:latin typeface="Times New Roman" pitchFamily="18" charset="0"/>
                <a:cs typeface="Times New Roman" pitchFamily="18" charset="0"/>
              </a:rPr>
              <a:t>муниципальной системы</a:t>
            </a:r>
            <a:br>
              <a:rPr lang="ru-RU" sz="1800" b="1" dirty="0">
                <a:solidFill>
                  <a:schemeClr val="tx2">
                    <a:lumMod val="75000"/>
                  </a:schemeClr>
                </a:solidFill>
                <a:latin typeface="Times New Roman" pitchFamily="18" charset="0"/>
                <a:cs typeface="Times New Roman" pitchFamily="18" charset="0"/>
              </a:rPr>
            </a:br>
            <a:r>
              <a:rPr lang="ru-RU" sz="1800" b="1" dirty="0">
                <a:solidFill>
                  <a:schemeClr val="tx2">
                    <a:lumMod val="75000"/>
                  </a:schemeClr>
                </a:solidFill>
                <a:latin typeface="Times New Roman" pitchFamily="18" charset="0"/>
                <a:cs typeface="Times New Roman" pitchFamily="18" charset="0"/>
              </a:rPr>
              <a:t>образования Зеленчукского муниципального района на 2014-2016 </a:t>
            </a:r>
            <a:r>
              <a:rPr lang="ru-RU" sz="1800" b="1" dirty="0" smtClean="0">
                <a:solidFill>
                  <a:schemeClr val="tx2">
                    <a:lumMod val="75000"/>
                  </a:schemeClr>
                </a:solidFill>
                <a:latin typeface="Times New Roman" pitchFamily="18" charset="0"/>
                <a:cs typeface="Times New Roman" pitchFamily="18" charset="0"/>
              </a:rPr>
              <a:t>годы</a:t>
            </a:r>
            <a:r>
              <a:rPr lang="ru-RU" sz="1800" b="1" dirty="0">
                <a:solidFill>
                  <a:schemeClr val="tx2">
                    <a:lumMod val="75000"/>
                  </a:schemeClr>
                </a:solidFill>
                <a:latin typeface="Times New Roman" pitchFamily="18" charset="0"/>
                <a:cs typeface="Times New Roman" pitchFamily="18" charset="0"/>
              </a:rPr>
              <a:t>»</a:t>
            </a:r>
            <a:br>
              <a:rPr lang="ru-RU" sz="1800" b="1" dirty="0">
                <a:solidFill>
                  <a:schemeClr val="tx2">
                    <a:lumMod val="75000"/>
                  </a:schemeClr>
                </a:solidFill>
                <a:latin typeface="Times New Roman" pitchFamily="18" charset="0"/>
                <a:cs typeface="Times New Roman" pitchFamily="18" charset="0"/>
              </a:rPr>
            </a:br>
            <a:endParaRPr lang="ru-RU" sz="1800" b="1" dirty="0">
              <a:solidFill>
                <a:schemeClr val="tx2">
                  <a:lumMod val="75000"/>
                </a:schemeClr>
              </a:solidFill>
              <a:latin typeface="Times New Roman" pitchFamily="18" charset="0"/>
              <a:cs typeface="Times New Roman" pitchFamily="18" charset="0"/>
            </a:endParaRPr>
          </a:p>
        </p:txBody>
      </p:sp>
      <p:sp>
        <p:nvSpPr>
          <p:cNvPr id="4" name="Блок-схема: альтернативный процесс 3"/>
          <p:cNvSpPr/>
          <p:nvPr/>
        </p:nvSpPr>
        <p:spPr>
          <a:xfrm>
            <a:off x="2955132" y="1124744"/>
            <a:ext cx="6009356" cy="1512168"/>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indent="450215" algn="just">
              <a:spcAft>
                <a:spcPts val="0"/>
              </a:spcAft>
            </a:pPr>
            <a:r>
              <a:rPr lang="ru-RU" sz="1400" dirty="0">
                <a:latin typeface="Times New Roman"/>
                <a:ea typeface="Calibri"/>
                <a:cs typeface="Times New Roman"/>
              </a:rPr>
              <a:t>На  реализацию муниципальной программы за 2015 год в финансовых показателях в целом относится к высшей категории и составляет 99,9 %, т.к. на реализацию мероприятий Программы на 2015 год выделено с учетом изменений сумм финансирования по подпрограммам 78812,8 тыс. рублей, фактическое исполнение составило 78803,7 тыс. рублей.</a:t>
            </a:r>
            <a:endParaRPr lang="ru-RU" sz="1400" dirty="0">
              <a:ea typeface="Calibri"/>
              <a:cs typeface="Times New Roman"/>
            </a:endParaRPr>
          </a:p>
        </p:txBody>
      </p:sp>
      <p:sp>
        <p:nvSpPr>
          <p:cNvPr id="5" name="Блок-схема: альтернативный процесс 4"/>
          <p:cNvSpPr/>
          <p:nvPr/>
        </p:nvSpPr>
        <p:spPr>
          <a:xfrm>
            <a:off x="827584" y="2852936"/>
            <a:ext cx="2232248" cy="36004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ru-RU" sz="1200" b="1" dirty="0" smtClean="0">
                <a:latin typeface="Times New Roman" pitchFamily="18" charset="0"/>
                <a:cs typeface="Times New Roman" pitchFamily="18" charset="0"/>
              </a:rPr>
              <a:t>      </a:t>
            </a:r>
          </a:p>
          <a:p>
            <a:pPr algn="just"/>
            <a:r>
              <a:rPr lang="ru-RU" sz="1600" b="1" dirty="0" smtClean="0">
                <a:latin typeface="Times New Roman" pitchFamily="18" charset="0"/>
                <a:cs typeface="Times New Roman" pitchFamily="18" charset="0"/>
              </a:rPr>
              <a:t>  </a:t>
            </a:r>
          </a:p>
          <a:p>
            <a:pPr algn="just"/>
            <a:endParaRPr lang="ru-RU" sz="1600" b="1" dirty="0">
              <a:latin typeface="Times New Roman" pitchFamily="18" charset="0"/>
              <a:cs typeface="Times New Roman" pitchFamily="18" charset="0"/>
            </a:endParaRPr>
          </a:p>
          <a:p>
            <a:pPr algn="just"/>
            <a:endParaRPr lang="ru-RU" sz="1600" b="1" dirty="0" smtClean="0">
              <a:latin typeface="Times New Roman" pitchFamily="18" charset="0"/>
              <a:cs typeface="Times New Roman" pitchFamily="18" charset="0"/>
            </a:endParaRPr>
          </a:p>
          <a:p>
            <a:pPr algn="just"/>
            <a:endParaRPr lang="ru-RU" sz="1600" b="1" dirty="0">
              <a:solidFill>
                <a:srgbClr val="FF0000"/>
              </a:solidFill>
              <a:latin typeface="Times New Roman" pitchFamily="18" charset="0"/>
              <a:cs typeface="Times New Roman" pitchFamily="18" charset="0"/>
            </a:endParaRPr>
          </a:p>
          <a:p>
            <a:pPr algn="ctr"/>
            <a:r>
              <a:rPr lang="ru-RU" sz="1600" b="1" dirty="0" smtClean="0">
                <a:solidFill>
                  <a:srgbClr val="FF0000"/>
                </a:solidFill>
                <a:latin typeface="Times New Roman" pitchFamily="18" charset="0"/>
                <a:cs typeface="Times New Roman" pitchFamily="18" charset="0"/>
              </a:rPr>
              <a:t>      </a:t>
            </a:r>
            <a:r>
              <a:rPr lang="ru-RU" b="1" dirty="0">
                <a:solidFill>
                  <a:schemeClr val="tx2">
                    <a:lumMod val="50000"/>
                  </a:schemeClr>
                </a:solidFill>
                <a:latin typeface="Times New Roman"/>
                <a:ea typeface="Calibri"/>
              </a:rPr>
              <a:t>Подпрограммы:</a:t>
            </a:r>
          </a:p>
          <a:p>
            <a:pPr algn="just"/>
            <a:endParaRPr lang="ru-RU" sz="1200" b="1" dirty="0">
              <a:latin typeface="Times New Roman"/>
              <a:ea typeface="Calibri"/>
            </a:endParaRPr>
          </a:p>
          <a:p>
            <a:pPr algn="just"/>
            <a:endParaRPr lang="ru-RU" sz="1200" b="1" dirty="0" smtClean="0">
              <a:latin typeface="Times New Roman"/>
              <a:ea typeface="Calibri"/>
            </a:endParaRPr>
          </a:p>
          <a:p>
            <a:pPr algn="just"/>
            <a:endParaRPr lang="ru-RU" sz="1200" b="1" dirty="0">
              <a:latin typeface="Times New Roman"/>
              <a:ea typeface="Calibri"/>
            </a:endParaRPr>
          </a:p>
          <a:p>
            <a:pPr algn="just"/>
            <a:endParaRPr lang="ru-RU" sz="1200" b="1" dirty="0" smtClean="0">
              <a:latin typeface="Times New Roman"/>
              <a:ea typeface="Calibri"/>
            </a:endParaRPr>
          </a:p>
          <a:p>
            <a:pPr algn="just"/>
            <a:endParaRPr lang="ru-RU" sz="1200" b="1" dirty="0">
              <a:latin typeface="Times New Roman"/>
              <a:ea typeface="Calibri"/>
            </a:endParaRPr>
          </a:p>
          <a:p>
            <a:pPr algn="just"/>
            <a:endParaRPr lang="ru-RU" sz="1200" b="1" dirty="0" smtClean="0">
              <a:latin typeface="Times New Roman"/>
              <a:ea typeface="Calibri"/>
            </a:endParaRPr>
          </a:p>
        </p:txBody>
      </p:sp>
      <p:sp>
        <p:nvSpPr>
          <p:cNvPr id="9" name="Управляющая кнопка: далее 8">
            <a:hlinkClick r:id="" action="ppaction://hlinkshowjump?jump=nextslide" highlightClick="1"/>
          </p:cNvPr>
          <p:cNvSpPr/>
          <p:nvPr/>
        </p:nvSpPr>
        <p:spPr>
          <a:xfrm>
            <a:off x="3474728" y="3645024"/>
            <a:ext cx="521208" cy="288032"/>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1" name="Скругленный прямоугольник 10"/>
          <p:cNvSpPr/>
          <p:nvPr/>
        </p:nvSpPr>
        <p:spPr>
          <a:xfrm>
            <a:off x="4211961" y="3356992"/>
            <a:ext cx="4641203"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indent="449580" algn="just">
              <a:spcAft>
                <a:spcPts val="0"/>
              </a:spcAft>
            </a:pPr>
            <a:r>
              <a:rPr lang="ru-RU" sz="1050" dirty="0" smtClean="0">
                <a:latin typeface="Times New Roman"/>
                <a:ea typeface="Calibri"/>
              </a:rPr>
              <a:t>Расходы </a:t>
            </a:r>
            <a:r>
              <a:rPr lang="ru-RU" sz="1050" dirty="0">
                <a:latin typeface="Times New Roman"/>
                <a:ea typeface="Calibri"/>
              </a:rPr>
              <a:t>за 2015 год составили 100,0 тыс. </a:t>
            </a:r>
            <a:r>
              <a:rPr lang="ru-RU" sz="1050" dirty="0" smtClean="0">
                <a:latin typeface="Times New Roman"/>
                <a:ea typeface="Calibri"/>
                <a:cs typeface="Times New Roman"/>
              </a:rPr>
              <a:t>Реализация </a:t>
            </a:r>
            <a:r>
              <a:rPr lang="ru-RU" sz="1050" dirty="0">
                <a:latin typeface="Times New Roman"/>
                <a:ea typeface="Calibri"/>
                <a:cs typeface="Times New Roman"/>
              </a:rPr>
              <a:t>мероприятий данной подпрограммы направлена </a:t>
            </a:r>
            <a:r>
              <a:rPr lang="ru-RU" sz="1050" dirty="0">
                <a:solidFill>
                  <a:srgbClr val="000000"/>
                </a:solidFill>
                <a:latin typeface="Times New Roman"/>
                <a:ea typeface="Times New Roman"/>
                <a:cs typeface="Times New Roman"/>
              </a:rPr>
              <a:t>на с</a:t>
            </a:r>
            <a:r>
              <a:rPr lang="ru-RU" sz="1050" dirty="0">
                <a:latin typeface="Times New Roman"/>
                <a:ea typeface="Calibri"/>
                <a:cs typeface="Times New Roman"/>
              </a:rPr>
              <a:t>овершенствование муниципальной системы выявления и развития детской одаренности и адресной поддержки детей в соответствии с их способностями. </a:t>
            </a:r>
            <a:r>
              <a:rPr lang="ru-RU" sz="1050" dirty="0" smtClean="0">
                <a:latin typeface="Times New Roman"/>
                <a:ea typeface="Calibri"/>
                <a:cs typeface="Times New Roman"/>
              </a:rPr>
              <a:t>  </a:t>
            </a:r>
            <a:endParaRPr lang="ru-RU" sz="1050" dirty="0">
              <a:ea typeface="Calibri"/>
              <a:cs typeface="Times New Roman"/>
            </a:endParaRPr>
          </a:p>
        </p:txBody>
      </p:sp>
      <p:sp>
        <p:nvSpPr>
          <p:cNvPr id="13" name="Управляющая кнопка: далее 12">
            <a:hlinkClick r:id="" action="ppaction://hlinkshowjump?jump=nextslide" highlightClick="1"/>
          </p:cNvPr>
          <p:cNvSpPr/>
          <p:nvPr/>
        </p:nvSpPr>
        <p:spPr>
          <a:xfrm>
            <a:off x="3419872" y="4797152"/>
            <a:ext cx="521208" cy="288032"/>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4" name="Скругленный прямоугольник 13"/>
          <p:cNvSpPr/>
          <p:nvPr/>
        </p:nvSpPr>
        <p:spPr>
          <a:xfrm>
            <a:off x="4211961" y="4185083"/>
            <a:ext cx="4641203" cy="12601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ru-RU" sz="1050" dirty="0" smtClean="0">
                <a:latin typeface="Times New Roman"/>
                <a:ea typeface="Calibri"/>
                <a:cs typeface="Times New Roman"/>
              </a:rPr>
              <a:t> Расходы </a:t>
            </a:r>
            <a:r>
              <a:rPr lang="ru-RU" sz="1050" dirty="0">
                <a:latin typeface="Times New Roman"/>
                <a:ea typeface="Calibri"/>
                <a:cs typeface="Times New Roman"/>
              </a:rPr>
              <a:t>составили 20667,1 тыс. </a:t>
            </a:r>
            <a:r>
              <a:rPr lang="ru-RU" sz="1050" dirty="0" smtClean="0">
                <a:latin typeface="Times New Roman"/>
                <a:ea typeface="Calibri"/>
                <a:cs typeface="Times New Roman"/>
              </a:rPr>
              <a:t>рублей. </a:t>
            </a:r>
            <a:r>
              <a:rPr lang="ru-RU" sz="1050" dirty="0">
                <a:latin typeface="Times New Roman"/>
                <a:ea typeface="Calibri"/>
                <a:cs typeface="Times New Roman"/>
              </a:rPr>
              <a:t>В рамках данной подпрограммы предусмотрено приобретение продуктов питания для дошкольных образовательных учреждений, оборудования, расходы на содержание зданий, оплату коммунальных услуг. Реализация мероприятий подпрограммы направлена на создание условий для содержания детей в муниципальных образовательных учреждениях, обеспечивающих общедоступное, качественное и бесплатное дошкольное образование</a:t>
            </a:r>
            <a:r>
              <a:rPr lang="ru-RU" sz="1050" dirty="0" smtClean="0">
                <a:latin typeface="Times New Roman"/>
                <a:ea typeface="Calibri"/>
                <a:cs typeface="Times New Roman"/>
              </a:rPr>
              <a:t>.</a:t>
            </a:r>
            <a:endParaRPr lang="ru-RU" sz="900" dirty="0">
              <a:ea typeface="Calibri"/>
              <a:cs typeface="Times New Roman"/>
            </a:endParaRPr>
          </a:p>
        </p:txBody>
      </p:sp>
      <p:sp>
        <p:nvSpPr>
          <p:cNvPr id="15" name="Управляющая кнопка: далее 14">
            <a:hlinkClick r:id="" action="ppaction://hlinkshowjump?jump=nextslide" highlightClick="1"/>
          </p:cNvPr>
          <p:cNvSpPr/>
          <p:nvPr/>
        </p:nvSpPr>
        <p:spPr>
          <a:xfrm>
            <a:off x="3419872" y="6021288"/>
            <a:ext cx="521208" cy="288032"/>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6" name="Скругленный прямоугольник 15"/>
          <p:cNvSpPr/>
          <p:nvPr/>
        </p:nvSpPr>
        <p:spPr>
          <a:xfrm>
            <a:off x="4211961" y="5517232"/>
            <a:ext cx="4641204" cy="12961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ru-RU" sz="1050" dirty="0" smtClean="0">
                <a:latin typeface="Times New Roman"/>
                <a:ea typeface="Calibri"/>
                <a:cs typeface="Times New Roman"/>
              </a:rPr>
              <a:t>Расходы </a:t>
            </a:r>
            <a:r>
              <a:rPr lang="ru-RU" sz="1050" dirty="0">
                <a:latin typeface="Times New Roman"/>
                <a:ea typeface="Calibri"/>
                <a:cs typeface="Times New Roman"/>
              </a:rPr>
              <a:t>составили 724,5 </a:t>
            </a:r>
            <a:r>
              <a:rPr lang="ru-RU" sz="1050" dirty="0" smtClean="0">
                <a:latin typeface="Times New Roman"/>
                <a:ea typeface="Calibri"/>
                <a:cs typeface="Times New Roman"/>
              </a:rPr>
              <a:t>тыс. рублей.  </a:t>
            </a:r>
            <a:r>
              <a:rPr lang="ru-RU" sz="1050" dirty="0">
                <a:latin typeface="Times New Roman"/>
                <a:ea typeface="Calibri"/>
                <a:cs typeface="Times New Roman"/>
              </a:rPr>
              <a:t>Реализация данной подпрограммы направлена на использование всех возможностей для укрепления здоровья детей, снижение уровня их заболеваемости, наполнением каникулярного времени содержательной деятельностью, направленной на развитие интеллектуальных, творческих способностей детей, их социальную адаптацию, охватить организованными летними формами отдыха и оздоровления как можно больше детей района.</a:t>
            </a:r>
            <a:endParaRPr lang="ru-RU" sz="1050" dirty="0">
              <a:ea typeface="Calibri"/>
              <a:cs typeface="Times New Roman"/>
            </a:endParaRPr>
          </a:p>
        </p:txBody>
      </p:sp>
      <p:sp>
        <p:nvSpPr>
          <p:cNvPr id="12" name="Блок-схема: знак завершения 11"/>
          <p:cNvSpPr/>
          <p:nvPr/>
        </p:nvSpPr>
        <p:spPr>
          <a:xfrm>
            <a:off x="539552" y="3507096"/>
            <a:ext cx="2664296" cy="569976"/>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latin typeface="Times New Roman" pitchFamily="18" charset="0"/>
                <a:cs typeface="Times New Roman" pitchFamily="18" charset="0"/>
              </a:rPr>
              <a:t>Одаренные дети</a:t>
            </a:r>
            <a:endParaRPr lang="ru-RU" dirty="0">
              <a:latin typeface="Times New Roman" pitchFamily="18" charset="0"/>
              <a:cs typeface="Times New Roman" pitchFamily="18" charset="0"/>
            </a:endParaRPr>
          </a:p>
        </p:txBody>
      </p:sp>
      <p:sp>
        <p:nvSpPr>
          <p:cNvPr id="18" name="Блок-схема: знак завершения 17"/>
          <p:cNvSpPr/>
          <p:nvPr/>
        </p:nvSpPr>
        <p:spPr>
          <a:xfrm>
            <a:off x="539552" y="4274665"/>
            <a:ext cx="2592288" cy="1098551"/>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latin typeface="Times New Roman"/>
                <a:ea typeface="Calibri"/>
              </a:rPr>
              <a:t>Развитие </a:t>
            </a:r>
            <a:r>
              <a:rPr lang="ru-RU" dirty="0">
                <a:latin typeface="Times New Roman"/>
                <a:ea typeface="Calibri"/>
              </a:rPr>
              <a:t>дошкольного образования</a:t>
            </a:r>
            <a:endParaRPr lang="ru-RU" dirty="0">
              <a:latin typeface="Times New Roman" pitchFamily="18" charset="0"/>
              <a:cs typeface="Times New Roman" pitchFamily="18" charset="0"/>
            </a:endParaRPr>
          </a:p>
        </p:txBody>
      </p:sp>
      <p:sp>
        <p:nvSpPr>
          <p:cNvPr id="19" name="Блок-схема: знак завершения 18"/>
          <p:cNvSpPr/>
          <p:nvPr/>
        </p:nvSpPr>
        <p:spPr>
          <a:xfrm>
            <a:off x="539552" y="5589240"/>
            <a:ext cx="2600672" cy="1152128"/>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latin typeface="Times New Roman"/>
                <a:ea typeface="Calibri"/>
              </a:rPr>
              <a:t>Развитие системы отдыха и оздоровления </a:t>
            </a:r>
            <a:r>
              <a:rPr lang="ru-RU" dirty="0" smtClean="0">
                <a:latin typeface="Times New Roman"/>
                <a:ea typeface="Calibri"/>
              </a:rPr>
              <a:t>детей </a:t>
            </a:r>
            <a:endParaRPr lang="ru-RU" dirty="0">
              <a:latin typeface="Times New Roman" pitchFamily="18" charset="0"/>
              <a:cs typeface="Times New Roman" pitchFamily="18" charset="0"/>
            </a:endParaRPr>
          </a:p>
        </p:txBody>
      </p:sp>
      <p:pic>
        <p:nvPicPr>
          <p:cNvPr id="1028" name="Picture 4" descr="C:\Documents and Settings\Efimenko\Local Settings\Temporary Internet Files\Content.IE5\1QPR522T\81266624ef02[1].png"/>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92339" y="980728"/>
            <a:ext cx="3039501" cy="1872208"/>
          </a:xfrm>
          <a:prstGeom prst="rect">
            <a:avLst/>
          </a:prstGeom>
          <a:noFill/>
          <a:extLst>
            <a:ext uri="{909E8E84-426E-40DD-AFC4-6F175D3DCCD1}">
              <a14:hiddenFill xmlns:a14="http://schemas.microsoft.com/office/drawing/2010/main">
                <a:solidFill>
                  <a:srgbClr val="FFFFFF"/>
                </a:solidFill>
              </a14:hiddenFill>
            </a:ext>
          </a:extLst>
        </p:spPr>
      </p:pic>
      <p:sp>
        <p:nvSpPr>
          <p:cNvPr id="17" name="Блок-схема: альтернативный процесс 16"/>
          <p:cNvSpPr/>
          <p:nvPr/>
        </p:nvSpPr>
        <p:spPr>
          <a:xfrm>
            <a:off x="5220072" y="2852936"/>
            <a:ext cx="2393032" cy="36004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ru-RU" sz="1200" b="1" dirty="0" smtClean="0">
                <a:latin typeface="Times New Roman" pitchFamily="18" charset="0"/>
                <a:cs typeface="Times New Roman" pitchFamily="18" charset="0"/>
              </a:rPr>
              <a:t>      </a:t>
            </a:r>
          </a:p>
          <a:p>
            <a:pPr algn="just"/>
            <a:r>
              <a:rPr lang="ru-RU" sz="1600" b="1" dirty="0" smtClean="0">
                <a:latin typeface="Times New Roman" pitchFamily="18" charset="0"/>
                <a:cs typeface="Times New Roman" pitchFamily="18" charset="0"/>
              </a:rPr>
              <a:t>  </a:t>
            </a:r>
          </a:p>
          <a:p>
            <a:pPr algn="just"/>
            <a:endParaRPr lang="ru-RU" sz="1600" b="1" dirty="0">
              <a:latin typeface="Times New Roman" pitchFamily="18" charset="0"/>
              <a:cs typeface="Times New Roman" pitchFamily="18" charset="0"/>
            </a:endParaRPr>
          </a:p>
          <a:p>
            <a:pPr algn="just"/>
            <a:endParaRPr lang="ru-RU" sz="1600" b="1" dirty="0" smtClean="0">
              <a:latin typeface="Times New Roman" pitchFamily="18" charset="0"/>
              <a:cs typeface="Times New Roman" pitchFamily="18" charset="0"/>
            </a:endParaRPr>
          </a:p>
          <a:p>
            <a:pPr algn="just"/>
            <a:endParaRPr lang="ru-RU" sz="1600" b="1" dirty="0">
              <a:solidFill>
                <a:srgbClr val="FF0000"/>
              </a:solidFill>
              <a:latin typeface="Times New Roman" pitchFamily="18" charset="0"/>
              <a:cs typeface="Times New Roman" pitchFamily="18" charset="0"/>
            </a:endParaRPr>
          </a:p>
          <a:p>
            <a:pPr algn="ctr"/>
            <a:r>
              <a:rPr lang="ru-RU" sz="1600" b="1" dirty="0" smtClean="0">
                <a:solidFill>
                  <a:srgbClr val="FF0000"/>
                </a:solidFill>
                <a:latin typeface="Times New Roman" pitchFamily="18" charset="0"/>
                <a:cs typeface="Times New Roman" pitchFamily="18" charset="0"/>
              </a:rPr>
              <a:t>      </a:t>
            </a:r>
            <a:r>
              <a:rPr lang="ru-RU" b="1" dirty="0" smtClean="0">
                <a:solidFill>
                  <a:schemeClr val="tx2">
                    <a:lumMod val="50000"/>
                  </a:schemeClr>
                </a:solidFill>
                <a:latin typeface="Times New Roman"/>
                <a:ea typeface="Calibri"/>
              </a:rPr>
              <a:t>Результаты:</a:t>
            </a:r>
            <a:endParaRPr lang="ru-RU" b="1" dirty="0">
              <a:solidFill>
                <a:schemeClr val="tx2">
                  <a:lumMod val="50000"/>
                </a:schemeClr>
              </a:solidFill>
              <a:latin typeface="Times New Roman"/>
              <a:ea typeface="Calibri"/>
            </a:endParaRPr>
          </a:p>
          <a:p>
            <a:pPr algn="just"/>
            <a:endParaRPr lang="ru-RU" sz="1200" b="1" dirty="0">
              <a:latin typeface="Times New Roman"/>
              <a:ea typeface="Calibri"/>
            </a:endParaRPr>
          </a:p>
          <a:p>
            <a:pPr algn="just"/>
            <a:endParaRPr lang="ru-RU" sz="1200" b="1" dirty="0" smtClean="0">
              <a:latin typeface="Times New Roman"/>
              <a:ea typeface="Calibri"/>
            </a:endParaRPr>
          </a:p>
          <a:p>
            <a:pPr algn="just"/>
            <a:endParaRPr lang="ru-RU" sz="1200" b="1" dirty="0">
              <a:latin typeface="Times New Roman"/>
              <a:ea typeface="Calibri"/>
            </a:endParaRPr>
          </a:p>
          <a:p>
            <a:pPr algn="just"/>
            <a:endParaRPr lang="ru-RU" sz="1200" b="1" dirty="0" smtClean="0">
              <a:latin typeface="Times New Roman"/>
              <a:ea typeface="Calibri"/>
            </a:endParaRPr>
          </a:p>
          <a:p>
            <a:pPr algn="just"/>
            <a:endParaRPr lang="ru-RU" sz="1200" b="1" dirty="0">
              <a:latin typeface="Times New Roman"/>
              <a:ea typeface="Calibri"/>
            </a:endParaRPr>
          </a:p>
          <a:p>
            <a:pPr algn="just"/>
            <a:endParaRPr lang="ru-RU" sz="1200" b="1" dirty="0" smtClean="0">
              <a:latin typeface="Times New Roman"/>
              <a:ea typeface="Calibri"/>
            </a:endParaRPr>
          </a:p>
        </p:txBody>
      </p:sp>
    </p:spTree>
    <p:extLst>
      <p:ext uri="{BB962C8B-B14F-4D97-AF65-F5344CB8AC3E}">
        <p14:creationId xmlns:p14="http://schemas.microsoft.com/office/powerpoint/2010/main" val="1255418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18" name="Рисунок 17" descr="https://im2-tub-ru.yandex.net/i?id=19c6f6ca21006b1193919eda5c352d0a&amp;n=33&amp;h=190&amp;w=261">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8784976" cy="6552728"/>
          </a:xfrm>
          <a:prstGeom prst="rect">
            <a:avLst/>
          </a:prstGeom>
          <a:noFill/>
          <a:ln>
            <a:noFill/>
          </a:ln>
        </p:spPr>
      </p:pic>
      <p:sp>
        <p:nvSpPr>
          <p:cNvPr id="9" name="Блок-схема: знак завершения 8"/>
          <p:cNvSpPr/>
          <p:nvPr/>
        </p:nvSpPr>
        <p:spPr>
          <a:xfrm>
            <a:off x="368746" y="836712"/>
            <a:ext cx="2619078" cy="661792"/>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latin typeface="Times New Roman"/>
                <a:ea typeface="Calibri"/>
              </a:rPr>
              <a:t>Развитие общего образования</a:t>
            </a:r>
            <a:endParaRPr lang="ru-RU" dirty="0"/>
          </a:p>
        </p:txBody>
      </p:sp>
      <p:sp>
        <p:nvSpPr>
          <p:cNvPr id="10" name="Блок-схема: знак завершения 9"/>
          <p:cNvSpPr/>
          <p:nvPr/>
        </p:nvSpPr>
        <p:spPr>
          <a:xfrm>
            <a:off x="323528" y="2924944"/>
            <a:ext cx="2619078" cy="965248"/>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latin typeface="Times New Roman"/>
                <a:ea typeface="Calibri"/>
              </a:rPr>
              <a:t>Развитие дополнительного образования</a:t>
            </a:r>
            <a:endParaRPr lang="ru-RU" dirty="0"/>
          </a:p>
        </p:txBody>
      </p:sp>
      <p:sp>
        <p:nvSpPr>
          <p:cNvPr id="11" name="Блок-схема: знак завершения 10"/>
          <p:cNvSpPr/>
          <p:nvPr/>
        </p:nvSpPr>
        <p:spPr>
          <a:xfrm>
            <a:off x="467544" y="5085184"/>
            <a:ext cx="2592288" cy="792088"/>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latin typeface="Times New Roman"/>
                <a:ea typeface="Calibri"/>
              </a:rPr>
              <a:t>Другие вопросы образования</a:t>
            </a:r>
            <a:endParaRPr lang="ru-RU" dirty="0"/>
          </a:p>
        </p:txBody>
      </p:sp>
      <p:sp>
        <p:nvSpPr>
          <p:cNvPr id="12" name="Управляющая кнопка: далее 11">
            <a:hlinkClick r:id="" action="ppaction://hlinkshowjump?jump=nextslide" highlightClick="1"/>
          </p:cNvPr>
          <p:cNvSpPr/>
          <p:nvPr/>
        </p:nvSpPr>
        <p:spPr>
          <a:xfrm>
            <a:off x="3419872" y="1052736"/>
            <a:ext cx="792088" cy="432048"/>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3" name="Управляющая кнопка: далее 12">
            <a:hlinkClick r:id="" action="ppaction://hlinkshowjump?jump=nextslide" highlightClick="1"/>
          </p:cNvPr>
          <p:cNvSpPr/>
          <p:nvPr/>
        </p:nvSpPr>
        <p:spPr>
          <a:xfrm>
            <a:off x="3419872" y="3140968"/>
            <a:ext cx="792088" cy="432048"/>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4" name="Управляющая кнопка: далее 13">
            <a:hlinkClick r:id="" action="ppaction://hlinkshowjump?jump=nextslide" highlightClick="1"/>
          </p:cNvPr>
          <p:cNvSpPr/>
          <p:nvPr/>
        </p:nvSpPr>
        <p:spPr>
          <a:xfrm>
            <a:off x="3491880" y="5229200"/>
            <a:ext cx="792088" cy="432048"/>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5" name="Скругленный прямоугольник 14"/>
          <p:cNvSpPr/>
          <p:nvPr/>
        </p:nvSpPr>
        <p:spPr>
          <a:xfrm>
            <a:off x="4644008" y="116632"/>
            <a:ext cx="4176464" cy="19442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ru-RU" sz="1050" dirty="0" smtClean="0">
                <a:latin typeface="Times New Roman"/>
                <a:ea typeface="Calibri"/>
                <a:cs typeface="Times New Roman"/>
              </a:rPr>
              <a:t>Расходы </a:t>
            </a:r>
            <a:r>
              <a:rPr lang="ru-RU" sz="1050" dirty="0">
                <a:latin typeface="Times New Roman"/>
                <a:ea typeface="Calibri"/>
                <a:cs typeface="Times New Roman"/>
              </a:rPr>
              <a:t>составили 32926,0 тыс</a:t>
            </a:r>
            <a:r>
              <a:rPr lang="ru-RU" sz="1050" dirty="0" smtClean="0">
                <a:latin typeface="Times New Roman"/>
                <a:ea typeface="Calibri"/>
                <a:cs typeface="Times New Roman"/>
              </a:rPr>
              <a:t>..рублей.. </a:t>
            </a:r>
            <a:r>
              <a:rPr lang="ru-RU" sz="1050" dirty="0">
                <a:latin typeface="Times New Roman"/>
                <a:ea typeface="Calibri"/>
                <a:cs typeface="Times New Roman"/>
              </a:rPr>
              <a:t>В рамках данной подпрограммы предусмотрены расходы на обеспечение условий безопасного пребывания детей в образовательном учреждении, содержание зданий в соответствии с нормативами СанПИН, пожарной безопасности и травмобезопасности, оплату коммунальных услуг, услуг связи, содержание школьных автобусов общеобразовательных учреждений, уплату налогов. Расходы направлены на обеспечение получения качественного образования, создание материально- технических, финансовых, кадровых, управленческих условий для удовлетворения образовательных потребностей школьников.</a:t>
            </a:r>
            <a:endParaRPr lang="ru-RU" sz="1050" dirty="0">
              <a:ea typeface="Calibri"/>
              <a:cs typeface="Times New Roman"/>
            </a:endParaRPr>
          </a:p>
        </p:txBody>
      </p:sp>
      <p:sp>
        <p:nvSpPr>
          <p:cNvPr id="16" name="Скругленный прямоугольник 15"/>
          <p:cNvSpPr/>
          <p:nvPr/>
        </p:nvSpPr>
        <p:spPr>
          <a:xfrm>
            <a:off x="4644008" y="2204864"/>
            <a:ext cx="4176464" cy="20882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ru-RU" sz="1050" dirty="0" smtClean="0">
                <a:latin typeface="Times New Roman"/>
                <a:ea typeface="Calibri"/>
                <a:cs typeface="Times New Roman"/>
              </a:rPr>
              <a:t>Расходы </a:t>
            </a:r>
            <a:r>
              <a:rPr lang="ru-RU" sz="1050" dirty="0">
                <a:latin typeface="Times New Roman"/>
                <a:ea typeface="Calibri"/>
                <a:cs typeface="Times New Roman"/>
              </a:rPr>
              <a:t>составили 18275,8 </a:t>
            </a:r>
            <a:r>
              <a:rPr lang="ru-RU" sz="1050" dirty="0" smtClean="0">
                <a:latin typeface="Times New Roman"/>
                <a:ea typeface="Calibri"/>
                <a:cs typeface="Times New Roman"/>
              </a:rPr>
              <a:t>тыс. рублей. </a:t>
            </a:r>
            <a:r>
              <a:rPr lang="ru-RU" sz="1050" dirty="0">
                <a:latin typeface="Times New Roman"/>
                <a:ea typeface="Calibri"/>
                <a:cs typeface="Times New Roman"/>
              </a:rPr>
              <a:t>Мероприятия данной подпрограммы направлены на улучшение материально-технической базы учреждений дополнительного образования детей, создания условий для реализации эффективного и рационального учебно-воспитательного процесса в учреждениях дополнительного образования детей. </a:t>
            </a:r>
            <a:r>
              <a:rPr lang="ru-RU" sz="1050" dirty="0" smtClean="0">
                <a:latin typeface="Times New Roman"/>
                <a:ea typeface="Calibri"/>
                <a:cs typeface="Times New Roman"/>
              </a:rPr>
              <a:t> </a:t>
            </a:r>
            <a:r>
              <a:rPr lang="ru-RU" sz="1050" dirty="0">
                <a:latin typeface="Times New Roman"/>
                <a:ea typeface="Calibri"/>
                <a:cs typeface="Times New Roman"/>
              </a:rPr>
              <a:t>Дополнительное образование детей направлено на формирование и развитие творческих способностей детей, удовлетворение индивидуальных потребностей, формирование культуры здорового и безопасного образа жизни, организацию свободного времени, а также выявление и поддержка детей, проявивших выдающиеся способности.</a:t>
            </a:r>
            <a:endParaRPr lang="ru-RU" sz="1050" dirty="0">
              <a:ea typeface="Calibri"/>
              <a:cs typeface="Times New Roman"/>
            </a:endParaRPr>
          </a:p>
        </p:txBody>
      </p:sp>
      <p:sp>
        <p:nvSpPr>
          <p:cNvPr id="17" name="Скругленный прямоугольник 16"/>
          <p:cNvSpPr/>
          <p:nvPr/>
        </p:nvSpPr>
        <p:spPr>
          <a:xfrm>
            <a:off x="4644008" y="4509120"/>
            <a:ext cx="4176464" cy="20162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050" dirty="0" smtClean="0">
                <a:latin typeface="Times New Roman"/>
                <a:ea typeface="Calibri"/>
              </a:rPr>
              <a:t>Расходы </a:t>
            </a:r>
            <a:r>
              <a:rPr lang="ru-RU" sz="1050" dirty="0">
                <a:latin typeface="Times New Roman"/>
                <a:ea typeface="Calibri"/>
              </a:rPr>
              <a:t>составили 6110,3 тыс</a:t>
            </a:r>
            <a:r>
              <a:rPr lang="ru-RU" sz="1050" dirty="0" smtClean="0">
                <a:latin typeface="Times New Roman"/>
                <a:ea typeface="Calibri"/>
              </a:rPr>
              <a:t>. рублей .  </a:t>
            </a:r>
            <a:r>
              <a:rPr lang="ru-RU" sz="1050" dirty="0">
                <a:latin typeface="Times New Roman"/>
                <a:ea typeface="Calibri"/>
              </a:rPr>
              <a:t>Мероприятия подпрограммы направлены на повышение эффективности методической службы, обеспечивающей научно-методическое и информационное сопровождение развития муниципальной системы образования, повышение качества образования через повышение профессиональной компетентности руководящих и педагогических кадров. Так же мероприятия подпрограммы направлены на повышение эффективности и результативности деятельности бухгалтерско-хозяйственной службы управления </a:t>
            </a:r>
            <a:r>
              <a:rPr lang="ru-RU" sz="1050" dirty="0" smtClean="0">
                <a:latin typeface="Times New Roman"/>
                <a:ea typeface="Calibri"/>
              </a:rPr>
              <a:t>образования, </a:t>
            </a:r>
            <a:r>
              <a:rPr lang="ru-RU" sz="1050" dirty="0">
                <a:latin typeface="Times New Roman"/>
                <a:ea typeface="Calibri"/>
              </a:rPr>
              <a:t>укрепление материально-технической базы методического кабинета и бухгалтерско-хозяйственной службы управления образования. </a:t>
            </a:r>
            <a:endParaRPr lang="ru-RU" sz="1050" dirty="0"/>
          </a:p>
        </p:txBody>
      </p:sp>
    </p:spTree>
    <p:extLst>
      <p:ext uri="{BB962C8B-B14F-4D97-AF65-F5344CB8AC3E}">
        <p14:creationId xmlns:p14="http://schemas.microsoft.com/office/powerpoint/2010/main" val="34664884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3081" name="Picture 9" descr="C:\Documents and Settings\Efimenko\Local Settings\Temporary Internet Files\Content.IE5\20TSV1G5\02-11-2012_molodsovet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8031" y="44624"/>
            <a:ext cx="2138465" cy="194421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67544" y="1982294"/>
            <a:ext cx="7992888" cy="4031873"/>
          </a:xfrm>
          <a:prstGeom prst="rect">
            <a:avLst/>
          </a:prstGeom>
          <a:solidFill>
            <a:schemeClr val="accent4">
              <a:lumMod val="20000"/>
              <a:lumOff val="80000"/>
            </a:schemeClr>
          </a:solidFill>
        </p:spPr>
        <p:txBody>
          <a:bodyPr wrap="square">
            <a:spAutoFit/>
          </a:bodyPr>
          <a:lstStyle/>
          <a:p>
            <a:pPr indent="450215" algn="ctr">
              <a:spcAft>
                <a:spcPts val="0"/>
              </a:spcAft>
            </a:pPr>
            <a:r>
              <a:rPr lang="ru-RU" sz="1600" dirty="0">
                <a:latin typeface="Times New Roman" pitchFamily="18" charset="0"/>
                <a:ea typeface="Calibri"/>
                <a:cs typeface="Times New Roman" pitchFamily="18" charset="0"/>
              </a:rPr>
              <a:t> На реализацию мероприятий Программы на 2015 год с учетом изменений запланировано и выделено из бюджета 300,0 тыс. рублей, фактическое исполнение составило 300,0 тыс. рублей.</a:t>
            </a:r>
          </a:p>
          <a:p>
            <a:pPr indent="450215" algn="ctr">
              <a:spcAft>
                <a:spcPts val="0"/>
              </a:spcAft>
            </a:pPr>
            <a:r>
              <a:rPr lang="ru-RU" sz="1600" dirty="0">
                <a:latin typeface="Times New Roman" pitchFamily="18" charset="0"/>
                <a:ea typeface="Calibri"/>
                <a:cs typeface="Times New Roman" pitchFamily="18" charset="0"/>
              </a:rPr>
              <a:t>Целевые показатели конкретно по годам реализации программы не определены. </a:t>
            </a:r>
            <a:endParaRPr lang="ru-RU" sz="1600" dirty="0" smtClean="0">
              <a:latin typeface="Times New Roman" pitchFamily="18" charset="0"/>
              <a:ea typeface="Calibri"/>
              <a:cs typeface="Times New Roman" pitchFamily="18" charset="0"/>
            </a:endParaRPr>
          </a:p>
          <a:p>
            <a:pPr indent="450215" algn="ctr">
              <a:spcAft>
                <a:spcPts val="0"/>
              </a:spcAft>
            </a:pPr>
            <a:r>
              <a:rPr lang="ru-RU" sz="1600" dirty="0" smtClean="0">
                <a:latin typeface="Times New Roman" pitchFamily="18" charset="0"/>
                <a:ea typeface="Calibri"/>
                <a:cs typeface="Times New Roman" pitchFamily="18" charset="0"/>
              </a:rPr>
              <a:t>За </a:t>
            </a:r>
            <a:r>
              <a:rPr lang="ru-RU" sz="1600" dirty="0">
                <a:latin typeface="Times New Roman" pitchFamily="18" charset="0"/>
                <a:ea typeface="Calibri"/>
                <a:cs typeface="Times New Roman" pitchFamily="18" charset="0"/>
              </a:rPr>
              <a:t>2015 год достигнуты следующие показатели: </a:t>
            </a:r>
          </a:p>
          <a:p>
            <a:pPr marL="285750" indent="-285750" algn="ctr">
              <a:spcAft>
                <a:spcPts val="0"/>
              </a:spcAft>
              <a:buFontTx/>
              <a:buChar char="-"/>
            </a:pPr>
            <a:r>
              <a:rPr lang="ru-RU" sz="1600" dirty="0" smtClean="0">
                <a:latin typeface="Times New Roman" pitchFamily="18" charset="0"/>
                <a:ea typeface="Calibri"/>
                <a:cs typeface="Times New Roman" pitchFamily="18" charset="0"/>
              </a:rPr>
              <a:t>проведено </a:t>
            </a:r>
            <a:r>
              <a:rPr lang="ru-RU" sz="1600" dirty="0">
                <a:latin typeface="Times New Roman" pitchFamily="18" charset="0"/>
                <a:ea typeface="Calibri"/>
                <a:cs typeface="Times New Roman" pitchFamily="18" charset="0"/>
              </a:rPr>
              <a:t>30 мероприятий, повышающих качественный уровень организованного досуга молодежи, а также направленных на гражданско-патриотическое воспитание, профилактику асоциального поведения </a:t>
            </a:r>
            <a:endParaRPr lang="ru-RU" sz="1600" dirty="0" smtClean="0">
              <a:latin typeface="Times New Roman" pitchFamily="18" charset="0"/>
              <a:ea typeface="Calibri"/>
              <a:cs typeface="Times New Roman" pitchFamily="18" charset="0"/>
            </a:endParaRPr>
          </a:p>
          <a:p>
            <a:pPr marL="285750" indent="-285750" algn="ctr">
              <a:spcAft>
                <a:spcPts val="0"/>
              </a:spcAft>
              <a:buFontTx/>
              <a:buChar char="-"/>
            </a:pPr>
            <a:r>
              <a:rPr lang="ru-RU" sz="1600" dirty="0" smtClean="0">
                <a:latin typeface="Times New Roman" pitchFamily="18" charset="0"/>
                <a:ea typeface="Calibri"/>
                <a:cs typeface="Times New Roman" pitchFamily="18" charset="0"/>
              </a:rPr>
              <a:t>в </a:t>
            </a:r>
            <a:r>
              <a:rPr lang="ru-RU" sz="1600" dirty="0">
                <a:latin typeface="Times New Roman" pitchFamily="18" charset="0"/>
                <a:ea typeface="Calibri"/>
                <a:cs typeface="Times New Roman" pitchFamily="18" charset="0"/>
              </a:rPr>
              <a:t>молодежной среде;</a:t>
            </a:r>
          </a:p>
          <a:p>
            <a:pPr indent="450215" algn="ctr">
              <a:spcAft>
                <a:spcPts val="0"/>
              </a:spcAft>
            </a:pPr>
            <a:r>
              <a:rPr lang="ru-RU" sz="1600" dirty="0">
                <a:latin typeface="Times New Roman" pitchFamily="18" charset="0"/>
                <a:ea typeface="Calibri"/>
                <a:cs typeface="Times New Roman" pitchFamily="18" charset="0"/>
              </a:rPr>
              <a:t>           - на 50% снизилась доля молодых граждан, страдающих алкоголизмом, наркоманией, токсикоманией по сравнению с 2012 годом;</a:t>
            </a:r>
          </a:p>
          <a:p>
            <a:pPr indent="450215" algn="ctr">
              <a:spcAft>
                <a:spcPts val="0"/>
              </a:spcAft>
            </a:pPr>
            <a:r>
              <a:rPr lang="ru-RU" sz="1600" dirty="0">
                <a:latin typeface="Times New Roman" pitchFamily="18" charset="0"/>
                <a:ea typeface="Calibri"/>
                <a:cs typeface="Times New Roman" pitchFamily="18" charset="0"/>
              </a:rPr>
              <a:t>           - на 28 человек увеличилось количество детей и подростков, охваченных отдыхом в летний период;</a:t>
            </a:r>
          </a:p>
          <a:p>
            <a:pPr indent="450215" algn="ctr">
              <a:spcAft>
                <a:spcPts val="0"/>
              </a:spcAft>
            </a:pPr>
            <a:r>
              <a:rPr lang="ru-RU" sz="1600" dirty="0">
                <a:latin typeface="Times New Roman" pitchFamily="18" charset="0"/>
                <a:ea typeface="Calibri"/>
                <a:cs typeface="Times New Roman" pitchFamily="18" charset="0"/>
              </a:rPr>
              <a:t>           - проведено 10 мероприятий для детей и молодежи, направленных на творческое, духовно-нравственное, трудовое и физическое развитие.</a:t>
            </a:r>
          </a:p>
          <a:p>
            <a:pPr indent="450215" algn="ctr">
              <a:spcAft>
                <a:spcPts val="0"/>
              </a:spcAft>
              <a:tabLst>
                <a:tab pos="2019300" algn="l"/>
              </a:tabLst>
            </a:pPr>
            <a:r>
              <a:rPr lang="ru-RU" sz="1600" dirty="0">
                <a:latin typeface="Times New Roman" pitchFamily="18" charset="0"/>
                <a:ea typeface="Calibri"/>
                <a:cs typeface="Times New Roman" pitchFamily="18" charset="0"/>
              </a:rPr>
              <a:t>        </a:t>
            </a:r>
            <a:r>
              <a:rPr lang="ru-RU" sz="1600" dirty="0" smtClean="0">
                <a:latin typeface="Times New Roman" pitchFamily="18" charset="0"/>
                <a:ea typeface="Calibri"/>
                <a:cs typeface="Times New Roman" pitchFamily="18" charset="0"/>
              </a:rPr>
              <a:t>В </a:t>
            </a:r>
            <a:r>
              <a:rPr lang="ru-RU" sz="1600" dirty="0">
                <a:latin typeface="Times New Roman" pitchFamily="18" charset="0"/>
                <a:ea typeface="Calibri"/>
                <a:cs typeface="Times New Roman" pitchFamily="18" charset="0"/>
              </a:rPr>
              <a:t>2015 году были проведены все </a:t>
            </a:r>
            <a:r>
              <a:rPr lang="ru-RU" sz="1600" dirty="0" smtClean="0">
                <a:latin typeface="Times New Roman" pitchFamily="18" charset="0"/>
                <a:ea typeface="Calibri"/>
                <a:cs typeface="Times New Roman" pitchFamily="18" charset="0"/>
              </a:rPr>
              <a:t>мероприятия </a:t>
            </a:r>
            <a:r>
              <a:rPr lang="ru-RU" sz="1600" dirty="0">
                <a:latin typeface="Times New Roman" pitchFamily="18" charset="0"/>
                <a:ea typeface="Calibri"/>
                <a:cs typeface="Times New Roman" pitchFamily="18" charset="0"/>
              </a:rPr>
              <a:t>запланированные по </a:t>
            </a:r>
            <a:r>
              <a:rPr lang="ru-RU" sz="1600" dirty="0" smtClean="0">
                <a:latin typeface="Times New Roman" pitchFamily="18" charset="0"/>
                <a:ea typeface="Calibri"/>
                <a:cs typeface="Times New Roman" pitchFamily="18" charset="0"/>
              </a:rPr>
              <a:t>программе</a:t>
            </a:r>
            <a:r>
              <a:rPr lang="ru-RU" sz="1600" dirty="0">
                <a:latin typeface="Times New Roman" pitchFamily="18" charset="0"/>
                <a:ea typeface="Calibri"/>
                <a:cs typeface="Times New Roman" pitchFamily="18" charset="0"/>
              </a:rPr>
              <a:t>.</a:t>
            </a:r>
            <a:endParaRPr lang="ru-RU" sz="1600" dirty="0">
              <a:effectLst/>
              <a:latin typeface="Times New Roman" pitchFamily="18" charset="0"/>
              <a:ea typeface="Calibri"/>
              <a:cs typeface="Times New Roman" pitchFamily="18" charset="0"/>
            </a:endParaRPr>
          </a:p>
        </p:txBody>
      </p:sp>
      <p:sp>
        <p:nvSpPr>
          <p:cNvPr id="5" name="Заголовок 1"/>
          <p:cNvSpPr txBox="1">
            <a:spLocks/>
          </p:cNvSpPr>
          <p:nvPr/>
        </p:nvSpPr>
        <p:spPr>
          <a:xfrm>
            <a:off x="467544" y="432049"/>
            <a:ext cx="6336704" cy="908719"/>
          </a:xfrm>
          <a:prstGeom prst="rect">
            <a:avLst/>
          </a:prstGeom>
          <a:solidFill>
            <a:schemeClr val="accent2">
              <a:lumMod val="20000"/>
              <a:lumOff val="80000"/>
            </a:schemeClr>
          </a:solidFill>
          <a:scene3d>
            <a:camera prst="orthographicFront"/>
            <a:lightRig rig="threePt" dir="t"/>
          </a:scene3d>
          <a:sp3d>
            <a:bevelT w="152400" h="50800" prst="softRound"/>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b="1" dirty="0" smtClean="0">
                <a:solidFill>
                  <a:schemeClr val="tx2">
                    <a:lumMod val="75000"/>
                  </a:schemeClr>
                </a:solidFill>
                <a:latin typeface="Times New Roman" pitchFamily="18" charset="0"/>
                <a:cs typeface="Times New Roman" pitchFamily="18" charset="0"/>
              </a:rPr>
              <a:t/>
            </a:r>
            <a:br>
              <a:rPr lang="ru-RU" sz="2200" b="1" dirty="0" smtClean="0">
                <a:solidFill>
                  <a:schemeClr val="tx2">
                    <a:lumMod val="75000"/>
                  </a:schemeClr>
                </a:solidFill>
                <a:latin typeface="Times New Roman" pitchFamily="18" charset="0"/>
                <a:cs typeface="Times New Roman" pitchFamily="18" charset="0"/>
              </a:rPr>
            </a:br>
            <a:r>
              <a:rPr lang="ru-RU" sz="2200" b="1" dirty="0" smtClean="0">
                <a:solidFill>
                  <a:schemeClr val="tx2">
                    <a:lumMod val="75000"/>
                  </a:schemeClr>
                </a:solidFill>
                <a:latin typeface="Times New Roman" pitchFamily="18" charset="0"/>
                <a:cs typeface="Times New Roman" pitchFamily="18" charset="0"/>
              </a:rPr>
              <a:t>Муниципальная программа  </a:t>
            </a:r>
            <a:r>
              <a:rPr lang="ru-RU" sz="1800" b="1" dirty="0">
                <a:solidFill>
                  <a:schemeClr val="tx2">
                    <a:lumMod val="75000"/>
                  </a:schemeClr>
                </a:solidFill>
                <a:latin typeface="Times New Roman" pitchFamily="18" charset="0"/>
                <a:cs typeface="Times New Roman" pitchFamily="18" charset="0"/>
              </a:rPr>
              <a:t>                                                                                             «Молодежная политика Зеленчукского муниципального района на 2014 - 2015 годы»</a:t>
            </a:r>
            <a:br>
              <a:rPr lang="ru-RU" sz="1800" b="1" dirty="0">
                <a:solidFill>
                  <a:schemeClr val="tx2">
                    <a:lumMod val="75000"/>
                  </a:schemeClr>
                </a:solidFill>
                <a:latin typeface="Times New Roman" pitchFamily="18" charset="0"/>
                <a:cs typeface="Times New Roman" pitchFamily="18" charset="0"/>
              </a:rPr>
            </a:br>
            <a:endParaRPr lang="ru-RU" sz="1800"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004187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051" name="Picture 3" descr="C:\Documents and Settings\Efimenko\Local Settings\Temporary Internet Files\Content.IE5\1QPR522T\Composta-SPO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8152" y="4797152"/>
            <a:ext cx="6300192" cy="197882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55656" y="1340768"/>
            <a:ext cx="8536824" cy="3554819"/>
          </a:xfrm>
          <a:prstGeom prst="rect">
            <a:avLst/>
          </a:prstGeom>
          <a:solidFill>
            <a:schemeClr val="accent4">
              <a:lumMod val="20000"/>
              <a:lumOff val="80000"/>
            </a:schemeClr>
          </a:solidFill>
        </p:spPr>
        <p:txBody>
          <a:bodyPr wrap="square">
            <a:spAutoFit/>
          </a:bodyPr>
          <a:lstStyle/>
          <a:p>
            <a:pPr indent="450215" algn="ctr">
              <a:spcAft>
                <a:spcPts val="0"/>
              </a:spcAft>
            </a:pPr>
            <a:r>
              <a:rPr lang="ru-RU" sz="1500" dirty="0">
                <a:latin typeface="Times New Roman"/>
                <a:ea typeface="Times New Roman"/>
                <a:cs typeface="Times New Roman"/>
              </a:rPr>
              <a:t>В бюджете муниципального района на 2015 год на реализацию мероприятий данной </a:t>
            </a:r>
            <a:r>
              <a:rPr lang="ru-RU" sz="1500" dirty="0" smtClean="0">
                <a:latin typeface="Times New Roman"/>
                <a:ea typeface="Times New Roman"/>
                <a:cs typeface="Times New Roman"/>
              </a:rPr>
              <a:t>           программы </a:t>
            </a:r>
            <a:r>
              <a:rPr lang="ru-RU" sz="1500" dirty="0">
                <a:latin typeface="Times New Roman"/>
                <a:ea typeface="Times New Roman"/>
                <a:cs typeface="Times New Roman"/>
              </a:rPr>
              <a:t>было предусмотрено 300,0 тыс. рублей. </a:t>
            </a:r>
            <a:r>
              <a:rPr lang="ru-RU" sz="1500" dirty="0" smtClean="0">
                <a:latin typeface="Times New Roman"/>
                <a:ea typeface="Times New Roman"/>
                <a:cs typeface="Times New Roman"/>
              </a:rPr>
              <a:t> Фактически </a:t>
            </a:r>
            <a:r>
              <a:rPr lang="ru-RU" sz="1500" dirty="0">
                <a:latin typeface="Times New Roman"/>
                <a:ea typeface="Times New Roman"/>
                <a:cs typeface="Times New Roman"/>
              </a:rPr>
              <a:t>освоено было 300,0 тыс</a:t>
            </a:r>
            <a:r>
              <a:rPr lang="ru-RU" sz="1500" dirty="0" smtClean="0">
                <a:latin typeface="Times New Roman"/>
                <a:ea typeface="Times New Roman"/>
                <a:cs typeface="Times New Roman"/>
              </a:rPr>
              <a:t>. рублей              на </a:t>
            </a:r>
            <a:r>
              <a:rPr lang="ru-RU" sz="1500" dirty="0">
                <a:latin typeface="Times New Roman"/>
                <a:ea typeface="Times New Roman"/>
                <a:cs typeface="Times New Roman"/>
              </a:rPr>
              <a:t>проведение спортивных мероприятий по баскетболу, волейболу, футболу, легкой атлетике, шахматам, настольному теннису, вольной борьбе. </a:t>
            </a:r>
            <a:endParaRPr lang="ru-RU" sz="1500" dirty="0" smtClean="0">
              <a:latin typeface="Times New Roman"/>
              <a:ea typeface="Times New Roman"/>
              <a:cs typeface="Times New Roman"/>
            </a:endParaRPr>
          </a:p>
          <a:p>
            <a:pPr indent="450215" algn="ctr">
              <a:spcAft>
                <a:spcPts val="0"/>
              </a:spcAft>
            </a:pPr>
            <a:r>
              <a:rPr lang="ru-RU" sz="1500" dirty="0" smtClean="0">
                <a:latin typeface="Times New Roman"/>
                <a:ea typeface="Times New Roman"/>
                <a:cs typeface="Times New Roman"/>
              </a:rPr>
              <a:t>В </a:t>
            </a:r>
            <a:r>
              <a:rPr lang="ru-RU" sz="1500" dirty="0">
                <a:latin typeface="Times New Roman"/>
                <a:ea typeface="Times New Roman"/>
                <a:cs typeface="Times New Roman"/>
              </a:rPr>
              <a:t>2015 году были проведены все мероприятия, запланированные по программе. </a:t>
            </a:r>
            <a:endParaRPr lang="ru-RU" sz="1500" dirty="0" smtClean="0">
              <a:latin typeface="Times New Roman"/>
              <a:ea typeface="Times New Roman"/>
              <a:cs typeface="Times New Roman"/>
            </a:endParaRPr>
          </a:p>
          <a:p>
            <a:pPr indent="450215" algn="ctr">
              <a:spcAft>
                <a:spcPts val="0"/>
              </a:spcAft>
            </a:pPr>
            <a:r>
              <a:rPr lang="ru-RU" sz="1500" dirty="0" smtClean="0">
                <a:latin typeface="Times New Roman"/>
                <a:ea typeface="Times New Roman"/>
                <a:cs typeface="Times New Roman"/>
              </a:rPr>
              <a:t>Оценка </a:t>
            </a:r>
            <a:r>
              <a:rPr lang="ru-RU" sz="1500" dirty="0">
                <a:latin typeface="Times New Roman"/>
                <a:ea typeface="Calibri"/>
                <a:cs typeface="Times New Roman"/>
              </a:rPr>
              <a:t>эффективности программы в финансовых показателях относится к высокой категории (100%). </a:t>
            </a:r>
            <a:r>
              <a:rPr lang="ru-RU" sz="1500" dirty="0" smtClean="0">
                <a:latin typeface="Times New Roman"/>
                <a:ea typeface="Calibri"/>
                <a:cs typeface="Times New Roman"/>
              </a:rPr>
              <a:t> К </a:t>
            </a:r>
            <a:r>
              <a:rPr lang="ru-RU" sz="1500" dirty="0">
                <a:latin typeface="Times New Roman"/>
                <a:ea typeface="Calibri"/>
                <a:cs typeface="Times New Roman"/>
              </a:rPr>
              <a:t>целевым показателям социально-экономической эффективности программы относятся</a:t>
            </a:r>
            <a:r>
              <a:rPr lang="ru-RU" sz="1500" dirty="0" smtClean="0">
                <a:latin typeface="Times New Roman"/>
                <a:ea typeface="Calibri"/>
                <a:cs typeface="Times New Roman"/>
              </a:rPr>
              <a:t>:    </a:t>
            </a:r>
          </a:p>
          <a:p>
            <a:pPr indent="450215" algn="ctr">
              <a:spcAft>
                <a:spcPts val="0"/>
              </a:spcAft>
            </a:pPr>
            <a:r>
              <a:rPr lang="ru-RU" sz="1500" dirty="0" smtClean="0">
                <a:latin typeface="Times New Roman"/>
                <a:ea typeface="Times New Roman"/>
              </a:rPr>
              <a:t>- увеличение </a:t>
            </a:r>
            <a:r>
              <a:rPr lang="ru-RU" sz="1500" dirty="0">
                <a:latin typeface="Times New Roman"/>
                <a:ea typeface="Times New Roman"/>
              </a:rPr>
              <a:t>доли жителей района, систематически занимающихся физической культурой и спортом</a:t>
            </a:r>
            <a:r>
              <a:rPr lang="ru-RU" sz="1500" dirty="0" smtClean="0">
                <a:latin typeface="Times New Roman"/>
                <a:ea typeface="Times New Roman"/>
              </a:rPr>
              <a:t>;    -  </a:t>
            </a:r>
            <a:r>
              <a:rPr lang="ru-RU" sz="1500" dirty="0">
                <a:latin typeface="Times New Roman"/>
                <a:ea typeface="Times New Roman"/>
              </a:rPr>
              <a:t>увеличение количества детей и подростков, занимающихся спортом;</a:t>
            </a:r>
          </a:p>
          <a:p>
            <a:pPr indent="431800" algn="ctr">
              <a:spcAft>
                <a:spcPts val="0"/>
              </a:spcAft>
            </a:pPr>
            <a:r>
              <a:rPr lang="ru-RU" sz="1500" dirty="0">
                <a:latin typeface="Times New Roman"/>
                <a:ea typeface="Times New Roman"/>
              </a:rPr>
              <a:t>- увеличение количества спортивных сооружений в районе. </a:t>
            </a:r>
          </a:p>
          <a:p>
            <a:pPr indent="431800" algn="ctr">
              <a:spcAft>
                <a:spcPts val="0"/>
              </a:spcAft>
            </a:pPr>
            <a:r>
              <a:rPr lang="ru-RU" sz="1500" dirty="0">
                <a:latin typeface="Times New Roman"/>
                <a:ea typeface="Times New Roman"/>
              </a:rPr>
              <a:t>К 2016 году планируется увеличить удельный вес населения, систематически занимающегося физической культурой и спортом, до 35%. В 2015 году данный коэффициент достиг 34 %. Оценка эффективности программы в целевых показателях относится к средней категории. Следовательно, программа работает, может быть признана эффективной и целесообразной к финансированию на 2016 год с учетом корректировки объемов финансирования. </a:t>
            </a:r>
            <a:endParaRPr lang="ru-RU" sz="1500" dirty="0">
              <a:effectLst/>
              <a:latin typeface="Times New Roman"/>
              <a:ea typeface="Times New Roman"/>
            </a:endParaRPr>
          </a:p>
        </p:txBody>
      </p:sp>
      <p:sp>
        <p:nvSpPr>
          <p:cNvPr id="5" name="Заголовок 1"/>
          <p:cNvSpPr txBox="1">
            <a:spLocks/>
          </p:cNvSpPr>
          <p:nvPr/>
        </p:nvSpPr>
        <p:spPr>
          <a:xfrm>
            <a:off x="1043608" y="188640"/>
            <a:ext cx="7200800" cy="1008112"/>
          </a:xfrm>
          <a:prstGeom prst="rect">
            <a:avLst/>
          </a:prstGeom>
          <a:solidFill>
            <a:schemeClr val="accent2">
              <a:lumMod val="20000"/>
              <a:lumOff val="80000"/>
            </a:schemeClr>
          </a:solidFill>
          <a:scene3d>
            <a:camera prst="orthographicFront"/>
            <a:lightRig rig="threePt" dir="t"/>
          </a:scene3d>
          <a:sp3d>
            <a:bevelT w="152400" h="50800" prst="softRound"/>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b="1" dirty="0" smtClean="0">
                <a:solidFill>
                  <a:schemeClr val="tx2">
                    <a:lumMod val="75000"/>
                  </a:schemeClr>
                </a:solidFill>
                <a:latin typeface="Times New Roman" pitchFamily="18" charset="0"/>
                <a:cs typeface="Times New Roman" pitchFamily="18" charset="0"/>
              </a:rPr>
              <a:t/>
            </a:r>
            <a:br>
              <a:rPr lang="ru-RU" sz="2200" b="1" dirty="0" smtClean="0">
                <a:solidFill>
                  <a:schemeClr val="tx2">
                    <a:lumMod val="75000"/>
                  </a:schemeClr>
                </a:solidFill>
                <a:latin typeface="Times New Roman" pitchFamily="18" charset="0"/>
                <a:cs typeface="Times New Roman" pitchFamily="18" charset="0"/>
              </a:rPr>
            </a:br>
            <a:r>
              <a:rPr lang="ru-RU" sz="2200" b="1" dirty="0" smtClean="0">
                <a:solidFill>
                  <a:schemeClr val="tx2">
                    <a:lumMod val="75000"/>
                  </a:schemeClr>
                </a:solidFill>
                <a:latin typeface="Times New Roman" pitchFamily="18" charset="0"/>
                <a:cs typeface="Times New Roman" pitchFamily="18" charset="0"/>
              </a:rPr>
              <a:t>Муниципальная программа  </a:t>
            </a:r>
            <a:r>
              <a:rPr lang="ru-RU" sz="1800" b="1" dirty="0">
                <a:solidFill>
                  <a:schemeClr val="tx2">
                    <a:lumMod val="75000"/>
                  </a:schemeClr>
                </a:solidFill>
                <a:latin typeface="Times New Roman" pitchFamily="18" charset="0"/>
                <a:cs typeface="Times New Roman" pitchFamily="18" charset="0"/>
              </a:rPr>
              <a:t>                                                                                             «Развитие физической культуры и спорта в Зеленчукском муниципальном районе на 2014 – 2016 годы»</a:t>
            </a:r>
            <a:br>
              <a:rPr lang="ru-RU" sz="1800" b="1" dirty="0">
                <a:solidFill>
                  <a:schemeClr val="tx2">
                    <a:lumMod val="75000"/>
                  </a:schemeClr>
                </a:solidFill>
                <a:latin typeface="Times New Roman" pitchFamily="18" charset="0"/>
                <a:cs typeface="Times New Roman" pitchFamily="18" charset="0"/>
              </a:rPr>
            </a:br>
            <a:endParaRPr lang="ru-RU" sz="1800"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4537922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8" name="Рисунок 7" descr="https://im0-tub-ru.yandex.net/i?id=896e15f071437316f36ecee065db0102&amp;n=33&amp;h=190&amp;w=273">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624736" y="3573016"/>
            <a:ext cx="2483768" cy="2304256"/>
          </a:xfrm>
          <a:prstGeom prst="rect">
            <a:avLst/>
          </a:prstGeom>
          <a:noFill/>
          <a:ln>
            <a:noFill/>
          </a:ln>
        </p:spPr>
      </p:pic>
      <p:pic>
        <p:nvPicPr>
          <p:cNvPr id="7" name="Рисунок 6" descr="https://im2-tub-ru.yandex.net/i?id=1eb22d7597d2ad9e750955c02fa037ff&amp;n=33&amp;h=190&amp;w=254">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07504" y="567494"/>
            <a:ext cx="2736304" cy="2285442"/>
          </a:xfrm>
          <a:prstGeom prst="rect">
            <a:avLst/>
          </a:prstGeom>
          <a:noFill/>
          <a:ln>
            <a:noFill/>
          </a:ln>
        </p:spPr>
      </p:pic>
      <p:sp>
        <p:nvSpPr>
          <p:cNvPr id="4" name="Прямоугольник 3"/>
          <p:cNvSpPr/>
          <p:nvPr/>
        </p:nvSpPr>
        <p:spPr>
          <a:xfrm>
            <a:off x="2987824" y="1052736"/>
            <a:ext cx="5904656" cy="2308324"/>
          </a:xfrm>
          <a:prstGeom prst="rect">
            <a:avLst/>
          </a:prstGeom>
          <a:solidFill>
            <a:schemeClr val="accent4">
              <a:lumMod val="20000"/>
              <a:lumOff val="80000"/>
            </a:schemeClr>
          </a:solidFill>
        </p:spPr>
        <p:txBody>
          <a:bodyPr wrap="square">
            <a:spAutoFit/>
          </a:bodyPr>
          <a:lstStyle/>
          <a:p>
            <a:pPr algn="ctr"/>
            <a:r>
              <a:rPr lang="ru-RU" sz="1200" dirty="0" smtClean="0">
                <a:latin typeface="Times New Roman" pitchFamily="18" charset="0"/>
                <a:cs typeface="Times New Roman" pitchFamily="18" charset="0"/>
              </a:rPr>
              <a:t>Финансирование программы осуществляется за счет средств:</a:t>
            </a:r>
          </a:p>
          <a:p>
            <a:pPr algn="ctr"/>
            <a:r>
              <a:rPr lang="ru-RU" sz="1200" dirty="0" smtClean="0">
                <a:latin typeface="Times New Roman" pitchFamily="18" charset="0"/>
                <a:cs typeface="Times New Roman" pitchFamily="18" charset="0"/>
              </a:rPr>
              <a:t>федерального бюджета, предоставляемых на конкурсной основе в форме субсидий бюджету Карачаево-Черкесской Республики на софинансирование мероприятий Программы;   средств  республиканского бюджета,  предоставляемые  на конкурсной основе в форме субсидий бюджету Зеленчукского муниципального района на софинансирование мероприятий Программы;  средств местного бюджета;  средств кредитных и других организаций, предоставляющих молодым семьям кредиты и займы  на  приобретение жилого помещения или строительство индивидуального жилого дома, в том числе ипотечные жилищные кредиты; средств молодых семей, используемых для частичной оплаты стоимости приобретаемого жилого помещения или строительства индивидуального жилого дома.</a:t>
            </a:r>
          </a:p>
          <a:p>
            <a:pPr algn="ctr"/>
            <a:r>
              <a:rPr lang="ru-RU" sz="1200" dirty="0" smtClean="0">
                <a:latin typeface="Times New Roman" pitchFamily="18" charset="0"/>
                <a:cs typeface="Times New Roman" pitchFamily="18" charset="0"/>
              </a:rPr>
              <a:t>          </a:t>
            </a:r>
            <a:endParaRPr lang="ru-RU" sz="1200" dirty="0">
              <a:latin typeface="Times New Roman" pitchFamily="18" charset="0"/>
              <a:cs typeface="Times New Roman" pitchFamily="18" charset="0"/>
            </a:endParaRPr>
          </a:p>
        </p:txBody>
      </p:sp>
      <p:sp>
        <p:nvSpPr>
          <p:cNvPr id="5" name="Заголовок 1"/>
          <p:cNvSpPr txBox="1">
            <a:spLocks/>
          </p:cNvSpPr>
          <p:nvPr/>
        </p:nvSpPr>
        <p:spPr>
          <a:xfrm>
            <a:off x="2411760" y="72009"/>
            <a:ext cx="6480720" cy="908719"/>
          </a:xfrm>
          <a:prstGeom prst="rect">
            <a:avLst/>
          </a:prstGeom>
          <a:solidFill>
            <a:schemeClr val="accent2">
              <a:lumMod val="20000"/>
              <a:lumOff val="80000"/>
            </a:schemeClr>
          </a:solidFill>
          <a:scene3d>
            <a:camera prst="orthographicFront"/>
            <a:lightRig rig="threePt" dir="t"/>
          </a:scene3d>
          <a:sp3d>
            <a:bevelT w="152400" h="50800" prst="softRound"/>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b="1" dirty="0" smtClean="0">
                <a:solidFill>
                  <a:schemeClr val="tx2">
                    <a:lumMod val="75000"/>
                  </a:schemeClr>
                </a:solidFill>
                <a:latin typeface="Times New Roman" pitchFamily="18" charset="0"/>
                <a:cs typeface="Times New Roman" pitchFamily="18" charset="0"/>
              </a:rPr>
              <a:t/>
            </a:r>
            <a:br>
              <a:rPr lang="ru-RU" sz="2200" b="1" dirty="0" smtClean="0">
                <a:solidFill>
                  <a:schemeClr val="tx2">
                    <a:lumMod val="75000"/>
                  </a:schemeClr>
                </a:solidFill>
                <a:latin typeface="Times New Roman" pitchFamily="18" charset="0"/>
                <a:cs typeface="Times New Roman" pitchFamily="18" charset="0"/>
              </a:rPr>
            </a:br>
            <a:r>
              <a:rPr lang="ru-RU" sz="2200" b="1" dirty="0" smtClean="0">
                <a:solidFill>
                  <a:schemeClr val="tx2">
                    <a:lumMod val="75000"/>
                  </a:schemeClr>
                </a:solidFill>
                <a:latin typeface="Times New Roman" pitchFamily="18" charset="0"/>
                <a:cs typeface="Times New Roman" pitchFamily="18" charset="0"/>
              </a:rPr>
              <a:t>Муниципальная программа  </a:t>
            </a:r>
            <a:r>
              <a:rPr lang="ru-RU" sz="1800" b="1" dirty="0">
                <a:solidFill>
                  <a:schemeClr val="tx2">
                    <a:lumMod val="75000"/>
                  </a:schemeClr>
                </a:solidFill>
                <a:latin typeface="Times New Roman" pitchFamily="18" charset="0"/>
                <a:cs typeface="Times New Roman" pitchFamily="18" charset="0"/>
              </a:rPr>
              <a:t>                                                                                              «Обеспечение жильем молодых семей  на 2014-2015 годы</a:t>
            </a:r>
            <a:r>
              <a:rPr lang="ru-RU" sz="1800" b="1" dirty="0" smtClean="0">
                <a:solidFill>
                  <a:schemeClr val="tx2">
                    <a:lumMod val="75000"/>
                  </a:schemeClr>
                </a:solidFill>
                <a:latin typeface="Times New Roman" pitchFamily="18" charset="0"/>
                <a:cs typeface="Times New Roman" pitchFamily="18" charset="0"/>
              </a:rPr>
              <a:t>»</a:t>
            </a:r>
          </a:p>
          <a:p>
            <a:endParaRPr lang="ru-RU" sz="1650" b="1" dirty="0">
              <a:solidFill>
                <a:schemeClr val="tx2">
                  <a:lumMod val="75000"/>
                </a:schemeClr>
              </a:solidFill>
              <a:latin typeface="Times New Roman" pitchFamily="18" charset="0"/>
              <a:cs typeface="Times New Roman" pitchFamily="18" charset="0"/>
            </a:endParaRPr>
          </a:p>
        </p:txBody>
      </p:sp>
      <p:sp>
        <p:nvSpPr>
          <p:cNvPr id="6" name="Прямоугольник 5"/>
          <p:cNvSpPr/>
          <p:nvPr/>
        </p:nvSpPr>
        <p:spPr>
          <a:xfrm>
            <a:off x="107504" y="3212976"/>
            <a:ext cx="6696744" cy="3093154"/>
          </a:xfrm>
          <a:prstGeom prst="rect">
            <a:avLst/>
          </a:prstGeom>
          <a:solidFill>
            <a:schemeClr val="accent4">
              <a:lumMod val="20000"/>
              <a:lumOff val="80000"/>
            </a:schemeClr>
          </a:solidFill>
        </p:spPr>
        <p:txBody>
          <a:bodyPr wrap="square">
            <a:spAutoFit/>
          </a:bodyPr>
          <a:lstStyle/>
          <a:p>
            <a:pPr algn="ctr"/>
            <a:r>
              <a:rPr lang="ru-RU" sz="1300" dirty="0">
                <a:latin typeface="Times New Roman" pitchFamily="18" charset="0"/>
                <a:cs typeface="Times New Roman" pitchFamily="18" charset="0"/>
              </a:rPr>
              <a:t>Мероприятия данной программы направлены на укрепление института молодой семьи, оздоровление демографической ситуации в обществе, реализация государственной поддержки, направленной на улучшение жилищных условий молодых семей.</a:t>
            </a:r>
          </a:p>
          <a:p>
            <a:pPr algn="ctr"/>
            <a:r>
              <a:rPr lang="ru-RU" sz="1300" dirty="0">
                <a:latin typeface="Times New Roman" pitchFamily="18" charset="0"/>
                <a:cs typeface="Times New Roman" pitchFamily="18" charset="0"/>
              </a:rPr>
              <a:t>В рамках реализации программы в на 2015 год была запланирована выдача сертификатов о праве на получение социальной выплаты на приобретение жилого помещения или строительство индивидуального жилого дома 40 молодым семьям.  </a:t>
            </a:r>
          </a:p>
          <a:p>
            <a:pPr algn="ctr"/>
            <a:r>
              <a:rPr lang="ru-RU" sz="1300" dirty="0">
                <a:latin typeface="Times New Roman" pitchFamily="18" charset="0"/>
                <a:cs typeface="Times New Roman" pitchFamily="18" charset="0"/>
              </a:rPr>
              <a:t> В программе на выполнение мероприятий 2015 года было предусмотрено финансирование из бюджета муниципального района в размере 2937,3 тыс. руб. На реализацию программных мероприятий из бюджета района на 2015 год было выделено 1505,9 тыс</a:t>
            </a:r>
            <a:r>
              <a:rPr lang="ru-RU" sz="1300" dirty="0" smtClean="0">
                <a:latin typeface="Times New Roman" pitchFamily="18" charset="0"/>
                <a:cs typeface="Times New Roman" pitchFamily="18" charset="0"/>
              </a:rPr>
              <a:t>.</a:t>
            </a:r>
            <a:r>
              <a:rPr lang="en-US" sz="1300"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рублей</a:t>
            </a:r>
            <a:r>
              <a:rPr lang="ru-RU" sz="1300" dirty="0">
                <a:latin typeface="Times New Roman" pitchFamily="18" charset="0"/>
                <a:cs typeface="Times New Roman" pitchFamily="18" charset="0"/>
              </a:rPr>
              <a:t>, субсидия выплачена 16 семьям. В 2015 году выданы сертификаты только 9 семьям из запланированных по программе 40 семей (22,5%). В связи с тем, что изменения в части сокращения объемов финансирования на 2015 год не были своевременно внесены в программу, уровень использования финансовых средств за 2015 год оказался ниже, и составил 51%. Средства, выделенные из бюджета и профинансированные в 2015 году, были направлены на реализацию программных мероприятий 2014 года.</a:t>
            </a:r>
          </a:p>
        </p:txBody>
      </p:sp>
    </p:spTree>
    <p:extLst>
      <p:ext uri="{BB962C8B-B14F-4D97-AF65-F5344CB8AC3E}">
        <p14:creationId xmlns:p14="http://schemas.microsoft.com/office/powerpoint/2010/main" val="5005629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106" name="Picture 10" descr="C:\Documents and Settings\Efimenko\Local Settings\Temporary Internet Files\Content.IE5\1QPR522T\ai-224363-aux-head-20160926_szkola_tass_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2996952"/>
            <a:ext cx="2304256" cy="187220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47820" y="1988840"/>
            <a:ext cx="5940404" cy="4401205"/>
          </a:xfrm>
          <a:prstGeom prst="rect">
            <a:avLst/>
          </a:prstGeom>
          <a:solidFill>
            <a:schemeClr val="accent4">
              <a:lumMod val="20000"/>
              <a:lumOff val="80000"/>
            </a:schemeClr>
          </a:solidFill>
        </p:spPr>
        <p:txBody>
          <a:bodyPr wrap="square">
            <a:spAutoFit/>
          </a:bodyPr>
          <a:lstStyle/>
          <a:p>
            <a:pPr indent="450215" algn="just">
              <a:spcAft>
                <a:spcPts val="0"/>
              </a:spcAft>
            </a:pPr>
            <a:endParaRPr lang="ru-RU" sz="1400" dirty="0" smtClean="0">
              <a:latin typeface="Times New Roman"/>
              <a:ea typeface="Calibri"/>
              <a:cs typeface="Times New Roman"/>
            </a:endParaRPr>
          </a:p>
          <a:p>
            <a:pPr indent="450215" algn="just">
              <a:spcAft>
                <a:spcPts val="0"/>
              </a:spcAft>
            </a:pPr>
            <a:endParaRPr lang="ru-RU" sz="1400" dirty="0" smtClean="0">
              <a:latin typeface="Times New Roman"/>
              <a:ea typeface="Calibri"/>
              <a:cs typeface="Times New Roman"/>
            </a:endParaRPr>
          </a:p>
          <a:p>
            <a:pPr indent="450215" algn="ctr">
              <a:spcAft>
                <a:spcPts val="0"/>
              </a:spcAft>
            </a:pPr>
            <a:r>
              <a:rPr lang="ru-RU" sz="1400" dirty="0" smtClean="0">
                <a:latin typeface="Times New Roman"/>
                <a:ea typeface="Calibri"/>
                <a:cs typeface="Times New Roman"/>
              </a:rPr>
              <a:t>На </a:t>
            </a:r>
            <a:r>
              <a:rPr lang="ru-RU" sz="1400" dirty="0">
                <a:latin typeface="Times New Roman"/>
                <a:ea typeface="Calibri"/>
                <a:cs typeface="Times New Roman"/>
              </a:rPr>
              <a:t>реализацию мероприятий Программы </a:t>
            </a:r>
            <a:r>
              <a:rPr lang="ru-RU" sz="1400" dirty="0" smtClean="0">
                <a:latin typeface="Times New Roman"/>
                <a:ea typeface="Calibri"/>
                <a:cs typeface="Times New Roman"/>
              </a:rPr>
              <a:t>в </a:t>
            </a:r>
            <a:r>
              <a:rPr lang="ru-RU" sz="1400" dirty="0">
                <a:latin typeface="Times New Roman"/>
                <a:ea typeface="Calibri"/>
                <a:cs typeface="Times New Roman"/>
              </a:rPr>
              <a:t>2015 </a:t>
            </a:r>
            <a:r>
              <a:rPr lang="ru-RU" sz="1400" dirty="0" smtClean="0">
                <a:latin typeface="Times New Roman"/>
                <a:ea typeface="Calibri"/>
                <a:cs typeface="Times New Roman"/>
              </a:rPr>
              <a:t>году </a:t>
            </a:r>
          </a:p>
          <a:p>
            <a:pPr indent="450215" algn="ctr">
              <a:spcAft>
                <a:spcPts val="0"/>
              </a:spcAft>
            </a:pPr>
            <a:r>
              <a:rPr lang="ru-RU" sz="1400" dirty="0" smtClean="0">
                <a:latin typeface="Times New Roman"/>
                <a:ea typeface="Calibri"/>
                <a:cs typeface="Times New Roman"/>
              </a:rPr>
              <a:t>выделено </a:t>
            </a:r>
            <a:r>
              <a:rPr lang="ru-RU" sz="1400" dirty="0">
                <a:latin typeface="Times New Roman"/>
                <a:ea typeface="Calibri"/>
                <a:cs typeface="Times New Roman"/>
              </a:rPr>
              <a:t>из бюджета района 50,0 тыс. рублей</a:t>
            </a:r>
            <a:r>
              <a:rPr lang="ru-RU" sz="1400" dirty="0" smtClean="0">
                <a:latin typeface="Times New Roman"/>
                <a:ea typeface="Calibri"/>
                <a:cs typeface="Times New Roman"/>
              </a:rPr>
              <a:t>.</a:t>
            </a:r>
          </a:p>
          <a:p>
            <a:pPr indent="450215" algn="ctr">
              <a:spcAft>
                <a:spcPts val="0"/>
              </a:spcAft>
            </a:pPr>
            <a:r>
              <a:rPr lang="ru-RU" sz="1400" dirty="0" smtClean="0">
                <a:latin typeface="Times New Roman"/>
                <a:ea typeface="Calibri"/>
                <a:cs typeface="Times New Roman"/>
              </a:rPr>
              <a:t> </a:t>
            </a:r>
            <a:r>
              <a:rPr lang="ru-RU" sz="1400" dirty="0">
                <a:latin typeface="Times New Roman"/>
                <a:ea typeface="Calibri"/>
                <a:cs typeface="Times New Roman"/>
              </a:rPr>
              <a:t>Программа разработана с целью приобщения подростков к труду в свободное от учебы время, получения первичных профессиональных навыков, адаптации на рынке труда района, профилактики безнадзорности и правонарушений среди несовершеннолетних. Программа предусматривает решение задач по временному трудоустройству несовершеннолетних граждан в возрасте от 14 до 18 лет, а также оказание услуг по профессиональной ориентации с целью оказания помощи в выборе профессии и профессиональном самоопределении.</a:t>
            </a:r>
            <a:endParaRPr lang="ru-RU" sz="1400" dirty="0">
              <a:latin typeface="Calibri"/>
              <a:ea typeface="Calibri"/>
              <a:cs typeface="Times New Roman"/>
            </a:endParaRPr>
          </a:p>
          <a:p>
            <a:pPr indent="450215" algn="ctr">
              <a:spcAft>
                <a:spcPts val="0"/>
              </a:spcAft>
            </a:pPr>
            <a:r>
              <a:rPr lang="ru-RU" sz="1400" dirty="0">
                <a:latin typeface="Times New Roman"/>
                <a:ea typeface="Calibri"/>
                <a:cs typeface="Times New Roman"/>
              </a:rPr>
              <a:t>По программе было запланировано трудоустроить на временные работы 30 человек, трудоустроено – 31 человек. По итогам реализации мероприятия программы, средства бюджета израсходованы в размере 49,6 тыс. рублей. Процент освоения выделенных средств на реализацию мероприятия программы составил 99,2%, по целевым показателям – </a:t>
            </a:r>
            <a:r>
              <a:rPr lang="ru-RU" sz="1400" dirty="0" smtClean="0">
                <a:latin typeface="Times New Roman"/>
                <a:ea typeface="Calibri"/>
                <a:cs typeface="Times New Roman"/>
              </a:rPr>
              <a:t>103%.</a:t>
            </a:r>
          </a:p>
          <a:p>
            <a:pPr indent="450215" algn="ctr">
              <a:spcAft>
                <a:spcPts val="0"/>
              </a:spcAft>
            </a:pPr>
            <a:endParaRPr lang="ru-RU" sz="1400" dirty="0">
              <a:effectLst/>
              <a:latin typeface="Times New Roman"/>
              <a:ea typeface="Calibri"/>
              <a:cs typeface="Times New Roman"/>
            </a:endParaRPr>
          </a:p>
          <a:p>
            <a:pPr indent="450215" algn="just">
              <a:spcAft>
                <a:spcPts val="0"/>
              </a:spcAft>
            </a:pPr>
            <a:endParaRPr lang="ru-RU" sz="1400" dirty="0" smtClean="0">
              <a:latin typeface="Times New Roman"/>
              <a:ea typeface="Calibri"/>
              <a:cs typeface="Times New Roman"/>
            </a:endParaRPr>
          </a:p>
          <a:p>
            <a:pPr indent="450215" algn="just">
              <a:spcAft>
                <a:spcPts val="0"/>
              </a:spcAft>
            </a:pPr>
            <a:endParaRPr lang="ru-RU" sz="1400" dirty="0">
              <a:effectLst/>
              <a:latin typeface="Calibri"/>
              <a:ea typeface="Calibri"/>
              <a:cs typeface="Times New Roman"/>
            </a:endParaRPr>
          </a:p>
        </p:txBody>
      </p:sp>
      <p:sp>
        <p:nvSpPr>
          <p:cNvPr id="5" name="Прямоугольник 4"/>
          <p:cNvSpPr/>
          <p:nvPr/>
        </p:nvSpPr>
        <p:spPr>
          <a:xfrm>
            <a:off x="2339752" y="188640"/>
            <a:ext cx="6480720" cy="984885"/>
          </a:xfrm>
          <a:prstGeom prst="rect">
            <a:avLst/>
          </a:prstGeom>
          <a:solidFill>
            <a:schemeClr val="accent2">
              <a:lumMod val="20000"/>
              <a:lumOff val="80000"/>
            </a:schemeClr>
          </a:solidFill>
          <a:scene3d>
            <a:camera prst="orthographicFront"/>
            <a:lightRig rig="threePt" dir="t"/>
          </a:scene3d>
          <a:sp3d>
            <a:bevelT w="152400" h="50800" prst="softRound"/>
          </a:sp3d>
        </p:spPr>
        <p:txBody>
          <a:bodyPr wrap="square">
            <a:spAutoFit/>
          </a:bodyPr>
          <a:lstStyle/>
          <a:p>
            <a:pPr algn="ctr"/>
            <a:r>
              <a:rPr lang="ru-RU" sz="2200" b="1" dirty="0">
                <a:solidFill>
                  <a:schemeClr val="tx2">
                    <a:lumMod val="50000"/>
                  </a:schemeClr>
                </a:solidFill>
                <a:latin typeface="Times New Roman" pitchFamily="18" charset="0"/>
                <a:ea typeface="Calibri"/>
                <a:cs typeface="Times New Roman" pitchFamily="18" charset="0"/>
              </a:rPr>
              <a:t>Муниципальная программа</a:t>
            </a:r>
            <a:br>
              <a:rPr lang="ru-RU" sz="2200" b="1" dirty="0">
                <a:solidFill>
                  <a:schemeClr val="tx2">
                    <a:lumMod val="50000"/>
                  </a:schemeClr>
                </a:solidFill>
                <a:latin typeface="Times New Roman" pitchFamily="18" charset="0"/>
                <a:ea typeface="Calibri"/>
                <a:cs typeface="Times New Roman" pitchFamily="18" charset="0"/>
              </a:rPr>
            </a:br>
            <a:r>
              <a:rPr lang="ru-RU" b="1" dirty="0">
                <a:solidFill>
                  <a:schemeClr val="tx2">
                    <a:lumMod val="50000"/>
                  </a:schemeClr>
                </a:solidFill>
                <a:latin typeface="Times New Roman" pitchFamily="18" charset="0"/>
                <a:ea typeface="Calibri"/>
                <a:cs typeface="Times New Roman" pitchFamily="18" charset="0"/>
              </a:rPr>
              <a:t>          «Содействие </a:t>
            </a:r>
            <a:r>
              <a:rPr lang="ru-RU" b="1" dirty="0" smtClean="0">
                <a:solidFill>
                  <a:schemeClr val="tx2">
                    <a:lumMod val="50000"/>
                  </a:schemeClr>
                </a:solidFill>
                <a:latin typeface="Times New Roman" pitchFamily="18" charset="0"/>
                <a:ea typeface="Calibri"/>
                <a:cs typeface="Times New Roman" pitchFamily="18" charset="0"/>
              </a:rPr>
              <a:t>занятости несовершеннолетних граждан Зеленчукского </a:t>
            </a:r>
            <a:r>
              <a:rPr lang="ru-RU" b="1" dirty="0">
                <a:solidFill>
                  <a:schemeClr val="tx2">
                    <a:lumMod val="50000"/>
                  </a:schemeClr>
                </a:solidFill>
                <a:latin typeface="Times New Roman" pitchFamily="18" charset="0"/>
                <a:ea typeface="Calibri"/>
                <a:cs typeface="Times New Roman" pitchFamily="18" charset="0"/>
              </a:rPr>
              <a:t>муниципального района на 2014-2016 годы»</a:t>
            </a:r>
            <a:r>
              <a:rPr lang="ru-RU" dirty="0">
                <a:solidFill>
                  <a:schemeClr val="tx2">
                    <a:lumMod val="50000"/>
                  </a:schemeClr>
                </a:solidFill>
                <a:latin typeface="Times New Roman" pitchFamily="18" charset="0"/>
                <a:ea typeface="Calibri"/>
                <a:cs typeface="Times New Roman" pitchFamily="18" charset="0"/>
              </a:rPr>
              <a:t> </a:t>
            </a:r>
            <a:endParaRPr lang="ru-RU" dirty="0">
              <a:solidFill>
                <a:schemeClr val="tx2">
                  <a:lumMod val="50000"/>
                </a:schemeClr>
              </a:solidFill>
            </a:endParaRPr>
          </a:p>
        </p:txBody>
      </p:sp>
      <p:pic>
        <p:nvPicPr>
          <p:cNvPr id="4109" name="Picture 13" descr="C:\Documents and Settings\Efimenko\Local Settings\Temporary Internet Files\Content.IE5\MP46KYWX\________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9155"/>
            <a:ext cx="2059093" cy="184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4122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9" name="Picture 4" descr="C:\Documents and Settings\Efimenko\Local Settings\Temporary Internet Files\Content.IE5\20TSV1G5\large217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2367845" cy="2016224"/>
          </a:xfrm>
          <a:prstGeom prst="rect">
            <a:avLst/>
          </a:prstGeom>
          <a:noFill/>
          <a:extLst>
            <a:ext uri="{909E8E84-426E-40DD-AFC4-6F175D3DCCD1}">
              <a14:hiddenFill xmlns:a14="http://schemas.microsoft.com/office/drawing/2010/main">
                <a:solidFill>
                  <a:srgbClr val="FFFFFF"/>
                </a:solidFill>
              </a14:hiddenFill>
            </a:ext>
          </a:extLst>
        </p:spPr>
      </p:pic>
      <p:sp>
        <p:nvSpPr>
          <p:cNvPr id="6" name="Капля 5"/>
          <p:cNvSpPr/>
          <p:nvPr/>
        </p:nvSpPr>
        <p:spPr>
          <a:xfrm>
            <a:off x="755576" y="1340768"/>
            <a:ext cx="7992888" cy="5256584"/>
          </a:xfrm>
          <a:prstGeom prst="teardrop">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215" algn="just"/>
            <a:endParaRPr lang="ru-RU" sz="1300" dirty="0" smtClean="0">
              <a:solidFill>
                <a:prstClr val="black"/>
              </a:solidFill>
              <a:latin typeface="Times New Roman" pitchFamily="18" charset="0"/>
              <a:ea typeface="Calibri"/>
              <a:cs typeface="Times New Roman" pitchFamily="18" charset="0"/>
            </a:endParaRPr>
          </a:p>
          <a:p>
            <a:pPr lvl="0" indent="450215" algn="just"/>
            <a:endParaRPr lang="ru-RU" sz="1300" dirty="0">
              <a:solidFill>
                <a:prstClr val="black"/>
              </a:solidFill>
              <a:latin typeface="Times New Roman" pitchFamily="18" charset="0"/>
              <a:ea typeface="Calibri"/>
              <a:cs typeface="Times New Roman" pitchFamily="18" charset="0"/>
            </a:endParaRPr>
          </a:p>
          <a:p>
            <a:pPr lvl="0" indent="450215" algn="just"/>
            <a:endParaRPr lang="ru-RU" sz="1300" dirty="0" smtClean="0">
              <a:solidFill>
                <a:prstClr val="black"/>
              </a:solidFill>
              <a:latin typeface="Times New Roman" pitchFamily="18" charset="0"/>
              <a:ea typeface="Calibri"/>
              <a:cs typeface="Times New Roman" pitchFamily="18" charset="0"/>
            </a:endParaRPr>
          </a:p>
          <a:p>
            <a:pPr lvl="0" indent="450215" algn="just"/>
            <a:endParaRPr lang="ru-RU" sz="1300" dirty="0">
              <a:solidFill>
                <a:prstClr val="black"/>
              </a:solidFill>
              <a:latin typeface="Times New Roman" pitchFamily="18" charset="0"/>
              <a:ea typeface="Calibri"/>
              <a:cs typeface="Times New Roman" pitchFamily="18" charset="0"/>
            </a:endParaRPr>
          </a:p>
          <a:p>
            <a:pPr lvl="0" indent="450215" algn="just"/>
            <a:endParaRPr lang="ru-RU" sz="1300" dirty="0" smtClean="0">
              <a:solidFill>
                <a:prstClr val="black"/>
              </a:solidFill>
              <a:latin typeface="Times New Roman" pitchFamily="18" charset="0"/>
              <a:ea typeface="Calibri"/>
              <a:cs typeface="Times New Roman" pitchFamily="18" charset="0"/>
            </a:endParaRPr>
          </a:p>
        </p:txBody>
      </p:sp>
      <p:sp>
        <p:nvSpPr>
          <p:cNvPr id="7" name="Прямоугольник 6"/>
          <p:cNvSpPr/>
          <p:nvPr/>
        </p:nvSpPr>
        <p:spPr>
          <a:xfrm>
            <a:off x="971600" y="1599758"/>
            <a:ext cx="7632849" cy="4493538"/>
          </a:xfrm>
          <a:prstGeom prst="rect">
            <a:avLst/>
          </a:prstGeom>
        </p:spPr>
        <p:txBody>
          <a:bodyPr wrap="square">
            <a:spAutoFit/>
          </a:bodyPr>
          <a:lstStyle/>
          <a:p>
            <a:pPr indent="450215" algn="ctr">
              <a:spcAft>
                <a:spcPts val="0"/>
              </a:spcAft>
            </a:pPr>
            <a:r>
              <a:rPr lang="ru-RU" sz="1300" dirty="0" smtClean="0">
                <a:latin typeface="Times New Roman" pitchFamily="18" charset="0"/>
                <a:ea typeface="Calibri"/>
                <a:cs typeface="Times New Roman" pitchFamily="18" charset="0"/>
              </a:rPr>
              <a:t>                                           На </a:t>
            </a:r>
            <a:r>
              <a:rPr lang="ru-RU" sz="1300" dirty="0">
                <a:latin typeface="Times New Roman" pitchFamily="18" charset="0"/>
                <a:ea typeface="Calibri"/>
                <a:cs typeface="Times New Roman" pitchFamily="18" charset="0"/>
              </a:rPr>
              <a:t>реализацию мероприятий по программе запланировано 50,0 тыс</a:t>
            </a:r>
            <a:r>
              <a:rPr lang="ru-RU" sz="1300" dirty="0" smtClean="0">
                <a:latin typeface="Times New Roman" pitchFamily="18" charset="0"/>
                <a:ea typeface="Calibri"/>
                <a:cs typeface="Times New Roman" pitchFamily="18" charset="0"/>
              </a:rPr>
              <a:t>. руб</a:t>
            </a:r>
            <a:r>
              <a:rPr lang="ru-RU" sz="1300" dirty="0">
                <a:latin typeface="Times New Roman" pitchFamily="18" charset="0"/>
                <a:ea typeface="Calibri"/>
                <a:cs typeface="Times New Roman" pitchFamily="18" charset="0"/>
              </a:rPr>
              <a:t>., </a:t>
            </a:r>
            <a:r>
              <a:rPr lang="ru-RU" sz="1300" dirty="0" smtClean="0">
                <a:latin typeface="Times New Roman" pitchFamily="18" charset="0"/>
                <a:ea typeface="Calibri"/>
                <a:cs typeface="Times New Roman" pitchFamily="18" charset="0"/>
              </a:rPr>
              <a:t>                     </a:t>
            </a:r>
          </a:p>
          <a:p>
            <a:pPr indent="450215" algn="ctr">
              <a:spcAft>
                <a:spcPts val="0"/>
              </a:spcAft>
            </a:pPr>
            <a:r>
              <a:rPr lang="ru-RU" sz="1300" dirty="0">
                <a:latin typeface="Times New Roman" pitchFamily="18" charset="0"/>
                <a:ea typeface="Calibri"/>
                <a:cs typeface="Times New Roman" pitchFamily="18" charset="0"/>
              </a:rPr>
              <a:t> </a:t>
            </a:r>
            <a:r>
              <a:rPr lang="ru-RU" sz="1300" dirty="0" smtClean="0">
                <a:latin typeface="Times New Roman" pitchFamily="18" charset="0"/>
                <a:ea typeface="Calibri"/>
                <a:cs typeface="Times New Roman" pitchFamily="18" charset="0"/>
              </a:rPr>
              <a:t>                           утверждено </a:t>
            </a:r>
            <a:r>
              <a:rPr lang="ru-RU" sz="1300" dirty="0">
                <a:latin typeface="Times New Roman" pitchFamily="18" charset="0"/>
                <a:ea typeface="Calibri"/>
                <a:cs typeface="Times New Roman" pitchFamily="18" charset="0"/>
              </a:rPr>
              <a:t>на 2015 год бюджетом района 24,7 тыс. рублей, фактически израсходовано 12,5 тыс</a:t>
            </a:r>
            <a:r>
              <a:rPr lang="ru-RU" sz="1300" dirty="0" smtClean="0">
                <a:latin typeface="Times New Roman" pitchFamily="18" charset="0"/>
                <a:ea typeface="Calibri"/>
                <a:cs typeface="Times New Roman" pitchFamily="18" charset="0"/>
              </a:rPr>
              <a:t>. руб</a:t>
            </a:r>
            <a:r>
              <a:rPr lang="ru-RU" sz="1300" dirty="0">
                <a:latin typeface="Times New Roman" pitchFamily="18" charset="0"/>
                <a:ea typeface="Calibri"/>
                <a:cs typeface="Times New Roman" pitchFamily="18" charset="0"/>
              </a:rPr>
              <a:t>. (51%), которые были направлены на:</a:t>
            </a:r>
          </a:p>
          <a:p>
            <a:pPr indent="450215" algn="ctr">
              <a:spcAft>
                <a:spcPts val="0"/>
              </a:spcAft>
            </a:pPr>
            <a:r>
              <a:rPr lang="ru-RU" sz="1300" dirty="0" smtClean="0">
                <a:latin typeface="Times New Roman" pitchFamily="18" charset="0"/>
                <a:ea typeface="Calibri"/>
                <a:cs typeface="Times New Roman" pitchFamily="18" charset="0"/>
              </a:rPr>
              <a:t>      </a:t>
            </a:r>
            <a:r>
              <a:rPr lang="ru-RU" sz="1300" dirty="0">
                <a:latin typeface="Times New Roman" pitchFamily="18" charset="0"/>
                <a:ea typeface="Calibri"/>
                <a:cs typeface="Times New Roman" pitchFamily="18" charset="0"/>
              </a:rPr>
              <a:t>- публикацию материала к международному дню по борьбе с коррупцией – 2,5 тыс</a:t>
            </a:r>
            <a:r>
              <a:rPr lang="ru-RU" sz="1300" dirty="0" smtClean="0">
                <a:latin typeface="Times New Roman" pitchFamily="18" charset="0"/>
                <a:ea typeface="Calibri"/>
                <a:cs typeface="Times New Roman" pitchFamily="18" charset="0"/>
              </a:rPr>
              <a:t>. руб</a:t>
            </a:r>
            <a:r>
              <a:rPr lang="ru-RU" sz="1300" dirty="0">
                <a:latin typeface="Times New Roman" pitchFamily="18" charset="0"/>
                <a:ea typeface="Calibri"/>
                <a:cs typeface="Times New Roman" pitchFamily="18" charset="0"/>
              </a:rPr>
              <a:t>.;</a:t>
            </a:r>
          </a:p>
          <a:p>
            <a:pPr indent="450215" algn="ctr">
              <a:spcAft>
                <a:spcPts val="0"/>
              </a:spcAft>
            </a:pPr>
            <a:r>
              <a:rPr lang="ru-RU" sz="1300" dirty="0" smtClean="0">
                <a:latin typeface="Times New Roman" pitchFamily="18" charset="0"/>
                <a:ea typeface="Calibri"/>
                <a:cs typeface="Times New Roman" pitchFamily="18" charset="0"/>
              </a:rPr>
              <a:t>      - </a:t>
            </a:r>
            <a:r>
              <a:rPr lang="ru-RU" sz="1300" dirty="0">
                <a:latin typeface="Times New Roman" pitchFamily="18" charset="0"/>
                <a:ea typeface="Calibri"/>
                <a:cs typeface="Times New Roman" pitchFamily="18" charset="0"/>
              </a:rPr>
              <a:t>приобретение призов по результатам конкурса на лучшее оформление стенда по противодействию коррупции – 10,0 тыс</a:t>
            </a:r>
            <a:r>
              <a:rPr lang="ru-RU" sz="1300" dirty="0" smtClean="0">
                <a:latin typeface="Times New Roman" pitchFamily="18" charset="0"/>
                <a:ea typeface="Calibri"/>
                <a:cs typeface="Times New Roman" pitchFamily="18" charset="0"/>
              </a:rPr>
              <a:t>. руб</a:t>
            </a:r>
            <a:r>
              <a:rPr lang="ru-RU" sz="1300" dirty="0">
                <a:latin typeface="Times New Roman" pitchFamily="18" charset="0"/>
                <a:ea typeface="Calibri"/>
                <a:cs typeface="Times New Roman" pitchFamily="18" charset="0"/>
              </a:rPr>
              <a:t>.</a:t>
            </a:r>
          </a:p>
          <a:p>
            <a:pPr algn="ctr"/>
            <a:r>
              <a:rPr lang="ru-RU" sz="1300" dirty="0" smtClean="0">
                <a:latin typeface="Times New Roman" pitchFamily="18" charset="0"/>
                <a:ea typeface="Calibri"/>
                <a:cs typeface="Times New Roman" pitchFamily="18" charset="0"/>
              </a:rPr>
              <a:t>            Ежеквартально </a:t>
            </a:r>
            <a:r>
              <a:rPr lang="ru-RU" sz="1300" dirty="0">
                <a:latin typeface="Times New Roman" pitchFamily="18" charset="0"/>
                <a:ea typeface="Calibri"/>
                <a:cs typeface="Times New Roman" pitchFamily="18" charset="0"/>
              </a:rPr>
              <a:t>в управление Главы Карачаево-Черкесской Республики направляется отчет о ходе реализации в органах местного самоуправления мероприятий по противодействию коррупции в Зеленчукском муниципальном районе</a:t>
            </a:r>
            <a:r>
              <a:rPr lang="ru-RU" sz="1300" dirty="0" smtClean="0">
                <a:latin typeface="Times New Roman" pitchFamily="18" charset="0"/>
                <a:ea typeface="Calibri"/>
                <a:cs typeface="Times New Roman" pitchFamily="18" charset="0"/>
              </a:rPr>
              <a:t>.</a:t>
            </a:r>
            <a:endParaRPr lang="ru-RU" sz="1300" dirty="0">
              <a:latin typeface="Times New Roman" pitchFamily="18" charset="0"/>
              <a:ea typeface="Calibri"/>
              <a:cs typeface="Times New Roman" pitchFamily="18" charset="0"/>
            </a:endParaRPr>
          </a:p>
          <a:p>
            <a:pPr indent="450215" algn="ctr">
              <a:spcAft>
                <a:spcPts val="0"/>
              </a:spcAft>
            </a:pPr>
            <a:r>
              <a:rPr lang="ru-RU" sz="1300" dirty="0">
                <a:latin typeface="Times New Roman"/>
                <a:ea typeface="Calibri"/>
                <a:cs typeface="Times New Roman"/>
              </a:rPr>
              <a:t>В ходе реализации программы выполнены следующие мероприятия, которые не требуют </a:t>
            </a:r>
            <a:r>
              <a:rPr lang="ru-RU" sz="1300" dirty="0" smtClean="0">
                <a:latin typeface="Times New Roman"/>
                <a:ea typeface="Calibri"/>
                <a:cs typeface="Times New Roman"/>
              </a:rPr>
              <a:t>финансирования:</a:t>
            </a:r>
            <a:endParaRPr lang="ru-RU" sz="1300" dirty="0">
              <a:latin typeface="Calibri"/>
              <a:ea typeface="Calibri"/>
              <a:cs typeface="Times New Roman"/>
            </a:endParaRPr>
          </a:p>
          <a:p>
            <a:pPr indent="450215" algn="ctr">
              <a:spcAft>
                <a:spcPts val="0"/>
              </a:spcAft>
            </a:pPr>
            <a:r>
              <a:rPr lang="ru-RU" sz="1300" dirty="0" smtClean="0">
                <a:latin typeface="Calibri"/>
                <a:ea typeface="Calibri"/>
                <a:cs typeface="Times New Roman"/>
              </a:rPr>
              <a:t> </a:t>
            </a:r>
            <a:r>
              <a:rPr lang="ru-RU" sz="1300" dirty="0" smtClean="0">
                <a:latin typeface="Times New Roman"/>
                <a:ea typeface="Calibri"/>
                <a:cs typeface="Times New Roman"/>
              </a:rPr>
              <a:t>1</a:t>
            </a:r>
            <a:r>
              <a:rPr lang="ru-RU" sz="1300" dirty="0">
                <a:latin typeface="Times New Roman"/>
                <a:ea typeface="Calibri"/>
                <a:cs typeface="Times New Roman"/>
              </a:rPr>
              <a:t>. Совершенствование правового регулирования в сфере противодействия </a:t>
            </a:r>
            <a:r>
              <a:rPr lang="ru-RU" sz="1300" dirty="0" smtClean="0">
                <a:latin typeface="Times New Roman"/>
                <a:ea typeface="Calibri"/>
                <a:cs typeface="Times New Roman"/>
              </a:rPr>
              <a:t>коррупции.</a:t>
            </a:r>
            <a:endParaRPr lang="ru-RU" sz="1300" dirty="0">
              <a:latin typeface="Calibri"/>
              <a:ea typeface="Calibri"/>
              <a:cs typeface="Times New Roman"/>
            </a:endParaRPr>
          </a:p>
          <a:p>
            <a:pPr algn="ctr"/>
            <a:r>
              <a:rPr lang="ru-RU" sz="1300" dirty="0" smtClean="0">
                <a:latin typeface="Times New Roman"/>
                <a:ea typeface="Calibri"/>
              </a:rPr>
              <a:t>         2</a:t>
            </a:r>
            <a:r>
              <a:rPr lang="ru-RU" sz="1300" dirty="0">
                <a:latin typeface="Times New Roman"/>
                <a:ea typeface="Calibri"/>
              </a:rPr>
              <a:t>. Организационные меры по формированию механизмов противодействия </a:t>
            </a:r>
            <a:r>
              <a:rPr lang="ru-RU" sz="1300" dirty="0" smtClean="0">
                <a:latin typeface="Times New Roman"/>
                <a:ea typeface="Calibri"/>
              </a:rPr>
              <a:t>коррупции.</a:t>
            </a:r>
            <a:endParaRPr lang="ru-RU" sz="1300" dirty="0">
              <a:latin typeface="Times New Roman"/>
              <a:ea typeface="Calibri"/>
            </a:endParaRPr>
          </a:p>
          <a:p>
            <a:pPr algn="ctr"/>
            <a:r>
              <a:rPr lang="ru-RU" sz="1300" dirty="0" smtClean="0">
                <a:latin typeface="Times New Roman"/>
                <a:ea typeface="Calibri"/>
              </a:rPr>
              <a:t>           3. </a:t>
            </a:r>
            <a:r>
              <a:rPr lang="ru-RU" sz="1300" dirty="0">
                <a:latin typeface="Times New Roman"/>
                <a:ea typeface="Calibri"/>
              </a:rPr>
              <a:t>Внедрение антикоррупционных механизмов в рамках реализации кадровой политики в администрации Зеленчукского муниципального </a:t>
            </a:r>
            <a:r>
              <a:rPr lang="ru-RU" sz="1300" dirty="0" smtClean="0">
                <a:latin typeface="Times New Roman"/>
                <a:ea typeface="Calibri"/>
              </a:rPr>
              <a:t>района.</a:t>
            </a:r>
          </a:p>
          <a:p>
            <a:pPr algn="ctr"/>
            <a:r>
              <a:rPr lang="ru-RU" sz="1300" dirty="0" smtClean="0">
                <a:latin typeface="Times New Roman"/>
                <a:ea typeface="Calibri"/>
              </a:rPr>
              <a:t>           4</a:t>
            </a:r>
            <a:r>
              <a:rPr lang="ru-RU" sz="1300" dirty="0">
                <a:latin typeface="Times New Roman"/>
                <a:ea typeface="Calibri"/>
              </a:rPr>
              <a:t>. Организация проведения антикоррупционной экспертизы нормативных правовых актов администрации Зеленчукского муниципального </a:t>
            </a:r>
            <a:r>
              <a:rPr lang="ru-RU" sz="1300" dirty="0" smtClean="0">
                <a:latin typeface="Times New Roman"/>
                <a:ea typeface="Calibri"/>
              </a:rPr>
              <a:t>района.</a:t>
            </a:r>
          </a:p>
          <a:p>
            <a:pPr algn="ctr"/>
            <a:r>
              <a:rPr lang="ru-RU" sz="1300" dirty="0">
                <a:latin typeface="Calibri"/>
                <a:ea typeface="Calibri"/>
                <a:cs typeface="Times New Roman"/>
              </a:rPr>
              <a:t> </a:t>
            </a:r>
            <a:r>
              <a:rPr lang="ru-RU" sz="1300" dirty="0" smtClean="0">
                <a:latin typeface="Calibri"/>
                <a:ea typeface="Calibri"/>
                <a:cs typeface="Times New Roman"/>
              </a:rPr>
              <a:t>           5</a:t>
            </a:r>
            <a:r>
              <a:rPr lang="ru-RU" sz="1300" dirty="0" smtClean="0">
                <a:latin typeface="Times New Roman"/>
                <a:ea typeface="Calibri"/>
              </a:rPr>
              <a:t>.Создание </a:t>
            </a:r>
            <a:r>
              <a:rPr lang="ru-RU" sz="1300" dirty="0">
                <a:latin typeface="Times New Roman"/>
                <a:ea typeface="Calibri"/>
              </a:rPr>
              <a:t>условий для снижения правового нигилизма, формирования антикоррупционного общественного мнения и нетерпимости к коррупционному </a:t>
            </a:r>
            <a:r>
              <a:rPr lang="ru-RU" sz="1300" dirty="0" smtClean="0">
                <a:latin typeface="Times New Roman"/>
                <a:ea typeface="Calibri"/>
              </a:rPr>
              <a:t>поведению </a:t>
            </a:r>
          </a:p>
          <a:p>
            <a:pPr algn="ctr"/>
            <a:r>
              <a:rPr lang="ru-RU" sz="1300" dirty="0" smtClean="0">
                <a:latin typeface="Times New Roman"/>
                <a:ea typeface="Calibri"/>
                <a:cs typeface="Times New Roman"/>
              </a:rPr>
              <a:t>           6. </a:t>
            </a:r>
            <a:r>
              <a:rPr lang="ru-RU" sz="1300" dirty="0">
                <a:latin typeface="Times New Roman"/>
                <a:ea typeface="Calibri"/>
                <a:cs typeface="Times New Roman"/>
              </a:rPr>
              <a:t>Повышение эффективности общественного контроля за деятельностью органов </a:t>
            </a:r>
            <a:endParaRPr lang="ru-RU" sz="1300" dirty="0" smtClean="0">
              <a:latin typeface="Times New Roman"/>
              <a:ea typeface="Calibri"/>
              <a:cs typeface="Times New Roman"/>
            </a:endParaRPr>
          </a:p>
          <a:p>
            <a:pPr algn="ctr"/>
            <a:r>
              <a:rPr lang="ru-RU" sz="1300" dirty="0" smtClean="0">
                <a:latin typeface="Times New Roman"/>
                <a:ea typeface="Calibri"/>
                <a:cs typeface="Times New Roman"/>
              </a:rPr>
              <a:t>местного </a:t>
            </a:r>
            <a:r>
              <a:rPr lang="ru-RU" sz="1300" dirty="0">
                <a:latin typeface="Times New Roman"/>
                <a:ea typeface="Calibri"/>
                <a:cs typeface="Times New Roman"/>
              </a:rPr>
              <a:t>самоуправления, организация взаимодействия с институтами </a:t>
            </a:r>
            <a:endParaRPr lang="ru-RU" sz="1300" dirty="0" smtClean="0">
              <a:latin typeface="Times New Roman"/>
              <a:ea typeface="Calibri"/>
              <a:cs typeface="Times New Roman"/>
            </a:endParaRPr>
          </a:p>
          <a:p>
            <a:pPr algn="ctr"/>
            <a:r>
              <a:rPr lang="ru-RU" sz="1300" dirty="0" smtClean="0">
                <a:latin typeface="Times New Roman"/>
                <a:ea typeface="Calibri"/>
                <a:cs typeface="Times New Roman"/>
              </a:rPr>
              <a:t>гражданского общества и</a:t>
            </a:r>
            <a:r>
              <a:rPr lang="ru-RU" sz="1300" dirty="0" smtClean="0">
                <a:latin typeface="Times New Roman"/>
                <a:ea typeface="Calibri"/>
              </a:rPr>
              <a:t> другие мероприятия.</a:t>
            </a:r>
            <a:endParaRPr lang="ru-RU" sz="1300" dirty="0">
              <a:latin typeface="Times New Roman" pitchFamily="18" charset="0"/>
              <a:cs typeface="Times New Roman" pitchFamily="18" charset="0"/>
            </a:endParaRPr>
          </a:p>
        </p:txBody>
      </p:sp>
      <p:sp>
        <p:nvSpPr>
          <p:cNvPr id="8" name="Заголовок 1"/>
          <p:cNvSpPr>
            <a:spLocks noGrp="1"/>
          </p:cNvSpPr>
          <p:nvPr>
            <p:ph type="title"/>
          </p:nvPr>
        </p:nvSpPr>
        <p:spPr>
          <a:xfrm>
            <a:off x="2915816" y="188640"/>
            <a:ext cx="5655121" cy="922114"/>
          </a:xfrm>
          <a:solidFill>
            <a:schemeClr val="accent2">
              <a:lumMod val="20000"/>
              <a:lumOff val="80000"/>
            </a:schemeClr>
          </a:solidFill>
          <a:scene3d>
            <a:camera prst="orthographicFront"/>
            <a:lightRig rig="threePt" dir="t"/>
          </a:scene3d>
          <a:sp3d>
            <a:bevelT w="152400" h="50800" prst="softRound"/>
          </a:sp3d>
        </p:spPr>
        <p:txBody>
          <a:bodyPr>
            <a:noAutofit/>
          </a:bodyPr>
          <a:lstStyle/>
          <a:p>
            <a:pPr marL="228600" indent="450215" algn="ctr">
              <a:spcAft>
                <a:spcPts val="0"/>
              </a:spcAft>
            </a:pPr>
            <a:r>
              <a:rPr lang="ru-RU" sz="2200" b="1" dirty="0" smtClean="0">
                <a:latin typeface="Times New Roman" pitchFamily="18" charset="0"/>
                <a:ea typeface="Calibri"/>
                <a:cs typeface="Times New Roman" pitchFamily="18" charset="0"/>
              </a:rPr>
              <a:t/>
            </a:r>
            <a:br>
              <a:rPr lang="ru-RU" sz="2200" b="1" dirty="0" smtClean="0">
                <a:latin typeface="Times New Roman" pitchFamily="18" charset="0"/>
                <a:ea typeface="Calibri"/>
                <a:cs typeface="Times New Roman" pitchFamily="18" charset="0"/>
              </a:rPr>
            </a:br>
            <a:r>
              <a:rPr lang="ru-RU" sz="2200" b="1" dirty="0">
                <a:latin typeface="Times New Roman" pitchFamily="18" charset="0"/>
                <a:ea typeface="Calibri"/>
                <a:cs typeface="Times New Roman" pitchFamily="18" charset="0"/>
              </a:rPr>
              <a:t/>
            </a:r>
            <a:br>
              <a:rPr lang="ru-RU" sz="2200" b="1" dirty="0">
                <a:latin typeface="Times New Roman" pitchFamily="18" charset="0"/>
                <a:ea typeface="Calibri"/>
                <a:cs typeface="Times New Roman" pitchFamily="18" charset="0"/>
              </a:rPr>
            </a:br>
            <a:r>
              <a:rPr lang="ru-RU" sz="2200" b="1" dirty="0" smtClean="0">
                <a:solidFill>
                  <a:schemeClr val="tx2">
                    <a:lumMod val="50000"/>
                  </a:schemeClr>
                </a:solidFill>
                <a:latin typeface="Times New Roman" pitchFamily="18" charset="0"/>
                <a:ea typeface="Calibri"/>
                <a:cs typeface="Times New Roman" pitchFamily="18" charset="0"/>
              </a:rPr>
              <a:t>Муниципальная программа </a:t>
            </a:r>
            <a:br>
              <a:rPr lang="ru-RU" sz="2200" b="1" dirty="0" smtClean="0">
                <a:solidFill>
                  <a:schemeClr val="tx2">
                    <a:lumMod val="50000"/>
                  </a:schemeClr>
                </a:solidFill>
                <a:latin typeface="Times New Roman" pitchFamily="18" charset="0"/>
                <a:ea typeface="Calibri"/>
                <a:cs typeface="Times New Roman" pitchFamily="18" charset="0"/>
              </a:rPr>
            </a:br>
            <a:r>
              <a:rPr lang="ru-RU" sz="1800" b="1" dirty="0" smtClean="0">
                <a:solidFill>
                  <a:schemeClr val="tx2">
                    <a:lumMod val="50000"/>
                  </a:schemeClr>
                </a:solidFill>
                <a:latin typeface="Times New Roman" pitchFamily="18" charset="0"/>
                <a:ea typeface="Calibri"/>
                <a:cs typeface="Times New Roman" pitchFamily="18" charset="0"/>
              </a:rPr>
              <a:t>       «</a:t>
            </a:r>
            <a:r>
              <a:rPr lang="ru-RU" sz="1800" b="1" dirty="0">
                <a:solidFill>
                  <a:schemeClr val="tx2">
                    <a:lumMod val="50000"/>
                  </a:schemeClr>
                </a:solidFill>
                <a:latin typeface="Times New Roman" pitchFamily="18" charset="0"/>
                <a:ea typeface="Calibri"/>
                <a:cs typeface="Times New Roman" pitchFamily="18" charset="0"/>
              </a:rPr>
              <a:t>Противодействие коррупции </a:t>
            </a:r>
            <a:r>
              <a:rPr lang="ru-RU" sz="1800" b="1" dirty="0" smtClean="0">
                <a:solidFill>
                  <a:schemeClr val="tx2">
                    <a:lumMod val="50000"/>
                  </a:schemeClr>
                </a:solidFill>
                <a:latin typeface="Times New Roman" pitchFamily="18" charset="0"/>
                <a:ea typeface="Calibri"/>
                <a:cs typeface="Times New Roman" pitchFamily="18" charset="0"/>
              </a:rPr>
              <a:t>в </a:t>
            </a:r>
            <a:r>
              <a:rPr lang="ru-RU" sz="1800" b="1" dirty="0">
                <a:solidFill>
                  <a:schemeClr val="tx2">
                    <a:lumMod val="50000"/>
                  </a:schemeClr>
                </a:solidFill>
                <a:latin typeface="Times New Roman" pitchFamily="18" charset="0"/>
                <a:ea typeface="Calibri"/>
                <a:cs typeface="Times New Roman" pitchFamily="18" charset="0"/>
              </a:rPr>
              <a:t>Зеленчукском муниципальном районе на 2014-2016 годы</a:t>
            </a:r>
            <a:r>
              <a:rPr lang="ru-RU" sz="1800" b="1" dirty="0" smtClean="0">
                <a:solidFill>
                  <a:schemeClr val="tx2">
                    <a:lumMod val="50000"/>
                  </a:schemeClr>
                </a:solidFill>
                <a:latin typeface="Times New Roman" pitchFamily="18" charset="0"/>
                <a:ea typeface="Calibri"/>
                <a:cs typeface="Times New Roman" pitchFamily="18" charset="0"/>
              </a:rPr>
              <a:t>»</a:t>
            </a:r>
            <a:br>
              <a:rPr lang="ru-RU" sz="1800" b="1" dirty="0" smtClean="0">
                <a:solidFill>
                  <a:schemeClr val="tx2">
                    <a:lumMod val="50000"/>
                  </a:schemeClr>
                </a:solidFill>
                <a:latin typeface="Times New Roman" pitchFamily="18" charset="0"/>
                <a:ea typeface="Calibri"/>
                <a:cs typeface="Times New Roman" pitchFamily="18" charset="0"/>
              </a:rPr>
            </a:br>
            <a:r>
              <a:rPr lang="ru-RU" sz="1800" b="1" dirty="0" smtClean="0">
                <a:latin typeface="Times New Roman" pitchFamily="18" charset="0"/>
                <a:ea typeface="Calibri"/>
                <a:cs typeface="Times New Roman" pitchFamily="18" charset="0"/>
              </a:rPr>
              <a:t/>
            </a:r>
            <a:br>
              <a:rPr lang="ru-RU" sz="1800" b="1" dirty="0" smtClean="0">
                <a:latin typeface="Times New Roman" pitchFamily="18" charset="0"/>
                <a:ea typeface="Calibri"/>
                <a:cs typeface="Times New Roman" pitchFamily="18" charset="0"/>
              </a:rPr>
            </a:br>
            <a:r>
              <a:rPr lang="ru-RU" sz="1800" dirty="0">
                <a:latin typeface="Times New Roman" pitchFamily="18" charset="0"/>
                <a:ea typeface="Calibri"/>
                <a:cs typeface="Times New Roman" pitchFamily="18" charset="0"/>
              </a:rPr>
              <a:t/>
            </a:r>
            <a:br>
              <a:rPr lang="ru-RU" sz="1800" dirty="0">
                <a:latin typeface="Times New Roman" pitchFamily="18" charset="0"/>
                <a:ea typeface="Calibri"/>
                <a:cs typeface="Times New Roman" pitchFamily="18" charset="0"/>
              </a:rPr>
            </a:br>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36450878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Прямоугольник 2"/>
          <p:cNvSpPr/>
          <p:nvPr/>
        </p:nvSpPr>
        <p:spPr>
          <a:xfrm>
            <a:off x="1835696" y="1700808"/>
            <a:ext cx="6336704" cy="4231928"/>
          </a:xfrm>
          <a:prstGeom prst="rect">
            <a:avLst/>
          </a:prstGeom>
          <a:solidFill>
            <a:schemeClr val="accent5">
              <a:lumMod val="20000"/>
              <a:lumOff val="80000"/>
            </a:schemeClr>
          </a:solidFill>
        </p:spPr>
        <p:txBody>
          <a:bodyPr wrap="square">
            <a:spAutoFit/>
          </a:bodyPr>
          <a:lstStyle/>
          <a:p>
            <a:pPr indent="450215" algn="just"/>
            <a:endParaRPr lang="ru-RU" sz="1300" dirty="0" smtClean="0">
              <a:solidFill>
                <a:prstClr val="black"/>
              </a:solidFill>
              <a:latin typeface="Times New Roman"/>
              <a:ea typeface="Calibri"/>
              <a:cs typeface="Times New Roman"/>
            </a:endParaRPr>
          </a:p>
          <a:p>
            <a:pPr indent="450215" algn="just"/>
            <a:endParaRPr lang="ru-RU" sz="1300" dirty="0">
              <a:solidFill>
                <a:prstClr val="black"/>
              </a:solidFill>
              <a:latin typeface="Times New Roman"/>
              <a:ea typeface="Calibri"/>
              <a:cs typeface="Times New Roman"/>
            </a:endParaRPr>
          </a:p>
          <a:p>
            <a:pPr indent="450215" algn="ctr"/>
            <a:r>
              <a:rPr lang="ru-RU" sz="1350" dirty="0" smtClean="0">
                <a:solidFill>
                  <a:prstClr val="black"/>
                </a:solidFill>
                <a:latin typeface="Times New Roman"/>
                <a:ea typeface="Calibri"/>
                <a:cs typeface="Times New Roman"/>
              </a:rPr>
              <a:t>На </a:t>
            </a:r>
            <a:r>
              <a:rPr lang="ru-RU" sz="1350" dirty="0">
                <a:solidFill>
                  <a:prstClr val="black"/>
                </a:solidFill>
                <a:latin typeface="Times New Roman"/>
                <a:ea typeface="Calibri"/>
                <a:cs typeface="Times New Roman"/>
              </a:rPr>
              <a:t>реализацию мероприятий Программы на 2015 год бюджетом района утверждено 280,0 тыс. рублей. </a:t>
            </a:r>
            <a:r>
              <a:rPr lang="ru-RU" sz="1350" dirty="0">
                <a:solidFill>
                  <a:prstClr val="black"/>
                </a:solidFill>
                <a:latin typeface="Times New Roman"/>
                <a:ea typeface="Times New Roman"/>
                <a:cs typeface="Times New Roman"/>
              </a:rPr>
              <a:t>Фактически освоено было 280,0 тыс</a:t>
            </a:r>
            <a:r>
              <a:rPr lang="ru-RU" sz="1350" dirty="0" smtClean="0">
                <a:solidFill>
                  <a:prstClr val="black"/>
                </a:solidFill>
                <a:latin typeface="Times New Roman"/>
                <a:ea typeface="Times New Roman"/>
                <a:cs typeface="Times New Roman"/>
              </a:rPr>
              <a:t>. рублей</a:t>
            </a:r>
            <a:r>
              <a:rPr lang="ru-RU" sz="1350" dirty="0">
                <a:solidFill>
                  <a:prstClr val="black"/>
                </a:solidFill>
                <a:latin typeface="Times New Roman"/>
                <a:ea typeface="Times New Roman"/>
                <a:cs typeface="Times New Roman"/>
              </a:rPr>
              <a:t>: </a:t>
            </a:r>
            <a:endParaRPr lang="ru-RU" sz="1350" dirty="0">
              <a:solidFill>
                <a:prstClr val="black"/>
              </a:solidFill>
              <a:latin typeface="Calibri"/>
              <a:ea typeface="Calibri"/>
              <a:cs typeface="Times New Roman"/>
            </a:endParaRPr>
          </a:p>
          <a:p>
            <a:pPr indent="450215" algn="ctr"/>
            <a:r>
              <a:rPr lang="ru-RU" sz="1350" dirty="0" smtClean="0">
                <a:solidFill>
                  <a:prstClr val="black"/>
                </a:solidFill>
                <a:latin typeface="Times New Roman"/>
                <a:ea typeface="Times New Roman"/>
                <a:cs typeface="Times New Roman"/>
              </a:rPr>
              <a:t> - </a:t>
            </a:r>
            <a:r>
              <a:rPr lang="ru-RU" sz="1350" dirty="0">
                <a:solidFill>
                  <a:prstClr val="black"/>
                </a:solidFill>
                <a:latin typeface="Times New Roman"/>
                <a:ea typeface="Times New Roman"/>
                <a:cs typeface="Times New Roman"/>
              </a:rPr>
              <a:t>в целях повышения профессионального мастерства участковых уполномоченных полиции </a:t>
            </a:r>
            <a:r>
              <a:rPr lang="ru-RU" sz="1350" dirty="0" smtClean="0">
                <a:solidFill>
                  <a:prstClr val="black"/>
                </a:solidFill>
                <a:latin typeface="Times New Roman"/>
                <a:ea typeface="Times New Roman"/>
                <a:cs typeface="Times New Roman"/>
              </a:rPr>
              <a:t>проведен  конкурс  на  звание  «</a:t>
            </a:r>
            <a:r>
              <a:rPr lang="ru-RU" sz="1350" dirty="0">
                <a:solidFill>
                  <a:prstClr val="black"/>
                </a:solidFill>
                <a:latin typeface="Times New Roman"/>
                <a:ea typeface="Times New Roman"/>
                <a:cs typeface="Times New Roman"/>
              </a:rPr>
              <a:t>Лучший участковый уполномоченный полиции» - 16,1 тыс</a:t>
            </a:r>
            <a:r>
              <a:rPr lang="ru-RU" sz="1350" dirty="0" smtClean="0">
                <a:solidFill>
                  <a:prstClr val="black"/>
                </a:solidFill>
                <a:latin typeface="Times New Roman"/>
                <a:ea typeface="Times New Roman"/>
                <a:cs typeface="Times New Roman"/>
              </a:rPr>
              <a:t>. руб</a:t>
            </a:r>
            <a:r>
              <a:rPr lang="ru-RU" sz="1350" dirty="0">
                <a:solidFill>
                  <a:prstClr val="black"/>
                </a:solidFill>
                <a:latin typeface="Times New Roman"/>
                <a:ea typeface="Times New Roman"/>
                <a:cs typeface="Times New Roman"/>
              </a:rPr>
              <a:t>.;</a:t>
            </a:r>
            <a:endParaRPr lang="ru-RU" sz="1350" dirty="0">
              <a:solidFill>
                <a:prstClr val="black"/>
              </a:solidFill>
              <a:latin typeface="Calibri"/>
              <a:ea typeface="Calibri"/>
              <a:cs typeface="Times New Roman"/>
            </a:endParaRPr>
          </a:p>
          <a:p>
            <a:pPr indent="450215" algn="ctr"/>
            <a:r>
              <a:rPr lang="ru-RU" sz="1350" dirty="0">
                <a:solidFill>
                  <a:prstClr val="black"/>
                </a:solidFill>
                <a:latin typeface="Times New Roman"/>
                <a:ea typeface="Times New Roman"/>
                <a:cs typeface="Times New Roman"/>
              </a:rPr>
              <a:t>        - в целях повышения профессионального мастерства инспекторов по делам несовершеннолетних проведен конкурс на звание «Лучший по </a:t>
            </a:r>
            <a:endParaRPr lang="ru-RU" sz="1350" dirty="0" smtClean="0">
              <a:solidFill>
                <a:prstClr val="black"/>
              </a:solidFill>
              <a:latin typeface="Times New Roman"/>
              <a:ea typeface="Times New Roman"/>
              <a:cs typeface="Times New Roman"/>
            </a:endParaRPr>
          </a:p>
          <a:p>
            <a:pPr indent="450215" algn="ctr"/>
            <a:r>
              <a:rPr lang="ru-RU" sz="1350" dirty="0" smtClean="0">
                <a:solidFill>
                  <a:prstClr val="black"/>
                </a:solidFill>
                <a:latin typeface="Times New Roman"/>
                <a:ea typeface="Times New Roman"/>
                <a:cs typeface="Times New Roman"/>
              </a:rPr>
              <a:t>профессии</a:t>
            </a:r>
            <a:r>
              <a:rPr lang="ru-RU" sz="1350" dirty="0">
                <a:solidFill>
                  <a:prstClr val="black"/>
                </a:solidFill>
                <a:latin typeface="Times New Roman"/>
                <a:ea typeface="Times New Roman"/>
                <a:cs typeface="Times New Roman"/>
              </a:rPr>
              <a:t>» - 16,1 тыс</a:t>
            </a:r>
            <a:r>
              <a:rPr lang="ru-RU" sz="1350" dirty="0" smtClean="0">
                <a:solidFill>
                  <a:prstClr val="black"/>
                </a:solidFill>
                <a:latin typeface="Times New Roman"/>
                <a:ea typeface="Times New Roman"/>
                <a:cs typeface="Times New Roman"/>
              </a:rPr>
              <a:t>. руб.   Средства </a:t>
            </a:r>
            <a:r>
              <a:rPr lang="ru-RU" sz="1350" dirty="0">
                <a:solidFill>
                  <a:prstClr val="black"/>
                </a:solidFill>
                <a:latin typeface="Times New Roman"/>
                <a:ea typeface="Times New Roman"/>
                <a:cs typeface="Times New Roman"/>
              </a:rPr>
              <a:t>были направлены на поощрение сотрудников полиции, которые показали наивысшие результаты в оперативно-служебной деятельности в 2015 году.</a:t>
            </a:r>
            <a:endParaRPr lang="ru-RU" sz="1350" dirty="0">
              <a:solidFill>
                <a:prstClr val="black"/>
              </a:solidFill>
              <a:latin typeface="Calibri"/>
              <a:ea typeface="Calibri"/>
              <a:cs typeface="Times New Roman"/>
            </a:endParaRPr>
          </a:p>
          <a:p>
            <a:pPr indent="450215" algn="ctr"/>
            <a:r>
              <a:rPr lang="ru-RU" sz="1350" dirty="0">
                <a:solidFill>
                  <a:prstClr val="black"/>
                </a:solidFill>
                <a:latin typeface="Times New Roman"/>
                <a:ea typeface="Times New Roman"/>
                <a:cs typeface="Times New Roman"/>
              </a:rPr>
              <a:t>         </a:t>
            </a:r>
            <a:r>
              <a:rPr lang="ru-RU" sz="1350" dirty="0">
                <a:solidFill>
                  <a:prstClr val="black"/>
                </a:solidFill>
                <a:latin typeface="Times New Roman"/>
                <a:ea typeface="Calibri"/>
                <a:cs typeface="Times New Roman"/>
              </a:rPr>
              <a:t>- в целях совершенствования работы действующих и внедрения новых систем видеонаблюдения, видео-фиксации, аппаратно-программных комплексов и устройств экстренной связи «гражданин-полиция», </a:t>
            </a:r>
            <a:r>
              <a:rPr lang="ru-RU" sz="1350" dirty="0" smtClean="0">
                <a:solidFill>
                  <a:prstClr val="black"/>
                </a:solidFill>
                <a:latin typeface="Times New Roman"/>
                <a:ea typeface="Calibri"/>
                <a:cs typeface="Times New Roman"/>
              </a:rPr>
              <a:t>  АПК </a:t>
            </a:r>
            <a:r>
              <a:rPr lang="ru-RU" sz="1350" dirty="0">
                <a:solidFill>
                  <a:prstClr val="black"/>
                </a:solidFill>
                <a:latin typeface="Times New Roman"/>
                <a:ea typeface="Calibri"/>
                <a:cs typeface="Times New Roman"/>
              </a:rPr>
              <a:t>«Барс</a:t>
            </a:r>
            <a:r>
              <a:rPr lang="ru-RU" sz="1350" dirty="0" smtClean="0">
                <a:solidFill>
                  <a:prstClr val="black"/>
                </a:solidFill>
                <a:latin typeface="Times New Roman"/>
                <a:ea typeface="Calibri"/>
                <a:cs typeface="Times New Roman"/>
              </a:rPr>
              <a:t>»  в  </a:t>
            </a:r>
            <a:r>
              <a:rPr lang="ru-RU" sz="1350" dirty="0">
                <a:solidFill>
                  <a:prstClr val="black"/>
                </a:solidFill>
                <a:latin typeface="Times New Roman"/>
                <a:ea typeface="Calibri"/>
                <a:cs typeface="Times New Roman"/>
              </a:rPr>
              <a:t>населенных пунктах муниципального района  </a:t>
            </a:r>
            <a:r>
              <a:rPr lang="ru-RU" sz="1350" dirty="0" smtClean="0">
                <a:solidFill>
                  <a:prstClr val="black"/>
                </a:solidFill>
                <a:latin typeface="Times New Roman"/>
                <a:ea typeface="Calibri"/>
                <a:cs typeface="Times New Roman"/>
              </a:rPr>
              <a:t>приобретено </a:t>
            </a:r>
            <a:r>
              <a:rPr lang="ru-RU" sz="1350" dirty="0">
                <a:solidFill>
                  <a:prstClr val="black"/>
                </a:solidFill>
                <a:latin typeface="Times New Roman"/>
                <a:ea typeface="Calibri"/>
                <a:cs typeface="Times New Roman"/>
              </a:rPr>
              <a:t>4 видеокамеры с необходимой аппаратурой на сумму – 247,8 тыс</a:t>
            </a:r>
            <a:r>
              <a:rPr lang="ru-RU" sz="1350" dirty="0" smtClean="0">
                <a:solidFill>
                  <a:prstClr val="black"/>
                </a:solidFill>
                <a:latin typeface="Times New Roman"/>
                <a:ea typeface="Calibri"/>
                <a:cs typeface="Times New Roman"/>
              </a:rPr>
              <a:t>. руб</a:t>
            </a:r>
            <a:r>
              <a:rPr lang="ru-RU" sz="1350" dirty="0">
                <a:solidFill>
                  <a:prstClr val="black"/>
                </a:solidFill>
                <a:latin typeface="Times New Roman"/>
                <a:ea typeface="Calibri"/>
                <a:cs typeface="Times New Roman"/>
              </a:rPr>
              <a:t>.</a:t>
            </a:r>
            <a:endParaRPr lang="ru-RU" sz="1350" dirty="0">
              <a:solidFill>
                <a:prstClr val="black"/>
              </a:solidFill>
              <a:latin typeface="Calibri"/>
              <a:ea typeface="Calibri"/>
              <a:cs typeface="Times New Roman"/>
            </a:endParaRPr>
          </a:p>
          <a:p>
            <a:pPr indent="450215" algn="ctr"/>
            <a:r>
              <a:rPr lang="ru-RU" sz="1350" dirty="0">
                <a:solidFill>
                  <a:prstClr val="black"/>
                </a:solidFill>
                <a:latin typeface="Times New Roman"/>
                <a:ea typeface="Times New Roman"/>
                <a:cs typeface="Times New Roman"/>
              </a:rPr>
              <a:t>В соответствии со шкалой оценки эффективности реализации программ данная программа в финансовых показателях относится к высокой категории, исполнение 100</a:t>
            </a:r>
            <a:r>
              <a:rPr lang="ru-RU" sz="1350" dirty="0" smtClean="0">
                <a:solidFill>
                  <a:prstClr val="black"/>
                </a:solidFill>
                <a:latin typeface="Times New Roman"/>
                <a:ea typeface="Times New Roman"/>
                <a:cs typeface="Times New Roman"/>
              </a:rPr>
              <a:t>%.</a:t>
            </a:r>
            <a:endParaRPr lang="ru-RU" sz="1350" dirty="0">
              <a:solidFill>
                <a:prstClr val="black"/>
              </a:solidFill>
              <a:latin typeface="Times New Roman"/>
              <a:ea typeface="Times New Roman"/>
              <a:cs typeface="Times New Roman"/>
            </a:endParaRPr>
          </a:p>
        </p:txBody>
      </p:sp>
      <p:sp>
        <p:nvSpPr>
          <p:cNvPr id="7" name="Заголовок 1"/>
          <p:cNvSpPr txBox="1">
            <a:spLocks/>
          </p:cNvSpPr>
          <p:nvPr/>
        </p:nvSpPr>
        <p:spPr>
          <a:xfrm>
            <a:off x="2050664" y="116632"/>
            <a:ext cx="6696744" cy="1108221"/>
          </a:xfrm>
          <a:prstGeom prst="rect">
            <a:avLst/>
          </a:prstGeom>
          <a:solidFill>
            <a:srgbClr val="C0504D">
              <a:lumMod val="20000"/>
              <a:lumOff val="80000"/>
            </a:srgbClr>
          </a:solidFill>
          <a:scene3d>
            <a:camera prst="orthographicFront"/>
            <a:lightRig rig="threePt" dir="t"/>
          </a:scene3d>
          <a:sp3d>
            <a:bevelT w="152400" h="50800" prst="softRound"/>
          </a:sp3d>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indent="450215"/>
            <a:r>
              <a:rPr kumimoji="0" lang="ru-RU" sz="49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t>Муниципальная программа</a:t>
            </a:r>
            <a:r>
              <a:rPr kumimoji="0" lang="ru-RU" sz="37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t> </a:t>
            </a:r>
            <a:br>
              <a:rPr kumimoji="0" lang="ru-RU" sz="37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br>
            <a:r>
              <a:rPr lang="ru-RU" sz="4000" b="1" dirty="0">
                <a:solidFill>
                  <a:srgbClr val="1F497D">
                    <a:lumMod val="50000"/>
                  </a:srgbClr>
                </a:solidFill>
                <a:latin typeface="Times New Roman" pitchFamily="18" charset="0"/>
                <a:ea typeface="Calibri"/>
                <a:cs typeface="Times New Roman" pitchFamily="18" charset="0"/>
              </a:rPr>
              <a:t>«Профилактика преступлений и иных правонарушений в Зеленчукском муниципальном </a:t>
            </a:r>
            <a:r>
              <a:rPr lang="ru-RU" sz="4000" b="1" dirty="0" smtClean="0">
                <a:solidFill>
                  <a:srgbClr val="1F497D">
                    <a:lumMod val="50000"/>
                  </a:srgbClr>
                </a:solidFill>
                <a:latin typeface="Times New Roman" pitchFamily="18" charset="0"/>
                <a:ea typeface="Calibri"/>
                <a:cs typeface="Times New Roman" pitchFamily="18" charset="0"/>
              </a:rPr>
              <a:t>районе на </a:t>
            </a:r>
            <a:r>
              <a:rPr lang="ru-RU" sz="4000" b="1" dirty="0">
                <a:solidFill>
                  <a:srgbClr val="1F497D">
                    <a:lumMod val="50000"/>
                  </a:srgbClr>
                </a:solidFill>
                <a:latin typeface="Times New Roman" pitchFamily="18" charset="0"/>
                <a:ea typeface="Calibri"/>
                <a:cs typeface="Times New Roman" pitchFamily="18" charset="0"/>
              </a:rPr>
              <a:t>2014-2016 годы»</a:t>
            </a:r>
            <a:r>
              <a:rPr lang="ru-RU" sz="2000" b="1" dirty="0">
                <a:solidFill>
                  <a:srgbClr val="1F497D">
                    <a:lumMod val="50000"/>
                  </a:srgbClr>
                </a:solidFill>
                <a:latin typeface="Times New Roman" pitchFamily="18" charset="0"/>
                <a:ea typeface="Calibri"/>
                <a:cs typeface="Times New Roman" pitchFamily="18" charset="0"/>
              </a:rPr>
              <a:t/>
            </a:r>
            <a:br>
              <a:rPr lang="ru-RU" sz="2000" b="1" dirty="0">
                <a:solidFill>
                  <a:srgbClr val="1F497D">
                    <a:lumMod val="50000"/>
                  </a:srgbClr>
                </a:solidFill>
                <a:latin typeface="Times New Roman" pitchFamily="18" charset="0"/>
                <a:ea typeface="Calibri"/>
                <a:cs typeface="Times New Roman" pitchFamily="18" charset="0"/>
              </a:rPr>
            </a:br>
            <a:endParaRPr kumimoji="0" lang="ru-RU" sz="4400" b="0" i="0" u="none" strike="noStrike" kern="1200" cap="none" spc="0" normalizeH="0" baseline="0" noProof="0" dirty="0">
              <a:ln>
                <a:noFill/>
              </a:ln>
              <a:solidFill>
                <a:srgbClr val="1F497D">
                  <a:lumMod val="50000"/>
                </a:srgbClr>
              </a:solidFill>
              <a:effectLst/>
              <a:uLnTx/>
              <a:uFillTx/>
              <a:latin typeface="Calibri"/>
              <a:ea typeface="+mj-ea"/>
              <a:cs typeface="+mj-cs"/>
            </a:endParaRPr>
          </a:p>
        </p:txBody>
      </p:sp>
      <p:pic>
        <p:nvPicPr>
          <p:cNvPr id="1035" name="Picture 11" descr="C:\Program Files\Microsoft Office\MEDIA\CAGCAT10\j030084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260648"/>
            <a:ext cx="1871152" cy="1805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6928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7" name="Picture 2" descr="C:\Documents and Settings\Efimenko\Local Settings\Temporary Internet Files\Content.IE5\1QPR522T\anti_terrorism_sticker-p217520014542824526qjcl_4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72008"/>
            <a:ext cx="2232248" cy="2204864"/>
          </a:xfrm>
          <a:prstGeom prst="rect">
            <a:avLst/>
          </a:prstGeom>
          <a:noFill/>
          <a:extLst>
            <a:ext uri="{909E8E84-426E-40DD-AFC4-6F175D3DCCD1}">
              <a14:hiddenFill xmlns:a14="http://schemas.microsoft.com/office/drawing/2010/main">
                <a:solidFill>
                  <a:srgbClr val="FFFFFF"/>
                </a:solidFill>
              </a14:hiddenFill>
            </a:ext>
          </a:extLst>
        </p:spPr>
      </p:pic>
      <p:sp>
        <p:nvSpPr>
          <p:cNvPr id="9" name="Заголовок 1"/>
          <p:cNvSpPr txBox="1">
            <a:spLocks/>
          </p:cNvSpPr>
          <p:nvPr/>
        </p:nvSpPr>
        <p:spPr>
          <a:xfrm>
            <a:off x="179512" y="116632"/>
            <a:ext cx="6624736" cy="1108221"/>
          </a:xfrm>
          <a:prstGeom prst="rect">
            <a:avLst/>
          </a:prstGeom>
          <a:solidFill>
            <a:srgbClr val="C0504D">
              <a:lumMod val="20000"/>
              <a:lumOff val="80000"/>
            </a:srgbClr>
          </a:solidFill>
          <a:scene3d>
            <a:camera prst="orthographicFront"/>
            <a:lightRig rig="threePt" dir="t"/>
          </a:scene3d>
          <a:sp3d>
            <a:bevelT w="152400" h="50800" prst="softRound"/>
          </a:sp3d>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450215"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t>Муниципальная программа </a:t>
            </a:r>
            <a:br>
              <a:rPr kumimoji="0" lang="ru-RU" sz="24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br>
            <a:r>
              <a:rPr kumimoji="0" lang="ru-RU" sz="20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t>«Профилактика терроризма и экстремизма </a:t>
            </a:r>
            <a:r>
              <a:rPr kumimoji="0" lang="ru-RU" sz="2000" b="0"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t/>
            </a:r>
            <a:br>
              <a:rPr kumimoji="0" lang="ru-RU" sz="2000" b="0"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br>
            <a:r>
              <a:rPr kumimoji="0" lang="ru-RU" sz="20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t>в Зеленчукском муниципальном районе на 2014-2016 годы»</a:t>
            </a:r>
            <a:endParaRPr kumimoji="0" lang="ru-RU" sz="4400" b="0" i="0" u="none" strike="noStrike" kern="1200" cap="none" spc="0" normalizeH="0" baseline="0" noProof="0" dirty="0">
              <a:ln>
                <a:noFill/>
              </a:ln>
              <a:solidFill>
                <a:srgbClr val="1F497D">
                  <a:lumMod val="50000"/>
                </a:srgbClr>
              </a:solidFill>
              <a:effectLst/>
              <a:uLnTx/>
              <a:uFillTx/>
              <a:latin typeface="Calibri"/>
              <a:ea typeface="+mj-ea"/>
              <a:cs typeface="+mj-cs"/>
            </a:endParaRPr>
          </a:p>
        </p:txBody>
      </p:sp>
      <p:sp>
        <p:nvSpPr>
          <p:cNvPr id="12" name="Прямоугольник с одним вырезанным скругленным углом 11"/>
          <p:cNvSpPr/>
          <p:nvPr/>
        </p:nvSpPr>
        <p:spPr>
          <a:xfrm>
            <a:off x="179512" y="1412776"/>
            <a:ext cx="8568952" cy="5328592"/>
          </a:xfrm>
          <a:prstGeom prst="snipRoundRect">
            <a:avLst>
              <a:gd name="adj1" fmla="val 16667"/>
              <a:gd name="adj2" fmla="val 33827"/>
            </a:avLst>
          </a:prstGeom>
          <a:solidFill>
            <a:srgbClr val="9BBB59">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0" i="0" u="none" strike="noStrike" kern="0" cap="none" spc="0" normalizeH="0" baseline="0" noProof="0" dirty="0" smtClean="0">
                <a:ln>
                  <a:noFill/>
                </a:ln>
                <a:solidFill>
                  <a:srgbClr val="575F6D">
                    <a:lumMod val="50000"/>
                  </a:srgbClr>
                </a:solidFill>
                <a:effectLst/>
                <a:uLnTx/>
                <a:uFillTx/>
                <a:latin typeface="Century Schoolbook"/>
                <a:ea typeface="+mn-ea"/>
                <a:cs typeface="+mn-cs"/>
              </a:rPr>
              <a:t> Социально-экономическая эффективность реализации Программы</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0" i="0" u="none" strike="noStrike" kern="0" cap="none" spc="0" normalizeH="0" baseline="0" noProof="0" dirty="0" smtClean="0">
                <a:ln>
                  <a:noFill/>
                </a:ln>
                <a:solidFill>
                  <a:srgbClr val="575F6D">
                    <a:lumMod val="50000"/>
                  </a:srgbClr>
                </a:solidFill>
                <a:effectLst/>
                <a:uLnTx/>
                <a:uFillTx/>
                <a:latin typeface="Century Schoolbook"/>
                <a:ea typeface="+mn-ea"/>
                <a:cs typeface="+mn-cs"/>
              </a:rPr>
              <a:t>про­является в следующих целевых показателях: совершенствование механизма,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0" i="0" u="none" strike="noStrike" kern="0" cap="none" spc="0" normalizeH="0" baseline="0" noProof="0" dirty="0" smtClean="0">
                <a:ln>
                  <a:noFill/>
                </a:ln>
                <a:solidFill>
                  <a:srgbClr val="575F6D">
                    <a:lumMod val="50000"/>
                  </a:srgbClr>
                </a:solidFill>
                <a:effectLst/>
                <a:uLnTx/>
                <a:uFillTx/>
                <a:latin typeface="Century Schoolbook"/>
                <a:ea typeface="+mn-ea"/>
                <a:cs typeface="+mn-cs"/>
              </a:rPr>
              <a:t>обеспечивающего эффективную профи­лактику терроризма и экстремизма в районе;   обеспечение максимальной антитеррористической защищенности критически важных, потенциально опасных объектов, объектов жизнеобеспече­ния, с массовым пребыванием людей.  В 2015 году по программе на выполнение мероприятий предусмотрено 140,0 тыс. рублей, бюджетом выделено и фактически исполнено 140,0 тыс. рублей или 100%.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0" i="0" u="none" strike="noStrike" kern="0" cap="none" spc="0" normalizeH="0" baseline="0" noProof="0" dirty="0" smtClean="0">
                <a:ln>
                  <a:noFill/>
                </a:ln>
                <a:solidFill>
                  <a:srgbClr val="575F6D">
                    <a:lumMod val="50000"/>
                  </a:srgbClr>
                </a:solidFill>
                <a:effectLst/>
                <a:uLnTx/>
                <a:uFillTx/>
                <a:latin typeface="Century Schoolbook"/>
                <a:ea typeface="+mn-ea"/>
                <a:cs typeface="+mn-cs"/>
              </a:rPr>
              <a:t> Оценка эффективности реализации программы в финансовых показателях относится к</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0" i="0" u="none" strike="noStrike" kern="0" cap="none" spc="0" normalizeH="0" baseline="0" noProof="0" dirty="0" smtClean="0">
                <a:ln>
                  <a:noFill/>
                </a:ln>
                <a:solidFill>
                  <a:srgbClr val="575F6D">
                    <a:lumMod val="50000"/>
                  </a:srgbClr>
                </a:solidFill>
                <a:effectLst/>
                <a:uLnTx/>
                <a:uFillTx/>
                <a:latin typeface="Century Schoolbook"/>
                <a:ea typeface="+mn-ea"/>
                <a:cs typeface="+mn-cs"/>
              </a:rPr>
              <a:t>высокой категории. В ходе реализации программы выполнялись следующие мероприятия: - проведены мероприятия по совершенствованию антитеррористической защищенности важных и опасных объектов, мест массового пребывания людей;</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0" i="0" u="none" strike="noStrike" kern="0" cap="none" spc="0" normalizeH="0" baseline="0" noProof="0" dirty="0" smtClean="0">
                <a:ln>
                  <a:noFill/>
                </a:ln>
                <a:solidFill>
                  <a:srgbClr val="575F6D">
                    <a:lumMod val="50000"/>
                  </a:srgbClr>
                </a:solidFill>
                <a:effectLst/>
                <a:uLnTx/>
                <a:uFillTx/>
                <a:latin typeface="Century Schoolbook"/>
                <a:ea typeface="+mn-ea"/>
                <a:cs typeface="+mn-cs"/>
              </a:rPr>
              <a:t>-проведены тактико-специальные учения по отработке вопросов взаимодействия</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0" i="0" u="none" strike="noStrike" kern="0" cap="none" spc="0" normalizeH="0" baseline="0" noProof="0" dirty="0" smtClean="0">
                <a:ln>
                  <a:noFill/>
                </a:ln>
                <a:solidFill>
                  <a:srgbClr val="575F6D">
                    <a:lumMod val="50000"/>
                  </a:srgbClr>
                </a:solidFill>
                <a:effectLst/>
                <a:uLnTx/>
                <a:uFillTx/>
                <a:latin typeface="Century Schoolbook"/>
                <a:ea typeface="+mn-ea"/>
                <a:cs typeface="+mn-cs"/>
              </a:rPr>
              <a:t> всех сил и средств, при выполнении задач по пресечению террористической направленности на объектах с массовым пребыванием людей;  - проведены опросы преподавателей и учащихся муниципальных общеобразовательных учреждений по изучению уровня правовой культуры молодежи, эффективности работы по профилактике экстремизма в молодежной среде в 26 школах;  -проведен семинар со специалистами, работающими с молодежью, по профилактике терроризма и экстремизма; -  проведен «круглый стол» с участием представителей религиозных конфессий и сотрудников МВД на тему: «Молодежь против терроризма и экстремизма».  Также проводились семинары на тему: «Современная молодежь: интернет и антитеррор». В общеобразовательных учреждениях проведены профилактические беседы и классные часы по формированию межнационального согласия и дружбы между народами на темы: «Толерантности, недопущения межнациональной вражды и экстремизма», «Культура и национальные традиции народов Карачаево-Черкесии» и другие мероприятия.</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2413308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1133585681"/>
              </p:ext>
            </p:extLst>
          </p:nvPr>
        </p:nvGraphicFramePr>
        <p:xfrm>
          <a:off x="395536" y="1340769"/>
          <a:ext cx="8352930" cy="5326622"/>
        </p:xfrm>
        <a:graphic>
          <a:graphicData uri="http://schemas.openxmlformats.org/drawingml/2006/table">
            <a:tbl>
              <a:tblPr>
                <a:tableStyleId>{5C22544A-7EE6-4342-B048-85BDC9FD1C3A}</a:tableStyleId>
              </a:tblPr>
              <a:tblGrid>
                <a:gridCol w="4105786"/>
                <a:gridCol w="2230919"/>
                <a:gridCol w="955651"/>
                <a:gridCol w="1060574"/>
              </a:tblGrid>
              <a:tr h="279952">
                <a:tc>
                  <a:txBody>
                    <a:bodyPr/>
                    <a:lstStyle/>
                    <a:p>
                      <a:pPr algn="ctr">
                        <a:lnSpc>
                          <a:spcPct val="115000"/>
                        </a:lnSpc>
                        <a:spcAft>
                          <a:spcPts val="0"/>
                        </a:spcAft>
                      </a:pPr>
                      <a:r>
                        <a:rPr lang="ru-RU" sz="1300" b="1" dirty="0">
                          <a:effectLst/>
                        </a:rPr>
                        <a:t>Показатели</a:t>
                      </a:r>
                      <a:endParaRPr lang="ru-RU" sz="1300" b="1" dirty="0">
                        <a:effectLst/>
                        <a:latin typeface="Times New Roman"/>
                        <a:ea typeface="Times New Roman"/>
                        <a:cs typeface="Times New Roman"/>
                      </a:endParaRPr>
                    </a:p>
                  </a:txBody>
                  <a:tcPr marL="14535" marR="14535" marT="0" marB="0">
                    <a:solidFill>
                      <a:schemeClr val="accent3">
                        <a:lumMod val="40000"/>
                        <a:lumOff val="60000"/>
                      </a:schemeClr>
                    </a:solidFill>
                  </a:tcPr>
                </a:tc>
                <a:tc>
                  <a:txBody>
                    <a:bodyPr/>
                    <a:lstStyle/>
                    <a:p>
                      <a:pPr algn="ctr">
                        <a:lnSpc>
                          <a:spcPct val="115000"/>
                        </a:lnSpc>
                        <a:spcAft>
                          <a:spcPts val="0"/>
                        </a:spcAft>
                      </a:pPr>
                      <a:r>
                        <a:rPr lang="ru-RU" sz="1300" b="1" dirty="0">
                          <a:effectLst/>
                        </a:rPr>
                        <a:t>Единица измерения</a:t>
                      </a:r>
                      <a:endParaRPr lang="ru-RU" sz="1300" b="1" dirty="0">
                        <a:effectLst/>
                        <a:latin typeface="Times New Roman"/>
                        <a:ea typeface="Times New Roman"/>
                        <a:cs typeface="Times New Roman"/>
                      </a:endParaRPr>
                    </a:p>
                  </a:txBody>
                  <a:tcPr marL="14535" marR="14535" marT="0" marB="0">
                    <a:solidFill>
                      <a:schemeClr val="accent3">
                        <a:lumMod val="40000"/>
                        <a:lumOff val="60000"/>
                      </a:schemeClr>
                    </a:solidFill>
                  </a:tcPr>
                </a:tc>
                <a:tc>
                  <a:txBody>
                    <a:bodyPr/>
                    <a:lstStyle/>
                    <a:p>
                      <a:pPr algn="ctr">
                        <a:lnSpc>
                          <a:spcPct val="115000"/>
                        </a:lnSpc>
                        <a:spcAft>
                          <a:spcPts val="0"/>
                        </a:spcAft>
                      </a:pPr>
                      <a:r>
                        <a:rPr lang="ru-RU" sz="1300" b="1" dirty="0">
                          <a:effectLst/>
                        </a:rPr>
                        <a:t>отчет 2014</a:t>
                      </a:r>
                      <a:endParaRPr lang="ru-RU" sz="1300" b="1" dirty="0">
                        <a:effectLst/>
                        <a:latin typeface="Times New Roman"/>
                        <a:ea typeface="Times New Roman"/>
                        <a:cs typeface="Times New Roman"/>
                      </a:endParaRPr>
                    </a:p>
                  </a:txBody>
                  <a:tcPr marL="14535" marR="14535" marT="0" marB="0">
                    <a:solidFill>
                      <a:schemeClr val="accent3">
                        <a:lumMod val="40000"/>
                        <a:lumOff val="60000"/>
                      </a:schemeClr>
                    </a:solidFill>
                  </a:tcPr>
                </a:tc>
                <a:tc>
                  <a:txBody>
                    <a:bodyPr/>
                    <a:lstStyle/>
                    <a:p>
                      <a:pPr algn="ctr">
                        <a:lnSpc>
                          <a:spcPct val="115000"/>
                        </a:lnSpc>
                        <a:spcAft>
                          <a:spcPts val="0"/>
                        </a:spcAft>
                      </a:pPr>
                      <a:r>
                        <a:rPr lang="ru-RU" sz="1300" b="1" dirty="0">
                          <a:effectLst/>
                        </a:rPr>
                        <a:t>отчет 2015</a:t>
                      </a:r>
                      <a:endParaRPr lang="ru-RU" sz="1300" b="1" dirty="0">
                        <a:effectLst/>
                        <a:latin typeface="Times New Roman"/>
                        <a:ea typeface="Times New Roman"/>
                        <a:cs typeface="Times New Roman"/>
                      </a:endParaRPr>
                    </a:p>
                  </a:txBody>
                  <a:tcPr marL="14535" marR="14535" marT="0" marB="0">
                    <a:solidFill>
                      <a:schemeClr val="accent3">
                        <a:lumMod val="40000"/>
                        <a:lumOff val="60000"/>
                      </a:schemeClr>
                    </a:solidFill>
                  </a:tcPr>
                </a:tc>
              </a:tr>
              <a:tr h="174440">
                <a:tc>
                  <a:txBody>
                    <a:bodyPr/>
                    <a:lstStyle/>
                    <a:p>
                      <a:pPr>
                        <a:lnSpc>
                          <a:spcPct val="115000"/>
                        </a:lnSpc>
                        <a:spcAft>
                          <a:spcPts val="0"/>
                        </a:spcAft>
                      </a:pPr>
                      <a:r>
                        <a:rPr lang="ru-RU" sz="1050" b="1" dirty="0">
                          <a:effectLst/>
                        </a:rPr>
                        <a:t>Промышленное </a:t>
                      </a:r>
                      <a:r>
                        <a:rPr lang="ru-RU" sz="1050" b="1" dirty="0" smtClean="0">
                          <a:effectLst/>
                        </a:rPr>
                        <a:t>производство:</a:t>
                      </a:r>
                      <a:endParaRPr lang="ru-RU" sz="1050" b="1"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r>
              <a:tr h="279552">
                <a:tc>
                  <a:txBody>
                    <a:bodyPr/>
                    <a:lstStyle/>
                    <a:p>
                      <a:pPr>
                        <a:lnSpc>
                          <a:spcPct val="115000"/>
                        </a:lnSpc>
                        <a:spcAft>
                          <a:spcPts val="0"/>
                        </a:spcAft>
                      </a:pPr>
                      <a:r>
                        <a:rPr lang="ru-RU" sz="1000" dirty="0">
                          <a:effectLst/>
                        </a:rPr>
                        <a:t>Индекс промышленного производства </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a:effectLst/>
                        </a:rPr>
                        <a:t>% к предыдущему году в сопоставимых ценах</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a:effectLst/>
                        </a:rPr>
                        <a:t>98,20</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effectLst/>
                        </a:rPr>
                        <a:t>80,00</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r>
              <a:tr h="25638">
                <a:tc>
                  <a:txBody>
                    <a:bodyPr/>
                    <a:lstStyle/>
                    <a:p>
                      <a:pPr>
                        <a:lnSpc>
                          <a:spcPct val="115000"/>
                        </a:lnSpc>
                        <a:spcAft>
                          <a:spcPts val="0"/>
                        </a:spcAft>
                      </a:pPr>
                      <a:r>
                        <a:rPr lang="ru-RU" sz="1000" dirty="0">
                          <a:effectLst/>
                        </a:rPr>
                        <a:t>Обрабатывающие производства</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a:effectLst/>
                        </a:rPr>
                        <a:t> </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r>
              <a:tr h="321547">
                <a:tc>
                  <a:txBody>
                    <a:bodyPr/>
                    <a:lstStyle/>
                    <a:p>
                      <a:pPr>
                        <a:lnSpc>
                          <a:spcPct val="115000"/>
                        </a:lnSpc>
                        <a:spcAft>
                          <a:spcPts val="0"/>
                        </a:spcAft>
                      </a:pPr>
                      <a:r>
                        <a:rPr lang="ru-RU" sz="1000" dirty="0">
                          <a:effectLst/>
                        </a:rPr>
                        <a:t>Объем отгруженных товаров собственного производства, выполненных работ и услуг собственными силами - </a:t>
                      </a:r>
                      <a:r>
                        <a:rPr lang="ru-RU" sz="1000" dirty="0" smtClean="0">
                          <a:effectLst/>
                        </a:rPr>
                        <a:t>Обрабатывающие </a:t>
                      </a:r>
                      <a:r>
                        <a:rPr lang="ru-RU" sz="1000" dirty="0">
                          <a:effectLst/>
                        </a:rPr>
                        <a:t>производства</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a:effectLst/>
                        </a:rPr>
                        <a:t>млн. руб. </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a:effectLst/>
                        </a:rPr>
                        <a:t>224,60</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effectLst/>
                        </a:rPr>
                        <a:t>396,90</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r>
              <a:tr h="198163">
                <a:tc>
                  <a:txBody>
                    <a:bodyPr/>
                    <a:lstStyle/>
                    <a:p>
                      <a:pPr>
                        <a:lnSpc>
                          <a:spcPct val="115000"/>
                        </a:lnSpc>
                        <a:spcAft>
                          <a:spcPts val="0"/>
                        </a:spcAft>
                      </a:pPr>
                      <a:r>
                        <a:rPr lang="ru-RU" sz="1000" dirty="0">
                          <a:effectLst/>
                        </a:rPr>
                        <a:t>Индекс-дефлятор отгрузки - РАЗДЕЛ D: Обрабатывающие производства</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a:effectLst/>
                        </a:rPr>
                        <a:t>% к предыдущему году</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a:effectLst/>
                        </a:rPr>
                        <a:t>108,30</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effectLst/>
                        </a:rPr>
                        <a:t>116,60</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r>
              <a:tr h="144016">
                <a:tc>
                  <a:txBody>
                    <a:bodyPr/>
                    <a:lstStyle/>
                    <a:p>
                      <a:pPr>
                        <a:lnSpc>
                          <a:spcPct val="115000"/>
                        </a:lnSpc>
                        <a:spcAft>
                          <a:spcPts val="0"/>
                        </a:spcAft>
                      </a:pPr>
                      <a:r>
                        <a:rPr lang="ru-RU" sz="1000" dirty="0">
                          <a:effectLst/>
                        </a:rPr>
                        <a:t>Индекс производства - РАЗДЕЛ D: Обрабатывающие производства</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gridSpan="2">
                  <a:txBody>
                    <a:bodyPr/>
                    <a:lstStyle/>
                    <a:p>
                      <a:pPr>
                        <a:lnSpc>
                          <a:spcPct val="115000"/>
                        </a:lnSpc>
                        <a:spcAft>
                          <a:spcPts val="0"/>
                        </a:spcAft>
                      </a:pPr>
                      <a:r>
                        <a:rPr lang="ru-RU" sz="900" dirty="0" smtClean="0">
                          <a:effectLst/>
                        </a:rPr>
                        <a:t>% к </a:t>
                      </a:r>
                      <a:r>
                        <a:rPr lang="ru-RU" sz="900" dirty="0" err="1" smtClean="0">
                          <a:effectLst/>
                        </a:rPr>
                        <a:t>предыдущ</a:t>
                      </a:r>
                      <a:r>
                        <a:rPr lang="ru-RU" sz="900" dirty="0" smtClean="0">
                          <a:effectLst/>
                        </a:rPr>
                        <a:t>. году в сопоставимых ценах</a:t>
                      </a:r>
                      <a:endParaRPr lang="ru-RU" sz="900" dirty="0">
                        <a:effectLst/>
                        <a:latin typeface="Times New Roman"/>
                        <a:ea typeface="Times New Roman"/>
                        <a:cs typeface="Times New Roman"/>
                      </a:endParaRPr>
                    </a:p>
                  </a:txBody>
                  <a:tcPr marL="14535" marR="14535" marT="0" marB="0">
                    <a:solidFill>
                      <a:schemeClr val="accent3">
                        <a:lumMod val="20000"/>
                        <a:lumOff val="80000"/>
                      </a:schemeClr>
                    </a:solidFill>
                  </a:tcPr>
                </a:tc>
                <a:tc hMerge="1">
                  <a:txBody>
                    <a:bodyPr/>
                    <a:lstStyle/>
                    <a:p>
                      <a:endParaRPr lang="ru-RU"/>
                    </a:p>
                  </a:txBody>
                  <a:tcPr/>
                </a:tc>
                <a:tc>
                  <a:txBody>
                    <a:bodyPr/>
                    <a:lstStyle/>
                    <a:p>
                      <a:pPr algn="r">
                        <a:lnSpc>
                          <a:spcPct val="115000"/>
                        </a:lnSpc>
                        <a:spcAft>
                          <a:spcPts val="0"/>
                        </a:spcAft>
                      </a:pPr>
                      <a:r>
                        <a:rPr lang="ru-RU" sz="1000" dirty="0">
                          <a:effectLst/>
                        </a:rPr>
                        <a:t>91,00</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r>
              <a:tr h="139777">
                <a:tc>
                  <a:txBody>
                    <a:bodyPr/>
                    <a:lstStyle/>
                    <a:p>
                      <a:pPr>
                        <a:lnSpc>
                          <a:spcPct val="115000"/>
                        </a:lnSpc>
                        <a:spcAft>
                          <a:spcPts val="0"/>
                        </a:spcAft>
                      </a:pPr>
                      <a:r>
                        <a:rPr lang="ru-RU" sz="1050" b="1" dirty="0">
                          <a:effectLst/>
                        </a:rPr>
                        <a:t>Сельское </a:t>
                      </a:r>
                      <a:r>
                        <a:rPr lang="ru-RU" sz="1050" b="1" dirty="0" smtClean="0">
                          <a:effectLst/>
                        </a:rPr>
                        <a:t>хозяйство:</a:t>
                      </a:r>
                      <a:endParaRPr lang="ru-RU" sz="1050" b="1"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a:effectLst/>
                        </a:rPr>
                        <a:t> </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r>
              <a:tr h="139777">
                <a:tc>
                  <a:txBody>
                    <a:bodyPr/>
                    <a:lstStyle/>
                    <a:p>
                      <a:pPr>
                        <a:lnSpc>
                          <a:spcPct val="115000"/>
                        </a:lnSpc>
                        <a:spcAft>
                          <a:spcPts val="0"/>
                        </a:spcAft>
                      </a:pPr>
                      <a:r>
                        <a:rPr lang="ru-RU" sz="1000" dirty="0">
                          <a:effectLst/>
                        </a:rPr>
                        <a:t>Продукция сельского хозяйства</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a:effectLst/>
                        </a:rPr>
                        <a:t>млн. руб.</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a:effectLst/>
                        </a:rPr>
                        <a:t>2858,40</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effectLst/>
                        </a:rPr>
                        <a:t>3341,61</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r>
              <a:tr h="196649">
                <a:tc>
                  <a:txBody>
                    <a:bodyPr/>
                    <a:lstStyle/>
                    <a:p>
                      <a:pPr>
                        <a:lnSpc>
                          <a:spcPct val="115000"/>
                        </a:lnSpc>
                        <a:spcAft>
                          <a:spcPts val="0"/>
                        </a:spcAft>
                      </a:pPr>
                      <a:r>
                        <a:rPr lang="ru-RU" sz="1000" dirty="0">
                          <a:effectLst/>
                        </a:rPr>
                        <a:t>Индекс производства продукции сельского хозяйства</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900" dirty="0">
                          <a:effectLst/>
                        </a:rPr>
                        <a:t>% к </a:t>
                      </a:r>
                      <a:r>
                        <a:rPr lang="ru-RU" sz="900" dirty="0" err="1" smtClean="0">
                          <a:effectLst/>
                        </a:rPr>
                        <a:t>предыдущ</a:t>
                      </a:r>
                      <a:r>
                        <a:rPr lang="ru-RU" sz="900" dirty="0" smtClean="0">
                          <a:effectLst/>
                        </a:rPr>
                        <a:t>.  </a:t>
                      </a:r>
                      <a:r>
                        <a:rPr lang="ru-RU" sz="900" dirty="0">
                          <a:effectLst/>
                        </a:rPr>
                        <a:t>году в сопоставимых ценах</a:t>
                      </a:r>
                      <a:endParaRPr lang="ru-RU" sz="9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effectLst/>
                        </a:rPr>
                        <a:t>103,70</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effectLst/>
                        </a:rPr>
                        <a:t>103,00</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r>
              <a:tr h="279552">
                <a:tc>
                  <a:txBody>
                    <a:bodyPr/>
                    <a:lstStyle/>
                    <a:p>
                      <a:pPr>
                        <a:lnSpc>
                          <a:spcPct val="115000"/>
                        </a:lnSpc>
                        <a:spcAft>
                          <a:spcPts val="0"/>
                        </a:spcAft>
                      </a:pPr>
                      <a:r>
                        <a:rPr lang="ru-RU" sz="1000" dirty="0">
                          <a:effectLst/>
                        </a:rPr>
                        <a:t>Индекс-дефлятор продукции сельского хозяйства в хозяйствах всех категорий</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a:effectLst/>
                        </a:rPr>
                        <a:t>% к предыдущему году</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a:effectLst/>
                        </a:rPr>
                        <a:t>111,20</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effectLst/>
                        </a:rPr>
                        <a:t>112,10</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r>
              <a:tr h="139777">
                <a:tc gridSpan="4">
                  <a:txBody>
                    <a:bodyPr/>
                    <a:lstStyle/>
                    <a:p>
                      <a:pPr>
                        <a:lnSpc>
                          <a:spcPct val="115000"/>
                        </a:lnSpc>
                        <a:spcAft>
                          <a:spcPts val="0"/>
                        </a:spcAft>
                      </a:pPr>
                      <a:r>
                        <a:rPr lang="ru-RU" sz="1000" dirty="0">
                          <a:effectLst/>
                        </a:rPr>
                        <a:t>                    Продукция сельского хозяйства в хозяйствах всех категорий, в том числе:</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139777">
                <a:tc>
                  <a:txBody>
                    <a:bodyPr/>
                    <a:lstStyle/>
                    <a:p>
                      <a:pPr>
                        <a:lnSpc>
                          <a:spcPct val="115000"/>
                        </a:lnSpc>
                        <a:spcAft>
                          <a:spcPts val="0"/>
                        </a:spcAft>
                      </a:pPr>
                      <a:r>
                        <a:rPr lang="ru-RU" sz="1000" dirty="0">
                          <a:effectLst/>
                        </a:rPr>
                        <a:t>Продукция растениеводства</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a:effectLst/>
                        </a:rPr>
                        <a:t>млн.руб. </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effectLst/>
                        </a:rPr>
                        <a:t>1107,20</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effectLst/>
                        </a:rPr>
                        <a:t>1294,37</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r>
              <a:tr h="91048">
                <a:tc>
                  <a:txBody>
                    <a:bodyPr/>
                    <a:lstStyle/>
                    <a:p>
                      <a:pPr>
                        <a:lnSpc>
                          <a:spcPct val="115000"/>
                        </a:lnSpc>
                        <a:spcAft>
                          <a:spcPts val="0"/>
                        </a:spcAft>
                      </a:pPr>
                      <a:r>
                        <a:rPr lang="ru-RU" sz="1000" dirty="0">
                          <a:effectLst/>
                        </a:rPr>
                        <a:t>Индекс производства продукции растениеводства</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900" dirty="0" smtClean="0">
                          <a:effectLst/>
                        </a:rPr>
                        <a:t>% к </a:t>
                      </a:r>
                      <a:r>
                        <a:rPr lang="ru-RU" sz="900" dirty="0" err="1" smtClean="0">
                          <a:effectLst/>
                        </a:rPr>
                        <a:t>предыдущ</a:t>
                      </a:r>
                      <a:r>
                        <a:rPr lang="ru-RU" sz="900" dirty="0" smtClean="0">
                          <a:effectLst/>
                        </a:rPr>
                        <a:t>. году в сопоставимых ценах</a:t>
                      </a:r>
                      <a:endParaRPr lang="ru-RU" sz="900" dirty="0" smtClean="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a:effectLst/>
                        </a:rPr>
                        <a:t>103,70</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effectLst/>
                        </a:rPr>
                        <a:t>103,00</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r>
              <a:tr h="139777">
                <a:tc>
                  <a:txBody>
                    <a:bodyPr/>
                    <a:lstStyle/>
                    <a:p>
                      <a:pPr>
                        <a:lnSpc>
                          <a:spcPct val="115000"/>
                        </a:lnSpc>
                        <a:spcAft>
                          <a:spcPts val="0"/>
                        </a:spcAft>
                      </a:pPr>
                      <a:r>
                        <a:rPr lang="ru-RU" sz="1000" dirty="0">
                          <a:effectLst/>
                        </a:rPr>
                        <a:t>Индекс-дефлятор продукции растениеводства</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a:effectLst/>
                        </a:rPr>
                        <a:t>% к предыдущему году</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a:effectLst/>
                        </a:rPr>
                        <a:t>111,20</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effectLst/>
                        </a:rPr>
                        <a:t>112,10</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r>
              <a:tr h="174440">
                <a:tc>
                  <a:txBody>
                    <a:bodyPr/>
                    <a:lstStyle/>
                    <a:p>
                      <a:pPr>
                        <a:lnSpc>
                          <a:spcPct val="115000"/>
                        </a:lnSpc>
                        <a:spcAft>
                          <a:spcPts val="0"/>
                        </a:spcAft>
                      </a:pPr>
                      <a:r>
                        <a:rPr lang="ru-RU" sz="1000" dirty="0">
                          <a:effectLst/>
                        </a:rPr>
                        <a:t>Продукция животноводства</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a:effectLst/>
                        </a:rPr>
                        <a:t>млн.руб. </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a:effectLst/>
                        </a:rPr>
                        <a:t>1751,20</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effectLst/>
                        </a:rPr>
                        <a:t>2047,24</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r>
              <a:tr h="152444">
                <a:tc>
                  <a:txBody>
                    <a:bodyPr/>
                    <a:lstStyle/>
                    <a:p>
                      <a:pPr>
                        <a:lnSpc>
                          <a:spcPct val="115000"/>
                        </a:lnSpc>
                        <a:spcAft>
                          <a:spcPts val="0"/>
                        </a:spcAft>
                      </a:pPr>
                      <a:r>
                        <a:rPr lang="ru-RU" sz="1000" dirty="0">
                          <a:effectLst/>
                        </a:rPr>
                        <a:t>Индекс производства продукции животноводства</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900" dirty="0">
                          <a:effectLst/>
                        </a:rPr>
                        <a:t>% к </a:t>
                      </a:r>
                      <a:r>
                        <a:rPr lang="ru-RU" sz="900" dirty="0" err="1" smtClean="0">
                          <a:effectLst/>
                        </a:rPr>
                        <a:t>предыдущ.году</a:t>
                      </a:r>
                      <a:r>
                        <a:rPr lang="ru-RU" sz="900" dirty="0" smtClean="0">
                          <a:effectLst/>
                        </a:rPr>
                        <a:t> </a:t>
                      </a:r>
                      <a:r>
                        <a:rPr lang="ru-RU" sz="900" dirty="0">
                          <a:effectLst/>
                        </a:rPr>
                        <a:t>в сопоставимых ценах</a:t>
                      </a:r>
                      <a:endParaRPr lang="ru-RU" sz="9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a:effectLst/>
                        </a:rPr>
                        <a:t>103,70</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effectLst/>
                        </a:rPr>
                        <a:t>103,00</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r>
              <a:tr h="139777">
                <a:tc>
                  <a:txBody>
                    <a:bodyPr/>
                    <a:lstStyle/>
                    <a:p>
                      <a:pPr>
                        <a:lnSpc>
                          <a:spcPct val="115000"/>
                        </a:lnSpc>
                        <a:spcAft>
                          <a:spcPts val="0"/>
                        </a:spcAft>
                      </a:pPr>
                      <a:r>
                        <a:rPr lang="ru-RU" sz="1000" dirty="0">
                          <a:effectLst/>
                        </a:rPr>
                        <a:t>Индекс-дефлятор продукции животноводства</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a:effectLst/>
                        </a:rPr>
                        <a:t>% к предыдущему году</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a:effectLst/>
                        </a:rPr>
                        <a:t>111,20</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effectLst/>
                        </a:rPr>
                        <a:t>112,10</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r>
              <a:tr h="139777">
                <a:tc>
                  <a:txBody>
                    <a:bodyPr/>
                    <a:lstStyle/>
                    <a:p>
                      <a:pPr>
                        <a:lnSpc>
                          <a:spcPct val="115000"/>
                        </a:lnSpc>
                        <a:spcAft>
                          <a:spcPts val="0"/>
                        </a:spcAft>
                      </a:pPr>
                      <a:r>
                        <a:rPr lang="ru-RU" sz="1050" b="1" dirty="0" smtClean="0">
                          <a:effectLst/>
                        </a:rPr>
                        <a:t>Транспорт:</a:t>
                      </a:r>
                      <a:endParaRPr lang="ru-RU" sz="1050" b="1"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a:effectLst/>
                        </a:rPr>
                        <a:t> </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r>
              <a:tr h="205077">
                <a:tc>
                  <a:txBody>
                    <a:bodyPr/>
                    <a:lstStyle/>
                    <a:p>
                      <a:pPr>
                        <a:lnSpc>
                          <a:spcPct val="115000"/>
                        </a:lnSpc>
                        <a:spcAft>
                          <a:spcPts val="0"/>
                        </a:spcAft>
                      </a:pPr>
                      <a:r>
                        <a:rPr lang="ru-RU" sz="1000" dirty="0">
                          <a:effectLst/>
                        </a:rPr>
                        <a:t>Протяженность автомобильных дорог общего пользования с твердым покрытием (</a:t>
                      </a:r>
                      <a:r>
                        <a:rPr lang="ru-RU" sz="1000" dirty="0" err="1" smtClean="0">
                          <a:effectLst/>
                        </a:rPr>
                        <a:t>федер</a:t>
                      </a:r>
                      <a:r>
                        <a:rPr lang="ru-RU" sz="1000" dirty="0" smtClean="0">
                          <a:effectLst/>
                        </a:rPr>
                        <a:t>., </a:t>
                      </a:r>
                      <a:r>
                        <a:rPr lang="ru-RU" sz="1000" dirty="0" err="1" smtClean="0">
                          <a:effectLst/>
                        </a:rPr>
                        <a:t>региональн</a:t>
                      </a:r>
                      <a:r>
                        <a:rPr lang="ru-RU" sz="1000" dirty="0" smtClean="0">
                          <a:effectLst/>
                        </a:rPr>
                        <a:t>. </a:t>
                      </a:r>
                      <a:r>
                        <a:rPr lang="ru-RU" sz="1000" dirty="0">
                          <a:effectLst/>
                        </a:rPr>
                        <a:t>и </a:t>
                      </a:r>
                      <a:r>
                        <a:rPr lang="ru-RU" sz="1000" dirty="0" err="1" smtClean="0">
                          <a:effectLst/>
                        </a:rPr>
                        <a:t>межмуниципальн</a:t>
                      </a:r>
                      <a:r>
                        <a:rPr lang="ru-RU" sz="1000" dirty="0" smtClean="0">
                          <a:effectLst/>
                        </a:rPr>
                        <a:t>., </a:t>
                      </a:r>
                      <a:r>
                        <a:rPr lang="ru-RU" sz="1000" dirty="0" err="1" smtClean="0">
                          <a:effectLst/>
                        </a:rPr>
                        <a:t>местн.значения</a:t>
                      </a:r>
                      <a:r>
                        <a:rPr lang="ru-RU" sz="1000" dirty="0">
                          <a:effectLst/>
                        </a:rPr>
                        <a:t>)</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a:effectLst/>
                        </a:rPr>
                        <a:t>км.</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a:effectLst/>
                        </a:rPr>
                        <a:t>84,30</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effectLst/>
                        </a:rPr>
                        <a:t>90,70</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r>
              <a:tr h="139777">
                <a:tc>
                  <a:txBody>
                    <a:bodyPr/>
                    <a:lstStyle/>
                    <a:p>
                      <a:pPr>
                        <a:lnSpc>
                          <a:spcPct val="115000"/>
                        </a:lnSpc>
                        <a:spcAft>
                          <a:spcPts val="0"/>
                        </a:spcAft>
                      </a:pPr>
                      <a:r>
                        <a:rPr lang="ru-RU" sz="1000">
                          <a:effectLst/>
                        </a:rPr>
                        <a:t>в том числе федерального значения</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a:effectLst/>
                        </a:rPr>
                        <a:t>км.</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r>
              <a:tr h="279552">
                <a:tc>
                  <a:txBody>
                    <a:bodyPr/>
                    <a:lstStyle/>
                    <a:p>
                      <a:pPr>
                        <a:lnSpc>
                          <a:spcPct val="115000"/>
                        </a:lnSpc>
                        <a:spcAft>
                          <a:spcPts val="0"/>
                        </a:spcAft>
                      </a:pPr>
                      <a:r>
                        <a:rPr lang="ru-RU" sz="1000">
                          <a:effectLst/>
                        </a:rPr>
                        <a:t>Плотность автомобильных дорог общего пользования с твердым покрытием</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a:effectLst/>
                        </a:rPr>
                        <a:t>на конец года; км путей на 10000 кв.км террит.</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a:effectLst/>
                        </a:rPr>
                        <a:t>287,60</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effectLst/>
                        </a:rPr>
                        <a:t>309,50</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r>
              <a:tr h="419329">
                <a:tc>
                  <a:txBody>
                    <a:bodyPr/>
                    <a:lstStyle/>
                    <a:p>
                      <a:pPr>
                        <a:lnSpc>
                          <a:spcPct val="115000"/>
                        </a:lnSpc>
                        <a:spcAft>
                          <a:spcPts val="0"/>
                        </a:spcAft>
                      </a:pPr>
                      <a:r>
                        <a:rPr lang="ru-RU" sz="1000">
                          <a:effectLst/>
                        </a:rPr>
                        <a:t>Удельный вес автомобильных дорог с твердым покрытием в общей протяженности автомобильных дорог общего пользования</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a:effectLst/>
                        </a:rPr>
                        <a:t>на конец года; %</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a:effectLst/>
                        </a:rPr>
                        <a:t>15,70</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effectLst/>
                        </a:rPr>
                        <a:t>16,90</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r>
            </a:tbl>
          </a:graphicData>
        </a:graphic>
      </p:graphicFrame>
      <p:sp>
        <p:nvSpPr>
          <p:cNvPr id="7" name="Прямоугольник 6"/>
          <p:cNvSpPr/>
          <p:nvPr/>
        </p:nvSpPr>
        <p:spPr>
          <a:xfrm>
            <a:off x="1043608" y="188640"/>
            <a:ext cx="7416824" cy="1015663"/>
          </a:xfrm>
          <a:prstGeom prst="rect">
            <a:avLst/>
          </a:prstGeom>
          <a:solidFill>
            <a:schemeClr val="accent3">
              <a:lumMod val="20000"/>
              <a:lumOff val="80000"/>
            </a:schemeClr>
          </a:solidFill>
          <a:scene3d>
            <a:camera prst="orthographicFront"/>
            <a:lightRig rig="threePt" dir="t"/>
          </a:scene3d>
          <a:sp3d>
            <a:bevelT w="152400" h="50800" prst="softRound"/>
          </a:sp3d>
        </p:spPr>
        <p:txBody>
          <a:bodyPr wrap="square">
            <a:spAutoFit/>
          </a:bodyPr>
          <a:lstStyle/>
          <a:p>
            <a:pPr algn="ctr"/>
            <a:r>
              <a:rPr lang="ru-RU" sz="2000" b="1" dirty="0" smtClean="0">
                <a:solidFill>
                  <a:schemeClr val="bg2">
                    <a:lumMod val="10000"/>
                  </a:schemeClr>
                </a:solidFill>
                <a:effectLst>
                  <a:outerShdw blurRad="38100" dist="38100" dir="2700000" algn="tl">
                    <a:srgbClr val="000000">
                      <a:alpha val="43137"/>
                    </a:srgbClr>
                  </a:outerShdw>
                </a:effectLst>
              </a:rPr>
              <a:t>Основные показатели </a:t>
            </a:r>
            <a:r>
              <a:rPr lang="ru-RU" sz="2000" b="1" dirty="0">
                <a:solidFill>
                  <a:schemeClr val="bg2">
                    <a:lumMod val="10000"/>
                  </a:schemeClr>
                </a:solidFill>
                <a:effectLst>
                  <a:outerShdw blurRad="38100" dist="38100" dir="2700000" algn="tl">
                    <a:srgbClr val="000000">
                      <a:alpha val="43137"/>
                    </a:srgbClr>
                  </a:outerShdw>
                </a:effectLst>
              </a:rPr>
              <a:t>социально-экономического развития </a:t>
            </a:r>
            <a:r>
              <a:rPr lang="ru-RU" sz="2000" b="1" dirty="0" err="1" smtClean="0">
                <a:solidFill>
                  <a:schemeClr val="bg2">
                    <a:lumMod val="10000"/>
                  </a:schemeClr>
                </a:solidFill>
                <a:effectLst>
                  <a:outerShdw blurRad="38100" dist="38100" dir="2700000" algn="tl">
                    <a:srgbClr val="000000">
                      <a:alpha val="43137"/>
                    </a:srgbClr>
                  </a:outerShdw>
                </a:effectLst>
              </a:rPr>
              <a:t>Зеленчукского</a:t>
            </a:r>
            <a:r>
              <a:rPr lang="ru-RU" sz="2000" b="1" dirty="0" smtClean="0">
                <a:solidFill>
                  <a:schemeClr val="bg2">
                    <a:lumMod val="10000"/>
                  </a:schemeClr>
                </a:solidFill>
                <a:effectLst>
                  <a:outerShdw blurRad="38100" dist="38100" dir="2700000" algn="tl">
                    <a:srgbClr val="000000">
                      <a:alpha val="43137"/>
                    </a:srgbClr>
                  </a:outerShdw>
                </a:effectLst>
              </a:rPr>
              <a:t> муниципального  района</a:t>
            </a:r>
          </a:p>
          <a:p>
            <a:pPr algn="ctr"/>
            <a:r>
              <a:rPr lang="ru-RU" sz="2000" b="1" dirty="0" smtClean="0">
                <a:solidFill>
                  <a:schemeClr val="bg2">
                    <a:lumMod val="10000"/>
                  </a:schemeClr>
                </a:solidFill>
                <a:effectLst>
                  <a:outerShdw blurRad="38100" dist="38100" dir="2700000" algn="tl">
                    <a:srgbClr val="000000">
                      <a:alpha val="43137"/>
                    </a:srgbClr>
                  </a:outerShdw>
                </a:effectLst>
              </a:rPr>
              <a:t> </a:t>
            </a:r>
            <a:r>
              <a:rPr lang="ru-RU" sz="1600" b="1" dirty="0" smtClean="0">
                <a:solidFill>
                  <a:schemeClr val="bg2">
                    <a:lumMod val="10000"/>
                  </a:schemeClr>
                </a:solidFill>
                <a:effectLst>
                  <a:outerShdw blurRad="38100" dist="38100" dir="2700000" algn="tl">
                    <a:srgbClr val="000000">
                      <a:alpha val="43137"/>
                    </a:srgbClr>
                  </a:outerShdw>
                </a:effectLst>
              </a:rPr>
              <a:t>(отчет 2015 года сопоставимый с предыдущим годом) </a:t>
            </a:r>
            <a:endParaRPr lang="ru-RU" sz="1600" b="1" dirty="0">
              <a:solidFill>
                <a:schemeClr val="bg2">
                  <a:lumMod val="1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95827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115" name="Picture 19" descr="C:\Documents and Settings\Efimenko\Local Settings\Temporary Internet Files\Content.IE5\20TSV1G5\1475026_html_136a456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47553" y="81226"/>
            <a:ext cx="1944216" cy="157842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187624" y="1703705"/>
            <a:ext cx="6408712" cy="4893647"/>
          </a:xfrm>
          <a:prstGeom prst="rect">
            <a:avLst/>
          </a:prstGeom>
          <a:solidFill>
            <a:schemeClr val="accent5">
              <a:lumMod val="20000"/>
              <a:lumOff val="80000"/>
            </a:schemeClr>
          </a:solidFill>
        </p:spPr>
        <p:txBody>
          <a:bodyPr wrap="square">
            <a:spAutoFit/>
          </a:bodyPr>
          <a:lstStyle/>
          <a:p>
            <a:pPr indent="450215" algn="ctr"/>
            <a:r>
              <a:rPr lang="ru-RU" sz="1300" dirty="0">
                <a:solidFill>
                  <a:prstClr val="black"/>
                </a:solidFill>
                <a:latin typeface="Times New Roman" pitchFamily="18" charset="0"/>
                <a:ea typeface="Calibri"/>
                <a:cs typeface="Times New Roman" pitchFamily="18" charset="0"/>
              </a:rPr>
              <a:t>По программе на реализацию мероприятий на 2015 год запланировано 38,0 тыс</a:t>
            </a:r>
            <a:r>
              <a:rPr lang="ru-RU" sz="1300" dirty="0" smtClean="0">
                <a:solidFill>
                  <a:prstClr val="black"/>
                </a:solidFill>
                <a:latin typeface="Times New Roman" pitchFamily="18" charset="0"/>
                <a:ea typeface="Calibri"/>
                <a:cs typeface="Times New Roman" pitchFamily="18" charset="0"/>
              </a:rPr>
              <a:t>. руб</a:t>
            </a:r>
            <a:r>
              <a:rPr lang="ru-RU" sz="1300" dirty="0">
                <a:solidFill>
                  <a:prstClr val="black"/>
                </a:solidFill>
                <a:latin typeface="Times New Roman" pitchFamily="18" charset="0"/>
                <a:ea typeface="Calibri"/>
                <a:cs typeface="Times New Roman" pitchFamily="18" charset="0"/>
              </a:rPr>
              <a:t>., бюджетом утверждено и выделено 38,0 тыс</a:t>
            </a:r>
            <a:r>
              <a:rPr lang="ru-RU" sz="1300" dirty="0" smtClean="0">
                <a:solidFill>
                  <a:prstClr val="black"/>
                </a:solidFill>
                <a:latin typeface="Times New Roman" pitchFamily="18" charset="0"/>
                <a:ea typeface="Calibri"/>
                <a:cs typeface="Times New Roman" pitchFamily="18" charset="0"/>
              </a:rPr>
              <a:t>. рублей</a:t>
            </a:r>
            <a:r>
              <a:rPr lang="ru-RU" sz="1300" dirty="0">
                <a:solidFill>
                  <a:prstClr val="black"/>
                </a:solidFill>
                <a:latin typeface="Times New Roman" pitchFamily="18" charset="0"/>
                <a:ea typeface="Calibri"/>
                <a:cs typeface="Times New Roman" pitchFamily="18" charset="0"/>
              </a:rPr>
              <a:t>. </a:t>
            </a:r>
            <a:endParaRPr lang="ru-RU" sz="1300" dirty="0" smtClean="0">
              <a:solidFill>
                <a:prstClr val="black"/>
              </a:solidFill>
              <a:latin typeface="Times New Roman" pitchFamily="18" charset="0"/>
              <a:ea typeface="Calibri"/>
              <a:cs typeface="Times New Roman" pitchFamily="18" charset="0"/>
            </a:endParaRPr>
          </a:p>
          <a:p>
            <a:pPr indent="450215" algn="ctr"/>
            <a:r>
              <a:rPr lang="ru-RU" sz="1300" dirty="0" smtClean="0">
                <a:solidFill>
                  <a:prstClr val="black"/>
                </a:solidFill>
                <a:latin typeface="Times New Roman" pitchFamily="18" charset="0"/>
                <a:ea typeface="Calibri"/>
                <a:cs typeface="Times New Roman" pitchFamily="18" charset="0"/>
              </a:rPr>
              <a:t> Дополнительно  из  </a:t>
            </a:r>
            <a:r>
              <a:rPr lang="ru-RU" sz="1300" dirty="0">
                <a:solidFill>
                  <a:prstClr val="black"/>
                </a:solidFill>
                <a:latin typeface="Times New Roman" pitchFamily="18" charset="0"/>
                <a:ea typeface="Calibri"/>
                <a:cs typeface="Times New Roman" pitchFamily="18" charset="0"/>
              </a:rPr>
              <a:t>бюджета </a:t>
            </a:r>
            <a:r>
              <a:rPr lang="ru-RU" sz="1300" dirty="0" smtClean="0">
                <a:solidFill>
                  <a:prstClr val="black"/>
                </a:solidFill>
                <a:latin typeface="Times New Roman" pitchFamily="18" charset="0"/>
                <a:ea typeface="Calibri"/>
                <a:cs typeface="Times New Roman" pitchFamily="18" charset="0"/>
              </a:rPr>
              <a:t>района  на </a:t>
            </a:r>
            <a:r>
              <a:rPr lang="ru-RU" sz="1300" dirty="0">
                <a:solidFill>
                  <a:prstClr val="black"/>
                </a:solidFill>
                <a:latin typeface="Times New Roman" pitchFamily="18" charset="0"/>
                <a:ea typeface="Calibri"/>
                <a:cs typeface="Times New Roman" pitchFamily="18" charset="0"/>
              </a:rPr>
              <a:t>реализацию мероприятия (проведение анонимного тестирования школьников</a:t>
            </a:r>
            <a:r>
              <a:rPr lang="ru-RU" sz="1300" dirty="0" smtClean="0">
                <a:solidFill>
                  <a:prstClr val="black"/>
                </a:solidFill>
                <a:latin typeface="Times New Roman" pitchFamily="18" charset="0"/>
                <a:ea typeface="Calibri"/>
                <a:cs typeface="Times New Roman" pitchFamily="18" charset="0"/>
              </a:rPr>
              <a:t>) выделено </a:t>
            </a:r>
            <a:r>
              <a:rPr lang="ru-RU" sz="1300" dirty="0">
                <a:solidFill>
                  <a:prstClr val="black"/>
                </a:solidFill>
                <a:latin typeface="Times New Roman" pitchFamily="18" charset="0"/>
                <a:ea typeface="Calibri"/>
                <a:cs typeface="Times New Roman" pitchFamily="18" charset="0"/>
              </a:rPr>
              <a:t>108,0 тыс</a:t>
            </a:r>
            <a:r>
              <a:rPr lang="ru-RU" sz="1300" dirty="0" smtClean="0">
                <a:solidFill>
                  <a:prstClr val="black"/>
                </a:solidFill>
                <a:latin typeface="Times New Roman" pitchFamily="18" charset="0"/>
                <a:ea typeface="Calibri"/>
                <a:cs typeface="Times New Roman" pitchFamily="18" charset="0"/>
              </a:rPr>
              <a:t>. руб</a:t>
            </a:r>
            <a:r>
              <a:rPr lang="ru-RU" sz="1300" dirty="0">
                <a:solidFill>
                  <a:prstClr val="black"/>
                </a:solidFill>
                <a:latin typeface="Times New Roman" pitchFamily="18" charset="0"/>
                <a:ea typeface="Calibri"/>
                <a:cs typeface="Times New Roman" pitchFamily="18" charset="0"/>
              </a:rPr>
              <a:t>.  </a:t>
            </a:r>
            <a:endParaRPr lang="ru-RU" sz="1300" dirty="0" smtClean="0">
              <a:solidFill>
                <a:prstClr val="black"/>
              </a:solidFill>
              <a:latin typeface="Times New Roman" pitchFamily="18" charset="0"/>
              <a:ea typeface="Calibri"/>
              <a:cs typeface="Times New Roman" pitchFamily="18" charset="0"/>
            </a:endParaRPr>
          </a:p>
          <a:p>
            <a:pPr indent="450215" algn="ctr"/>
            <a:r>
              <a:rPr lang="ru-RU" sz="1300" dirty="0" smtClean="0">
                <a:solidFill>
                  <a:prstClr val="black"/>
                </a:solidFill>
                <a:latin typeface="Times New Roman" pitchFamily="18" charset="0"/>
                <a:ea typeface="Calibri"/>
                <a:cs typeface="Times New Roman" pitchFamily="18" charset="0"/>
              </a:rPr>
              <a:t>Фактическое </a:t>
            </a:r>
            <a:r>
              <a:rPr lang="ru-RU" sz="1300" dirty="0">
                <a:solidFill>
                  <a:prstClr val="black"/>
                </a:solidFill>
                <a:latin typeface="Times New Roman" pitchFamily="18" charset="0"/>
                <a:ea typeface="Calibri"/>
                <a:cs typeface="Times New Roman" pitchFamily="18" charset="0"/>
              </a:rPr>
              <a:t>выполнение мероприятий программы за 2015 год составило </a:t>
            </a:r>
            <a:endParaRPr lang="ru-RU" sz="1300" dirty="0" smtClean="0">
              <a:solidFill>
                <a:prstClr val="black"/>
              </a:solidFill>
              <a:latin typeface="Times New Roman" pitchFamily="18" charset="0"/>
              <a:ea typeface="Calibri"/>
              <a:cs typeface="Times New Roman" pitchFamily="18" charset="0"/>
            </a:endParaRPr>
          </a:p>
          <a:p>
            <a:pPr indent="450215" algn="ctr"/>
            <a:r>
              <a:rPr lang="ru-RU" sz="1300" dirty="0" smtClean="0">
                <a:solidFill>
                  <a:prstClr val="black"/>
                </a:solidFill>
                <a:latin typeface="Times New Roman" pitchFamily="18" charset="0"/>
                <a:ea typeface="Calibri"/>
                <a:cs typeface="Times New Roman" pitchFamily="18" charset="0"/>
              </a:rPr>
              <a:t>146,0 тыс. руб</a:t>
            </a:r>
            <a:r>
              <a:rPr lang="ru-RU" sz="1300" dirty="0">
                <a:solidFill>
                  <a:prstClr val="black"/>
                </a:solidFill>
                <a:latin typeface="Times New Roman" pitchFamily="18" charset="0"/>
                <a:ea typeface="Calibri"/>
                <a:cs typeface="Times New Roman" pitchFamily="18" charset="0"/>
              </a:rPr>
              <a:t>. </a:t>
            </a:r>
            <a:r>
              <a:rPr lang="ru-RU" sz="1300" dirty="0" smtClean="0">
                <a:solidFill>
                  <a:prstClr val="black"/>
                </a:solidFill>
                <a:latin typeface="Times New Roman" pitchFamily="18" charset="0"/>
                <a:ea typeface="Times New Roman"/>
                <a:cs typeface="Times New Roman" pitchFamily="18" charset="0"/>
              </a:rPr>
              <a:t> </a:t>
            </a:r>
            <a:r>
              <a:rPr lang="ru-RU" sz="1300" dirty="0">
                <a:solidFill>
                  <a:prstClr val="black"/>
                </a:solidFill>
                <a:latin typeface="Times New Roman" pitchFamily="18" charset="0"/>
                <a:ea typeface="Times New Roman"/>
                <a:cs typeface="Times New Roman" pitchFamily="18" charset="0"/>
              </a:rPr>
              <a:t>Оценка </a:t>
            </a:r>
            <a:r>
              <a:rPr lang="ru-RU" sz="1300" dirty="0">
                <a:solidFill>
                  <a:prstClr val="black"/>
                </a:solidFill>
                <a:latin typeface="Times New Roman" pitchFamily="18" charset="0"/>
                <a:ea typeface="Calibri"/>
                <a:cs typeface="Times New Roman" pitchFamily="18" charset="0"/>
              </a:rPr>
              <a:t>эффективности программы в финансовых </a:t>
            </a:r>
            <a:endParaRPr lang="ru-RU" sz="1300" dirty="0" smtClean="0">
              <a:solidFill>
                <a:prstClr val="black"/>
              </a:solidFill>
              <a:latin typeface="Times New Roman" pitchFamily="18" charset="0"/>
              <a:ea typeface="Calibri"/>
              <a:cs typeface="Times New Roman" pitchFamily="18" charset="0"/>
            </a:endParaRPr>
          </a:p>
          <a:p>
            <a:pPr indent="450215" algn="ctr"/>
            <a:r>
              <a:rPr lang="ru-RU" sz="1300" dirty="0" smtClean="0">
                <a:solidFill>
                  <a:prstClr val="black"/>
                </a:solidFill>
                <a:latin typeface="Times New Roman" pitchFamily="18" charset="0"/>
                <a:ea typeface="Calibri"/>
                <a:cs typeface="Times New Roman" pitchFamily="18" charset="0"/>
              </a:rPr>
              <a:t>показателях </a:t>
            </a:r>
            <a:r>
              <a:rPr lang="ru-RU" sz="1300" dirty="0">
                <a:solidFill>
                  <a:prstClr val="black"/>
                </a:solidFill>
                <a:latin typeface="Times New Roman" pitchFamily="18" charset="0"/>
                <a:ea typeface="Calibri"/>
                <a:cs typeface="Times New Roman" pitchFamily="18" charset="0"/>
              </a:rPr>
              <a:t>относится к высокой категории.</a:t>
            </a:r>
          </a:p>
          <a:p>
            <a:pPr indent="450215" algn="ctr"/>
            <a:r>
              <a:rPr lang="ru-RU" sz="1300" dirty="0">
                <a:solidFill>
                  <a:prstClr val="black"/>
                </a:solidFill>
                <a:latin typeface="Times New Roman" pitchFamily="18" charset="0"/>
                <a:ea typeface="Calibri"/>
                <a:cs typeface="Times New Roman" pitchFamily="18" charset="0"/>
              </a:rPr>
              <a:t>При этом для реализации мероприятий программы ежеквартально проходят заседания антинаркотической комиссии Зеленчукского муниципального района по вопросам координации усилий в сфере профилактики наркомании.</a:t>
            </a:r>
            <a:r>
              <a:rPr lang="ru-RU" sz="1300" b="1" dirty="0">
                <a:solidFill>
                  <a:prstClr val="black"/>
                </a:solidFill>
                <a:latin typeface="Times New Roman" pitchFamily="18" charset="0"/>
                <a:ea typeface="Calibri"/>
                <a:cs typeface="Times New Roman" pitchFamily="18" charset="0"/>
              </a:rPr>
              <a:t> </a:t>
            </a:r>
            <a:r>
              <a:rPr lang="ru-RU" sz="1300" dirty="0">
                <a:solidFill>
                  <a:prstClr val="black"/>
                </a:solidFill>
                <a:latin typeface="Times New Roman" pitchFamily="18" charset="0"/>
                <a:ea typeface="Calibri"/>
                <a:cs typeface="Times New Roman" pitchFamily="18" charset="0"/>
              </a:rPr>
              <a:t>В целях выявления и постановки на учет несовершеннолетних, употребляющих наркотические средства МВД РФ совместно со службами УУП, ППС, ОВО, ОУР регулярно проводятся проверки мест массового скопления молодежи на предмет выявления фактов сбыта наркотических средств и психотропных веществ несовершеннолетними. В течение 2015 года важное внимание уделялось межведомственному взаимодействию</a:t>
            </a:r>
            <a:r>
              <a:rPr lang="ru-RU" sz="1300" dirty="0" smtClean="0">
                <a:solidFill>
                  <a:prstClr val="black"/>
                </a:solidFill>
                <a:latin typeface="Times New Roman" pitchFamily="18" charset="0"/>
                <a:ea typeface="Calibri"/>
                <a:cs typeface="Times New Roman" pitchFamily="18" charset="0"/>
              </a:rPr>
              <a:t>.  Совместно </a:t>
            </a:r>
            <a:r>
              <a:rPr lang="ru-RU" sz="1300" dirty="0">
                <a:solidFill>
                  <a:prstClr val="black"/>
                </a:solidFill>
                <a:latin typeface="Times New Roman" pitchFamily="18" charset="0"/>
                <a:ea typeface="Calibri"/>
                <a:cs typeface="Times New Roman" pitchFamily="18" charset="0"/>
              </a:rPr>
              <a:t>с врачом-наркологом проводятся профилактические беседы с несовершеннолетними, состоящими на учете по недопущению употребления наркотических средств и психотропных веществ. </a:t>
            </a:r>
            <a:endParaRPr lang="ru-RU" sz="1300" dirty="0" smtClean="0">
              <a:solidFill>
                <a:prstClr val="black"/>
              </a:solidFill>
              <a:latin typeface="Times New Roman" pitchFamily="18" charset="0"/>
              <a:ea typeface="Calibri"/>
              <a:cs typeface="Times New Roman" pitchFamily="18" charset="0"/>
            </a:endParaRPr>
          </a:p>
          <a:p>
            <a:pPr indent="450215" algn="ctr"/>
            <a:r>
              <a:rPr lang="ru-RU" sz="1300" dirty="0" smtClean="0">
                <a:solidFill>
                  <a:prstClr val="black"/>
                </a:solidFill>
                <a:latin typeface="Times New Roman" pitchFamily="18" charset="0"/>
                <a:ea typeface="Calibri"/>
                <a:cs typeface="Times New Roman" pitchFamily="18" charset="0"/>
              </a:rPr>
              <a:t>Проводились </a:t>
            </a:r>
            <a:r>
              <a:rPr lang="ru-RU" sz="1300" dirty="0">
                <a:solidFill>
                  <a:prstClr val="black"/>
                </a:solidFill>
                <a:latin typeface="Times New Roman" pitchFamily="18" charset="0"/>
                <a:ea typeface="Calibri"/>
                <a:cs typeface="Times New Roman" pitchFamily="18" charset="0"/>
              </a:rPr>
              <a:t>спортивные мероприятия, конкурс рисунков и плакатов «Я выбираю жизнь», командная игра «Аукцион здоровья», конкурс сочинений, </a:t>
            </a:r>
            <a:endParaRPr lang="ru-RU" sz="1300" dirty="0" smtClean="0">
              <a:solidFill>
                <a:prstClr val="black"/>
              </a:solidFill>
              <a:latin typeface="Times New Roman" pitchFamily="18" charset="0"/>
              <a:ea typeface="Calibri"/>
              <a:cs typeface="Times New Roman" pitchFamily="18" charset="0"/>
            </a:endParaRPr>
          </a:p>
          <a:p>
            <a:pPr indent="450215" algn="ctr"/>
            <a:r>
              <a:rPr lang="ru-RU" sz="1300" dirty="0" smtClean="0">
                <a:solidFill>
                  <a:prstClr val="black"/>
                </a:solidFill>
                <a:latin typeface="Times New Roman" pitchFamily="18" charset="0"/>
                <a:ea typeface="Calibri"/>
                <a:cs typeface="Times New Roman" pitchFamily="18" charset="0"/>
              </a:rPr>
              <a:t>семинары</a:t>
            </a:r>
            <a:r>
              <a:rPr lang="ru-RU" sz="1300" dirty="0">
                <a:solidFill>
                  <a:prstClr val="black"/>
                </a:solidFill>
                <a:latin typeface="Times New Roman" pitchFamily="18" charset="0"/>
                <a:ea typeface="Calibri"/>
                <a:cs typeface="Times New Roman" pitchFamily="18" charset="0"/>
              </a:rPr>
              <a:t>, просмотр антинаркотического фильма «Территория безопасности». Регулярно в школах, в кружках и коллективах художественного творчества </a:t>
            </a:r>
            <a:endParaRPr lang="ru-RU" sz="1300" dirty="0" smtClean="0">
              <a:solidFill>
                <a:prstClr val="black"/>
              </a:solidFill>
              <a:latin typeface="Times New Roman" pitchFamily="18" charset="0"/>
              <a:ea typeface="Calibri"/>
              <a:cs typeface="Times New Roman" pitchFamily="18" charset="0"/>
            </a:endParaRPr>
          </a:p>
          <a:p>
            <a:pPr indent="450215" algn="ctr"/>
            <a:r>
              <a:rPr lang="ru-RU" sz="1300" dirty="0" smtClean="0">
                <a:solidFill>
                  <a:prstClr val="black"/>
                </a:solidFill>
                <a:latin typeface="Times New Roman" pitchFamily="18" charset="0"/>
                <a:ea typeface="Calibri"/>
                <a:cs typeface="Times New Roman" pitchFamily="18" charset="0"/>
              </a:rPr>
              <a:t>проводятся </a:t>
            </a:r>
            <a:r>
              <a:rPr lang="ru-RU" sz="1300" dirty="0">
                <a:solidFill>
                  <a:prstClr val="black"/>
                </a:solidFill>
                <a:latin typeface="Times New Roman" pitchFamily="18" charset="0"/>
                <a:ea typeface="Calibri"/>
                <a:cs typeface="Times New Roman" pitchFamily="18" charset="0"/>
              </a:rPr>
              <a:t>лекции и беседы по профилактике употребления наркотических средств и психотропных веществ.</a:t>
            </a:r>
          </a:p>
        </p:txBody>
      </p:sp>
      <p:sp>
        <p:nvSpPr>
          <p:cNvPr id="5" name="Заголовок 1"/>
          <p:cNvSpPr txBox="1">
            <a:spLocks/>
          </p:cNvSpPr>
          <p:nvPr/>
        </p:nvSpPr>
        <p:spPr>
          <a:xfrm>
            <a:off x="2051720" y="116632"/>
            <a:ext cx="6696744" cy="1108221"/>
          </a:xfrm>
          <a:prstGeom prst="rect">
            <a:avLst/>
          </a:prstGeom>
          <a:solidFill>
            <a:srgbClr val="C0504D">
              <a:lumMod val="20000"/>
              <a:lumOff val="80000"/>
            </a:srgbClr>
          </a:solidFill>
          <a:scene3d>
            <a:camera prst="orthographicFront"/>
            <a:lightRig rig="threePt" dir="t"/>
          </a:scene3d>
          <a:sp3d>
            <a:bevelT w="152400" h="50800" prst="softRound"/>
          </a:sp3d>
        </p:spPr>
        <p:txBody>
          <a:bodyPr vert="horz" lIns="91440" tIns="45720" rIns="91440" bIns="45720" rtlCol="0" anchor="ctr">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indent="450215"/>
            <a:r>
              <a:rPr kumimoji="0" lang="ru-RU" sz="49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t>Муниципальная программа</a:t>
            </a:r>
            <a:r>
              <a:rPr kumimoji="0" lang="ru-RU" sz="37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t> </a:t>
            </a:r>
            <a:br>
              <a:rPr kumimoji="0" lang="ru-RU" sz="37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br>
            <a:r>
              <a:rPr lang="ru-RU" sz="4000" b="1" dirty="0">
                <a:solidFill>
                  <a:srgbClr val="1F497D">
                    <a:lumMod val="50000"/>
                  </a:srgbClr>
                </a:solidFill>
                <a:latin typeface="Times New Roman" pitchFamily="18" charset="0"/>
                <a:ea typeface="Calibri"/>
                <a:cs typeface="Times New Roman" pitchFamily="18" charset="0"/>
              </a:rPr>
              <a:t>«Профилактика употребления наркотических средств, психотропных веществ и их прекурсоров подростками и молодежью Зеленчукского муниципального района </a:t>
            </a:r>
            <a:br>
              <a:rPr lang="ru-RU" sz="4000" b="1" dirty="0">
                <a:solidFill>
                  <a:srgbClr val="1F497D">
                    <a:lumMod val="50000"/>
                  </a:srgbClr>
                </a:solidFill>
                <a:latin typeface="Times New Roman" pitchFamily="18" charset="0"/>
                <a:ea typeface="Calibri"/>
                <a:cs typeface="Times New Roman" pitchFamily="18" charset="0"/>
              </a:rPr>
            </a:br>
            <a:r>
              <a:rPr lang="ru-RU" sz="4000" b="1" dirty="0">
                <a:solidFill>
                  <a:srgbClr val="1F497D">
                    <a:lumMod val="50000"/>
                  </a:srgbClr>
                </a:solidFill>
                <a:latin typeface="Times New Roman" pitchFamily="18" charset="0"/>
                <a:ea typeface="Calibri"/>
                <a:cs typeface="Times New Roman" pitchFamily="18" charset="0"/>
              </a:rPr>
              <a:t>на 2014 – 2016 годы»</a:t>
            </a:r>
            <a:endParaRPr kumimoji="0" lang="ru-RU" sz="4400" b="0" i="0" u="none" strike="noStrike" kern="1200" cap="none" spc="0" normalizeH="0" baseline="0" noProof="0" dirty="0">
              <a:ln>
                <a:noFill/>
              </a:ln>
              <a:solidFill>
                <a:srgbClr val="1F497D">
                  <a:lumMod val="50000"/>
                </a:srgbClr>
              </a:solidFill>
              <a:effectLst/>
              <a:uLnTx/>
              <a:uFillTx/>
              <a:latin typeface="Calibri"/>
              <a:ea typeface="+mj-ea"/>
              <a:cs typeface="+mj-cs"/>
            </a:endParaRPr>
          </a:p>
        </p:txBody>
      </p:sp>
    </p:spTree>
    <p:extLst>
      <p:ext uri="{BB962C8B-B14F-4D97-AF65-F5344CB8AC3E}">
        <p14:creationId xmlns:p14="http://schemas.microsoft.com/office/powerpoint/2010/main" val="34025215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Прямоугольник 3"/>
          <p:cNvSpPr/>
          <p:nvPr/>
        </p:nvSpPr>
        <p:spPr>
          <a:xfrm>
            <a:off x="179512" y="2055140"/>
            <a:ext cx="5658836" cy="4110164"/>
          </a:xfrm>
          <a:prstGeom prst="rect">
            <a:avLst/>
          </a:prstGeom>
          <a:solidFill>
            <a:schemeClr val="accent5">
              <a:lumMod val="20000"/>
              <a:lumOff val="80000"/>
            </a:schemeClr>
          </a:solidFill>
        </p:spPr>
        <p:txBody>
          <a:bodyPr wrap="square">
            <a:spAutoFit/>
          </a:bodyPr>
          <a:lstStyle/>
          <a:p>
            <a:pPr indent="450215" algn="ctr">
              <a:lnSpc>
                <a:spcPct val="150000"/>
              </a:lnSpc>
            </a:pPr>
            <a:r>
              <a:rPr lang="ru-RU" sz="1350" dirty="0">
                <a:solidFill>
                  <a:prstClr val="black"/>
                </a:solidFill>
                <a:latin typeface="Times New Roman"/>
                <a:ea typeface="Calibri"/>
                <a:cs typeface="Times New Roman"/>
              </a:rPr>
              <a:t>По программе для выполнения мероприятий на 2015 год запланировано 140,0 тыс</a:t>
            </a:r>
            <a:r>
              <a:rPr lang="ru-RU" sz="1350" dirty="0" smtClean="0">
                <a:solidFill>
                  <a:prstClr val="black"/>
                </a:solidFill>
                <a:latin typeface="Times New Roman"/>
                <a:ea typeface="Calibri"/>
                <a:cs typeface="Times New Roman"/>
              </a:rPr>
              <a:t>. руб</a:t>
            </a:r>
            <a:r>
              <a:rPr lang="ru-RU" sz="1350" dirty="0">
                <a:solidFill>
                  <a:prstClr val="black"/>
                </a:solidFill>
                <a:latin typeface="Times New Roman"/>
                <a:ea typeface="Calibri"/>
                <a:cs typeface="Times New Roman"/>
              </a:rPr>
              <a:t>. В бюджете района на 2015 год средства на выполнение мероприятий программы заложены не были, </a:t>
            </a:r>
            <a:endParaRPr lang="ru-RU" sz="1350" dirty="0" smtClean="0">
              <a:solidFill>
                <a:prstClr val="black"/>
              </a:solidFill>
              <a:latin typeface="Times New Roman"/>
              <a:ea typeface="Calibri"/>
              <a:cs typeface="Times New Roman"/>
            </a:endParaRPr>
          </a:p>
          <a:p>
            <a:pPr indent="450215" algn="ctr">
              <a:lnSpc>
                <a:spcPct val="150000"/>
              </a:lnSpc>
            </a:pPr>
            <a:r>
              <a:rPr lang="ru-RU" sz="1350" dirty="0" smtClean="0">
                <a:solidFill>
                  <a:prstClr val="black"/>
                </a:solidFill>
                <a:latin typeface="Times New Roman"/>
                <a:ea typeface="Calibri"/>
                <a:cs typeface="Times New Roman"/>
              </a:rPr>
              <a:t>финансирование </a:t>
            </a:r>
            <a:r>
              <a:rPr lang="ru-RU" sz="1350" dirty="0">
                <a:solidFill>
                  <a:prstClr val="black"/>
                </a:solidFill>
                <a:latin typeface="Times New Roman"/>
                <a:ea typeface="Calibri"/>
                <a:cs typeface="Times New Roman"/>
              </a:rPr>
              <a:t>не производилось ни на создание условий для беспрепятственного доступа маломобильных граждан, ни на </a:t>
            </a:r>
            <a:r>
              <a:rPr lang="ru-RU" sz="1350" dirty="0">
                <a:solidFill>
                  <a:prstClr val="black"/>
                </a:solidFill>
                <a:latin typeface="Times New Roman"/>
                <a:ea typeface="Times New Roman"/>
                <a:cs typeface="Times New Roman"/>
              </a:rPr>
              <a:t>проведение мероприятий по социокультурной и спортивной реабилитации маломобильных групп населения таких, как: проведение социально-значимых мероприятий, собраний общественности, проведение районной спартакиады среди инвалидов.  При этом в рамках реализации программы из бюджета района в 4 квартале 2015 года были выделены средства на приобретение специализированного автотранспорта для </a:t>
            </a:r>
            <a:r>
              <a:rPr lang="ru-RU" sz="1350" dirty="0" smtClean="0">
                <a:solidFill>
                  <a:prstClr val="black"/>
                </a:solidFill>
                <a:latin typeface="Times New Roman"/>
                <a:ea typeface="Times New Roman"/>
                <a:cs typeface="Times New Roman"/>
              </a:rPr>
              <a:t>перевозки инвалидов </a:t>
            </a:r>
            <a:r>
              <a:rPr lang="ru-RU" sz="1350" dirty="0">
                <a:solidFill>
                  <a:prstClr val="black"/>
                </a:solidFill>
                <a:latin typeface="Times New Roman"/>
                <a:ea typeface="Times New Roman"/>
                <a:cs typeface="Times New Roman"/>
              </a:rPr>
              <a:t>в сумме 360,0 тыс</a:t>
            </a:r>
            <a:r>
              <a:rPr lang="ru-RU" sz="1350" dirty="0" smtClean="0">
                <a:solidFill>
                  <a:prstClr val="black"/>
                </a:solidFill>
                <a:latin typeface="Times New Roman"/>
                <a:ea typeface="Times New Roman"/>
                <a:cs typeface="Times New Roman"/>
              </a:rPr>
              <a:t>. руб</a:t>
            </a:r>
            <a:r>
              <a:rPr lang="ru-RU" sz="1350" dirty="0">
                <a:solidFill>
                  <a:prstClr val="black"/>
                </a:solidFill>
                <a:latin typeface="Times New Roman"/>
                <a:ea typeface="Times New Roman"/>
                <a:cs typeface="Times New Roman"/>
              </a:rPr>
              <a:t>. </a:t>
            </a:r>
            <a:r>
              <a:rPr lang="ru-RU" sz="1350" dirty="0" smtClean="0">
                <a:solidFill>
                  <a:prstClr val="black"/>
                </a:solidFill>
                <a:latin typeface="Times New Roman"/>
                <a:ea typeface="Times New Roman"/>
                <a:cs typeface="Times New Roman"/>
              </a:rPr>
              <a:t> На </a:t>
            </a:r>
            <a:r>
              <a:rPr lang="ru-RU" sz="1350" dirty="0">
                <a:solidFill>
                  <a:prstClr val="black"/>
                </a:solidFill>
                <a:latin typeface="Times New Roman"/>
                <a:ea typeface="Times New Roman"/>
                <a:cs typeface="Times New Roman"/>
              </a:rPr>
              <a:t>основании вышеизложенного, оценка эффективности реализации программы ниже средней. </a:t>
            </a:r>
            <a:endParaRPr lang="ru-RU" sz="1350" dirty="0">
              <a:solidFill>
                <a:prstClr val="black"/>
              </a:solidFill>
              <a:latin typeface="Calibri"/>
              <a:ea typeface="Calibri"/>
              <a:cs typeface="Times New Roman"/>
            </a:endParaRPr>
          </a:p>
        </p:txBody>
      </p:sp>
      <p:sp>
        <p:nvSpPr>
          <p:cNvPr id="6" name="Заголовок 1"/>
          <p:cNvSpPr txBox="1">
            <a:spLocks/>
          </p:cNvSpPr>
          <p:nvPr/>
        </p:nvSpPr>
        <p:spPr>
          <a:xfrm>
            <a:off x="2843808" y="377280"/>
            <a:ext cx="5862364" cy="1035496"/>
          </a:xfrm>
          <a:prstGeom prst="rect">
            <a:avLst/>
          </a:prstGeom>
          <a:solidFill>
            <a:srgbClr val="C0504D">
              <a:lumMod val="20000"/>
              <a:lumOff val="80000"/>
            </a:srgbClr>
          </a:solidFill>
          <a:scene3d>
            <a:camera prst="orthographicFront"/>
            <a:lightRig rig="threePt" dir="t"/>
          </a:scene3d>
          <a:sp3d>
            <a:bevelT w="152400" h="50800" prst="softRound"/>
          </a:sp3d>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indent="450215"/>
            <a:endParaRPr kumimoji="0" lang="ru-RU" sz="88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endParaRPr>
          </a:p>
          <a:p>
            <a:pPr lvl="0" indent="450215"/>
            <a:r>
              <a:rPr kumimoji="0" lang="ru-RU" sz="88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t>Муниципальная программа </a:t>
            </a:r>
            <a:br>
              <a:rPr kumimoji="0" lang="ru-RU" sz="88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br>
            <a:r>
              <a:rPr lang="ru-RU" sz="7200" b="1" dirty="0">
                <a:solidFill>
                  <a:srgbClr val="1F497D">
                    <a:lumMod val="50000"/>
                  </a:srgbClr>
                </a:solidFill>
                <a:latin typeface="Times New Roman" pitchFamily="18" charset="0"/>
                <a:ea typeface="Calibri"/>
                <a:cs typeface="Times New Roman" pitchFamily="18" charset="0"/>
              </a:rPr>
              <a:t>«Доступная среда на 2013-2015 годы  в Зеленчукском муниципальном районе»</a:t>
            </a:r>
            <a:br>
              <a:rPr lang="ru-RU" sz="7200" b="1" dirty="0">
                <a:solidFill>
                  <a:srgbClr val="1F497D">
                    <a:lumMod val="50000"/>
                  </a:srgbClr>
                </a:solidFill>
                <a:latin typeface="Times New Roman" pitchFamily="18" charset="0"/>
                <a:ea typeface="Calibri"/>
                <a:cs typeface="Times New Roman" pitchFamily="18" charset="0"/>
              </a:rPr>
            </a:br>
            <a:endParaRPr kumimoji="0" lang="ru-RU" sz="7200" b="0" i="0" u="none" strike="noStrike" kern="1200" cap="none" spc="0" normalizeH="0" baseline="0" noProof="0" dirty="0">
              <a:ln>
                <a:noFill/>
              </a:ln>
              <a:solidFill>
                <a:srgbClr val="1F497D">
                  <a:lumMod val="50000"/>
                </a:srgbClr>
              </a:solidFill>
              <a:effectLst/>
              <a:uLnTx/>
              <a:uFillTx/>
              <a:latin typeface="Calibri"/>
            </a:endParaRPr>
          </a:p>
        </p:txBody>
      </p:sp>
      <p:pic>
        <p:nvPicPr>
          <p:cNvPr id="1026" name="Picture 2" descr="https://im2-tub-ru.yandex.net/i?id=860b8499ac4a34b3af1bdc3cff422ee7&amp;n=33&amp;h=190&amp;w=2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348" y="2564904"/>
            <a:ext cx="286782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2-tub-ru.yandex.net/i?id=3d74eaccf4c73dc29cfd0e7a64f30216&amp;n=33&amp;h=190&amp;w=2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183" y="116632"/>
            <a:ext cx="2714625"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3560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657622251"/>
              </p:ext>
            </p:extLst>
          </p:nvPr>
        </p:nvGraphicFramePr>
        <p:xfrm>
          <a:off x="395534" y="1628800"/>
          <a:ext cx="7848874" cy="4963160"/>
        </p:xfrm>
        <a:graphic>
          <a:graphicData uri="http://schemas.openxmlformats.org/drawingml/2006/table">
            <a:tbl>
              <a:tblPr firstRow="1" firstCol="1" bandRow="1">
                <a:tableStyleId>{5C22544A-7EE6-4342-B048-85BDC9FD1C3A}</a:tableStyleId>
              </a:tblPr>
              <a:tblGrid>
                <a:gridCol w="2088234"/>
                <a:gridCol w="864096"/>
                <a:gridCol w="720080"/>
                <a:gridCol w="864096"/>
                <a:gridCol w="792088"/>
                <a:gridCol w="720080"/>
                <a:gridCol w="576064"/>
                <a:gridCol w="581537"/>
                <a:gridCol w="642599"/>
              </a:tblGrid>
              <a:tr h="182880">
                <a:tc rowSpan="3">
                  <a:txBody>
                    <a:bodyPr/>
                    <a:lstStyle/>
                    <a:p>
                      <a:pPr algn="ctr">
                        <a:spcAft>
                          <a:spcPts val="0"/>
                        </a:spcAft>
                      </a:pPr>
                      <a:r>
                        <a:rPr lang="ru-RU" sz="900" dirty="0">
                          <a:solidFill>
                            <a:schemeClr val="tx1">
                              <a:lumMod val="95000"/>
                              <a:lumOff val="5000"/>
                            </a:schemeClr>
                          </a:solidFill>
                          <a:effectLst/>
                        </a:rPr>
                        <a:t>Наименование мероприятий</a:t>
                      </a:r>
                      <a:endParaRPr lang="ru-RU" sz="1200" dirty="0">
                        <a:solidFill>
                          <a:schemeClr val="tx1">
                            <a:lumMod val="95000"/>
                            <a:lumOff val="5000"/>
                          </a:schemeClr>
                        </a:solidFill>
                        <a:effectLst/>
                      </a:endParaRPr>
                    </a:p>
                    <a:p>
                      <a:pPr algn="ctr">
                        <a:spcAft>
                          <a:spcPts val="0"/>
                        </a:spcAft>
                      </a:pPr>
                      <a:r>
                        <a:rPr lang="ru-RU" sz="900" dirty="0">
                          <a:solidFill>
                            <a:schemeClr val="tx1">
                              <a:lumMod val="95000"/>
                              <a:lumOff val="5000"/>
                            </a:schemeClr>
                          </a:solidFill>
                          <a:effectLst/>
                        </a:rPr>
                        <a:t>и </a:t>
                      </a:r>
                      <a:r>
                        <a:rPr lang="ru-RU" sz="900" dirty="0" smtClean="0">
                          <a:solidFill>
                            <a:schemeClr val="tx1">
                              <a:lumMod val="95000"/>
                              <a:lumOff val="5000"/>
                            </a:schemeClr>
                          </a:solidFill>
                          <a:effectLst/>
                        </a:rPr>
                        <a:t>территории</a:t>
                      </a:r>
                    </a:p>
                    <a:p>
                      <a:pPr algn="ctr">
                        <a:spcAft>
                          <a:spcPts val="0"/>
                        </a:spcAft>
                      </a:pPr>
                      <a:endParaRPr lang="ru-RU" sz="900" dirty="0" smtClean="0">
                        <a:solidFill>
                          <a:schemeClr val="tx1">
                            <a:lumMod val="95000"/>
                            <a:lumOff val="5000"/>
                          </a:schemeClr>
                        </a:solidFill>
                        <a:effectLst/>
                        <a:latin typeface="Times New Roman"/>
                        <a:ea typeface="Times New Roman"/>
                        <a:cs typeface="Times New Roman"/>
                      </a:endParaRPr>
                    </a:p>
                    <a:p>
                      <a:pPr algn="ctr">
                        <a:spcAft>
                          <a:spcPts val="0"/>
                        </a:spcAft>
                      </a:pPr>
                      <a:r>
                        <a:rPr lang="ru-RU" sz="1000" dirty="0" smtClean="0">
                          <a:solidFill>
                            <a:schemeClr val="tx1">
                              <a:lumMod val="95000"/>
                              <a:lumOff val="5000"/>
                            </a:schemeClr>
                          </a:solidFill>
                          <a:effectLst/>
                          <a:latin typeface="Times New Roman"/>
                          <a:ea typeface="Times New Roman"/>
                          <a:cs typeface="Times New Roman"/>
                        </a:rPr>
                        <a:t>(консолидированный)</a:t>
                      </a:r>
                    </a:p>
                    <a:p>
                      <a:pPr algn="ctr">
                        <a:spcAft>
                          <a:spcPts val="0"/>
                        </a:spcAft>
                      </a:pPr>
                      <a:endParaRPr lang="ru-RU" sz="120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rowSpan="2" gridSpan="2">
                  <a:txBody>
                    <a:bodyPr/>
                    <a:lstStyle/>
                    <a:p>
                      <a:pPr algn="ctr">
                        <a:spcAft>
                          <a:spcPts val="0"/>
                        </a:spcAft>
                      </a:pPr>
                      <a:r>
                        <a:rPr lang="ru-RU" sz="900" dirty="0" smtClean="0">
                          <a:solidFill>
                            <a:schemeClr val="tx1">
                              <a:lumMod val="95000"/>
                              <a:lumOff val="5000"/>
                            </a:schemeClr>
                          </a:solidFill>
                          <a:effectLst/>
                        </a:rPr>
                        <a:t>Всего</a:t>
                      </a:r>
                      <a:r>
                        <a:rPr lang="en-US" sz="900" dirty="0" smtClean="0">
                          <a:solidFill>
                            <a:schemeClr val="tx1">
                              <a:lumMod val="95000"/>
                              <a:lumOff val="5000"/>
                            </a:schemeClr>
                          </a:solidFill>
                          <a:effectLst/>
                        </a:rPr>
                        <a:t> </a:t>
                      </a:r>
                      <a:endParaRPr lang="ru-RU" sz="1200" dirty="0" smtClean="0">
                        <a:solidFill>
                          <a:schemeClr val="tx1">
                            <a:lumMod val="95000"/>
                            <a:lumOff val="5000"/>
                          </a:schemeClr>
                        </a:solidFill>
                        <a:effectLst/>
                        <a:latin typeface="Times New Roman"/>
                        <a:cs typeface="Times New Roman"/>
                      </a:endParaRPr>
                    </a:p>
                    <a:p>
                      <a:pPr algn="ctr">
                        <a:spcAft>
                          <a:spcPts val="0"/>
                        </a:spcAft>
                      </a:pPr>
                      <a:r>
                        <a:rPr lang="ru-RU" sz="1000" dirty="0" smtClean="0">
                          <a:solidFill>
                            <a:schemeClr val="tx1">
                              <a:lumMod val="95000"/>
                              <a:lumOff val="5000"/>
                            </a:schemeClr>
                          </a:solidFill>
                          <a:effectLst/>
                          <a:latin typeface="Times New Roman"/>
                          <a:cs typeface="Times New Roman"/>
                        </a:rPr>
                        <a:t>сумму</a:t>
                      </a:r>
                      <a:r>
                        <a:rPr lang="ru-RU" sz="1000" baseline="0" dirty="0" smtClean="0">
                          <a:solidFill>
                            <a:schemeClr val="tx1">
                              <a:lumMod val="95000"/>
                              <a:lumOff val="5000"/>
                            </a:schemeClr>
                          </a:solidFill>
                          <a:effectLst/>
                          <a:latin typeface="Times New Roman"/>
                          <a:cs typeface="Times New Roman"/>
                        </a:rPr>
                        <a:t> ( в тыс. руб.)</a:t>
                      </a:r>
                      <a:endParaRPr lang="en-US" sz="1000" dirty="0" smtClean="0">
                        <a:solidFill>
                          <a:schemeClr val="tx1">
                            <a:lumMod val="95000"/>
                            <a:lumOff val="5000"/>
                          </a:schemeClr>
                        </a:solidFill>
                        <a:effectLst/>
                      </a:endParaRPr>
                    </a:p>
                  </a:txBody>
                  <a:tcPr marL="68580" marR="68580" marT="0" marB="0">
                    <a:solidFill>
                      <a:schemeClr val="accent6">
                        <a:lumMod val="40000"/>
                        <a:lumOff val="60000"/>
                      </a:schemeClr>
                    </a:solidFill>
                  </a:tcPr>
                </a:tc>
                <a:tc rowSpan="2" hMerge="1">
                  <a:txBody>
                    <a:bodyPr/>
                    <a:lstStyle/>
                    <a:p>
                      <a:endParaRPr lang="ru-RU"/>
                    </a:p>
                  </a:txBody>
                  <a:tcPr/>
                </a:tc>
                <a:tc gridSpan="6">
                  <a:txBody>
                    <a:bodyPr/>
                    <a:lstStyle/>
                    <a:p>
                      <a:pPr algn="ctr">
                        <a:spcAft>
                          <a:spcPts val="0"/>
                        </a:spcAft>
                      </a:pPr>
                      <a:r>
                        <a:rPr lang="ru-RU" sz="900" dirty="0">
                          <a:solidFill>
                            <a:schemeClr val="tx1">
                              <a:lumMod val="95000"/>
                              <a:lumOff val="5000"/>
                            </a:schemeClr>
                          </a:solidFill>
                          <a:effectLst/>
                        </a:rPr>
                        <a:t>Из них:</a:t>
                      </a:r>
                      <a:endParaRPr lang="ru-RU" sz="120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6050">
                <a:tc vMerge="1">
                  <a:txBody>
                    <a:bodyPr/>
                    <a:lstStyle/>
                    <a:p>
                      <a:endParaRPr lang="ru-RU"/>
                    </a:p>
                  </a:txBody>
                  <a:tcPr/>
                </a:tc>
                <a:tc gridSpan="2" vMerge="1">
                  <a:txBody>
                    <a:bodyPr/>
                    <a:lstStyle/>
                    <a:p>
                      <a:endParaRPr lang="ru-RU"/>
                    </a:p>
                  </a:txBody>
                  <a:tcPr/>
                </a:tc>
                <a:tc hMerge="1" vMerge="1">
                  <a:txBody>
                    <a:bodyPr/>
                    <a:lstStyle/>
                    <a:p>
                      <a:endParaRPr lang="ru-RU"/>
                    </a:p>
                  </a:txBody>
                  <a:tcPr/>
                </a:tc>
                <a:tc gridSpan="2">
                  <a:txBody>
                    <a:bodyPr/>
                    <a:lstStyle/>
                    <a:p>
                      <a:pPr algn="ctr">
                        <a:spcAft>
                          <a:spcPts val="0"/>
                        </a:spcAft>
                      </a:pPr>
                      <a:r>
                        <a:rPr lang="ru-RU" sz="900" dirty="0">
                          <a:solidFill>
                            <a:schemeClr val="tx1">
                              <a:lumMod val="95000"/>
                              <a:lumOff val="5000"/>
                            </a:schemeClr>
                          </a:solidFill>
                          <a:effectLst/>
                        </a:rPr>
                        <a:t>федеральный бюджет</a:t>
                      </a:r>
                      <a:endParaRPr lang="ru-RU" sz="120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hMerge="1">
                  <a:txBody>
                    <a:bodyPr/>
                    <a:lstStyle/>
                    <a:p>
                      <a:endParaRPr lang="ru-RU"/>
                    </a:p>
                  </a:txBody>
                  <a:tcPr/>
                </a:tc>
                <a:tc gridSpan="2">
                  <a:txBody>
                    <a:bodyPr/>
                    <a:lstStyle/>
                    <a:p>
                      <a:pPr algn="ctr">
                        <a:spcAft>
                          <a:spcPts val="0"/>
                        </a:spcAft>
                      </a:pPr>
                      <a:r>
                        <a:rPr lang="ru-RU" sz="900" dirty="0">
                          <a:solidFill>
                            <a:schemeClr val="tx1">
                              <a:lumMod val="95000"/>
                              <a:lumOff val="5000"/>
                            </a:schemeClr>
                          </a:solidFill>
                          <a:effectLst/>
                        </a:rPr>
                        <a:t>республиканский бюджет</a:t>
                      </a:r>
                      <a:endParaRPr lang="ru-RU" sz="120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hMerge="1">
                  <a:txBody>
                    <a:bodyPr/>
                    <a:lstStyle/>
                    <a:p>
                      <a:endParaRPr lang="ru-RU"/>
                    </a:p>
                  </a:txBody>
                  <a:tcPr/>
                </a:tc>
                <a:tc gridSpan="2">
                  <a:txBody>
                    <a:bodyPr/>
                    <a:lstStyle/>
                    <a:p>
                      <a:pPr algn="ctr">
                        <a:spcAft>
                          <a:spcPts val="0"/>
                        </a:spcAft>
                      </a:pPr>
                      <a:r>
                        <a:rPr lang="ru-RU" sz="900" dirty="0">
                          <a:solidFill>
                            <a:schemeClr val="tx1">
                              <a:lumMod val="95000"/>
                              <a:lumOff val="5000"/>
                            </a:schemeClr>
                          </a:solidFill>
                          <a:effectLst/>
                        </a:rPr>
                        <a:t>местный бюджет</a:t>
                      </a:r>
                      <a:endParaRPr lang="ru-RU" sz="120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hMerge="1">
                  <a:txBody>
                    <a:bodyPr/>
                    <a:lstStyle/>
                    <a:p>
                      <a:endParaRPr lang="ru-RU"/>
                    </a:p>
                  </a:txBody>
                  <a:tcPr/>
                </a:tc>
              </a:tr>
              <a:tr h="180975">
                <a:tc vMerge="1">
                  <a:txBody>
                    <a:bodyPr/>
                    <a:lstStyle/>
                    <a:p>
                      <a:endParaRPr lang="ru-RU"/>
                    </a:p>
                  </a:txBody>
                  <a:tcPr/>
                </a:tc>
                <a:tc>
                  <a:txBody>
                    <a:bodyPr/>
                    <a:lstStyle/>
                    <a:p>
                      <a:pPr algn="ctr">
                        <a:spcAft>
                          <a:spcPts val="0"/>
                        </a:spcAft>
                      </a:pPr>
                      <a:r>
                        <a:rPr lang="ru-RU" sz="900" dirty="0">
                          <a:solidFill>
                            <a:schemeClr val="tx1">
                              <a:lumMod val="95000"/>
                              <a:lumOff val="5000"/>
                            </a:schemeClr>
                          </a:solidFill>
                          <a:effectLst/>
                        </a:rPr>
                        <a:t>направлено</a:t>
                      </a:r>
                      <a:endParaRPr lang="ru-RU" sz="90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spcAft>
                          <a:spcPts val="0"/>
                        </a:spcAft>
                      </a:pPr>
                      <a:r>
                        <a:rPr lang="ru-RU" sz="900" dirty="0" smtClean="0">
                          <a:solidFill>
                            <a:schemeClr val="tx1">
                              <a:lumMod val="95000"/>
                              <a:lumOff val="5000"/>
                            </a:schemeClr>
                          </a:solidFill>
                          <a:effectLst/>
                        </a:rPr>
                        <a:t>Исполнено</a:t>
                      </a:r>
                      <a:endParaRPr lang="ru-RU" sz="90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spcAft>
                          <a:spcPts val="0"/>
                        </a:spcAft>
                      </a:pPr>
                      <a:r>
                        <a:rPr lang="ru-RU" sz="900" dirty="0">
                          <a:solidFill>
                            <a:schemeClr val="tx1">
                              <a:lumMod val="95000"/>
                              <a:lumOff val="5000"/>
                            </a:schemeClr>
                          </a:solidFill>
                          <a:effectLst/>
                        </a:rPr>
                        <a:t>направлено</a:t>
                      </a:r>
                      <a:endParaRPr lang="ru-RU" sz="90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spcAft>
                          <a:spcPts val="0"/>
                        </a:spcAft>
                      </a:pPr>
                      <a:r>
                        <a:rPr lang="ru-RU" sz="900" dirty="0" smtClean="0">
                          <a:solidFill>
                            <a:schemeClr val="tx1">
                              <a:lumMod val="95000"/>
                              <a:lumOff val="5000"/>
                            </a:schemeClr>
                          </a:solidFill>
                          <a:effectLst/>
                        </a:rPr>
                        <a:t>исполнено</a:t>
                      </a:r>
                      <a:endParaRPr lang="ru-RU" sz="90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spcAft>
                          <a:spcPts val="0"/>
                        </a:spcAft>
                      </a:pPr>
                      <a:r>
                        <a:rPr lang="ru-RU" sz="900" dirty="0">
                          <a:solidFill>
                            <a:schemeClr val="tx1">
                              <a:lumMod val="95000"/>
                              <a:lumOff val="5000"/>
                            </a:schemeClr>
                          </a:solidFill>
                          <a:effectLst/>
                        </a:rPr>
                        <a:t>направлено</a:t>
                      </a:r>
                      <a:endParaRPr lang="ru-RU" sz="90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spcAft>
                          <a:spcPts val="0"/>
                        </a:spcAft>
                      </a:pPr>
                      <a:r>
                        <a:rPr lang="ru-RU" sz="900" dirty="0" smtClean="0">
                          <a:solidFill>
                            <a:schemeClr val="tx1">
                              <a:lumMod val="95000"/>
                              <a:lumOff val="5000"/>
                            </a:schemeClr>
                          </a:solidFill>
                          <a:effectLst/>
                        </a:rPr>
                        <a:t>исполнено</a:t>
                      </a:r>
                      <a:endParaRPr lang="ru-RU" sz="90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spcAft>
                          <a:spcPts val="0"/>
                        </a:spcAft>
                      </a:pPr>
                      <a:r>
                        <a:rPr lang="ru-RU" sz="900" dirty="0">
                          <a:solidFill>
                            <a:schemeClr val="tx1">
                              <a:lumMod val="95000"/>
                              <a:lumOff val="5000"/>
                            </a:schemeClr>
                          </a:solidFill>
                          <a:effectLst/>
                        </a:rPr>
                        <a:t>направлено</a:t>
                      </a:r>
                      <a:endParaRPr lang="ru-RU" sz="90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spcAft>
                          <a:spcPts val="0"/>
                        </a:spcAft>
                      </a:pPr>
                      <a:r>
                        <a:rPr lang="ru-RU" sz="900" dirty="0">
                          <a:solidFill>
                            <a:schemeClr val="tx1">
                              <a:lumMod val="95000"/>
                              <a:lumOff val="5000"/>
                            </a:schemeClr>
                          </a:solidFill>
                          <a:effectLst/>
                        </a:rPr>
                        <a:t>исполнено</a:t>
                      </a:r>
                      <a:endParaRPr lang="ru-RU" sz="90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r>
              <a:tr h="182880">
                <a:tc>
                  <a:txBody>
                    <a:bodyPr/>
                    <a:lstStyle/>
                    <a:p>
                      <a:pPr>
                        <a:spcAft>
                          <a:spcPts val="0"/>
                        </a:spcAft>
                      </a:pPr>
                      <a:r>
                        <a:rPr lang="ru-RU" sz="1000" b="1" dirty="0">
                          <a:solidFill>
                            <a:schemeClr val="tx1">
                              <a:lumMod val="95000"/>
                              <a:lumOff val="5000"/>
                            </a:schemeClr>
                          </a:solidFill>
                          <a:effectLst/>
                        </a:rPr>
                        <a:t>Газоснабжение – всего</a:t>
                      </a:r>
                      <a:endParaRPr lang="ru-RU" sz="1200" b="1"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1000" b="1" dirty="0">
                          <a:effectLst/>
                        </a:rPr>
                        <a:t>15709,5</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dirty="0">
                          <a:effectLst/>
                        </a:rPr>
                        <a:t>15569</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dirty="0">
                          <a:effectLst/>
                        </a:rPr>
                        <a:t>14885</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dirty="0">
                          <a:effectLst/>
                        </a:rPr>
                        <a:t>14885</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dirty="0">
                          <a:effectLst/>
                        </a:rPr>
                        <a:t>654</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dirty="0">
                          <a:effectLst/>
                        </a:rPr>
                        <a:t>654</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dirty="0">
                          <a:effectLst/>
                        </a:rPr>
                        <a:t>170,5</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dirty="0">
                          <a:effectLst/>
                        </a:rPr>
                        <a:t>30</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r>
              <a:tr h="182880">
                <a:tc>
                  <a:txBody>
                    <a:bodyPr/>
                    <a:lstStyle/>
                    <a:p>
                      <a:pPr>
                        <a:spcAft>
                          <a:spcPts val="0"/>
                        </a:spcAft>
                      </a:pPr>
                      <a:r>
                        <a:rPr lang="ru-RU" sz="900" b="0" dirty="0">
                          <a:solidFill>
                            <a:schemeClr val="tx1">
                              <a:lumMod val="95000"/>
                              <a:lumOff val="5000"/>
                            </a:schemeClr>
                          </a:solidFill>
                          <a:effectLst/>
                        </a:rPr>
                        <a:t>в том числе на территории:</a:t>
                      </a:r>
                      <a:endParaRPr lang="ru-RU" sz="1200" b="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r>
              <a:tr h="182880">
                <a:tc>
                  <a:txBody>
                    <a:bodyPr/>
                    <a:lstStyle/>
                    <a:p>
                      <a:pPr>
                        <a:spcAft>
                          <a:spcPts val="0"/>
                        </a:spcAft>
                      </a:pPr>
                      <a:r>
                        <a:rPr lang="ru-RU" sz="900" b="0" dirty="0">
                          <a:solidFill>
                            <a:schemeClr val="tx1">
                              <a:lumMod val="95000"/>
                              <a:lumOff val="5000"/>
                            </a:schemeClr>
                          </a:solidFill>
                          <a:effectLst/>
                        </a:rPr>
                        <a:t>Исправненского СП</a:t>
                      </a:r>
                      <a:endParaRPr lang="ru-RU" sz="1200" b="0" dirty="0">
                        <a:solidFill>
                          <a:schemeClr val="tx1">
                            <a:lumMod val="95000"/>
                            <a:lumOff val="5000"/>
                          </a:schemeClr>
                        </a:solidFill>
                        <a:effectLst/>
                      </a:endParaRPr>
                    </a:p>
                    <a:p>
                      <a:pPr>
                        <a:spcAft>
                          <a:spcPts val="0"/>
                        </a:spcAft>
                      </a:pPr>
                      <a:r>
                        <a:rPr lang="ru-RU" sz="900" b="0" dirty="0">
                          <a:solidFill>
                            <a:schemeClr val="tx1">
                              <a:lumMod val="95000"/>
                              <a:lumOff val="5000"/>
                            </a:schemeClr>
                          </a:solidFill>
                          <a:effectLst/>
                        </a:rPr>
                        <a:t> </a:t>
                      </a:r>
                      <a:r>
                        <a:rPr lang="ru-RU" sz="800" b="0" dirty="0">
                          <a:solidFill>
                            <a:schemeClr val="tx1">
                              <a:lumMod val="95000"/>
                              <a:lumOff val="5000"/>
                            </a:schemeClr>
                          </a:solidFill>
                          <a:effectLst/>
                        </a:rPr>
                        <a:t>(ст.Исправная, )</a:t>
                      </a:r>
                      <a:r>
                        <a:rPr lang="ru-RU" sz="900" b="0" dirty="0">
                          <a:solidFill>
                            <a:schemeClr val="tx1">
                              <a:lumMod val="95000"/>
                              <a:lumOff val="5000"/>
                            </a:schemeClr>
                          </a:solidFill>
                          <a:effectLst/>
                        </a:rPr>
                        <a:t> </a:t>
                      </a:r>
                      <a:endParaRPr lang="ru-RU" sz="1200" b="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900" dirty="0">
                          <a:effectLst/>
                        </a:rPr>
                        <a:t>1076</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1076</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1053</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1053</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23</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23</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r>
              <a:tr h="182880">
                <a:tc>
                  <a:txBody>
                    <a:bodyPr/>
                    <a:lstStyle/>
                    <a:p>
                      <a:pPr>
                        <a:spcAft>
                          <a:spcPts val="0"/>
                        </a:spcAft>
                      </a:pPr>
                      <a:r>
                        <a:rPr lang="ru-RU" sz="900" b="0" dirty="0">
                          <a:solidFill>
                            <a:schemeClr val="tx1">
                              <a:lumMod val="95000"/>
                              <a:lumOff val="5000"/>
                            </a:schemeClr>
                          </a:solidFill>
                          <a:effectLst/>
                        </a:rPr>
                        <a:t>Даусузского СП </a:t>
                      </a:r>
                      <a:endParaRPr lang="ru-RU" sz="1200" b="0" dirty="0">
                        <a:solidFill>
                          <a:schemeClr val="tx1">
                            <a:lumMod val="95000"/>
                            <a:lumOff val="5000"/>
                          </a:schemeClr>
                        </a:solidFill>
                        <a:effectLst/>
                      </a:endParaRPr>
                    </a:p>
                    <a:p>
                      <a:pPr>
                        <a:spcAft>
                          <a:spcPts val="0"/>
                        </a:spcAft>
                      </a:pPr>
                      <a:r>
                        <a:rPr lang="ru-RU" sz="800" b="0" dirty="0">
                          <a:solidFill>
                            <a:schemeClr val="tx1">
                              <a:lumMod val="95000"/>
                              <a:lumOff val="5000"/>
                            </a:schemeClr>
                          </a:solidFill>
                          <a:effectLst/>
                        </a:rPr>
                        <a:t>(с.Даусуз, п.Нижняя Ермоловка)</a:t>
                      </a:r>
                      <a:endParaRPr lang="ru-RU" sz="1200" b="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900" dirty="0">
                          <a:effectLst/>
                        </a:rPr>
                        <a:t>2245</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2198</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2198</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2198</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47</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r>
              <a:tr h="182880">
                <a:tc>
                  <a:txBody>
                    <a:bodyPr/>
                    <a:lstStyle/>
                    <a:p>
                      <a:pPr>
                        <a:spcAft>
                          <a:spcPts val="0"/>
                        </a:spcAft>
                      </a:pPr>
                      <a:r>
                        <a:rPr lang="ru-RU" sz="900" b="0" dirty="0">
                          <a:solidFill>
                            <a:schemeClr val="tx1">
                              <a:lumMod val="95000"/>
                              <a:lumOff val="5000"/>
                            </a:schemeClr>
                          </a:solidFill>
                          <a:effectLst/>
                        </a:rPr>
                        <a:t>Архызского СП</a:t>
                      </a:r>
                      <a:endParaRPr lang="ru-RU" sz="1200" b="0" dirty="0">
                        <a:solidFill>
                          <a:schemeClr val="tx1">
                            <a:lumMod val="95000"/>
                            <a:lumOff val="5000"/>
                          </a:schemeClr>
                        </a:solidFill>
                        <a:effectLst/>
                      </a:endParaRPr>
                    </a:p>
                    <a:p>
                      <a:pPr>
                        <a:spcAft>
                          <a:spcPts val="0"/>
                        </a:spcAft>
                      </a:pPr>
                      <a:r>
                        <a:rPr lang="ru-RU" sz="900" b="0" dirty="0">
                          <a:solidFill>
                            <a:schemeClr val="tx1">
                              <a:lumMod val="95000"/>
                              <a:lumOff val="5000"/>
                            </a:schemeClr>
                          </a:solidFill>
                          <a:effectLst/>
                        </a:rPr>
                        <a:t> </a:t>
                      </a:r>
                      <a:r>
                        <a:rPr lang="ru-RU" sz="800" b="0" dirty="0">
                          <a:solidFill>
                            <a:schemeClr val="tx1">
                              <a:lumMod val="95000"/>
                              <a:lumOff val="5000"/>
                            </a:schemeClr>
                          </a:solidFill>
                          <a:effectLst/>
                        </a:rPr>
                        <a:t>( п. Архыз)</a:t>
                      </a:r>
                      <a:endParaRPr lang="ru-RU" sz="1200" b="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900" dirty="0">
                          <a:effectLst/>
                        </a:rPr>
                        <a:t>4097</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4011</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4011</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4011</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86</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r>
              <a:tr h="182880">
                <a:tc>
                  <a:txBody>
                    <a:bodyPr/>
                    <a:lstStyle/>
                    <a:p>
                      <a:pPr>
                        <a:spcAft>
                          <a:spcPts val="0"/>
                        </a:spcAft>
                      </a:pPr>
                      <a:r>
                        <a:rPr lang="ru-RU" sz="900" b="0" dirty="0">
                          <a:solidFill>
                            <a:schemeClr val="tx1">
                              <a:lumMod val="95000"/>
                              <a:lumOff val="5000"/>
                            </a:schemeClr>
                          </a:solidFill>
                          <a:effectLst/>
                        </a:rPr>
                        <a:t>Марухского СП</a:t>
                      </a:r>
                      <a:endParaRPr lang="ru-RU" sz="1200" b="0" dirty="0">
                        <a:solidFill>
                          <a:schemeClr val="tx1">
                            <a:lumMod val="95000"/>
                            <a:lumOff val="5000"/>
                          </a:schemeClr>
                        </a:solidFill>
                        <a:effectLst/>
                      </a:endParaRPr>
                    </a:p>
                    <a:p>
                      <a:pPr>
                        <a:spcAft>
                          <a:spcPts val="0"/>
                        </a:spcAft>
                      </a:pPr>
                      <a:r>
                        <a:rPr lang="ru-RU" sz="800" b="0" dirty="0">
                          <a:solidFill>
                            <a:schemeClr val="tx1">
                              <a:lumMod val="95000"/>
                              <a:lumOff val="5000"/>
                            </a:schemeClr>
                          </a:solidFill>
                          <a:effectLst/>
                        </a:rPr>
                        <a:t>(с. Маруха)</a:t>
                      </a:r>
                      <a:endParaRPr lang="ru-RU" sz="1200" b="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900" dirty="0">
                          <a:effectLst/>
                        </a:rPr>
                        <a:t>6153</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6153</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6130</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6130</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23</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23</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r>
              <a:tr h="182880">
                <a:tc>
                  <a:txBody>
                    <a:bodyPr/>
                    <a:lstStyle/>
                    <a:p>
                      <a:pPr>
                        <a:spcAft>
                          <a:spcPts val="0"/>
                        </a:spcAft>
                      </a:pPr>
                      <a:r>
                        <a:rPr lang="ru-RU" sz="900" b="0" dirty="0">
                          <a:solidFill>
                            <a:schemeClr val="tx1">
                              <a:lumMod val="95000"/>
                              <a:lumOff val="5000"/>
                            </a:schemeClr>
                          </a:solidFill>
                          <a:effectLst/>
                        </a:rPr>
                        <a:t>Хасаут-Греческого СП</a:t>
                      </a:r>
                      <a:endParaRPr lang="ru-RU" sz="1200" b="0" dirty="0">
                        <a:solidFill>
                          <a:schemeClr val="tx1">
                            <a:lumMod val="95000"/>
                            <a:lumOff val="5000"/>
                          </a:schemeClr>
                        </a:solidFill>
                        <a:effectLst/>
                      </a:endParaRPr>
                    </a:p>
                    <a:p>
                      <a:pPr>
                        <a:spcAft>
                          <a:spcPts val="0"/>
                        </a:spcAft>
                      </a:pPr>
                      <a:r>
                        <a:rPr lang="ru-RU" sz="800" b="0" dirty="0">
                          <a:solidFill>
                            <a:schemeClr val="tx1">
                              <a:lumMod val="95000"/>
                              <a:lumOff val="5000"/>
                            </a:schemeClr>
                          </a:solidFill>
                          <a:effectLst/>
                        </a:rPr>
                        <a:t>(с.Хасаут-Греческое)</a:t>
                      </a:r>
                      <a:endParaRPr lang="ru-RU" sz="1200" b="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900" dirty="0">
                          <a:effectLst/>
                        </a:rPr>
                        <a:t>1807,5</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1800</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1800</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1800</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7,5</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r>
              <a:tr h="182880">
                <a:tc>
                  <a:txBody>
                    <a:bodyPr/>
                    <a:lstStyle/>
                    <a:p>
                      <a:pPr>
                        <a:spcAft>
                          <a:spcPts val="0"/>
                        </a:spcAft>
                      </a:pPr>
                      <a:r>
                        <a:rPr lang="ru-RU" sz="900" b="0" dirty="0">
                          <a:solidFill>
                            <a:schemeClr val="tx1">
                              <a:lumMod val="95000"/>
                              <a:lumOff val="5000"/>
                            </a:schemeClr>
                          </a:solidFill>
                          <a:effectLst/>
                        </a:rPr>
                        <a:t>Кардоникского СП</a:t>
                      </a:r>
                      <a:endParaRPr lang="ru-RU" sz="1200" b="0" dirty="0">
                        <a:solidFill>
                          <a:schemeClr val="tx1">
                            <a:lumMod val="95000"/>
                            <a:lumOff val="5000"/>
                          </a:schemeClr>
                        </a:solidFill>
                        <a:effectLst/>
                      </a:endParaRPr>
                    </a:p>
                    <a:p>
                      <a:pPr>
                        <a:spcAft>
                          <a:spcPts val="0"/>
                        </a:spcAft>
                      </a:pPr>
                      <a:r>
                        <a:rPr lang="ru-RU" sz="800" b="0" dirty="0">
                          <a:solidFill>
                            <a:schemeClr val="tx1">
                              <a:lumMod val="95000"/>
                              <a:lumOff val="5000"/>
                            </a:schemeClr>
                          </a:solidFill>
                          <a:effectLst/>
                        </a:rPr>
                        <a:t>(ст.Кардоникская)</a:t>
                      </a:r>
                      <a:endParaRPr lang="ru-RU" sz="1200" b="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900" dirty="0">
                          <a:effectLst/>
                        </a:rPr>
                        <a:t>331,1</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331,1</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324,1</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324,1</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7</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7</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r>
              <a:tr h="182880">
                <a:tc>
                  <a:txBody>
                    <a:bodyPr/>
                    <a:lstStyle/>
                    <a:p>
                      <a:pPr>
                        <a:spcAft>
                          <a:spcPts val="0"/>
                        </a:spcAft>
                      </a:pPr>
                      <a:r>
                        <a:rPr lang="ru-RU" sz="1000" b="1" dirty="0">
                          <a:solidFill>
                            <a:schemeClr val="tx1">
                              <a:lumMod val="95000"/>
                              <a:lumOff val="5000"/>
                            </a:schemeClr>
                          </a:solidFill>
                          <a:effectLst/>
                        </a:rPr>
                        <a:t>Водоснабжение - всего</a:t>
                      </a:r>
                      <a:endParaRPr lang="ru-RU" sz="1200" b="1"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1000" b="1" dirty="0">
                          <a:effectLst/>
                        </a:rPr>
                        <a:t>2640</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dirty="0">
                          <a:effectLst/>
                        </a:rPr>
                        <a:t>2629</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dirty="0">
                          <a:effectLst/>
                        </a:rPr>
                        <a:t>2629</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dirty="0">
                          <a:effectLst/>
                        </a:rPr>
                        <a:t>2629</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dirty="0">
                          <a:effectLst/>
                        </a:rPr>
                        <a:t> </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dirty="0">
                          <a:effectLst/>
                        </a:rPr>
                        <a:t> </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dirty="0">
                          <a:effectLst/>
                        </a:rPr>
                        <a:t>11</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dirty="0">
                          <a:effectLst/>
                        </a:rPr>
                        <a:t> </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r>
              <a:tr h="182880">
                <a:tc>
                  <a:txBody>
                    <a:bodyPr/>
                    <a:lstStyle/>
                    <a:p>
                      <a:pPr>
                        <a:spcAft>
                          <a:spcPts val="0"/>
                        </a:spcAft>
                      </a:pPr>
                      <a:r>
                        <a:rPr lang="ru-RU" sz="900" b="0" dirty="0">
                          <a:solidFill>
                            <a:schemeClr val="tx1">
                              <a:lumMod val="95000"/>
                              <a:lumOff val="5000"/>
                            </a:schemeClr>
                          </a:solidFill>
                          <a:effectLst/>
                        </a:rPr>
                        <a:t>в том числе на территории:</a:t>
                      </a:r>
                      <a:endParaRPr lang="ru-RU" sz="1200" b="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r>
              <a:tr h="193040">
                <a:tc>
                  <a:txBody>
                    <a:bodyPr/>
                    <a:lstStyle/>
                    <a:p>
                      <a:pPr>
                        <a:spcAft>
                          <a:spcPts val="0"/>
                        </a:spcAft>
                      </a:pPr>
                      <a:r>
                        <a:rPr lang="ru-RU" sz="900" b="0" dirty="0">
                          <a:solidFill>
                            <a:schemeClr val="tx1">
                              <a:lumMod val="95000"/>
                              <a:lumOff val="5000"/>
                            </a:schemeClr>
                          </a:solidFill>
                          <a:effectLst/>
                        </a:rPr>
                        <a:t>Даусузского СП </a:t>
                      </a:r>
                      <a:endParaRPr lang="ru-RU" sz="1200" b="0" dirty="0">
                        <a:solidFill>
                          <a:schemeClr val="tx1">
                            <a:lumMod val="95000"/>
                            <a:lumOff val="5000"/>
                          </a:schemeClr>
                        </a:solidFill>
                        <a:effectLst/>
                      </a:endParaRPr>
                    </a:p>
                    <a:p>
                      <a:pPr>
                        <a:spcAft>
                          <a:spcPts val="0"/>
                        </a:spcAft>
                      </a:pPr>
                      <a:r>
                        <a:rPr lang="ru-RU" sz="800" b="0" dirty="0">
                          <a:solidFill>
                            <a:schemeClr val="tx1">
                              <a:lumMod val="95000"/>
                              <a:lumOff val="5000"/>
                            </a:schemeClr>
                          </a:solidFill>
                          <a:effectLst/>
                        </a:rPr>
                        <a:t>(с.Даусуз)</a:t>
                      </a:r>
                      <a:endParaRPr lang="ru-RU" sz="1200" b="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900" dirty="0">
                          <a:effectLst/>
                        </a:rPr>
                        <a:t>504</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493</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493</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493</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11</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r>
              <a:tr h="193040">
                <a:tc>
                  <a:txBody>
                    <a:bodyPr/>
                    <a:lstStyle/>
                    <a:p>
                      <a:pPr>
                        <a:spcAft>
                          <a:spcPts val="0"/>
                        </a:spcAft>
                      </a:pPr>
                      <a:r>
                        <a:rPr lang="ru-RU" sz="900" b="0" dirty="0">
                          <a:solidFill>
                            <a:schemeClr val="tx1">
                              <a:lumMod val="95000"/>
                              <a:lumOff val="5000"/>
                            </a:schemeClr>
                          </a:solidFill>
                          <a:effectLst/>
                        </a:rPr>
                        <a:t>Марухского СП</a:t>
                      </a:r>
                      <a:endParaRPr lang="ru-RU" sz="1200" b="0" dirty="0">
                        <a:solidFill>
                          <a:schemeClr val="tx1">
                            <a:lumMod val="95000"/>
                            <a:lumOff val="5000"/>
                          </a:schemeClr>
                        </a:solidFill>
                        <a:effectLst/>
                      </a:endParaRPr>
                    </a:p>
                    <a:p>
                      <a:pPr>
                        <a:spcAft>
                          <a:spcPts val="0"/>
                        </a:spcAft>
                      </a:pPr>
                      <a:r>
                        <a:rPr lang="ru-RU" sz="800" b="0" dirty="0">
                          <a:solidFill>
                            <a:schemeClr val="tx1">
                              <a:lumMod val="95000"/>
                              <a:lumOff val="5000"/>
                            </a:schemeClr>
                          </a:solidFill>
                          <a:effectLst/>
                        </a:rPr>
                        <a:t>(с. Маруха)</a:t>
                      </a:r>
                      <a:endParaRPr lang="ru-RU" sz="1200" b="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900" dirty="0">
                          <a:effectLst/>
                        </a:rPr>
                        <a:t>2136</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2136</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2136</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2136</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r>
              <a:tr h="193040">
                <a:tc>
                  <a:txBody>
                    <a:bodyPr/>
                    <a:lstStyle/>
                    <a:p>
                      <a:pPr>
                        <a:spcAft>
                          <a:spcPts val="0"/>
                        </a:spcAft>
                      </a:pPr>
                      <a:r>
                        <a:rPr lang="ru-RU" sz="1000" b="1" dirty="0">
                          <a:solidFill>
                            <a:schemeClr val="tx1">
                              <a:lumMod val="95000"/>
                              <a:lumOff val="5000"/>
                            </a:schemeClr>
                          </a:solidFill>
                          <a:effectLst/>
                        </a:rPr>
                        <a:t>Грантовая поддержка </a:t>
                      </a:r>
                      <a:r>
                        <a:rPr lang="ru-RU" sz="1000" b="0" dirty="0" smtClean="0">
                          <a:solidFill>
                            <a:schemeClr val="tx1">
                              <a:lumMod val="95000"/>
                              <a:lumOff val="5000"/>
                            </a:schemeClr>
                          </a:solidFill>
                          <a:effectLst/>
                        </a:rPr>
                        <a:t>(строит.детск.площадок</a:t>
                      </a:r>
                      <a:r>
                        <a:rPr lang="ru-RU" sz="1000" b="0" dirty="0">
                          <a:solidFill>
                            <a:schemeClr val="tx1">
                              <a:lumMod val="95000"/>
                              <a:lumOff val="5000"/>
                            </a:schemeClr>
                          </a:solidFill>
                          <a:effectLst/>
                        </a:rPr>
                        <a:t>)</a:t>
                      </a:r>
                      <a:endParaRPr lang="ru-RU" sz="1200" b="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900" b="1" dirty="0">
                          <a:effectLst/>
                        </a:rPr>
                        <a:t>2306</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b="1" dirty="0">
                          <a:effectLst/>
                        </a:rPr>
                        <a:t>2306</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b="1" dirty="0">
                          <a:effectLst/>
                        </a:rPr>
                        <a:t>1544</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b="1" dirty="0">
                          <a:effectLst/>
                        </a:rPr>
                        <a:t>1544</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b="1" dirty="0">
                          <a:effectLst/>
                        </a:rPr>
                        <a:t>662</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b="1" dirty="0">
                          <a:effectLst/>
                        </a:rPr>
                        <a:t>662</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b="1" dirty="0">
                          <a:effectLst/>
                        </a:rPr>
                        <a:t>100</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b="1" dirty="0">
                          <a:effectLst/>
                        </a:rPr>
                        <a:t>100</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r>
              <a:tr h="193040">
                <a:tc>
                  <a:txBody>
                    <a:bodyPr/>
                    <a:lstStyle/>
                    <a:p>
                      <a:pPr>
                        <a:spcAft>
                          <a:spcPts val="0"/>
                        </a:spcAft>
                      </a:pPr>
                      <a:r>
                        <a:rPr lang="ru-RU" sz="900" b="0" dirty="0">
                          <a:solidFill>
                            <a:schemeClr val="tx1">
                              <a:lumMod val="95000"/>
                              <a:lumOff val="5000"/>
                            </a:schemeClr>
                          </a:solidFill>
                          <a:effectLst/>
                        </a:rPr>
                        <a:t>в том числе на территории:</a:t>
                      </a:r>
                      <a:endParaRPr lang="ru-RU" sz="1200" b="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r>
              <a:tr h="193040">
                <a:tc>
                  <a:txBody>
                    <a:bodyPr/>
                    <a:lstStyle/>
                    <a:p>
                      <a:pPr>
                        <a:spcAft>
                          <a:spcPts val="0"/>
                        </a:spcAft>
                      </a:pPr>
                      <a:r>
                        <a:rPr lang="ru-RU" sz="900" b="0" dirty="0">
                          <a:solidFill>
                            <a:schemeClr val="tx1">
                              <a:lumMod val="95000"/>
                              <a:lumOff val="5000"/>
                            </a:schemeClr>
                          </a:solidFill>
                          <a:effectLst/>
                        </a:rPr>
                        <a:t>Зеленчукского СП</a:t>
                      </a:r>
                      <a:endParaRPr lang="ru-RU" sz="1200" b="0" dirty="0">
                        <a:solidFill>
                          <a:schemeClr val="tx1">
                            <a:lumMod val="95000"/>
                            <a:lumOff val="5000"/>
                          </a:schemeClr>
                        </a:solidFill>
                        <a:effectLst/>
                      </a:endParaRPr>
                    </a:p>
                    <a:p>
                      <a:pPr>
                        <a:spcAft>
                          <a:spcPts val="0"/>
                        </a:spcAft>
                      </a:pPr>
                      <a:r>
                        <a:rPr lang="ru-RU" sz="900" b="0" dirty="0">
                          <a:solidFill>
                            <a:schemeClr val="tx1">
                              <a:lumMod val="95000"/>
                              <a:lumOff val="5000"/>
                            </a:schemeClr>
                          </a:solidFill>
                          <a:effectLst/>
                        </a:rPr>
                        <a:t> </a:t>
                      </a:r>
                      <a:r>
                        <a:rPr lang="ru-RU" sz="800" b="0" dirty="0">
                          <a:solidFill>
                            <a:schemeClr val="tx1">
                              <a:lumMod val="95000"/>
                              <a:lumOff val="5000"/>
                            </a:schemeClr>
                          </a:solidFill>
                          <a:effectLst/>
                        </a:rPr>
                        <a:t>(ст. Зеленчукская )</a:t>
                      </a:r>
                      <a:r>
                        <a:rPr lang="ru-RU" sz="900" b="0" dirty="0">
                          <a:solidFill>
                            <a:schemeClr val="tx1">
                              <a:lumMod val="95000"/>
                              <a:lumOff val="5000"/>
                            </a:schemeClr>
                          </a:solidFill>
                          <a:effectLst/>
                        </a:rPr>
                        <a:t> </a:t>
                      </a:r>
                      <a:endParaRPr lang="ru-RU" sz="1200" b="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900" dirty="0">
                          <a:effectLst/>
                        </a:rPr>
                        <a:t>2306</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2306</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1544</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1544</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662</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662</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100</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100</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r>
              <a:tr h="193040">
                <a:tc>
                  <a:txBody>
                    <a:bodyPr/>
                    <a:lstStyle/>
                    <a:p>
                      <a:pPr>
                        <a:spcAft>
                          <a:spcPts val="0"/>
                        </a:spcAft>
                      </a:pPr>
                      <a:r>
                        <a:rPr lang="ru-RU" sz="1000" b="1" dirty="0">
                          <a:solidFill>
                            <a:schemeClr val="tx1">
                              <a:lumMod val="95000"/>
                              <a:lumOff val="5000"/>
                            </a:schemeClr>
                          </a:solidFill>
                          <a:effectLst/>
                        </a:rPr>
                        <a:t>Реконструкция фельдшерско-акушерского пункта </a:t>
                      </a:r>
                      <a:endParaRPr lang="ru-RU" sz="1200" b="1" dirty="0">
                        <a:solidFill>
                          <a:schemeClr val="tx1">
                            <a:lumMod val="95000"/>
                            <a:lumOff val="5000"/>
                          </a:schemeClr>
                        </a:solidFill>
                        <a:effectLst/>
                      </a:endParaRPr>
                    </a:p>
                    <a:p>
                      <a:pPr>
                        <a:spcAft>
                          <a:spcPts val="0"/>
                        </a:spcAft>
                      </a:pPr>
                      <a:r>
                        <a:rPr lang="ru-RU" sz="1000" b="0" dirty="0">
                          <a:solidFill>
                            <a:schemeClr val="tx1">
                              <a:lumMod val="95000"/>
                              <a:lumOff val="5000"/>
                            </a:schemeClr>
                          </a:solidFill>
                          <a:effectLst/>
                        </a:rPr>
                        <a:t>в а. </a:t>
                      </a:r>
                      <a:r>
                        <a:rPr lang="ru-RU" sz="1000" b="0" dirty="0" smtClean="0">
                          <a:solidFill>
                            <a:schemeClr val="tx1">
                              <a:lumMod val="95000"/>
                              <a:lumOff val="5000"/>
                            </a:schemeClr>
                          </a:solidFill>
                          <a:effectLst/>
                        </a:rPr>
                        <a:t>Кобу-Баши</a:t>
                      </a:r>
                      <a:endParaRPr lang="ru-RU" sz="1200" b="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1000" b="1" dirty="0">
                          <a:effectLst/>
                        </a:rPr>
                        <a:t>960</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dirty="0">
                          <a:effectLst/>
                        </a:rPr>
                        <a:t>960</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dirty="0">
                          <a:effectLst/>
                        </a:rPr>
                        <a:t>936</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dirty="0">
                          <a:effectLst/>
                        </a:rPr>
                        <a:t>936</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dirty="0">
                          <a:effectLst/>
                        </a:rPr>
                        <a:t>10</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dirty="0">
                          <a:effectLst/>
                        </a:rPr>
                        <a:t>10</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dirty="0">
                          <a:effectLst/>
                        </a:rPr>
                        <a:t>14</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dirty="0">
                          <a:effectLst/>
                        </a:rPr>
                        <a:t>14</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r>
            </a:tbl>
          </a:graphicData>
        </a:graphic>
      </p:graphicFrame>
      <p:sp>
        <p:nvSpPr>
          <p:cNvPr id="7" name="Заголовок 1"/>
          <p:cNvSpPr txBox="1">
            <a:spLocks/>
          </p:cNvSpPr>
          <p:nvPr/>
        </p:nvSpPr>
        <p:spPr>
          <a:xfrm>
            <a:off x="539552" y="188640"/>
            <a:ext cx="7848872" cy="1108221"/>
          </a:xfrm>
          <a:prstGeom prst="rect">
            <a:avLst/>
          </a:prstGeom>
          <a:solidFill>
            <a:srgbClr val="C0504D">
              <a:lumMod val="20000"/>
              <a:lumOff val="80000"/>
            </a:srgbClr>
          </a:solidFill>
          <a:scene3d>
            <a:camera prst="orthographicFront"/>
            <a:lightRig rig="threePt" dir="t"/>
          </a:scene3d>
          <a:sp3d>
            <a:bevelT w="152400" h="50800" prst="softRound"/>
          </a:sp3d>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indent="450215"/>
            <a:r>
              <a:rPr kumimoji="0" lang="ru-RU" sz="88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t>Муниципальная программа </a:t>
            </a:r>
            <a:br>
              <a:rPr kumimoji="0" lang="ru-RU" sz="88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br>
            <a:r>
              <a:rPr lang="ru-RU" sz="7200" b="1" dirty="0">
                <a:solidFill>
                  <a:srgbClr val="1F497D">
                    <a:lumMod val="50000"/>
                  </a:srgbClr>
                </a:solidFill>
                <a:latin typeface="Times New Roman" pitchFamily="18" charset="0"/>
                <a:ea typeface="Calibri"/>
                <a:cs typeface="Times New Roman" pitchFamily="18" charset="0"/>
              </a:rPr>
              <a:t>«Устойчивое развитие сельских территорий Зеленчукского </a:t>
            </a:r>
            <a:endParaRPr lang="ru-RU" sz="7200" b="1" dirty="0" smtClean="0">
              <a:solidFill>
                <a:srgbClr val="1F497D">
                  <a:lumMod val="50000"/>
                </a:srgbClr>
              </a:solidFill>
              <a:latin typeface="Times New Roman" pitchFamily="18" charset="0"/>
              <a:ea typeface="Calibri"/>
              <a:cs typeface="Times New Roman" pitchFamily="18" charset="0"/>
            </a:endParaRPr>
          </a:p>
          <a:p>
            <a:pPr lvl="0" indent="450215"/>
            <a:r>
              <a:rPr lang="ru-RU" sz="7200" b="1" dirty="0" smtClean="0">
                <a:solidFill>
                  <a:srgbClr val="1F497D">
                    <a:lumMod val="50000"/>
                  </a:srgbClr>
                </a:solidFill>
                <a:latin typeface="Times New Roman" pitchFamily="18" charset="0"/>
                <a:ea typeface="Calibri"/>
                <a:cs typeface="Times New Roman" pitchFamily="18" charset="0"/>
              </a:rPr>
              <a:t>муниципального </a:t>
            </a:r>
            <a:r>
              <a:rPr lang="ru-RU" sz="7200" b="1" dirty="0">
                <a:solidFill>
                  <a:srgbClr val="1F497D">
                    <a:lumMod val="50000"/>
                  </a:srgbClr>
                </a:solidFill>
                <a:latin typeface="Times New Roman" pitchFamily="18" charset="0"/>
                <a:ea typeface="Calibri"/>
                <a:cs typeface="Times New Roman" pitchFamily="18" charset="0"/>
              </a:rPr>
              <a:t>района на 2014-2016 </a:t>
            </a:r>
            <a:r>
              <a:rPr lang="ru-RU" sz="7200" b="1" dirty="0" smtClean="0">
                <a:solidFill>
                  <a:srgbClr val="1F497D">
                    <a:lumMod val="50000"/>
                  </a:srgbClr>
                </a:solidFill>
                <a:latin typeface="Times New Roman" pitchFamily="18" charset="0"/>
                <a:ea typeface="Calibri"/>
                <a:cs typeface="Times New Roman" pitchFamily="18" charset="0"/>
              </a:rPr>
              <a:t>годы и </a:t>
            </a:r>
            <a:r>
              <a:rPr lang="ru-RU" sz="7200" b="1" dirty="0">
                <a:solidFill>
                  <a:srgbClr val="1F497D">
                    <a:lumMod val="50000"/>
                  </a:srgbClr>
                </a:solidFill>
                <a:latin typeface="Times New Roman" pitchFamily="18" charset="0"/>
                <a:ea typeface="Calibri"/>
                <a:cs typeface="Times New Roman" pitchFamily="18" charset="0"/>
              </a:rPr>
              <a:t>на </a:t>
            </a:r>
            <a:r>
              <a:rPr lang="ru-RU" sz="7200" b="1" dirty="0" smtClean="0">
                <a:solidFill>
                  <a:srgbClr val="1F497D">
                    <a:lumMod val="50000"/>
                  </a:srgbClr>
                </a:solidFill>
                <a:latin typeface="Times New Roman" pitchFamily="18" charset="0"/>
                <a:ea typeface="Calibri"/>
                <a:cs typeface="Times New Roman" pitchFamily="18" charset="0"/>
              </a:rPr>
              <a:t>период до </a:t>
            </a:r>
            <a:r>
              <a:rPr lang="ru-RU" sz="7200" b="1" dirty="0">
                <a:solidFill>
                  <a:srgbClr val="1F497D">
                    <a:lumMod val="50000"/>
                  </a:srgbClr>
                </a:solidFill>
                <a:latin typeface="Times New Roman" pitchFamily="18" charset="0"/>
                <a:ea typeface="Calibri"/>
                <a:cs typeface="Times New Roman" pitchFamily="18" charset="0"/>
              </a:rPr>
              <a:t>2020 года»</a:t>
            </a:r>
            <a:br>
              <a:rPr lang="ru-RU" sz="7200" b="1" dirty="0">
                <a:solidFill>
                  <a:srgbClr val="1F497D">
                    <a:lumMod val="50000"/>
                  </a:srgbClr>
                </a:solidFill>
                <a:latin typeface="Times New Roman" pitchFamily="18" charset="0"/>
                <a:ea typeface="Calibri"/>
                <a:cs typeface="Times New Roman" pitchFamily="18" charset="0"/>
              </a:rPr>
            </a:br>
            <a:endParaRPr kumimoji="0" lang="ru-RU" sz="7200" b="0" i="0" u="none" strike="noStrike" kern="1200" cap="none" spc="0" normalizeH="0" baseline="0" noProof="0" dirty="0">
              <a:ln>
                <a:noFill/>
              </a:ln>
              <a:solidFill>
                <a:srgbClr val="1F497D">
                  <a:lumMod val="50000"/>
                </a:srgbClr>
              </a:solidFill>
              <a:effectLst/>
              <a:uLnTx/>
              <a:uFillTx/>
              <a:latin typeface="Calibri"/>
            </a:endParaRPr>
          </a:p>
        </p:txBody>
      </p:sp>
    </p:spTree>
    <p:extLst>
      <p:ext uri="{BB962C8B-B14F-4D97-AF65-F5344CB8AC3E}">
        <p14:creationId xmlns:p14="http://schemas.microsoft.com/office/powerpoint/2010/main" val="22392584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6146" name="Picture 2" descr="C:\Documents and Settings\Efimenko\Local Settings\Temporary Internet Files\Content.IE5\1QPR522T\Byward_Market_Fruit_Stan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024" y="1134617"/>
            <a:ext cx="2555776" cy="164631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915816" y="1466781"/>
            <a:ext cx="5688632" cy="954107"/>
          </a:xfrm>
          <a:prstGeom prst="rect">
            <a:avLst/>
          </a:prstGeom>
          <a:solidFill>
            <a:schemeClr val="accent5">
              <a:lumMod val="20000"/>
              <a:lumOff val="80000"/>
            </a:schemeClr>
          </a:solidFill>
        </p:spPr>
        <p:txBody>
          <a:bodyPr wrap="square">
            <a:spAutoFit/>
          </a:bodyPr>
          <a:lstStyle/>
          <a:p>
            <a:pPr algn="ctr"/>
            <a:r>
              <a:rPr lang="ru-RU" sz="1400" dirty="0" smtClean="0">
                <a:solidFill>
                  <a:prstClr val="black"/>
                </a:solidFill>
                <a:latin typeface="Calibri"/>
                <a:ea typeface="Calibri"/>
                <a:cs typeface="Times New Roman"/>
              </a:rPr>
              <a:t> </a:t>
            </a:r>
            <a:r>
              <a:rPr lang="ru-RU" sz="1400" dirty="0" smtClean="0">
                <a:solidFill>
                  <a:prstClr val="black"/>
                </a:solidFill>
                <a:latin typeface="Times New Roman"/>
                <a:ea typeface="Calibri"/>
                <a:cs typeface="Times New Roman"/>
              </a:rPr>
              <a:t>Средства на 2015 год не запланированы. </a:t>
            </a:r>
            <a:r>
              <a:rPr lang="ru-RU" sz="1400" dirty="0" smtClean="0">
                <a:solidFill>
                  <a:prstClr val="black"/>
                </a:solidFill>
                <a:latin typeface="Times New Roman"/>
                <a:ea typeface="Times New Roman"/>
                <a:cs typeface="Times New Roman"/>
              </a:rPr>
              <a:t>В программе предусмотрены мероприятия, реализация которых не предусматривает финансовых затрат, и данные мероприятия выполняются, следовательно, даже при отсутствии расходования финансовых ресурсов программа </a:t>
            </a:r>
            <a:r>
              <a:rPr lang="ru-RU" sz="1400" dirty="0">
                <a:solidFill>
                  <a:prstClr val="black"/>
                </a:solidFill>
                <a:latin typeface="Times New Roman"/>
                <a:ea typeface="Times New Roman"/>
                <a:cs typeface="Times New Roman"/>
              </a:rPr>
              <a:t>работает</a:t>
            </a:r>
            <a:r>
              <a:rPr lang="ru-RU" sz="1400" dirty="0" smtClean="0">
                <a:solidFill>
                  <a:prstClr val="black"/>
                </a:solidFill>
                <a:latin typeface="Times New Roman"/>
                <a:ea typeface="Times New Roman"/>
                <a:cs typeface="Times New Roman"/>
              </a:rPr>
              <a:t>.</a:t>
            </a:r>
            <a:endParaRPr lang="ru-RU" sz="1400" dirty="0">
              <a:solidFill>
                <a:prstClr val="black"/>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957276742"/>
              </p:ext>
            </p:extLst>
          </p:nvPr>
        </p:nvGraphicFramePr>
        <p:xfrm>
          <a:off x="467544" y="3201945"/>
          <a:ext cx="7560840" cy="3323399"/>
        </p:xfrm>
        <a:graphic>
          <a:graphicData uri="http://schemas.openxmlformats.org/drawingml/2006/table">
            <a:tbl>
              <a:tblPr>
                <a:tableStyleId>{3C2FFA5D-87B4-456A-9821-1D502468CF0F}</a:tableStyleId>
              </a:tblPr>
              <a:tblGrid>
                <a:gridCol w="720318"/>
                <a:gridCol w="2855004"/>
                <a:gridCol w="1249108"/>
                <a:gridCol w="1331226"/>
                <a:gridCol w="1405184"/>
              </a:tblGrid>
              <a:tr h="511844">
                <a:tc>
                  <a:txBody>
                    <a:bodyPr/>
                    <a:lstStyle/>
                    <a:p>
                      <a:pPr indent="450215">
                        <a:lnSpc>
                          <a:spcPts val="1200"/>
                        </a:lnSpc>
                        <a:spcAft>
                          <a:spcPts val="0"/>
                        </a:spcAft>
                      </a:pPr>
                      <a:r>
                        <a:rPr lang="ru-RU" sz="1100" dirty="0" smtClean="0">
                          <a:effectLst/>
                        </a:rPr>
                        <a:t>  № п/п</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nSpc>
                          <a:spcPts val="1200"/>
                        </a:lnSpc>
                        <a:spcAft>
                          <a:spcPts val="0"/>
                        </a:spcAft>
                      </a:pPr>
                      <a:r>
                        <a:rPr lang="ru-RU" sz="1100" dirty="0">
                          <a:effectLst/>
                        </a:rPr>
                        <a:t>Наименование показателя</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gn="just">
                        <a:lnSpc>
                          <a:spcPts val="1200"/>
                        </a:lnSpc>
                        <a:spcAft>
                          <a:spcPts val="0"/>
                        </a:spcAft>
                      </a:pPr>
                      <a:r>
                        <a:rPr lang="ru-RU" sz="1100" dirty="0">
                          <a:effectLst/>
                        </a:rPr>
                        <a:t>Ед.</a:t>
                      </a:r>
                    </a:p>
                    <a:p>
                      <a:pPr indent="450215" algn="just">
                        <a:spcAft>
                          <a:spcPts val="0"/>
                        </a:spcAft>
                      </a:pPr>
                      <a:r>
                        <a:rPr lang="ru-RU" sz="1100" dirty="0">
                          <a:effectLst/>
                        </a:rPr>
                        <a:t>изм.</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gn="just">
                        <a:lnSpc>
                          <a:spcPts val="1200"/>
                        </a:lnSpc>
                        <a:spcAft>
                          <a:spcPts val="0"/>
                        </a:spcAft>
                      </a:pPr>
                      <a:r>
                        <a:rPr lang="ru-RU" sz="1100" dirty="0">
                          <a:effectLst/>
                        </a:rPr>
                        <a:t>Ожидаемое </a:t>
                      </a:r>
                      <a:r>
                        <a:rPr lang="ru-RU" sz="1100" dirty="0" smtClean="0">
                          <a:effectLst/>
                        </a:rPr>
                        <a:t>   </a:t>
                      </a:r>
                    </a:p>
                    <a:p>
                      <a:pPr indent="450215" algn="just">
                        <a:lnSpc>
                          <a:spcPts val="1200"/>
                        </a:lnSpc>
                        <a:spcAft>
                          <a:spcPts val="0"/>
                        </a:spcAft>
                      </a:pPr>
                      <a:r>
                        <a:rPr lang="ru-RU" sz="1100" dirty="0" smtClean="0">
                          <a:effectLst/>
                        </a:rPr>
                        <a:t> значение</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gn="just">
                        <a:lnSpc>
                          <a:spcPts val="1200"/>
                        </a:lnSpc>
                        <a:spcAft>
                          <a:spcPts val="0"/>
                        </a:spcAft>
                      </a:pPr>
                      <a:r>
                        <a:rPr lang="ru-RU" sz="1100" dirty="0">
                          <a:effectLst/>
                        </a:rPr>
                        <a:t>Фактически </a:t>
                      </a:r>
                      <a:r>
                        <a:rPr lang="ru-RU" sz="1100" dirty="0" smtClean="0">
                          <a:effectLst/>
                        </a:rPr>
                        <a:t> </a:t>
                      </a:r>
                    </a:p>
                    <a:p>
                      <a:pPr indent="450215" algn="just">
                        <a:lnSpc>
                          <a:spcPts val="1200"/>
                        </a:lnSpc>
                        <a:spcAft>
                          <a:spcPts val="0"/>
                        </a:spcAft>
                      </a:pPr>
                      <a:r>
                        <a:rPr lang="ru-RU" sz="1100" dirty="0" smtClean="0">
                          <a:effectLst/>
                        </a:rPr>
                        <a:t>достигнутое</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r>
              <a:tr h="315333">
                <a:tc>
                  <a:txBody>
                    <a:bodyPr/>
                    <a:lstStyle/>
                    <a:p>
                      <a:pPr indent="450215">
                        <a:lnSpc>
                          <a:spcPts val="1200"/>
                        </a:lnSpc>
                        <a:spcAft>
                          <a:spcPts val="0"/>
                        </a:spcAft>
                      </a:pPr>
                      <a:r>
                        <a:rPr lang="ru-RU" sz="1100" dirty="0">
                          <a:effectLst/>
                        </a:rPr>
                        <a:t>1</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nSpc>
                          <a:spcPts val="1200"/>
                        </a:lnSpc>
                        <a:spcAft>
                          <a:spcPts val="0"/>
                        </a:spcAft>
                      </a:pPr>
                      <a:r>
                        <a:rPr lang="ru-RU" sz="1100" dirty="0">
                          <a:effectLst/>
                        </a:rPr>
                        <a:t>темп роста оборота розничной торговли к предыдущему году</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gn="just">
                        <a:lnSpc>
                          <a:spcPts val="1200"/>
                        </a:lnSpc>
                        <a:spcAft>
                          <a:spcPts val="0"/>
                        </a:spcAft>
                      </a:pPr>
                      <a:r>
                        <a:rPr lang="ru-RU" sz="1100" dirty="0">
                          <a:effectLst/>
                        </a:rPr>
                        <a:t>%</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gn="just">
                        <a:lnSpc>
                          <a:spcPts val="1200"/>
                        </a:lnSpc>
                        <a:spcAft>
                          <a:spcPts val="0"/>
                        </a:spcAft>
                      </a:pPr>
                      <a:r>
                        <a:rPr lang="ru-RU" sz="1100" dirty="0">
                          <a:effectLst/>
                        </a:rPr>
                        <a:t>98,3</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gn="just">
                        <a:lnSpc>
                          <a:spcPts val="1200"/>
                        </a:lnSpc>
                        <a:spcAft>
                          <a:spcPts val="0"/>
                        </a:spcAft>
                      </a:pPr>
                      <a:r>
                        <a:rPr lang="ru-RU" sz="1100" dirty="0">
                          <a:effectLst/>
                        </a:rPr>
                        <a:t>-</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r>
              <a:tr h="383883">
                <a:tc>
                  <a:txBody>
                    <a:bodyPr/>
                    <a:lstStyle/>
                    <a:p>
                      <a:pPr indent="450215">
                        <a:lnSpc>
                          <a:spcPts val="1200"/>
                        </a:lnSpc>
                        <a:spcAft>
                          <a:spcPts val="0"/>
                        </a:spcAft>
                      </a:pPr>
                      <a:r>
                        <a:rPr lang="ru-RU" sz="1100" dirty="0">
                          <a:effectLst/>
                        </a:rPr>
                        <a:t>2</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nSpc>
                          <a:spcPts val="1200"/>
                        </a:lnSpc>
                        <a:spcAft>
                          <a:spcPts val="0"/>
                        </a:spcAft>
                      </a:pPr>
                      <a:r>
                        <a:rPr lang="ru-RU" sz="1100" dirty="0">
                          <a:effectLst/>
                        </a:rPr>
                        <a:t>темп роста оборота общественного питания к предыдущему году</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gn="just">
                        <a:lnSpc>
                          <a:spcPts val="1200"/>
                        </a:lnSpc>
                        <a:spcAft>
                          <a:spcPts val="0"/>
                        </a:spcAft>
                      </a:pPr>
                      <a:r>
                        <a:rPr lang="ru-RU" sz="1100" dirty="0">
                          <a:effectLst/>
                        </a:rPr>
                        <a:t>%</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gn="just">
                        <a:lnSpc>
                          <a:spcPts val="1200"/>
                        </a:lnSpc>
                        <a:spcAft>
                          <a:spcPts val="0"/>
                        </a:spcAft>
                      </a:pPr>
                      <a:r>
                        <a:rPr lang="ru-RU" sz="1100" dirty="0">
                          <a:effectLst/>
                        </a:rPr>
                        <a:t>105,0</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gn="just">
                        <a:lnSpc>
                          <a:spcPts val="1200"/>
                        </a:lnSpc>
                        <a:spcAft>
                          <a:spcPts val="0"/>
                        </a:spcAft>
                      </a:pPr>
                      <a:r>
                        <a:rPr lang="ru-RU" sz="1100" dirty="0">
                          <a:effectLst/>
                        </a:rPr>
                        <a:t>-</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r>
              <a:tr h="265939">
                <a:tc>
                  <a:txBody>
                    <a:bodyPr/>
                    <a:lstStyle/>
                    <a:p>
                      <a:pPr indent="450215">
                        <a:lnSpc>
                          <a:spcPts val="1200"/>
                        </a:lnSpc>
                        <a:spcAft>
                          <a:spcPts val="0"/>
                        </a:spcAft>
                      </a:pPr>
                      <a:r>
                        <a:rPr lang="ru-RU" sz="1100" dirty="0">
                          <a:effectLst/>
                        </a:rPr>
                        <a:t>3</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nSpc>
                          <a:spcPts val="1200"/>
                        </a:lnSpc>
                        <a:spcAft>
                          <a:spcPts val="0"/>
                        </a:spcAft>
                      </a:pPr>
                      <a:r>
                        <a:rPr lang="ru-RU" sz="1100" dirty="0">
                          <a:effectLst/>
                        </a:rPr>
                        <a:t>темп роста объема платных услуг населению к предыдущему году</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gn="just">
                        <a:lnSpc>
                          <a:spcPts val="1200"/>
                        </a:lnSpc>
                        <a:spcAft>
                          <a:spcPts val="0"/>
                        </a:spcAft>
                      </a:pPr>
                      <a:r>
                        <a:rPr lang="ru-RU" sz="1100" dirty="0">
                          <a:effectLst/>
                        </a:rPr>
                        <a:t>%</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gn="just">
                        <a:lnSpc>
                          <a:spcPts val="1200"/>
                        </a:lnSpc>
                        <a:spcAft>
                          <a:spcPts val="0"/>
                        </a:spcAft>
                      </a:pPr>
                      <a:r>
                        <a:rPr lang="ru-RU" sz="1100" dirty="0">
                          <a:effectLst/>
                        </a:rPr>
                        <a:t>106,0</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gn="just">
                        <a:lnSpc>
                          <a:spcPts val="1200"/>
                        </a:lnSpc>
                        <a:spcAft>
                          <a:spcPts val="0"/>
                        </a:spcAft>
                      </a:pPr>
                      <a:r>
                        <a:rPr lang="ru-RU" sz="1100" dirty="0">
                          <a:effectLst/>
                        </a:rPr>
                        <a:t>109,0</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r>
              <a:tr h="255922">
                <a:tc>
                  <a:txBody>
                    <a:bodyPr/>
                    <a:lstStyle/>
                    <a:p>
                      <a:pPr indent="450215">
                        <a:lnSpc>
                          <a:spcPts val="1200"/>
                        </a:lnSpc>
                        <a:spcAft>
                          <a:spcPts val="0"/>
                        </a:spcAft>
                      </a:pPr>
                      <a:r>
                        <a:rPr lang="ru-RU" sz="1100" dirty="0">
                          <a:effectLst/>
                        </a:rPr>
                        <a:t>4</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nSpc>
                          <a:spcPts val="1200"/>
                        </a:lnSpc>
                        <a:spcAft>
                          <a:spcPts val="0"/>
                        </a:spcAft>
                      </a:pPr>
                      <a:r>
                        <a:rPr lang="ru-RU" sz="1100" dirty="0">
                          <a:effectLst/>
                        </a:rPr>
                        <a:t>оборот розничной торговли на душу населения</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gn="just">
                        <a:lnSpc>
                          <a:spcPts val="1200"/>
                        </a:lnSpc>
                        <a:spcAft>
                          <a:spcPts val="0"/>
                        </a:spcAft>
                      </a:pPr>
                      <a:r>
                        <a:rPr lang="ru-RU" sz="1100" dirty="0" smtClean="0">
                          <a:effectLst/>
                        </a:rPr>
                        <a:t>тыс.руб</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gn="just">
                        <a:lnSpc>
                          <a:spcPts val="1200"/>
                        </a:lnSpc>
                        <a:spcAft>
                          <a:spcPts val="0"/>
                        </a:spcAft>
                      </a:pPr>
                      <a:r>
                        <a:rPr lang="ru-RU" sz="1100" dirty="0">
                          <a:effectLst/>
                        </a:rPr>
                        <a:t>27,0</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gn="just">
                        <a:lnSpc>
                          <a:spcPts val="1200"/>
                        </a:lnSpc>
                        <a:spcAft>
                          <a:spcPts val="0"/>
                        </a:spcAft>
                      </a:pPr>
                      <a:r>
                        <a:rPr lang="ru-RU" sz="1100" dirty="0">
                          <a:effectLst/>
                        </a:rPr>
                        <a:t>-</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r>
              <a:tr h="255922">
                <a:tc>
                  <a:txBody>
                    <a:bodyPr/>
                    <a:lstStyle/>
                    <a:p>
                      <a:pPr indent="450215">
                        <a:lnSpc>
                          <a:spcPts val="1200"/>
                        </a:lnSpc>
                        <a:spcAft>
                          <a:spcPts val="0"/>
                        </a:spcAft>
                      </a:pPr>
                      <a:r>
                        <a:rPr lang="ru-RU" sz="1100" dirty="0">
                          <a:effectLst/>
                        </a:rPr>
                        <a:t>5</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nSpc>
                          <a:spcPts val="1200"/>
                        </a:lnSpc>
                        <a:spcAft>
                          <a:spcPts val="0"/>
                        </a:spcAft>
                      </a:pPr>
                      <a:r>
                        <a:rPr lang="ru-RU" sz="1100" dirty="0">
                          <a:effectLst/>
                        </a:rPr>
                        <a:t>объем платных услуг на душу населения</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gn="just">
                        <a:lnSpc>
                          <a:spcPts val="1200"/>
                        </a:lnSpc>
                        <a:spcAft>
                          <a:spcPts val="0"/>
                        </a:spcAft>
                      </a:pPr>
                      <a:r>
                        <a:rPr lang="ru-RU" sz="1100" dirty="0">
                          <a:effectLst/>
                        </a:rPr>
                        <a:t>тыс.руб.</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gn="just">
                        <a:lnSpc>
                          <a:spcPts val="1200"/>
                        </a:lnSpc>
                        <a:spcAft>
                          <a:spcPts val="0"/>
                        </a:spcAft>
                      </a:pPr>
                      <a:r>
                        <a:rPr lang="ru-RU" sz="1100" dirty="0">
                          <a:effectLst/>
                        </a:rPr>
                        <a:t>5,6</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gn="just">
                        <a:lnSpc>
                          <a:spcPts val="1200"/>
                        </a:lnSpc>
                        <a:spcAft>
                          <a:spcPts val="0"/>
                        </a:spcAft>
                      </a:pPr>
                      <a:r>
                        <a:rPr lang="ru-RU" sz="1100" dirty="0">
                          <a:effectLst/>
                        </a:rPr>
                        <a:t>8,6</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r>
              <a:tr h="255922">
                <a:tc>
                  <a:txBody>
                    <a:bodyPr/>
                    <a:lstStyle/>
                    <a:p>
                      <a:pPr indent="450215">
                        <a:lnSpc>
                          <a:spcPts val="1200"/>
                        </a:lnSpc>
                        <a:spcAft>
                          <a:spcPts val="0"/>
                        </a:spcAft>
                      </a:pPr>
                      <a:r>
                        <a:rPr lang="ru-RU" sz="1100" dirty="0">
                          <a:effectLst/>
                        </a:rPr>
                        <a:t>6</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nSpc>
                          <a:spcPts val="1200"/>
                        </a:lnSpc>
                        <a:spcAft>
                          <a:spcPts val="0"/>
                        </a:spcAft>
                      </a:pPr>
                      <a:r>
                        <a:rPr lang="ru-RU" sz="1100" dirty="0">
                          <a:effectLst/>
                        </a:rPr>
                        <a:t>обеспеченность на 1000 жителей: торговой площадью </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gn="just">
                        <a:lnSpc>
                          <a:spcPts val="1200"/>
                        </a:lnSpc>
                        <a:spcAft>
                          <a:spcPts val="0"/>
                        </a:spcAft>
                      </a:pPr>
                      <a:r>
                        <a:rPr lang="ru-RU" sz="1100" dirty="0">
                          <a:effectLst/>
                        </a:rPr>
                        <a:t>кв.м.</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gn="just">
                        <a:lnSpc>
                          <a:spcPts val="1200"/>
                        </a:lnSpc>
                        <a:spcAft>
                          <a:spcPts val="0"/>
                        </a:spcAft>
                      </a:pPr>
                      <a:r>
                        <a:rPr lang="ru-RU" sz="1100" dirty="0">
                          <a:effectLst/>
                        </a:rPr>
                        <a:t>225,0</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gn="just">
                        <a:lnSpc>
                          <a:spcPts val="1200"/>
                        </a:lnSpc>
                        <a:spcAft>
                          <a:spcPts val="0"/>
                        </a:spcAft>
                      </a:pPr>
                      <a:r>
                        <a:rPr lang="ru-RU" sz="1100" dirty="0">
                          <a:effectLst/>
                        </a:rPr>
                        <a:t>312,2</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r>
              <a:tr h="511844">
                <a:tc>
                  <a:txBody>
                    <a:bodyPr/>
                    <a:lstStyle/>
                    <a:p>
                      <a:pPr indent="450215">
                        <a:lnSpc>
                          <a:spcPts val="1200"/>
                        </a:lnSpc>
                        <a:spcAft>
                          <a:spcPts val="0"/>
                        </a:spcAft>
                      </a:pPr>
                      <a:r>
                        <a:rPr lang="ru-RU" sz="1100" dirty="0">
                          <a:effectLst/>
                        </a:rPr>
                        <a:t>7</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nSpc>
                          <a:spcPts val="1200"/>
                        </a:lnSpc>
                        <a:spcAft>
                          <a:spcPts val="0"/>
                        </a:spcAft>
                      </a:pPr>
                      <a:r>
                        <a:rPr lang="ru-RU" sz="1100" dirty="0">
                          <a:effectLst/>
                        </a:rPr>
                        <a:t>привлечение в развитие инфраструктуры потребительского рынка и сферы услуг инвестиций из внебюджетных источников</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gn="just">
                        <a:lnSpc>
                          <a:spcPts val="1200"/>
                        </a:lnSpc>
                        <a:spcAft>
                          <a:spcPts val="0"/>
                        </a:spcAft>
                      </a:pPr>
                      <a:r>
                        <a:rPr lang="ru-RU" sz="1100" dirty="0">
                          <a:effectLst/>
                        </a:rPr>
                        <a:t>млн.руб.</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gn="just">
                        <a:lnSpc>
                          <a:spcPts val="1200"/>
                        </a:lnSpc>
                        <a:spcAft>
                          <a:spcPts val="0"/>
                        </a:spcAft>
                      </a:pPr>
                      <a:r>
                        <a:rPr lang="ru-RU" sz="1100" dirty="0">
                          <a:effectLst/>
                        </a:rPr>
                        <a:t>1,3</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gn="just">
                        <a:lnSpc>
                          <a:spcPts val="1200"/>
                        </a:lnSpc>
                        <a:spcAft>
                          <a:spcPts val="0"/>
                        </a:spcAft>
                      </a:pPr>
                      <a:r>
                        <a:rPr lang="ru-RU" sz="1100" dirty="0">
                          <a:effectLst/>
                        </a:rPr>
                        <a:t>-</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r>
              <a:tr h="210222">
                <a:tc>
                  <a:txBody>
                    <a:bodyPr/>
                    <a:lstStyle/>
                    <a:p>
                      <a:pPr indent="450215">
                        <a:lnSpc>
                          <a:spcPts val="1200"/>
                        </a:lnSpc>
                        <a:spcAft>
                          <a:spcPts val="0"/>
                        </a:spcAft>
                      </a:pPr>
                      <a:r>
                        <a:rPr lang="ru-RU" sz="1100" dirty="0">
                          <a:effectLst/>
                        </a:rPr>
                        <a:t>8</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nSpc>
                          <a:spcPts val="1200"/>
                        </a:lnSpc>
                        <a:spcAft>
                          <a:spcPts val="0"/>
                        </a:spcAft>
                      </a:pPr>
                      <a:r>
                        <a:rPr lang="ru-RU" sz="1100" dirty="0">
                          <a:effectLst/>
                        </a:rPr>
                        <a:t>создание новых рабочих мест</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gn="just">
                        <a:lnSpc>
                          <a:spcPts val="1200"/>
                        </a:lnSpc>
                        <a:spcAft>
                          <a:spcPts val="0"/>
                        </a:spcAft>
                      </a:pPr>
                      <a:r>
                        <a:rPr lang="ru-RU" sz="1100" dirty="0">
                          <a:effectLst/>
                        </a:rPr>
                        <a:t>ед.</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gn="just">
                        <a:lnSpc>
                          <a:spcPts val="1200"/>
                        </a:lnSpc>
                        <a:spcAft>
                          <a:spcPts val="0"/>
                        </a:spcAft>
                      </a:pPr>
                      <a:r>
                        <a:rPr lang="ru-RU" sz="1100" dirty="0">
                          <a:effectLst/>
                        </a:rPr>
                        <a:t>3</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c>
                  <a:txBody>
                    <a:bodyPr/>
                    <a:lstStyle/>
                    <a:p>
                      <a:pPr indent="450215" algn="just">
                        <a:lnSpc>
                          <a:spcPts val="1200"/>
                        </a:lnSpc>
                        <a:spcAft>
                          <a:spcPts val="0"/>
                        </a:spcAft>
                      </a:pPr>
                      <a:r>
                        <a:rPr lang="ru-RU" sz="1100" dirty="0">
                          <a:effectLst/>
                        </a:rPr>
                        <a:t>-</a:t>
                      </a:r>
                      <a:endParaRPr lang="ru-RU" sz="1100" dirty="0">
                        <a:effectLst/>
                        <a:latin typeface="Calibri"/>
                        <a:ea typeface="Calibri"/>
                        <a:cs typeface="Times New Roman"/>
                      </a:endParaRPr>
                    </a:p>
                  </a:txBody>
                  <a:tcPr marL="68580" marR="68580" marT="0" marB="0">
                    <a:solidFill>
                      <a:schemeClr val="accent5">
                        <a:lumMod val="40000"/>
                        <a:lumOff val="60000"/>
                      </a:schemeClr>
                    </a:solidFill>
                  </a:tcPr>
                </a:tc>
              </a:tr>
            </a:tbl>
          </a:graphicData>
        </a:graphic>
      </p:graphicFrame>
      <p:sp>
        <p:nvSpPr>
          <p:cNvPr id="6" name="Rectangle 3"/>
          <p:cNvSpPr>
            <a:spLocks noChangeArrowheads="1"/>
          </p:cNvSpPr>
          <p:nvPr/>
        </p:nvSpPr>
        <p:spPr bwMode="auto">
          <a:xfrm>
            <a:off x="1835696" y="2833191"/>
            <a:ext cx="4896544" cy="307777"/>
          </a:xfrm>
          <a:prstGeom prst="rect">
            <a:avLst/>
          </a:prstGeom>
          <a:solidFill>
            <a:schemeClr val="accent5">
              <a:lumMod val="40000"/>
              <a:lumOff val="60000"/>
            </a:schemeClr>
          </a:solidFill>
          <a:ln>
            <a:noFill/>
          </a:ln>
          <a:effectLst/>
          <a:extLst/>
        </p:spPr>
        <p:txBody>
          <a:bodyPr vert="horz" wrap="square" lIns="91440" tIns="45720" rIns="91440" bIns="45720" numCol="1" anchor="ctr" anchorCtr="0" compatLnSpc="1">
            <a:prstTxWarp prst="textNoShape">
              <a:avLst/>
            </a:prstTxWarp>
            <a:spAutoFit/>
          </a:bodyPr>
          <a:lstStyle/>
          <a:p>
            <a:pPr indent="450850" algn="ctr" fontAlgn="base">
              <a:spcBef>
                <a:spcPct val="0"/>
              </a:spcBef>
              <a:spcAft>
                <a:spcPct val="0"/>
              </a:spcAft>
            </a:pPr>
            <a:r>
              <a:rPr lang="ru-RU" sz="1400" dirty="0" smtClean="0">
                <a:solidFill>
                  <a:prstClr val="black"/>
                </a:solidFill>
                <a:latin typeface="Times New Roman" pitchFamily="18" charset="0"/>
                <a:ea typeface="Calibri" pitchFamily="34" charset="0"/>
                <a:cs typeface="Times New Roman" pitchFamily="18" charset="0"/>
              </a:rPr>
              <a:t>Целевые показатели программы приведены в таблице:</a:t>
            </a:r>
            <a:endParaRPr lang="ru-RU" dirty="0" smtClean="0">
              <a:solidFill>
                <a:prstClr val="black"/>
              </a:solidFill>
              <a:latin typeface="Arial" pitchFamily="34" charset="0"/>
            </a:endParaRPr>
          </a:p>
        </p:txBody>
      </p:sp>
      <p:sp>
        <p:nvSpPr>
          <p:cNvPr id="7" name="Заголовок 1"/>
          <p:cNvSpPr txBox="1">
            <a:spLocks/>
          </p:cNvSpPr>
          <p:nvPr/>
        </p:nvSpPr>
        <p:spPr>
          <a:xfrm>
            <a:off x="683568" y="178758"/>
            <a:ext cx="7704856" cy="945986"/>
          </a:xfrm>
          <a:prstGeom prst="rect">
            <a:avLst/>
          </a:prstGeom>
          <a:solidFill>
            <a:srgbClr val="C0504D">
              <a:lumMod val="20000"/>
              <a:lumOff val="80000"/>
            </a:srgbClr>
          </a:solidFill>
          <a:scene3d>
            <a:camera prst="orthographicFront"/>
            <a:lightRig rig="threePt" dir="t"/>
          </a:scene3d>
          <a:sp3d>
            <a:bevelT w="152400" h="50800" prst="softRound"/>
          </a:sp3d>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indent="450215"/>
            <a:endParaRPr kumimoji="0" lang="ru-RU" sz="88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endParaRPr>
          </a:p>
          <a:p>
            <a:pPr lvl="0" indent="450215"/>
            <a:r>
              <a:rPr kumimoji="0" lang="ru-RU" sz="88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t>Муниципальная программа </a:t>
            </a:r>
            <a:br>
              <a:rPr kumimoji="0" lang="ru-RU" sz="88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br>
            <a:r>
              <a:rPr lang="ru-RU" sz="7200" b="1" dirty="0">
                <a:solidFill>
                  <a:srgbClr val="1F497D">
                    <a:lumMod val="50000"/>
                  </a:srgbClr>
                </a:solidFill>
                <a:latin typeface="Times New Roman" pitchFamily="18" charset="0"/>
                <a:ea typeface="Calibri"/>
                <a:cs typeface="Times New Roman" pitchFamily="18" charset="0"/>
              </a:rPr>
              <a:t>«Развитие потребительского рынка Зеленчукского муниципального района на 2014-2016 годы»</a:t>
            </a:r>
            <a:br>
              <a:rPr lang="ru-RU" sz="7200" b="1" dirty="0">
                <a:solidFill>
                  <a:srgbClr val="1F497D">
                    <a:lumMod val="50000"/>
                  </a:srgbClr>
                </a:solidFill>
                <a:latin typeface="Times New Roman" pitchFamily="18" charset="0"/>
                <a:ea typeface="Calibri"/>
                <a:cs typeface="Times New Roman" pitchFamily="18" charset="0"/>
              </a:rPr>
            </a:br>
            <a:r>
              <a:rPr lang="ru-RU" sz="7200" b="1" dirty="0">
                <a:solidFill>
                  <a:srgbClr val="1F497D">
                    <a:lumMod val="50000"/>
                  </a:srgbClr>
                </a:solidFill>
                <a:latin typeface="Times New Roman" pitchFamily="18" charset="0"/>
                <a:ea typeface="Calibri"/>
                <a:cs typeface="Times New Roman" pitchFamily="18" charset="0"/>
              </a:rPr>
              <a:t/>
            </a:r>
            <a:br>
              <a:rPr lang="ru-RU" sz="7200" b="1" dirty="0">
                <a:solidFill>
                  <a:srgbClr val="1F497D">
                    <a:lumMod val="50000"/>
                  </a:srgbClr>
                </a:solidFill>
                <a:latin typeface="Times New Roman" pitchFamily="18" charset="0"/>
                <a:ea typeface="Calibri"/>
                <a:cs typeface="Times New Roman" pitchFamily="18" charset="0"/>
              </a:rPr>
            </a:br>
            <a:endParaRPr kumimoji="0" lang="ru-RU" sz="7200" b="0" i="0" u="none" strike="noStrike" kern="1200" cap="none" spc="0" normalizeH="0" baseline="0" noProof="0" dirty="0">
              <a:ln>
                <a:noFill/>
              </a:ln>
              <a:solidFill>
                <a:srgbClr val="1F497D">
                  <a:lumMod val="50000"/>
                </a:srgbClr>
              </a:solidFill>
              <a:effectLst/>
              <a:uLnTx/>
              <a:uFillTx/>
              <a:latin typeface="Calibri"/>
            </a:endParaRPr>
          </a:p>
        </p:txBody>
      </p:sp>
    </p:spTree>
    <p:extLst>
      <p:ext uri="{BB962C8B-B14F-4D97-AF65-F5344CB8AC3E}">
        <p14:creationId xmlns:p14="http://schemas.microsoft.com/office/powerpoint/2010/main" val="16575721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pic>
        <p:nvPicPr>
          <p:cNvPr id="5122" name="Picture 2" descr="C:\Documents and Settings\Efimenko\Local Settings\Temporary Internet Files\Content.IE5\1QPR522T\yx84zbyw-134984071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89211"/>
            <a:ext cx="2146377" cy="209577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285999" y="1107321"/>
            <a:ext cx="6487543" cy="1169551"/>
          </a:xfrm>
          <a:prstGeom prst="rect">
            <a:avLst/>
          </a:prstGeom>
          <a:solidFill>
            <a:schemeClr val="accent4">
              <a:lumMod val="20000"/>
              <a:lumOff val="80000"/>
            </a:schemeClr>
          </a:solidFill>
        </p:spPr>
        <p:txBody>
          <a:bodyPr wrap="square">
            <a:spAutoFit/>
          </a:bodyPr>
          <a:lstStyle/>
          <a:p>
            <a:pPr algn="ctr"/>
            <a:r>
              <a:rPr lang="ru-RU" dirty="0">
                <a:latin typeface="Times New Roman"/>
                <a:ea typeface="Calibri"/>
                <a:cs typeface="Times New Roman"/>
              </a:rPr>
              <a:t> </a:t>
            </a:r>
            <a:r>
              <a:rPr lang="ru-RU" sz="1300" dirty="0">
                <a:latin typeface="Times New Roman"/>
                <a:ea typeface="Calibri"/>
                <a:cs typeface="Times New Roman"/>
              </a:rPr>
              <a:t>Планируемый объем расходов на реализацию программных мероприятий в 2015 году составил 40258,7 тыс. рублей. Запланированные в бюджете муниципального района средства на реализацию мероприятий программы освоены в сумме 40035,2 тыс.руб., </a:t>
            </a:r>
            <a:endParaRPr lang="ru-RU" sz="1300" dirty="0" smtClean="0">
              <a:latin typeface="Times New Roman"/>
              <a:ea typeface="Calibri"/>
              <a:cs typeface="Times New Roman"/>
            </a:endParaRPr>
          </a:p>
          <a:p>
            <a:pPr algn="ctr"/>
            <a:r>
              <a:rPr lang="ru-RU" sz="1300" dirty="0" smtClean="0">
                <a:latin typeface="Times New Roman"/>
                <a:ea typeface="Calibri"/>
                <a:cs typeface="Times New Roman"/>
              </a:rPr>
              <a:t>что </a:t>
            </a:r>
            <a:r>
              <a:rPr lang="ru-RU" sz="1300" dirty="0">
                <a:latin typeface="Times New Roman"/>
                <a:ea typeface="Calibri"/>
                <a:cs typeface="Times New Roman"/>
              </a:rPr>
              <a:t>составило 99,4 процентов. Следовательно, программа работает </a:t>
            </a:r>
            <a:endParaRPr lang="ru-RU" sz="1300" dirty="0" smtClean="0">
              <a:latin typeface="Times New Roman"/>
              <a:ea typeface="Calibri"/>
              <a:cs typeface="Times New Roman"/>
            </a:endParaRPr>
          </a:p>
          <a:p>
            <a:pPr algn="ctr"/>
            <a:r>
              <a:rPr lang="ru-RU" sz="1300" dirty="0" smtClean="0">
                <a:latin typeface="Times New Roman"/>
                <a:ea typeface="Calibri"/>
                <a:cs typeface="Times New Roman"/>
              </a:rPr>
              <a:t>и </a:t>
            </a:r>
            <a:r>
              <a:rPr lang="ru-RU" sz="1300" dirty="0">
                <a:latin typeface="Times New Roman"/>
                <a:ea typeface="Calibri"/>
                <a:cs typeface="Times New Roman"/>
              </a:rPr>
              <a:t>может быть признана эффективной и </a:t>
            </a:r>
            <a:r>
              <a:rPr lang="ru-RU" sz="1300" dirty="0" smtClean="0">
                <a:latin typeface="Times New Roman"/>
                <a:ea typeface="Calibri"/>
                <a:cs typeface="Times New Roman"/>
              </a:rPr>
              <a:t>целесообразной.</a:t>
            </a:r>
            <a:endParaRPr lang="ru-RU" sz="1300" dirty="0"/>
          </a:p>
        </p:txBody>
      </p:sp>
      <p:sp>
        <p:nvSpPr>
          <p:cNvPr id="5" name="Прямоугольник 4"/>
          <p:cNvSpPr/>
          <p:nvPr/>
        </p:nvSpPr>
        <p:spPr>
          <a:xfrm>
            <a:off x="2286000" y="2204864"/>
            <a:ext cx="6487543" cy="1092607"/>
          </a:xfrm>
          <a:prstGeom prst="rect">
            <a:avLst/>
          </a:prstGeom>
          <a:solidFill>
            <a:schemeClr val="accent4">
              <a:lumMod val="20000"/>
              <a:lumOff val="80000"/>
            </a:schemeClr>
          </a:solidFill>
        </p:spPr>
        <p:txBody>
          <a:bodyPr wrap="square">
            <a:spAutoFit/>
          </a:bodyPr>
          <a:lstStyle/>
          <a:p>
            <a:pPr indent="450215" algn="ctr">
              <a:spcAft>
                <a:spcPts val="0"/>
              </a:spcAft>
            </a:pPr>
            <a:r>
              <a:rPr lang="ru-RU" sz="1300" dirty="0">
                <a:latin typeface="Times New Roman"/>
                <a:ea typeface="Times New Roman"/>
              </a:rPr>
              <a:t>Поставленные цели и задачи муниципальной программы </a:t>
            </a:r>
            <a:r>
              <a:rPr lang="ru-RU" sz="1300" dirty="0" smtClean="0">
                <a:latin typeface="Times New Roman"/>
                <a:ea typeface="Times New Roman"/>
              </a:rPr>
              <a:t>соответствуют социально- экономическим </a:t>
            </a:r>
            <a:r>
              <a:rPr lang="ru-RU" sz="1300" dirty="0">
                <a:latin typeface="Times New Roman"/>
                <a:ea typeface="Times New Roman"/>
              </a:rPr>
              <a:t>приоритетам Зеленчукского муниципального района. </a:t>
            </a:r>
            <a:endParaRPr lang="ru-RU" sz="1300" dirty="0" smtClean="0">
              <a:latin typeface="Times New Roman"/>
              <a:ea typeface="Times New Roman"/>
            </a:endParaRPr>
          </a:p>
          <a:p>
            <a:pPr indent="450215" algn="ctr">
              <a:spcAft>
                <a:spcPts val="0"/>
              </a:spcAft>
            </a:pPr>
            <a:r>
              <a:rPr lang="ru-RU" sz="1300" dirty="0" smtClean="0">
                <a:latin typeface="Times New Roman"/>
                <a:ea typeface="Times New Roman"/>
              </a:rPr>
              <a:t>Целью </a:t>
            </a:r>
            <a:r>
              <a:rPr lang="ru-RU" sz="1300" dirty="0">
                <a:latin typeface="Times New Roman"/>
                <a:ea typeface="Times New Roman"/>
              </a:rPr>
              <a:t>муниципальной программы является обеспечение долгосрочной сбалансированности и устойчивости бюджета Зеленчукского муниципального района, повышение качества и прозрачности управления муниципальными финансами.</a:t>
            </a:r>
            <a:endParaRPr lang="ru-RU" sz="1300" dirty="0">
              <a:effectLst/>
              <a:latin typeface="Arial"/>
              <a:ea typeface="Times New Roman"/>
            </a:endParaRPr>
          </a:p>
        </p:txBody>
      </p:sp>
      <p:sp>
        <p:nvSpPr>
          <p:cNvPr id="6" name="Прямоугольник 5"/>
          <p:cNvSpPr/>
          <p:nvPr/>
        </p:nvSpPr>
        <p:spPr>
          <a:xfrm>
            <a:off x="191034" y="3376151"/>
            <a:ext cx="6378407" cy="3293209"/>
          </a:xfrm>
          <a:prstGeom prst="rect">
            <a:avLst/>
          </a:prstGeom>
          <a:solidFill>
            <a:schemeClr val="accent4">
              <a:lumMod val="20000"/>
              <a:lumOff val="80000"/>
            </a:schemeClr>
          </a:solidFill>
        </p:spPr>
        <p:txBody>
          <a:bodyPr wrap="square">
            <a:spAutoFit/>
          </a:bodyPr>
          <a:lstStyle/>
          <a:p>
            <a:pPr indent="450215" algn="just">
              <a:spcAft>
                <a:spcPts val="0"/>
              </a:spcAft>
            </a:pPr>
            <a:r>
              <a:rPr lang="ru-RU" sz="1300" dirty="0">
                <a:latin typeface="Times New Roman"/>
                <a:ea typeface="Calibri"/>
                <a:cs typeface="Times New Roman"/>
              </a:rPr>
              <a:t>При реализации муниципальной программы достигнуты следующие показатели:</a:t>
            </a:r>
            <a:endParaRPr lang="ru-RU" sz="1300" dirty="0">
              <a:latin typeface="Calibri"/>
              <a:ea typeface="Calibri"/>
              <a:cs typeface="Times New Roman"/>
            </a:endParaRPr>
          </a:p>
          <a:p>
            <a:pPr indent="450215" algn="just">
              <a:spcAft>
                <a:spcPts val="0"/>
              </a:spcAft>
            </a:pPr>
            <a:r>
              <a:rPr lang="ru-RU" sz="1300" dirty="0">
                <a:latin typeface="Times New Roman"/>
                <a:ea typeface="Calibri"/>
                <a:cs typeface="Times New Roman"/>
              </a:rPr>
              <a:t>1. Обеспечены равные условия для устойчивого и эффективного исполнения расходных обязательств муниципальных образований Зеленчукского муниципального района, обеспечена сбалансированность и повышена финансовая самостоятельность местных бюджетов.</a:t>
            </a:r>
            <a:endParaRPr lang="ru-RU" sz="1300" dirty="0">
              <a:latin typeface="Calibri"/>
              <a:ea typeface="Calibri"/>
              <a:cs typeface="Times New Roman"/>
            </a:endParaRPr>
          </a:p>
          <a:p>
            <a:pPr indent="450215" algn="just">
              <a:spcAft>
                <a:spcPts val="0"/>
              </a:spcAft>
            </a:pPr>
            <a:r>
              <a:rPr lang="ru-RU" sz="1300" dirty="0">
                <a:latin typeface="Times New Roman"/>
                <a:ea typeface="Calibri"/>
                <a:cs typeface="Times New Roman"/>
              </a:rPr>
              <a:t>2. Эффективное управление муниципальным долгом Зеленчукского муниципального района.</a:t>
            </a:r>
            <a:endParaRPr lang="ru-RU" sz="1300" dirty="0">
              <a:latin typeface="Calibri"/>
              <a:ea typeface="Calibri"/>
              <a:cs typeface="Times New Roman"/>
            </a:endParaRPr>
          </a:p>
          <a:p>
            <a:pPr indent="342900" algn="just">
              <a:spcAft>
                <a:spcPts val="0"/>
              </a:spcAft>
            </a:pPr>
            <a:r>
              <a:rPr lang="ru-RU" sz="1300" dirty="0">
                <a:latin typeface="Times New Roman"/>
                <a:ea typeface="Calibri"/>
                <a:cs typeface="Times New Roman"/>
              </a:rPr>
              <a:t>   3. Дотации на выравнивание бюджетной обеспеченности муниципальных образований района для осуществления отдельных государственных полномочий поселениям, входящим в состав муниципального района, финансировались ежемесячно в соответствии со сводной бюджетной росписью.</a:t>
            </a:r>
            <a:endParaRPr lang="ru-RU" sz="1300" dirty="0">
              <a:latin typeface="Calibri"/>
              <a:ea typeface="Calibri"/>
              <a:cs typeface="Times New Roman"/>
            </a:endParaRPr>
          </a:p>
          <a:p>
            <a:pPr indent="342900" algn="just">
              <a:spcAft>
                <a:spcPts val="0"/>
              </a:spcAft>
            </a:pPr>
            <a:r>
              <a:rPr lang="ru-RU" sz="1300" dirty="0">
                <a:latin typeface="Times New Roman"/>
                <a:ea typeface="Calibri"/>
                <a:cs typeface="Times New Roman"/>
              </a:rPr>
              <a:t>  4. Отсутствует в местных бюджетах просроченная кредиторская задолженность по выплате заработной платы с начислениями работникам бюджетной сферы и по исполнению обязательств перед гражданами.</a:t>
            </a:r>
            <a:endParaRPr lang="ru-RU" sz="1300" dirty="0">
              <a:latin typeface="Calibri"/>
              <a:ea typeface="Calibri"/>
              <a:cs typeface="Times New Roman"/>
            </a:endParaRPr>
          </a:p>
          <a:p>
            <a:r>
              <a:rPr lang="ru-RU" sz="1300" dirty="0">
                <a:latin typeface="Times New Roman"/>
                <a:ea typeface="Calibri"/>
              </a:rPr>
              <a:t>           5. Ведется постоянная работа по увеличению объема налоговых и неналоговых доходов местных бюджетов в общем объеме доходов местных бюджетов</a:t>
            </a:r>
            <a:endParaRPr lang="ru-RU" sz="1300" dirty="0"/>
          </a:p>
        </p:txBody>
      </p:sp>
      <p:sp>
        <p:nvSpPr>
          <p:cNvPr id="8" name="Заголовок 1"/>
          <p:cNvSpPr txBox="1">
            <a:spLocks/>
          </p:cNvSpPr>
          <p:nvPr/>
        </p:nvSpPr>
        <p:spPr>
          <a:xfrm>
            <a:off x="1028800" y="116632"/>
            <a:ext cx="7704856" cy="945986"/>
          </a:xfrm>
          <a:prstGeom prst="rect">
            <a:avLst/>
          </a:prstGeom>
          <a:solidFill>
            <a:srgbClr val="C0504D">
              <a:lumMod val="20000"/>
              <a:lumOff val="80000"/>
            </a:srgbClr>
          </a:solidFill>
          <a:scene3d>
            <a:camera prst="orthographicFront"/>
            <a:lightRig rig="threePt" dir="t"/>
          </a:scene3d>
          <a:sp3d>
            <a:bevelT w="152400" h="50800" prst="softRound"/>
          </a:sp3d>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indent="450215"/>
            <a:endParaRPr kumimoji="0" lang="ru-RU" sz="88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endParaRPr>
          </a:p>
          <a:p>
            <a:pPr lvl="0" indent="450215"/>
            <a:endParaRPr kumimoji="0" lang="ru-RU" sz="88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endParaRPr>
          </a:p>
          <a:p>
            <a:pPr lvl="0" indent="450215"/>
            <a:r>
              <a:rPr kumimoji="0" lang="ru-RU" sz="88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t>Муниципальная программа </a:t>
            </a:r>
            <a:br>
              <a:rPr kumimoji="0" lang="ru-RU" sz="88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br>
            <a:r>
              <a:rPr lang="ru-RU" sz="7200" b="1" dirty="0">
                <a:solidFill>
                  <a:srgbClr val="1F497D">
                    <a:lumMod val="50000"/>
                  </a:srgbClr>
                </a:solidFill>
                <a:latin typeface="Times New Roman" pitchFamily="18" charset="0"/>
                <a:ea typeface="Calibri"/>
                <a:cs typeface="Times New Roman" pitchFamily="18" charset="0"/>
              </a:rPr>
              <a:t>«Управление муниципальными    финансами </a:t>
            </a:r>
            <a:br>
              <a:rPr lang="ru-RU" sz="7200" b="1" dirty="0">
                <a:solidFill>
                  <a:srgbClr val="1F497D">
                    <a:lumMod val="50000"/>
                  </a:srgbClr>
                </a:solidFill>
                <a:latin typeface="Times New Roman" pitchFamily="18" charset="0"/>
                <a:ea typeface="Calibri"/>
                <a:cs typeface="Times New Roman" pitchFamily="18" charset="0"/>
              </a:rPr>
            </a:br>
            <a:r>
              <a:rPr lang="ru-RU" sz="7200" b="1" dirty="0">
                <a:solidFill>
                  <a:srgbClr val="1F497D">
                    <a:lumMod val="50000"/>
                  </a:srgbClr>
                </a:solidFill>
                <a:latin typeface="Times New Roman" pitchFamily="18" charset="0"/>
                <a:ea typeface="Calibri"/>
                <a:cs typeface="Times New Roman" pitchFamily="18" charset="0"/>
              </a:rPr>
              <a:t>Зеленчукского муниципального района на 2014-2016 годы»</a:t>
            </a:r>
            <a:br>
              <a:rPr lang="ru-RU" sz="7200" b="1" dirty="0">
                <a:solidFill>
                  <a:srgbClr val="1F497D">
                    <a:lumMod val="50000"/>
                  </a:srgbClr>
                </a:solidFill>
                <a:latin typeface="Times New Roman" pitchFamily="18" charset="0"/>
                <a:ea typeface="Calibri"/>
                <a:cs typeface="Times New Roman" pitchFamily="18" charset="0"/>
              </a:rPr>
            </a:br>
            <a:r>
              <a:rPr lang="ru-RU" sz="7200" b="1" dirty="0">
                <a:solidFill>
                  <a:srgbClr val="1F497D">
                    <a:lumMod val="50000"/>
                  </a:srgbClr>
                </a:solidFill>
                <a:latin typeface="Times New Roman" pitchFamily="18" charset="0"/>
                <a:ea typeface="Calibri"/>
                <a:cs typeface="Times New Roman" pitchFamily="18" charset="0"/>
              </a:rPr>
              <a:t/>
            </a:r>
            <a:br>
              <a:rPr lang="ru-RU" sz="7200" b="1" dirty="0">
                <a:solidFill>
                  <a:srgbClr val="1F497D">
                    <a:lumMod val="50000"/>
                  </a:srgbClr>
                </a:solidFill>
                <a:latin typeface="Times New Roman" pitchFamily="18" charset="0"/>
                <a:ea typeface="Calibri"/>
                <a:cs typeface="Times New Roman" pitchFamily="18" charset="0"/>
              </a:rPr>
            </a:br>
            <a:r>
              <a:rPr lang="ru-RU" sz="7200" b="1" dirty="0">
                <a:solidFill>
                  <a:srgbClr val="1F497D">
                    <a:lumMod val="50000"/>
                  </a:srgbClr>
                </a:solidFill>
                <a:latin typeface="Times New Roman" pitchFamily="18" charset="0"/>
                <a:ea typeface="Calibri"/>
                <a:cs typeface="Times New Roman" pitchFamily="18" charset="0"/>
              </a:rPr>
              <a:t/>
            </a:r>
            <a:br>
              <a:rPr lang="ru-RU" sz="7200" b="1" dirty="0">
                <a:solidFill>
                  <a:srgbClr val="1F497D">
                    <a:lumMod val="50000"/>
                  </a:srgbClr>
                </a:solidFill>
                <a:latin typeface="Times New Roman" pitchFamily="18" charset="0"/>
                <a:ea typeface="Calibri"/>
                <a:cs typeface="Times New Roman" pitchFamily="18" charset="0"/>
              </a:rPr>
            </a:br>
            <a:endParaRPr kumimoji="0" lang="ru-RU" sz="7200" b="0" i="0" u="none" strike="noStrike" kern="1200" cap="none" spc="0" normalizeH="0" baseline="0" noProof="0" dirty="0">
              <a:ln>
                <a:noFill/>
              </a:ln>
              <a:solidFill>
                <a:srgbClr val="1F497D">
                  <a:lumMod val="50000"/>
                </a:srgbClr>
              </a:solidFill>
              <a:effectLst/>
              <a:uLnTx/>
              <a:uFillTx/>
              <a:latin typeface="Calibri"/>
            </a:endParaRPr>
          </a:p>
        </p:txBody>
      </p:sp>
      <p:pic>
        <p:nvPicPr>
          <p:cNvPr id="11" name="Рисунок 10" descr="https://im0-tub-ru.yandex.net/i?id=74b3f9300496430a237f966a364657ae&amp;n=33&amp;h=190&amp;w=424">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569442" y="3429001"/>
            <a:ext cx="2364220" cy="2736303"/>
          </a:xfrm>
          <a:prstGeom prst="rect">
            <a:avLst/>
          </a:prstGeom>
          <a:noFill/>
          <a:ln>
            <a:noFill/>
          </a:ln>
        </p:spPr>
      </p:pic>
    </p:spTree>
    <p:extLst>
      <p:ext uri="{BB962C8B-B14F-4D97-AF65-F5344CB8AC3E}">
        <p14:creationId xmlns:p14="http://schemas.microsoft.com/office/powerpoint/2010/main" val="10969238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1426170"/>
          </a:xfrm>
        </p:spPr>
        <p:txBody>
          <a:bodyPr>
            <a:noAutofit/>
          </a:bodyPr>
          <a:lstStyle/>
          <a:p>
            <a:pPr indent="450215" algn="ctr">
              <a:spcAft>
                <a:spcPts val="0"/>
              </a:spcAft>
            </a:pPr>
            <a:r>
              <a:rPr lang="ru-RU" sz="1800" b="1" dirty="0" smtClean="0">
                <a:latin typeface="Times New Roman"/>
                <a:ea typeface="Calibri"/>
                <a:cs typeface="Times New Roman"/>
              </a:rPr>
              <a:t/>
            </a:r>
            <a:br>
              <a:rPr lang="ru-RU" sz="1800" b="1" dirty="0" smtClean="0">
                <a:latin typeface="Times New Roman"/>
                <a:ea typeface="Calibri"/>
                <a:cs typeface="Times New Roman"/>
              </a:rPr>
            </a:br>
            <a:endParaRPr lang="ru-RU" sz="1800" dirty="0"/>
          </a:p>
        </p:txBody>
      </p:sp>
      <p:pic>
        <p:nvPicPr>
          <p:cNvPr id="5" name="Рисунок 4" descr="https://im0-tub-ru.yandex.net/i?id=366b06562bb962d0f86cf7342e2548d8&amp;n=33&amp;h=190&amp;w=186">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399" y="4550183"/>
            <a:ext cx="1772920" cy="1812925"/>
          </a:xfrm>
          <a:prstGeom prst="rect">
            <a:avLst/>
          </a:prstGeom>
          <a:noFill/>
          <a:ln>
            <a:noFill/>
          </a:ln>
        </p:spPr>
      </p:pic>
      <p:sp>
        <p:nvSpPr>
          <p:cNvPr id="7" name="Прямоугольник 6"/>
          <p:cNvSpPr/>
          <p:nvPr/>
        </p:nvSpPr>
        <p:spPr>
          <a:xfrm>
            <a:off x="216024" y="980728"/>
            <a:ext cx="8964488" cy="1261884"/>
          </a:xfrm>
          <a:prstGeom prst="rect">
            <a:avLst/>
          </a:prstGeom>
        </p:spPr>
        <p:txBody>
          <a:bodyPr wrap="square">
            <a:spAutoFit/>
          </a:bodyPr>
          <a:lstStyle/>
          <a:p>
            <a:pPr algn="ctr"/>
            <a:r>
              <a:rPr lang="ru-RU" altLang="ru-RU" sz="2800" b="1" dirty="0">
                <a:solidFill>
                  <a:srgbClr val="C00000"/>
                </a:solidFill>
                <a:effectLst>
                  <a:outerShdw blurRad="38100" dist="38100" dir="2700000" algn="tl">
                    <a:srgbClr val="000000">
                      <a:alpha val="43137"/>
                    </a:srgbClr>
                  </a:outerShdw>
                </a:effectLst>
                <a:latin typeface="Constantia" pitchFamily="18" charset="0"/>
              </a:rPr>
              <a:t>«Бюджет для граждан» </a:t>
            </a:r>
          </a:p>
          <a:p>
            <a:pPr algn="ctr"/>
            <a:r>
              <a:rPr lang="ru-RU" altLang="ru-RU" sz="2400" b="1" dirty="0">
                <a:solidFill>
                  <a:srgbClr val="C00000"/>
                </a:solidFill>
                <a:effectLst>
                  <a:outerShdw blurRad="38100" dist="38100" dir="2700000" algn="tl">
                    <a:srgbClr val="000000">
                      <a:alpha val="43137"/>
                    </a:srgbClr>
                  </a:outerShdw>
                </a:effectLst>
                <a:latin typeface="Constantia" pitchFamily="18" charset="0"/>
              </a:rPr>
              <a:t>подготовлен финансовым управлением </a:t>
            </a:r>
          </a:p>
          <a:p>
            <a:pPr algn="ctr"/>
            <a:r>
              <a:rPr lang="ru-RU" altLang="ru-RU" sz="2400" b="1" dirty="0">
                <a:solidFill>
                  <a:srgbClr val="C00000"/>
                </a:solidFill>
                <a:effectLst>
                  <a:outerShdw blurRad="38100" dist="38100" dir="2700000" algn="tl">
                    <a:srgbClr val="000000">
                      <a:alpha val="43137"/>
                    </a:srgbClr>
                  </a:outerShdw>
                </a:effectLst>
                <a:latin typeface="Constantia" pitchFamily="18" charset="0"/>
              </a:rPr>
              <a:t>администрации Зеленчукского муниципального</a:t>
            </a:r>
            <a:r>
              <a:rPr lang="ru-RU" altLang="ru-RU" sz="2400" b="1" dirty="0" smtClean="0">
                <a:solidFill>
                  <a:srgbClr val="C00000"/>
                </a:solidFill>
                <a:effectLst>
                  <a:outerShdw blurRad="38100" dist="38100" dir="2700000" algn="tl">
                    <a:srgbClr val="000000">
                      <a:alpha val="43137"/>
                    </a:srgbClr>
                  </a:outerShdw>
                </a:effectLst>
                <a:latin typeface="Constantia" pitchFamily="18" charset="0"/>
              </a:rPr>
              <a:t> района</a:t>
            </a:r>
            <a:endParaRPr lang="ru-RU" altLang="ru-RU" sz="2400" dirty="0">
              <a:solidFill>
                <a:srgbClr val="9A3130"/>
              </a:solidFill>
              <a:latin typeface="Constantia" pitchFamily="18" charset="0"/>
            </a:endParaRPr>
          </a:p>
        </p:txBody>
      </p:sp>
      <p:sp>
        <p:nvSpPr>
          <p:cNvPr id="9" name="Прямоугольник 8"/>
          <p:cNvSpPr/>
          <p:nvPr/>
        </p:nvSpPr>
        <p:spPr>
          <a:xfrm>
            <a:off x="899592" y="3214717"/>
            <a:ext cx="7776864" cy="646331"/>
          </a:xfrm>
          <a:prstGeom prst="rect">
            <a:avLst/>
          </a:prstGeom>
        </p:spPr>
        <p:txBody>
          <a:bodyPr wrap="square">
            <a:spAutoFit/>
          </a:bodyPr>
          <a:lstStyle/>
          <a:p>
            <a:pPr marL="0" lvl="1" defTabSz="844550">
              <a:lnSpc>
                <a:spcPct val="90000"/>
              </a:lnSpc>
              <a:spcBef>
                <a:spcPct val="0"/>
              </a:spcBef>
              <a:spcAft>
                <a:spcPct val="15000"/>
              </a:spcAft>
            </a:pPr>
            <a:r>
              <a:rPr lang="ru-RU" sz="2000" dirty="0" smtClean="0">
                <a:solidFill>
                  <a:prstClr val="black">
                    <a:hueOff val="0"/>
                    <a:satOff val="0"/>
                    <a:lumOff val="0"/>
                    <a:alphaOff val="0"/>
                  </a:prstClr>
                </a:solidFill>
              </a:rPr>
              <a:t>   </a:t>
            </a:r>
            <a:r>
              <a:rPr lang="ru-RU" sz="2000" dirty="0" smtClean="0">
                <a:solidFill>
                  <a:schemeClr val="accent2">
                    <a:lumMod val="50000"/>
                  </a:schemeClr>
                </a:solidFill>
              </a:rPr>
              <a:t>369140  </a:t>
            </a:r>
            <a:r>
              <a:rPr lang="ru-RU" sz="2000" dirty="0" smtClean="0">
                <a:solidFill>
                  <a:schemeClr val="accent2">
                    <a:lumMod val="50000"/>
                  </a:schemeClr>
                </a:solidFill>
                <a:effectLst>
                  <a:outerShdw blurRad="38100" dist="38100" dir="2700000" algn="tl">
                    <a:srgbClr val="000000">
                      <a:alpha val="43137"/>
                    </a:srgbClr>
                  </a:outerShdw>
                </a:effectLst>
              </a:rPr>
              <a:t>Карачаево-Черкесская </a:t>
            </a:r>
            <a:r>
              <a:rPr lang="ru-RU" sz="2000" dirty="0">
                <a:solidFill>
                  <a:schemeClr val="accent2">
                    <a:lumMod val="50000"/>
                  </a:schemeClr>
                </a:solidFill>
                <a:effectLst>
                  <a:outerShdw blurRad="38100" dist="38100" dir="2700000" algn="tl">
                    <a:srgbClr val="000000">
                      <a:alpha val="43137"/>
                    </a:srgbClr>
                  </a:outerShdw>
                </a:effectLst>
              </a:rPr>
              <a:t>Республика </a:t>
            </a:r>
            <a:r>
              <a:rPr lang="ru-RU" sz="2000" dirty="0" smtClean="0">
                <a:solidFill>
                  <a:schemeClr val="accent2">
                    <a:lumMod val="50000"/>
                  </a:schemeClr>
                </a:solidFill>
                <a:effectLst>
                  <a:outerShdw blurRad="38100" dist="38100" dir="2700000" algn="tl">
                    <a:srgbClr val="000000">
                      <a:alpha val="43137"/>
                    </a:srgbClr>
                  </a:outerShdw>
                </a:effectLst>
              </a:rPr>
              <a:t> ст</a:t>
            </a:r>
            <a:r>
              <a:rPr lang="ru-RU" sz="2000" dirty="0">
                <a:solidFill>
                  <a:schemeClr val="accent2">
                    <a:lumMod val="50000"/>
                  </a:schemeClr>
                </a:solidFill>
                <a:effectLst>
                  <a:outerShdw blurRad="38100" dist="38100" dir="2700000" algn="tl">
                    <a:srgbClr val="000000">
                      <a:alpha val="43137"/>
                    </a:srgbClr>
                  </a:outerShdw>
                </a:effectLst>
              </a:rPr>
              <a:t>. Зеленчукская, </a:t>
            </a:r>
            <a:r>
              <a:rPr lang="ru-RU" sz="2000" dirty="0" smtClean="0">
                <a:solidFill>
                  <a:schemeClr val="accent2">
                    <a:lumMod val="50000"/>
                  </a:schemeClr>
                </a:solidFill>
                <a:effectLst>
                  <a:outerShdw blurRad="38100" dist="38100" dir="2700000" algn="tl">
                    <a:srgbClr val="000000">
                      <a:alpha val="43137"/>
                    </a:srgbClr>
                  </a:outerShdw>
                </a:effectLst>
              </a:rPr>
              <a:t>                                                                                         </a:t>
            </a:r>
            <a:r>
              <a:rPr lang="ru-RU" sz="2000" dirty="0" smtClean="0">
                <a:solidFill>
                  <a:schemeClr val="tx2">
                    <a:lumMod val="20000"/>
                    <a:lumOff val="80000"/>
                  </a:schemeClr>
                </a:solidFill>
                <a:effectLst>
                  <a:outerShdw blurRad="38100" dist="38100" dir="2700000" algn="tl">
                    <a:srgbClr val="000000">
                      <a:alpha val="43137"/>
                    </a:srgbClr>
                  </a:outerShdw>
                </a:effectLst>
              </a:rPr>
              <a:t>.</a:t>
            </a:r>
            <a:r>
              <a:rPr lang="ru-RU" sz="2000" dirty="0" smtClean="0">
                <a:solidFill>
                  <a:schemeClr val="bg1"/>
                </a:solidFill>
                <a:effectLst>
                  <a:outerShdw blurRad="38100" dist="38100" dir="2700000" algn="tl">
                    <a:srgbClr val="000000">
                      <a:alpha val="43137"/>
                    </a:srgbClr>
                  </a:outerShdw>
                </a:effectLst>
              </a:rPr>
              <a:t> </a:t>
            </a:r>
            <a:r>
              <a:rPr lang="ru-RU" sz="2000" dirty="0" smtClean="0">
                <a:solidFill>
                  <a:schemeClr val="accent2">
                    <a:lumMod val="50000"/>
                  </a:schemeClr>
                </a:solidFill>
                <a:effectLst>
                  <a:outerShdw blurRad="38100" dist="38100" dir="2700000" algn="tl">
                    <a:srgbClr val="000000">
                      <a:alpha val="43137"/>
                    </a:srgbClr>
                  </a:outerShdw>
                </a:effectLst>
              </a:rPr>
              <a:t>                 ул</a:t>
            </a:r>
            <a:r>
              <a:rPr lang="ru-RU" sz="2000" dirty="0">
                <a:solidFill>
                  <a:schemeClr val="accent2">
                    <a:lumMod val="50000"/>
                  </a:schemeClr>
                </a:solidFill>
                <a:effectLst>
                  <a:outerShdw blurRad="38100" dist="38100" dir="2700000" algn="tl">
                    <a:srgbClr val="000000">
                      <a:alpha val="43137"/>
                    </a:srgbClr>
                  </a:outerShdw>
                </a:effectLst>
              </a:rPr>
              <a:t>. Первомайская, 129 </a:t>
            </a:r>
            <a:r>
              <a:rPr lang="ru-RU" sz="2000" dirty="0" smtClean="0">
                <a:solidFill>
                  <a:schemeClr val="accent2">
                    <a:lumMod val="50000"/>
                  </a:schemeClr>
                </a:solidFill>
                <a:effectLst>
                  <a:outerShdw blurRad="38100" dist="38100" dir="2700000" algn="tl">
                    <a:srgbClr val="000000">
                      <a:alpha val="43137"/>
                    </a:srgbClr>
                  </a:outerShdw>
                </a:effectLst>
              </a:rPr>
              <a:t>                                          </a:t>
            </a:r>
          </a:p>
        </p:txBody>
      </p:sp>
      <p:sp>
        <p:nvSpPr>
          <p:cNvPr id="10" name="Прямоугольник 9"/>
          <p:cNvSpPr/>
          <p:nvPr/>
        </p:nvSpPr>
        <p:spPr>
          <a:xfrm>
            <a:off x="2221064" y="5291916"/>
            <a:ext cx="4007120" cy="369332"/>
          </a:xfrm>
          <a:prstGeom prst="rect">
            <a:avLst/>
          </a:prstGeom>
        </p:spPr>
        <p:txBody>
          <a:bodyPr wrap="square">
            <a:spAutoFit/>
          </a:bodyPr>
          <a:lstStyle/>
          <a:p>
            <a:pPr marL="171450" lvl="1" indent="-171450" defTabSz="844550">
              <a:lnSpc>
                <a:spcPct val="90000"/>
              </a:lnSpc>
              <a:spcBef>
                <a:spcPct val="0"/>
              </a:spcBef>
              <a:spcAft>
                <a:spcPct val="15000"/>
              </a:spcAft>
              <a:buFontTx/>
              <a:buChar char="••"/>
            </a:pPr>
            <a:r>
              <a:rPr lang="ru-RU" sz="2000" dirty="0" smtClean="0">
                <a:solidFill>
                  <a:prstClr val="black">
                    <a:hueOff val="0"/>
                    <a:satOff val="0"/>
                    <a:lumOff val="0"/>
                    <a:alphaOff val="0"/>
                  </a:prstClr>
                </a:solidFill>
                <a:effectLst>
                  <a:outerShdw blurRad="38100" dist="38100" dir="2700000" algn="tl">
                    <a:srgbClr val="000000">
                      <a:alpha val="43137"/>
                    </a:srgbClr>
                  </a:outerShdw>
                </a:effectLst>
              </a:rPr>
              <a:t> 8(87878</a:t>
            </a:r>
            <a:r>
              <a:rPr lang="ru-RU" sz="2000" dirty="0">
                <a:solidFill>
                  <a:prstClr val="black">
                    <a:hueOff val="0"/>
                    <a:satOff val="0"/>
                    <a:lumOff val="0"/>
                    <a:alphaOff val="0"/>
                  </a:prstClr>
                </a:solidFill>
                <a:effectLst>
                  <a:outerShdw blurRad="38100" dist="38100" dir="2700000" algn="tl">
                    <a:srgbClr val="000000">
                      <a:alpha val="43137"/>
                    </a:srgbClr>
                  </a:outerShdw>
                </a:effectLst>
              </a:rPr>
              <a:t>) 5-12-39;   </a:t>
            </a:r>
            <a:r>
              <a:rPr lang="en-US" sz="2000" dirty="0" smtClean="0">
                <a:solidFill>
                  <a:prstClr val="black">
                    <a:hueOff val="0"/>
                    <a:satOff val="0"/>
                    <a:lumOff val="0"/>
                    <a:alphaOff val="0"/>
                  </a:prstClr>
                </a:solidFill>
                <a:effectLst>
                  <a:outerShdw blurRad="38100" dist="38100" dir="2700000" algn="tl">
                    <a:srgbClr val="000000">
                      <a:alpha val="43137"/>
                    </a:srgbClr>
                  </a:outerShdw>
                </a:effectLst>
                <a:hlinkClick r:id="rId4"/>
              </a:rPr>
              <a:t>zelfin</a:t>
            </a:r>
            <a:r>
              <a:rPr lang="ru-RU" sz="2000" dirty="0">
                <a:solidFill>
                  <a:prstClr val="black">
                    <a:hueOff val="0"/>
                    <a:satOff val="0"/>
                    <a:lumOff val="0"/>
                    <a:alphaOff val="0"/>
                  </a:prstClr>
                </a:solidFill>
                <a:effectLst>
                  <a:outerShdw blurRad="38100" dist="38100" dir="2700000" algn="tl">
                    <a:srgbClr val="000000">
                      <a:alpha val="43137"/>
                    </a:srgbClr>
                  </a:outerShdw>
                </a:effectLst>
                <a:hlinkClick r:id="rId4"/>
              </a:rPr>
              <a:t>@</a:t>
            </a:r>
            <a:r>
              <a:rPr lang="en-US" sz="2000" dirty="0">
                <a:solidFill>
                  <a:prstClr val="black">
                    <a:hueOff val="0"/>
                    <a:satOff val="0"/>
                    <a:lumOff val="0"/>
                    <a:alphaOff val="0"/>
                  </a:prstClr>
                </a:solidFill>
                <a:effectLst>
                  <a:outerShdw blurRad="38100" dist="38100" dir="2700000" algn="tl">
                    <a:srgbClr val="000000">
                      <a:alpha val="43137"/>
                    </a:srgbClr>
                  </a:outerShdw>
                </a:effectLst>
                <a:hlinkClick r:id="rId4"/>
              </a:rPr>
              <a:t>mail</a:t>
            </a:r>
            <a:r>
              <a:rPr lang="ru-RU" sz="2000" dirty="0">
                <a:solidFill>
                  <a:prstClr val="black">
                    <a:hueOff val="0"/>
                    <a:satOff val="0"/>
                    <a:lumOff val="0"/>
                    <a:alphaOff val="0"/>
                  </a:prstClr>
                </a:solidFill>
                <a:effectLst>
                  <a:outerShdw blurRad="38100" dist="38100" dir="2700000" algn="tl">
                    <a:srgbClr val="000000">
                      <a:alpha val="43137"/>
                    </a:srgbClr>
                  </a:outerShdw>
                </a:effectLst>
                <a:hlinkClick r:id="rId4"/>
              </a:rPr>
              <a:t>.</a:t>
            </a:r>
            <a:r>
              <a:rPr lang="en-US" sz="2000" dirty="0" smtClean="0">
                <a:solidFill>
                  <a:prstClr val="black">
                    <a:hueOff val="0"/>
                    <a:satOff val="0"/>
                    <a:lumOff val="0"/>
                    <a:alphaOff val="0"/>
                  </a:prstClr>
                </a:solidFill>
                <a:effectLst>
                  <a:outerShdw blurRad="38100" dist="38100" dir="2700000" algn="tl">
                    <a:srgbClr val="000000">
                      <a:alpha val="43137"/>
                    </a:srgbClr>
                  </a:outerShdw>
                </a:effectLst>
                <a:hlinkClick r:id="rId4"/>
              </a:rPr>
              <a:t>ru</a:t>
            </a:r>
            <a:r>
              <a:rPr lang="ru-RU" sz="2000" dirty="0" smtClean="0">
                <a:solidFill>
                  <a:prstClr val="black">
                    <a:hueOff val="0"/>
                    <a:satOff val="0"/>
                    <a:lumOff val="0"/>
                    <a:alphaOff val="0"/>
                  </a:prstClr>
                </a:solidFill>
                <a:effectLst>
                  <a:outerShdw blurRad="38100" dist="38100" dir="2700000" algn="tl">
                    <a:srgbClr val="000000">
                      <a:alpha val="43137"/>
                    </a:srgbClr>
                  </a:outerShdw>
                </a:effectLst>
              </a:rPr>
              <a:t> </a:t>
            </a:r>
            <a:endParaRPr lang="ru-RU" sz="2000" dirty="0">
              <a:solidFill>
                <a:prstClr val="black">
                  <a:hueOff val="0"/>
                  <a:satOff val="0"/>
                  <a:lumOff val="0"/>
                  <a:alphaOff val="0"/>
                </a:prstClr>
              </a:solidFill>
              <a:effectLst>
                <a:outerShdw blurRad="38100" dist="38100" dir="2700000" algn="tl">
                  <a:srgbClr val="000000">
                    <a:alpha val="43137"/>
                  </a:srgbClr>
                </a:outerShdw>
              </a:effectLst>
            </a:endParaRPr>
          </a:p>
        </p:txBody>
      </p:sp>
      <p:sp>
        <p:nvSpPr>
          <p:cNvPr id="11" name="Прямоугольник 10"/>
          <p:cNvSpPr/>
          <p:nvPr/>
        </p:nvSpPr>
        <p:spPr>
          <a:xfrm>
            <a:off x="683568" y="3995772"/>
            <a:ext cx="8568952" cy="369332"/>
          </a:xfrm>
          <a:prstGeom prst="rect">
            <a:avLst/>
          </a:prstGeom>
        </p:spPr>
        <p:txBody>
          <a:bodyPr wrap="square">
            <a:spAutoFit/>
          </a:bodyPr>
          <a:lstStyle/>
          <a:p>
            <a:pPr marL="0" lvl="1" defTabSz="844550">
              <a:spcBef>
                <a:spcPct val="0"/>
              </a:spcBef>
              <a:spcAft>
                <a:spcPct val="15000"/>
              </a:spcAft>
            </a:pPr>
            <a:r>
              <a:rPr lang="ru-RU" b="1" dirty="0" smtClean="0">
                <a:solidFill>
                  <a:schemeClr val="accent2">
                    <a:lumMod val="50000"/>
                  </a:schemeClr>
                </a:solidFill>
              </a:rPr>
              <a:t>Часы работы:  понедельник-пятница</a:t>
            </a:r>
            <a:r>
              <a:rPr lang="ru-RU" b="1" dirty="0">
                <a:solidFill>
                  <a:schemeClr val="accent2">
                    <a:lumMod val="50000"/>
                  </a:schemeClr>
                </a:solidFill>
              </a:rPr>
              <a:t>: </a:t>
            </a:r>
            <a:r>
              <a:rPr lang="ru-RU" b="1" dirty="0">
                <a:solidFill>
                  <a:schemeClr val="accent2">
                    <a:lumMod val="50000"/>
                  </a:schemeClr>
                </a:solidFill>
                <a:effectLst>
                  <a:outerShdw blurRad="38100" dist="38100" dir="2700000" algn="tl">
                    <a:srgbClr val="000000">
                      <a:alpha val="43137"/>
                    </a:srgbClr>
                  </a:outerShdw>
                </a:effectLst>
              </a:rPr>
              <a:t>с 8.00 до 16.30,  </a:t>
            </a:r>
            <a:r>
              <a:rPr lang="ru-RU" b="1" dirty="0">
                <a:solidFill>
                  <a:schemeClr val="accent2">
                    <a:lumMod val="50000"/>
                  </a:schemeClr>
                </a:solidFill>
              </a:rPr>
              <a:t>перерыв</a:t>
            </a:r>
            <a:r>
              <a:rPr lang="ru-RU" b="1" dirty="0">
                <a:solidFill>
                  <a:schemeClr val="accent2">
                    <a:lumMod val="50000"/>
                  </a:schemeClr>
                </a:solidFill>
                <a:effectLst>
                  <a:outerShdw blurRad="38100" dist="38100" dir="2700000" algn="tl">
                    <a:srgbClr val="000000">
                      <a:alpha val="43137"/>
                    </a:srgbClr>
                  </a:outerShdw>
                </a:effectLst>
              </a:rPr>
              <a:t> с 12.00 до 13.00</a:t>
            </a:r>
          </a:p>
        </p:txBody>
      </p:sp>
      <p:sp>
        <p:nvSpPr>
          <p:cNvPr id="12" name="Прямоугольник 11"/>
          <p:cNvSpPr/>
          <p:nvPr/>
        </p:nvSpPr>
        <p:spPr>
          <a:xfrm>
            <a:off x="395536" y="2564904"/>
            <a:ext cx="8280920" cy="707886"/>
          </a:xfrm>
          <a:prstGeom prst="rect">
            <a:avLst/>
          </a:prstGeom>
        </p:spPr>
        <p:txBody>
          <a:bodyPr wrap="square">
            <a:spAutoFit/>
          </a:bodyPr>
          <a:lstStyle/>
          <a:p>
            <a:pPr algn="ctr"/>
            <a:r>
              <a:rPr lang="ru-RU" altLang="ru-RU" sz="2000" b="1" dirty="0">
                <a:solidFill>
                  <a:schemeClr val="accent2">
                    <a:lumMod val="50000"/>
                  </a:schemeClr>
                </a:solidFill>
                <a:effectLst>
                  <a:outerShdw blurRad="38100" dist="38100" dir="2700000" algn="tl">
                    <a:srgbClr val="000000">
                      <a:alpha val="43137"/>
                    </a:srgbClr>
                  </a:outerShdw>
                </a:effectLst>
                <a:latin typeface="Constantia" pitchFamily="18" charset="0"/>
              </a:rPr>
              <a:t>Финансовое управление администрации </a:t>
            </a:r>
          </a:p>
          <a:p>
            <a:pPr algn="ctr"/>
            <a:r>
              <a:rPr lang="ru-RU" altLang="ru-RU" sz="2000" b="1" dirty="0">
                <a:solidFill>
                  <a:schemeClr val="accent2">
                    <a:lumMod val="50000"/>
                  </a:schemeClr>
                </a:solidFill>
                <a:effectLst>
                  <a:outerShdw blurRad="38100" dist="38100" dir="2700000" algn="tl">
                    <a:srgbClr val="000000">
                      <a:alpha val="43137"/>
                    </a:srgbClr>
                  </a:outerShdw>
                </a:effectLst>
                <a:latin typeface="Constantia" pitchFamily="18" charset="0"/>
              </a:rPr>
              <a:t>Зеленчукского муниципального района находится по адресу:</a:t>
            </a:r>
          </a:p>
        </p:txBody>
      </p:sp>
      <p:sp>
        <p:nvSpPr>
          <p:cNvPr id="3" name="Прямоугольник 2"/>
          <p:cNvSpPr/>
          <p:nvPr/>
        </p:nvSpPr>
        <p:spPr>
          <a:xfrm>
            <a:off x="611560" y="5715"/>
            <a:ext cx="7704856" cy="830997"/>
          </a:xfrm>
          <a:prstGeom prst="rect">
            <a:avLst/>
          </a:prstGeom>
          <a:effectLst>
            <a:outerShdw blurRad="50800" dist="38100" dir="18900000" algn="bl" rotWithShape="0">
              <a:prstClr val="black">
                <a:alpha val="40000"/>
              </a:prstClr>
            </a:outerShdw>
          </a:effectLst>
        </p:spPr>
        <p:txBody>
          <a:bodyPr wrap="square">
            <a:spAutoFit/>
          </a:bodyPr>
          <a:lstStyle/>
          <a:p>
            <a:pPr lvl="0" indent="450215"/>
            <a:r>
              <a:rPr lang="ru-RU" sz="4800" b="1" dirty="0">
                <a:solidFill>
                  <a:schemeClr val="accent6">
                    <a:lumMod val="20000"/>
                    <a:lumOff val="80000"/>
                  </a:schemeClr>
                </a:solidFill>
                <a:effectLst>
                  <a:outerShdw blurRad="38100" dist="38100" dir="2700000" algn="tl">
                    <a:srgbClr val="000000">
                      <a:alpha val="43137"/>
                    </a:srgbClr>
                  </a:outerShdw>
                </a:effectLst>
                <a:latin typeface="Times New Roman" pitchFamily="18" charset="0"/>
                <a:ea typeface="Calibri"/>
                <a:cs typeface="Times New Roman" pitchFamily="18" charset="0"/>
              </a:rPr>
              <a:t>Контактная информация</a:t>
            </a:r>
          </a:p>
        </p:txBody>
      </p:sp>
      <p:sp>
        <p:nvSpPr>
          <p:cNvPr id="13" name="Прямоугольник 12"/>
          <p:cNvSpPr/>
          <p:nvPr/>
        </p:nvSpPr>
        <p:spPr>
          <a:xfrm>
            <a:off x="2339752" y="4725144"/>
            <a:ext cx="6192688" cy="584775"/>
          </a:xfrm>
          <a:prstGeom prst="rect">
            <a:avLst/>
          </a:prstGeom>
        </p:spPr>
        <p:txBody>
          <a:bodyPr wrap="square">
            <a:spAutoFit/>
          </a:bodyPr>
          <a:lstStyle/>
          <a:p>
            <a:pPr marL="0" lvl="1" defTabSz="844550">
              <a:spcBef>
                <a:spcPct val="0"/>
              </a:spcBef>
              <a:spcAft>
                <a:spcPct val="15000"/>
              </a:spcAft>
            </a:pPr>
            <a:r>
              <a:rPr lang="ru-RU" sz="1600" b="1" dirty="0" smtClean="0">
                <a:solidFill>
                  <a:schemeClr val="tx2">
                    <a:lumMod val="50000"/>
                  </a:schemeClr>
                </a:solidFill>
              </a:rPr>
              <a:t>Дополнительную информацию можно получить по телефону и эл. адресу:</a:t>
            </a:r>
            <a:endParaRPr lang="ru-RU" sz="1600" b="1" dirty="0">
              <a:solidFill>
                <a:schemeClr val="tx2">
                  <a:lumMod val="50000"/>
                </a:schemeClr>
              </a:solidFill>
            </a:endParaRPr>
          </a:p>
        </p:txBody>
      </p:sp>
    </p:spTree>
    <p:extLst>
      <p:ext uri="{BB962C8B-B14F-4D97-AF65-F5344CB8AC3E}">
        <p14:creationId xmlns:p14="http://schemas.microsoft.com/office/powerpoint/2010/main" val="2670692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368986748"/>
              </p:ext>
            </p:extLst>
          </p:nvPr>
        </p:nvGraphicFramePr>
        <p:xfrm>
          <a:off x="323528" y="155693"/>
          <a:ext cx="8496944" cy="6640792"/>
        </p:xfrm>
        <a:graphic>
          <a:graphicData uri="http://schemas.openxmlformats.org/drawingml/2006/table">
            <a:tbl>
              <a:tblPr>
                <a:tableStyleId>{5C22544A-7EE6-4342-B048-85BDC9FD1C3A}</a:tableStyleId>
              </a:tblPr>
              <a:tblGrid>
                <a:gridCol w="4147242"/>
                <a:gridCol w="2241077"/>
                <a:gridCol w="1020758"/>
                <a:gridCol w="1087867"/>
              </a:tblGrid>
              <a:tr h="177657">
                <a:tc>
                  <a:txBody>
                    <a:bodyPr/>
                    <a:lstStyle/>
                    <a:p>
                      <a:pPr>
                        <a:lnSpc>
                          <a:spcPct val="115000"/>
                        </a:lnSpc>
                        <a:spcAft>
                          <a:spcPts val="0"/>
                        </a:spcAft>
                      </a:pPr>
                      <a:r>
                        <a:rPr lang="ru-RU" sz="1050" b="1" dirty="0">
                          <a:effectLst/>
                        </a:rPr>
                        <a:t>Торговля и услуги населению</a:t>
                      </a:r>
                      <a:endParaRPr lang="ru-RU" sz="1050" b="1"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a:effectLst/>
                        </a:rPr>
                        <a:t> </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r>
              <a:tr h="174455">
                <a:tc>
                  <a:txBody>
                    <a:bodyPr/>
                    <a:lstStyle/>
                    <a:p>
                      <a:pPr>
                        <a:lnSpc>
                          <a:spcPct val="115000"/>
                        </a:lnSpc>
                        <a:spcAft>
                          <a:spcPts val="0"/>
                        </a:spcAft>
                      </a:pPr>
                      <a:r>
                        <a:rPr lang="ru-RU" sz="1000" dirty="0">
                          <a:effectLst/>
                        </a:rPr>
                        <a:t>Оборот розничной торговли</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a:effectLst/>
                        </a:rPr>
                        <a:t>в ценах соответствующих лет; млн. руб.</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effectLst/>
                        </a:rPr>
                        <a:t>1285,00</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1356,10</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r>
              <a:tr h="203945">
                <a:tc>
                  <a:txBody>
                    <a:bodyPr/>
                    <a:lstStyle/>
                    <a:p>
                      <a:pPr>
                        <a:lnSpc>
                          <a:spcPct val="115000"/>
                        </a:lnSpc>
                        <a:spcAft>
                          <a:spcPts val="0"/>
                        </a:spcAft>
                      </a:pPr>
                      <a:r>
                        <a:rPr lang="ru-RU" sz="1000" dirty="0">
                          <a:effectLst/>
                        </a:rPr>
                        <a:t>Оборот розничной торговли</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 к </a:t>
                      </a:r>
                      <a:r>
                        <a:rPr lang="ru-RU" sz="1000" dirty="0" err="1" smtClean="0">
                          <a:effectLst/>
                        </a:rPr>
                        <a:t>предыдущ</a:t>
                      </a:r>
                      <a:r>
                        <a:rPr lang="ru-RU" sz="1000" dirty="0" smtClean="0">
                          <a:effectLst/>
                        </a:rPr>
                        <a:t>. </a:t>
                      </a:r>
                      <a:r>
                        <a:rPr lang="ru-RU" sz="1000" dirty="0">
                          <a:effectLst/>
                        </a:rPr>
                        <a:t>году в </a:t>
                      </a:r>
                      <a:r>
                        <a:rPr lang="ru-RU" sz="1000" dirty="0" err="1" smtClean="0">
                          <a:effectLst/>
                        </a:rPr>
                        <a:t>сопостав</a:t>
                      </a:r>
                      <a:r>
                        <a:rPr lang="ru-RU" sz="1000" dirty="0" smtClean="0">
                          <a:effectLst/>
                        </a:rPr>
                        <a:t>. ценах</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92,20</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90,80</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r>
              <a:tr h="169197">
                <a:tc>
                  <a:txBody>
                    <a:bodyPr/>
                    <a:lstStyle/>
                    <a:p>
                      <a:pPr>
                        <a:lnSpc>
                          <a:spcPct val="115000"/>
                        </a:lnSpc>
                        <a:spcAft>
                          <a:spcPts val="0"/>
                        </a:spcAft>
                      </a:pPr>
                      <a:r>
                        <a:rPr lang="ru-RU" sz="1000" dirty="0">
                          <a:effectLst/>
                        </a:rPr>
                        <a:t>Индекс-дефлятор оборота розничной торговли</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a:effectLst/>
                        </a:rPr>
                        <a:t>% к предыдущему году</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effectLst/>
                        </a:rPr>
                        <a:t>107,60</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116,30</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r>
              <a:tr h="169197">
                <a:tc>
                  <a:txBody>
                    <a:bodyPr/>
                    <a:lstStyle/>
                    <a:p>
                      <a:pPr>
                        <a:lnSpc>
                          <a:spcPct val="115000"/>
                        </a:lnSpc>
                        <a:spcAft>
                          <a:spcPts val="0"/>
                        </a:spcAft>
                      </a:pPr>
                      <a:r>
                        <a:rPr lang="ru-RU" sz="1000" dirty="0">
                          <a:effectLst/>
                        </a:rPr>
                        <a:t>Оборот общественного питания</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a:effectLst/>
                        </a:rPr>
                        <a:t>млн. руб. </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18,30</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27,90</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r>
              <a:tr h="169197">
                <a:tc>
                  <a:txBody>
                    <a:bodyPr/>
                    <a:lstStyle/>
                    <a:p>
                      <a:pPr>
                        <a:lnSpc>
                          <a:spcPct val="115000"/>
                        </a:lnSpc>
                        <a:spcAft>
                          <a:spcPts val="0"/>
                        </a:spcAft>
                      </a:pPr>
                      <a:r>
                        <a:rPr lang="ru-RU" sz="1000" dirty="0">
                          <a:effectLst/>
                        </a:rPr>
                        <a:t>Оборот общественного питания</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 к </a:t>
                      </a:r>
                      <a:r>
                        <a:rPr lang="ru-RU" sz="1000" dirty="0" err="1" smtClean="0">
                          <a:effectLst/>
                        </a:rPr>
                        <a:t>предыдущ</a:t>
                      </a:r>
                      <a:r>
                        <a:rPr lang="ru-RU" sz="1000" dirty="0" smtClean="0">
                          <a:effectLst/>
                        </a:rPr>
                        <a:t>. </a:t>
                      </a:r>
                      <a:r>
                        <a:rPr lang="ru-RU" sz="1000" dirty="0">
                          <a:effectLst/>
                        </a:rPr>
                        <a:t>году в </a:t>
                      </a:r>
                      <a:r>
                        <a:rPr lang="ru-RU" sz="1000" dirty="0" err="1" smtClean="0">
                          <a:effectLst/>
                        </a:rPr>
                        <a:t>сопостав</a:t>
                      </a:r>
                      <a:r>
                        <a:rPr lang="ru-RU" sz="1000" dirty="0" smtClean="0">
                          <a:effectLst/>
                        </a:rPr>
                        <a:t>. ценах</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123,40</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136,30</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r>
              <a:tr h="338396">
                <a:tc>
                  <a:txBody>
                    <a:bodyPr/>
                    <a:lstStyle/>
                    <a:p>
                      <a:pPr>
                        <a:lnSpc>
                          <a:spcPct val="115000"/>
                        </a:lnSpc>
                        <a:spcAft>
                          <a:spcPts val="0"/>
                        </a:spcAft>
                      </a:pPr>
                      <a:r>
                        <a:rPr lang="ru-RU" sz="1000" dirty="0">
                          <a:effectLst/>
                        </a:rPr>
                        <a:t>Индекс потребительских цен на продукцию общественного питания за период с начала года</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к соответствующему периоду предыдущего года, %</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103,90</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111,30</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r>
              <a:tr h="169197">
                <a:tc gridSpan="4">
                  <a:txBody>
                    <a:bodyPr/>
                    <a:lstStyle/>
                    <a:p>
                      <a:pPr>
                        <a:lnSpc>
                          <a:spcPct val="115000"/>
                        </a:lnSpc>
                        <a:spcAft>
                          <a:spcPts val="0"/>
                        </a:spcAft>
                      </a:pPr>
                      <a:r>
                        <a:rPr lang="ru-RU" sz="1000" dirty="0">
                          <a:effectLst/>
                        </a:rPr>
                        <a:t>Распределение оборота розничной торговли по формам собственности</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338396">
                <a:tc>
                  <a:txBody>
                    <a:bodyPr/>
                    <a:lstStyle/>
                    <a:p>
                      <a:pPr>
                        <a:lnSpc>
                          <a:spcPct val="115000"/>
                        </a:lnSpc>
                        <a:spcAft>
                          <a:spcPts val="0"/>
                        </a:spcAft>
                      </a:pPr>
                      <a:r>
                        <a:rPr lang="ru-RU" sz="1000" dirty="0">
                          <a:effectLst/>
                        </a:rPr>
                        <a:t>Государственная и муниципальная</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в ценах соответствующих лет; % от </a:t>
                      </a:r>
                      <a:r>
                        <a:rPr lang="ru-RU" sz="1000" dirty="0" err="1">
                          <a:effectLst/>
                        </a:rPr>
                        <a:t>общ.объема</a:t>
                      </a:r>
                      <a:r>
                        <a:rPr lang="ru-RU" sz="1000" dirty="0">
                          <a:effectLst/>
                        </a:rPr>
                        <a:t> обор. </a:t>
                      </a:r>
                      <a:r>
                        <a:rPr lang="ru-RU" sz="1000" dirty="0" smtClean="0">
                          <a:effectLst/>
                        </a:rPr>
                        <a:t>розничной</a:t>
                      </a:r>
                      <a:r>
                        <a:rPr lang="ru-RU" sz="1000" baseline="0" dirty="0" smtClean="0">
                          <a:effectLst/>
                        </a:rPr>
                        <a:t> </a:t>
                      </a:r>
                      <a:r>
                        <a:rPr lang="ru-RU" sz="1000" dirty="0" smtClean="0">
                          <a:effectLst/>
                        </a:rPr>
                        <a:t>торговли</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0,00</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r>
              <a:tr h="338396">
                <a:tc>
                  <a:txBody>
                    <a:bodyPr/>
                    <a:lstStyle/>
                    <a:p>
                      <a:pPr>
                        <a:lnSpc>
                          <a:spcPct val="115000"/>
                        </a:lnSpc>
                        <a:spcAft>
                          <a:spcPts val="0"/>
                        </a:spcAft>
                      </a:pPr>
                      <a:r>
                        <a:rPr lang="ru-RU" sz="1000" dirty="0">
                          <a:effectLst/>
                        </a:rPr>
                        <a:t>Частная</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в ценах соответствующих лет; % от общ. объема </a:t>
                      </a:r>
                      <a:r>
                        <a:rPr lang="ru-RU" sz="1000" dirty="0" smtClean="0">
                          <a:effectLst/>
                        </a:rPr>
                        <a:t>обор. розничной торговли </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100,00</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100,00</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r>
              <a:tr h="338396">
                <a:tc>
                  <a:txBody>
                    <a:bodyPr/>
                    <a:lstStyle/>
                    <a:p>
                      <a:pPr>
                        <a:lnSpc>
                          <a:spcPct val="115000"/>
                        </a:lnSpc>
                        <a:spcAft>
                          <a:spcPts val="0"/>
                        </a:spcAft>
                      </a:pPr>
                      <a:r>
                        <a:rPr lang="ru-RU" sz="1000" dirty="0">
                          <a:effectLst/>
                        </a:rPr>
                        <a:t>Другие формы собственности</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в ценах соответствующих лет; % от </a:t>
                      </a:r>
                      <a:r>
                        <a:rPr lang="ru-RU" sz="1000" dirty="0" err="1">
                          <a:effectLst/>
                        </a:rPr>
                        <a:t>общ.объема</a:t>
                      </a:r>
                      <a:r>
                        <a:rPr lang="ru-RU" sz="1000" dirty="0">
                          <a:effectLst/>
                        </a:rPr>
                        <a:t> </a:t>
                      </a:r>
                      <a:r>
                        <a:rPr lang="ru-RU" sz="1000" dirty="0" smtClean="0">
                          <a:effectLst/>
                        </a:rPr>
                        <a:t>обор. розничной торговли</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0,00</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0,00</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r>
              <a:tr h="177657">
                <a:tc>
                  <a:txBody>
                    <a:bodyPr/>
                    <a:lstStyle/>
                    <a:p>
                      <a:pPr>
                        <a:lnSpc>
                          <a:spcPct val="115000"/>
                        </a:lnSpc>
                        <a:spcAft>
                          <a:spcPts val="0"/>
                        </a:spcAft>
                      </a:pPr>
                      <a:r>
                        <a:rPr lang="ru-RU" sz="1050" b="1" dirty="0">
                          <a:effectLst/>
                        </a:rPr>
                        <a:t>Расходы населения</a:t>
                      </a:r>
                      <a:endParaRPr lang="ru-RU" sz="1050" b="1"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млн</a:t>
                      </a:r>
                      <a:r>
                        <a:rPr lang="ru-RU" sz="1000" dirty="0" smtClean="0">
                          <a:effectLst/>
                        </a:rPr>
                        <a:t>. руб.</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1906,80</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2050,60</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r>
              <a:tr h="169197">
                <a:tc>
                  <a:txBody>
                    <a:bodyPr/>
                    <a:lstStyle/>
                    <a:p>
                      <a:pPr>
                        <a:lnSpc>
                          <a:spcPct val="115000"/>
                        </a:lnSpc>
                        <a:spcAft>
                          <a:spcPts val="0"/>
                        </a:spcAft>
                      </a:pPr>
                      <a:r>
                        <a:rPr lang="ru-RU" sz="1000" dirty="0" smtClean="0">
                          <a:effectLst/>
                        </a:rPr>
                        <a:t>В том числе:  покупка </a:t>
                      </a:r>
                      <a:r>
                        <a:rPr lang="ru-RU" sz="1000" dirty="0">
                          <a:effectLst/>
                        </a:rPr>
                        <a:t>товаров и оплата услуг</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млн</a:t>
                      </a:r>
                      <a:r>
                        <a:rPr lang="ru-RU" sz="1000" dirty="0" smtClean="0">
                          <a:effectLst/>
                        </a:rPr>
                        <a:t>. руб</a:t>
                      </a:r>
                      <a:r>
                        <a:rPr lang="ru-RU" sz="1000" dirty="0">
                          <a:effectLst/>
                        </a:rPr>
                        <a:t>.</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effectLst/>
                        </a:rPr>
                        <a:t>1653,60</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1781,90</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r>
              <a:tr h="169197">
                <a:tc>
                  <a:txBody>
                    <a:bodyPr/>
                    <a:lstStyle/>
                    <a:p>
                      <a:pPr>
                        <a:lnSpc>
                          <a:spcPct val="115000"/>
                        </a:lnSpc>
                        <a:spcAft>
                          <a:spcPts val="0"/>
                        </a:spcAft>
                      </a:pPr>
                      <a:r>
                        <a:rPr lang="ru-RU" sz="1000" dirty="0">
                          <a:effectLst/>
                        </a:rPr>
                        <a:t>из них </a:t>
                      </a:r>
                      <a:r>
                        <a:rPr lang="ru-RU" sz="1000" dirty="0" smtClean="0">
                          <a:effectLst/>
                        </a:rPr>
                        <a:t> покупка </a:t>
                      </a:r>
                      <a:r>
                        <a:rPr lang="ru-RU" sz="1000" dirty="0">
                          <a:effectLst/>
                        </a:rPr>
                        <a:t>товаров</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млн</a:t>
                      </a:r>
                      <a:r>
                        <a:rPr lang="ru-RU" sz="1000" dirty="0" smtClean="0">
                          <a:effectLst/>
                        </a:rPr>
                        <a:t>. руб</a:t>
                      </a:r>
                      <a:r>
                        <a:rPr lang="ru-RU" sz="1000" dirty="0">
                          <a:effectLst/>
                        </a:rPr>
                        <a:t>.</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effectLst/>
                        </a:rPr>
                        <a:t>1284,80</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1356,00</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r>
              <a:tr h="169197">
                <a:tc>
                  <a:txBody>
                    <a:bodyPr/>
                    <a:lstStyle/>
                    <a:p>
                      <a:pPr>
                        <a:lnSpc>
                          <a:spcPct val="115000"/>
                        </a:lnSpc>
                        <a:spcAft>
                          <a:spcPts val="0"/>
                        </a:spcAft>
                      </a:pPr>
                      <a:r>
                        <a:rPr lang="ru-RU" sz="1000">
                          <a:effectLst/>
                        </a:rPr>
                        <a:t>обязательные платежи и разнообразные взносы</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a:effectLst/>
                        </a:rPr>
                        <a:t>млн. руб.</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effectLst/>
                        </a:rPr>
                        <a:t>158,20</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171,40</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r>
              <a:tr h="169197">
                <a:tc>
                  <a:txBody>
                    <a:bodyPr/>
                    <a:lstStyle/>
                    <a:p>
                      <a:pPr>
                        <a:lnSpc>
                          <a:spcPct val="115000"/>
                        </a:lnSpc>
                        <a:spcAft>
                          <a:spcPts val="0"/>
                        </a:spcAft>
                      </a:pPr>
                      <a:r>
                        <a:rPr lang="ru-RU" sz="1000">
                          <a:effectLst/>
                        </a:rPr>
                        <a:t>прочие расходы</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млн</a:t>
                      </a:r>
                      <a:r>
                        <a:rPr lang="ru-RU" sz="1000" dirty="0" smtClean="0">
                          <a:effectLst/>
                        </a:rPr>
                        <a:t>. руб</a:t>
                      </a:r>
                      <a:r>
                        <a:rPr lang="ru-RU" sz="1000" dirty="0">
                          <a:effectLst/>
                        </a:rPr>
                        <a:t>.</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effectLst/>
                        </a:rPr>
                        <a:t>95,00</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97,30</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r>
              <a:tr h="203785">
                <a:tc>
                  <a:txBody>
                    <a:bodyPr/>
                    <a:lstStyle/>
                    <a:p>
                      <a:pPr>
                        <a:lnSpc>
                          <a:spcPct val="115000"/>
                        </a:lnSpc>
                        <a:spcAft>
                          <a:spcPts val="0"/>
                        </a:spcAft>
                      </a:pPr>
                      <a:r>
                        <a:rPr lang="ru-RU" sz="1000">
                          <a:effectLst/>
                        </a:rPr>
                        <a:t>Превышение доходов над расходами (+), или расходов над доходами (-)</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млн</a:t>
                      </a:r>
                      <a:r>
                        <a:rPr lang="ru-RU" sz="1000" dirty="0" smtClean="0">
                          <a:effectLst/>
                        </a:rPr>
                        <a:t>. руб</a:t>
                      </a:r>
                      <a:r>
                        <a:rPr lang="ru-RU" sz="1000" dirty="0">
                          <a:effectLst/>
                        </a:rPr>
                        <a:t>.</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effectLst/>
                        </a:rPr>
                        <a:t>1247,12</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effectLst/>
                        </a:rPr>
                        <a:t>1338,34</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r>
              <a:tr h="177657">
                <a:tc>
                  <a:txBody>
                    <a:bodyPr/>
                    <a:lstStyle/>
                    <a:p>
                      <a:pPr>
                        <a:lnSpc>
                          <a:spcPct val="115000"/>
                        </a:lnSpc>
                        <a:spcAft>
                          <a:spcPts val="0"/>
                        </a:spcAft>
                      </a:pPr>
                      <a:r>
                        <a:rPr lang="ru-RU" sz="1050" b="1" dirty="0">
                          <a:effectLst/>
                        </a:rPr>
                        <a:t>Труд и занятость</a:t>
                      </a:r>
                      <a:endParaRPr lang="ru-RU" sz="1050" b="1"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a:effectLst/>
                        </a:rPr>
                        <a:t> </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r>
              <a:tr h="169197">
                <a:tc>
                  <a:txBody>
                    <a:bodyPr/>
                    <a:lstStyle/>
                    <a:p>
                      <a:pPr>
                        <a:lnSpc>
                          <a:spcPct val="115000"/>
                        </a:lnSpc>
                        <a:spcAft>
                          <a:spcPts val="0"/>
                        </a:spcAft>
                      </a:pPr>
                      <a:r>
                        <a:rPr lang="ru-RU" sz="1000" dirty="0">
                          <a:effectLst/>
                        </a:rPr>
                        <a:t>Среднемесячная номинальная начисленная </a:t>
                      </a:r>
                      <a:r>
                        <a:rPr lang="ru-RU" sz="1000" dirty="0" smtClean="0">
                          <a:effectLst/>
                        </a:rPr>
                        <a:t>зарплата </a:t>
                      </a:r>
                      <a:r>
                        <a:rPr lang="ru-RU" sz="1000" dirty="0">
                          <a:effectLst/>
                        </a:rPr>
                        <a:t>в целом по региону</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тыс. руб.</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effectLst/>
                        </a:rPr>
                        <a:t>18,10</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19,80</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r>
              <a:tr h="247933">
                <a:tc>
                  <a:txBody>
                    <a:bodyPr/>
                    <a:lstStyle/>
                    <a:p>
                      <a:pPr>
                        <a:lnSpc>
                          <a:spcPct val="115000"/>
                        </a:lnSpc>
                        <a:spcAft>
                          <a:spcPts val="0"/>
                        </a:spcAft>
                      </a:pPr>
                      <a:r>
                        <a:rPr lang="ru-RU" sz="1000" dirty="0">
                          <a:effectLst/>
                        </a:rPr>
                        <a:t>Среднемесячная номинальная начисленная </a:t>
                      </a:r>
                      <a:r>
                        <a:rPr lang="ru-RU" sz="1000" dirty="0" smtClean="0">
                          <a:effectLst/>
                        </a:rPr>
                        <a:t>зарплата </a:t>
                      </a:r>
                      <a:r>
                        <a:rPr lang="ru-RU" sz="1000" dirty="0">
                          <a:effectLst/>
                        </a:rPr>
                        <a:t>в целом по региону</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a:effectLst/>
                        </a:rPr>
                        <a:t>% к предыдущему году</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110,20</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108,90</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r>
              <a:tr h="338396">
                <a:tc>
                  <a:txBody>
                    <a:bodyPr/>
                    <a:lstStyle/>
                    <a:p>
                      <a:pPr>
                        <a:lnSpc>
                          <a:spcPct val="115000"/>
                        </a:lnSpc>
                        <a:spcAft>
                          <a:spcPts val="0"/>
                        </a:spcAft>
                      </a:pPr>
                      <a:r>
                        <a:rPr lang="ru-RU" sz="1000" dirty="0">
                          <a:effectLst/>
                        </a:rPr>
                        <a:t>Распределение </a:t>
                      </a:r>
                      <a:r>
                        <a:rPr lang="ru-RU" sz="1000" dirty="0" smtClean="0">
                          <a:effectLst/>
                        </a:rPr>
                        <a:t>среднегодовой численности занятых </a:t>
                      </a:r>
                      <a:r>
                        <a:rPr lang="ru-RU" sz="1000" dirty="0">
                          <a:effectLst/>
                        </a:rPr>
                        <a:t>в экономике по формам собственности:</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a:effectLst/>
                        </a:rPr>
                        <a:t> </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r>
              <a:tr h="338396">
                <a:tc>
                  <a:txBody>
                    <a:bodyPr/>
                    <a:lstStyle/>
                    <a:p>
                      <a:pPr>
                        <a:lnSpc>
                          <a:spcPct val="115000"/>
                        </a:lnSpc>
                        <a:spcAft>
                          <a:spcPts val="0"/>
                        </a:spcAft>
                      </a:pPr>
                      <a:r>
                        <a:rPr lang="ru-RU" sz="1000">
                          <a:effectLst/>
                        </a:rPr>
                        <a:t>на предприятиях и в организациях государственной и муниципальной форм собственности</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тыс. чел.</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2,90</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effectLst/>
                        </a:rPr>
                        <a:t>2,90</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r>
              <a:tr h="169197">
                <a:tc>
                  <a:txBody>
                    <a:bodyPr/>
                    <a:lstStyle/>
                    <a:p>
                      <a:pPr>
                        <a:lnSpc>
                          <a:spcPct val="115000"/>
                        </a:lnSpc>
                        <a:spcAft>
                          <a:spcPts val="0"/>
                        </a:spcAft>
                      </a:pPr>
                      <a:r>
                        <a:rPr lang="ru-RU" sz="1000">
                          <a:effectLst/>
                        </a:rPr>
                        <a:t>частная</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a:effectLst/>
                        </a:rPr>
                        <a:t>тыс. чел.</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3,20</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effectLst/>
                        </a:rPr>
                        <a:t>3,20</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r>
              <a:tr h="169197">
                <a:tc>
                  <a:txBody>
                    <a:bodyPr/>
                    <a:lstStyle/>
                    <a:p>
                      <a:pPr>
                        <a:lnSpc>
                          <a:spcPct val="115000"/>
                        </a:lnSpc>
                        <a:spcAft>
                          <a:spcPts val="0"/>
                        </a:spcAft>
                      </a:pPr>
                      <a:r>
                        <a:rPr lang="ru-RU" sz="1000">
                          <a:effectLst/>
                        </a:rPr>
                        <a:t>Уровень зарегистрированной безработицы (на конец года)</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a:effectLst/>
                        </a:rPr>
                        <a:t>%</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1,70</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effectLst/>
                        </a:rPr>
                        <a:t>2,00</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r>
              <a:tr h="169197">
                <a:tc>
                  <a:txBody>
                    <a:bodyPr/>
                    <a:lstStyle/>
                    <a:p>
                      <a:pPr>
                        <a:lnSpc>
                          <a:spcPct val="115000"/>
                        </a:lnSpc>
                        <a:spcAft>
                          <a:spcPts val="0"/>
                        </a:spcAft>
                      </a:pPr>
                      <a:r>
                        <a:rPr lang="ru-RU" sz="1000">
                          <a:effectLst/>
                        </a:rPr>
                        <a:t>Численность безработных (по методологии МОТ)</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a:effectLst/>
                        </a:rPr>
                        <a:t>тыс. чел.</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0,95</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r>
              <a:tr h="338396">
                <a:tc>
                  <a:txBody>
                    <a:bodyPr/>
                    <a:lstStyle/>
                    <a:p>
                      <a:pPr>
                        <a:lnSpc>
                          <a:spcPct val="115000"/>
                        </a:lnSpc>
                        <a:spcAft>
                          <a:spcPts val="0"/>
                        </a:spcAft>
                      </a:pPr>
                      <a:r>
                        <a:rPr lang="ru-RU" sz="1000">
                          <a:effectLst/>
                        </a:rPr>
                        <a:t>Численность безработных, зарегистрированных в  государственных учреждениях службы занятости населения (на конец года)</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a:effectLst/>
                        </a:rPr>
                        <a:t>тыс. чел.</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effectLst/>
                        </a:rPr>
                        <a:t>0,53</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effectLst/>
                        </a:rPr>
                        <a:t>0,45</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r>
              <a:tr h="338396">
                <a:tc>
                  <a:txBody>
                    <a:bodyPr/>
                    <a:lstStyle/>
                    <a:p>
                      <a:pPr>
                        <a:lnSpc>
                          <a:spcPct val="115000"/>
                        </a:lnSpc>
                        <a:spcAft>
                          <a:spcPts val="0"/>
                        </a:spcAft>
                      </a:pPr>
                      <a:r>
                        <a:rPr lang="ru-RU" sz="1000">
                          <a:effectLst/>
                        </a:rPr>
                        <a:t>Среднесписочная численность работников организаций (без внешних совместителей)</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a:effectLst/>
                        </a:rPr>
                        <a:t>тыс. чел.</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effectLst/>
                        </a:rPr>
                        <a:t>6,10</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effectLst/>
                        </a:rPr>
                        <a:t>6,10</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r>
              <a:tr h="171839">
                <a:tc>
                  <a:txBody>
                    <a:bodyPr/>
                    <a:lstStyle/>
                    <a:p>
                      <a:pPr>
                        <a:lnSpc>
                          <a:spcPct val="115000"/>
                        </a:lnSpc>
                        <a:spcAft>
                          <a:spcPts val="0"/>
                        </a:spcAft>
                      </a:pPr>
                      <a:r>
                        <a:rPr lang="ru-RU" sz="1000">
                          <a:effectLst/>
                        </a:rPr>
                        <a:t>Фонд начисленной заработной платы всех работников</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млн</a:t>
                      </a:r>
                      <a:r>
                        <a:rPr lang="ru-RU" sz="1000" dirty="0" smtClean="0">
                          <a:effectLst/>
                        </a:rPr>
                        <a:t>. руб</a:t>
                      </a:r>
                      <a:r>
                        <a:rPr lang="ru-RU" sz="1000" dirty="0">
                          <a:effectLst/>
                        </a:rPr>
                        <a:t>. </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effectLst/>
                        </a:rPr>
                        <a:t>1321,02</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effectLst/>
                        </a:rPr>
                        <a:t>1438,44</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r>
              <a:tr h="169197">
                <a:tc>
                  <a:txBody>
                    <a:bodyPr/>
                    <a:lstStyle/>
                    <a:p>
                      <a:pPr>
                        <a:lnSpc>
                          <a:spcPct val="115000"/>
                        </a:lnSpc>
                        <a:spcAft>
                          <a:spcPts val="0"/>
                        </a:spcAft>
                      </a:pPr>
                      <a:r>
                        <a:rPr lang="ru-RU" sz="1000">
                          <a:effectLst/>
                        </a:rPr>
                        <a:t>Выплаты социального характера - всего</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млн</a:t>
                      </a:r>
                      <a:r>
                        <a:rPr lang="ru-RU" sz="1000" dirty="0" smtClean="0">
                          <a:effectLst/>
                        </a:rPr>
                        <a:t>. руб</a:t>
                      </a:r>
                      <a:r>
                        <a:rPr lang="ru-RU" sz="1000" dirty="0">
                          <a:effectLst/>
                        </a:rPr>
                        <a:t>. </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effectLst/>
                        </a:rPr>
                        <a:t>1736,90</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effectLst/>
                        </a:rPr>
                        <a:t>1854,00</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r>
            </a:tbl>
          </a:graphicData>
        </a:graphic>
      </p:graphicFrame>
    </p:spTree>
    <p:extLst>
      <p:ext uri="{BB962C8B-B14F-4D97-AF65-F5344CB8AC3E}">
        <p14:creationId xmlns:p14="http://schemas.microsoft.com/office/powerpoint/2010/main" val="2347153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07238" y="550941"/>
            <a:ext cx="5785241" cy="576064"/>
          </a:xfrm>
          <a:solidFill>
            <a:schemeClr val="bg1"/>
          </a:solidFill>
        </p:spPr>
        <p:txBody>
          <a:bodyPr>
            <a:noAutofit/>
          </a:bodyPr>
          <a:lstStyle/>
          <a:p>
            <a:r>
              <a:rPr lang="ru-RU" sz="3200" b="1" i="1" dirty="0" smtClean="0"/>
              <a:t>Глоссарий</a:t>
            </a:r>
            <a:endParaRPr lang="ru-RU" sz="3200" dirty="0"/>
          </a:p>
        </p:txBody>
      </p:sp>
      <p:sp>
        <p:nvSpPr>
          <p:cNvPr id="3" name="Объект 2"/>
          <p:cNvSpPr>
            <a:spLocks noGrp="1"/>
          </p:cNvSpPr>
          <p:nvPr>
            <p:ph idx="1"/>
          </p:nvPr>
        </p:nvSpPr>
        <p:spPr>
          <a:xfrm>
            <a:off x="323528" y="1484784"/>
            <a:ext cx="8568952" cy="5112568"/>
          </a:xfrm>
          <a:solidFill>
            <a:schemeClr val="bg1"/>
          </a:solidFill>
        </p:spPr>
        <p:txBody>
          <a:bodyPr>
            <a:normAutofit fontScale="25000" lnSpcReduction="20000"/>
          </a:bodyPr>
          <a:lstStyle/>
          <a:p>
            <a:endParaRPr lang="ru-RU" dirty="0"/>
          </a:p>
          <a:p>
            <a:pPr marL="0" indent="0">
              <a:buNone/>
            </a:pPr>
            <a:r>
              <a:rPr lang="ru-RU" sz="6400" b="1" i="1" dirty="0"/>
              <a:t>Бюджет </a:t>
            </a:r>
            <a:r>
              <a:rPr lang="ru-RU" sz="6400" i="1" dirty="0"/>
              <a:t>–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endParaRPr lang="ru-RU" sz="6400" i="1" dirty="0" smtClean="0"/>
          </a:p>
          <a:p>
            <a:pPr marL="0" indent="0">
              <a:buNone/>
            </a:pPr>
            <a:r>
              <a:rPr lang="ru-RU" sz="6400" b="1" i="1" dirty="0" smtClean="0"/>
              <a:t>Консолидированный </a:t>
            </a:r>
            <a:r>
              <a:rPr lang="ru-RU" sz="6400" b="1" i="1" dirty="0"/>
              <a:t>бюджет </a:t>
            </a:r>
            <a:r>
              <a:rPr lang="ru-RU" sz="6400" i="1" dirty="0"/>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a:t>
            </a:r>
            <a:endParaRPr lang="ru-RU" sz="6400" i="1" dirty="0" smtClean="0"/>
          </a:p>
          <a:p>
            <a:pPr marL="0" indent="0">
              <a:buNone/>
            </a:pPr>
            <a:r>
              <a:rPr lang="ru-RU" sz="6400" b="1" i="1" dirty="0" smtClean="0"/>
              <a:t>Доходы бюджета </a:t>
            </a:r>
            <a:r>
              <a:rPr lang="ru-RU" sz="6400" i="1" dirty="0"/>
              <a:t>-поступающие в бюджет денежные средства, за исключением источников финансирования дефицита </a:t>
            </a:r>
            <a:r>
              <a:rPr lang="ru-RU" sz="6400" i="1" dirty="0" smtClean="0"/>
              <a:t>бюджета</a:t>
            </a:r>
          </a:p>
          <a:p>
            <a:pPr marL="0" indent="0">
              <a:buNone/>
            </a:pPr>
            <a:r>
              <a:rPr lang="ru-RU" sz="6400" b="1" i="1" dirty="0" smtClean="0"/>
              <a:t>Расходы бюджета </a:t>
            </a:r>
            <a:r>
              <a:rPr lang="ru-RU" sz="6400" i="1" dirty="0" smtClean="0"/>
              <a:t>- </a:t>
            </a:r>
            <a:r>
              <a:rPr lang="ru-RU" sz="6400" i="1" dirty="0"/>
              <a:t>выплачиваемые из бюджета денежные средства, за исключением средств, являющихся в соответствии с настоящим Кодексом источниками финансирования дефицита бюджета.</a:t>
            </a:r>
          </a:p>
          <a:p>
            <a:pPr marL="0" indent="0">
              <a:buNone/>
            </a:pPr>
            <a:r>
              <a:rPr lang="ru-RU" sz="6400" b="1" i="1" dirty="0" smtClean="0"/>
              <a:t>Бюджетный </a:t>
            </a:r>
            <a:r>
              <a:rPr lang="ru-RU" sz="6400" b="1" i="1" dirty="0"/>
              <a:t>процесс </a:t>
            </a:r>
            <a:r>
              <a:rPr lang="ru-RU" sz="6400" i="1" dirty="0"/>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 </a:t>
            </a:r>
            <a:endParaRPr lang="ru-RU" sz="6400" i="1" dirty="0" smtClean="0"/>
          </a:p>
          <a:p>
            <a:pPr marL="0" indent="0">
              <a:buNone/>
            </a:pPr>
            <a:r>
              <a:rPr lang="ru-RU" sz="6400" b="1" i="1" dirty="0" smtClean="0"/>
              <a:t>Дотации </a:t>
            </a:r>
            <a:r>
              <a:rPr lang="ru-RU" sz="6400" b="1" i="1" dirty="0"/>
              <a:t>на выравнивание бюджетной обеспеченности субъектов Российской Федерации </a:t>
            </a:r>
            <a:r>
              <a:rPr lang="ru-RU" sz="6400" i="1" dirty="0"/>
              <a:t>предоставляются субъектам Российской Федерации, уровень расчетной бюджетной обеспеченности которых не превышает уровня, установленного в качестве критерия выравнивания расчетной бюджетной обеспеченности субъектов Российской Федерации </a:t>
            </a:r>
            <a:r>
              <a:rPr lang="ru-RU" sz="6600" b="1" i="1" dirty="0"/>
              <a:t>Межбюджетные трансферты </a:t>
            </a:r>
            <a:r>
              <a:rPr lang="ru-RU" sz="6600" i="1" dirty="0"/>
              <a:t>– денежные средства, направляемые из одного уровня бюджетной системы в другой.</a:t>
            </a:r>
          </a:p>
          <a:p>
            <a:pPr marL="0" indent="0">
              <a:buNone/>
            </a:pPr>
            <a:endParaRPr lang="ru-RU" sz="6400" i="1" dirty="0" smtClean="0"/>
          </a:p>
          <a:p>
            <a:pPr marL="0" indent="0">
              <a:buNone/>
            </a:pPr>
            <a:endParaRPr lang="ru-RU" sz="6400" dirty="0"/>
          </a:p>
        </p:txBody>
      </p:sp>
      <p:pic>
        <p:nvPicPr>
          <p:cNvPr id="4" name="Рисунок 3" descr="https://im0-tub-ru.yandex.net/i?id=4b1794a80b3058564f89d4da1b9a036e&amp;n=33&amp;h=190&amp;w=277">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23528" y="49147"/>
            <a:ext cx="2783711" cy="1579653"/>
          </a:xfrm>
          <a:prstGeom prst="rect">
            <a:avLst/>
          </a:prstGeom>
          <a:noFill/>
          <a:ln>
            <a:noFill/>
          </a:ln>
        </p:spPr>
      </p:pic>
    </p:spTree>
    <p:extLst>
      <p:ext uri="{BB962C8B-B14F-4D97-AF65-F5344CB8AC3E}">
        <p14:creationId xmlns:p14="http://schemas.microsoft.com/office/powerpoint/2010/main" val="3236008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6458" y="260648"/>
            <a:ext cx="8229600" cy="4392488"/>
          </a:xfrm>
        </p:spPr>
        <p:txBody>
          <a:bodyPr>
            <a:normAutofit/>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
        <p:nvSpPr>
          <p:cNvPr id="4" name="Прямоугольник 3"/>
          <p:cNvSpPr/>
          <p:nvPr/>
        </p:nvSpPr>
        <p:spPr>
          <a:xfrm>
            <a:off x="395536" y="188640"/>
            <a:ext cx="8496944" cy="6494085"/>
          </a:xfrm>
          <a:prstGeom prst="rect">
            <a:avLst/>
          </a:prstGeom>
          <a:solidFill>
            <a:schemeClr val="bg1"/>
          </a:solidFill>
        </p:spPr>
        <p:txBody>
          <a:bodyPr wrap="square">
            <a:spAutoFit/>
          </a:bodyPr>
          <a:lstStyle/>
          <a:p>
            <a:r>
              <a:rPr lang="ru-RU" sz="1600" b="1" i="1" dirty="0"/>
              <a:t>Дефицит бюджета </a:t>
            </a:r>
            <a:r>
              <a:rPr lang="ru-RU" sz="1600" i="1" dirty="0"/>
              <a:t>- превышение расходов бюджета над его доходами.</a:t>
            </a:r>
          </a:p>
          <a:p>
            <a:r>
              <a:rPr lang="ru-RU" sz="1600" b="1" i="1" dirty="0"/>
              <a:t>Профицит бюджета </a:t>
            </a:r>
            <a:r>
              <a:rPr lang="ru-RU" sz="1600" i="1" dirty="0"/>
              <a:t>– превышение доходов бюджета над его расходами </a:t>
            </a:r>
          </a:p>
          <a:p>
            <a:r>
              <a:rPr lang="ru-RU" sz="1600" b="1" i="1" dirty="0" smtClean="0"/>
              <a:t>Бюджетные </a:t>
            </a:r>
            <a:r>
              <a:rPr lang="ru-RU" sz="1600" b="1" i="1" dirty="0"/>
              <a:t>полномочия </a:t>
            </a:r>
            <a:r>
              <a:rPr lang="ru-RU" sz="1600" i="1" dirty="0"/>
              <a:t>– установленные Бюджетным кодексом Российской Федерации и принятые в соответствии с ним правовые акты, регулирующие бюджетные правоотношения, права и обязанности органов государственной власти (органов местного самоуправления) и иных участников бюджетного процесса по регулированию бюджетных правоотношений, организации и осуществлению бюджетного процесса </a:t>
            </a:r>
            <a:br>
              <a:rPr lang="ru-RU" sz="1600" i="1" dirty="0"/>
            </a:br>
            <a:r>
              <a:rPr lang="ru-RU" sz="1600" b="1" i="1" dirty="0"/>
              <a:t>Бюджетная роспись </a:t>
            </a:r>
            <a:r>
              <a:rPr lang="ru-RU" sz="1600" i="1" dirty="0"/>
              <a:t>– 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Бюджетным кодексом Российской Федерации в целях исполнения бюджета по расходам (источникам финансирования дефицита бюджета) </a:t>
            </a:r>
            <a:br>
              <a:rPr lang="ru-RU" sz="1600" i="1" dirty="0"/>
            </a:br>
            <a:r>
              <a:rPr lang="ru-RU" sz="1600" b="1" i="1" dirty="0"/>
              <a:t>Бюджетная смета</a:t>
            </a:r>
            <a:r>
              <a:rPr lang="ru-RU" sz="1600" i="1" dirty="0"/>
              <a:t> – документ, устанавливающий в соответствии с классификацией расходов бюджетов лимиты бюджетных обязательств казенного учреждения</a:t>
            </a:r>
            <a:br>
              <a:rPr lang="ru-RU" sz="1600" i="1" dirty="0"/>
            </a:br>
            <a:r>
              <a:rPr lang="ru-RU" sz="1600" i="1" dirty="0"/>
              <a:t>Бюджетные ассигнования - предельные объемы денежных средств, предусмотренных в соответствующем  финансовом году  для исполнения бюджетных обязательств</a:t>
            </a:r>
            <a:br>
              <a:rPr lang="ru-RU" sz="1600" i="1" dirty="0"/>
            </a:br>
            <a:r>
              <a:rPr lang="ru-RU" sz="1600" b="1" i="1" dirty="0"/>
              <a:t>Администратор доходов бюджета </a:t>
            </a:r>
            <a:r>
              <a:rPr lang="ru-RU" sz="1600" i="1" dirty="0"/>
              <a:t>–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казенное учреждение, осуществляющие в соответствии с законодательством Российской Федерации контроль за правильностью исчисления, полнотой и своевременностью уплаты, начисление, учет, взыскание и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 если иное не установлено Бюджетным кодексом Российской </a:t>
            </a:r>
            <a:r>
              <a:rPr lang="ru-RU" sz="1600" i="1" dirty="0" smtClean="0"/>
              <a:t>Федерации</a:t>
            </a:r>
            <a:endParaRPr lang="ru-RU" dirty="0"/>
          </a:p>
        </p:txBody>
      </p:sp>
    </p:spTree>
    <p:extLst>
      <p:ext uri="{BB962C8B-B14F-4D97-AF65-F5344CB8AC3E}">
        <p14:creationId xmlns:p14="http://schemas.microsoft.com/office/powerpoint/2010/main" val="2103628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251520" y="116632"/>
            <a:ext cx="8568952" cy="6552728"/>
          </a:xfrm>
          <a:solidFill>
            <a:schemeClr val="bg1"/>
          </a:solidFill>
        </p:spPr>
        <p:txBody>
          <a:bodyPr>
            <a:normAutofit fontScale="90000"/>
          </a:bodyPr>
          <a:lstStyle/>
          <a:p>
            <a:pPr algn="l"/>
            <a:r>
              <a:rPr lang="ru-RU" sz="1200" b="1" i="1" dirty="0" smtClean="0"/>
              <a:t/>
            </a:r>
            <a:br>
              <a:rPr lang="ru-RU" sz="1200" b="1" i="1" dirty="0" smtClean="0"/>
            </a:br>
            <a:r>
              <a:rPr lang="ru-RU" sz="1200" b="1" i="1" dirty="0"/>
              <a:t/>
            </a:r>
            <a:br>
              <a:rPr lang="ru-RU" sz="1200" b="1" i="1" dirty="0"/>
            </a:br>
            <a:r>
              <a:rPr lang="ru-RU" sz="1200" b="1" i="1" dirty="0" smtClean="0"/>
              <a:t/>
            </a:r>
            <a:br>
              <a:rPr lang="ru-RU" sz="1200" b="1" i="1" dirty="0" smtClean="0"/>
            </a:br>
            <a:r>
              <a:rPr lang="ru-RU" sz="1200" b="1" i="1" dirty="0"/>
              <a:t/>
            </a:r>
            <a:br>
              <a:rPr lang="ru-RU" sz="1200" b="1" i="1" dirty="0"/>
            </a:br>
            <a:r>
              <a:rPr lang="ru-RU" sz="1200" b="1" i="1" dirty="0" smtClean="0"/>
              <a:t/>
            </a:r>
            <a:br>
              <a:rPr lang="ru-RU" sz="1200" b="1" i="1" dirty="0" smtClean="0"/>
            </a:br>
            <a:r>
              <a:rPr lang="ru-RU" sz="1200" b="1" i="1" dirty="0"/>
              <a:t/>
            </a:r>
            <a:br>
              <a:rPr lang="ru-RU" sz="1200" b="1" i="1" dirty="0"/>
            </a:br>
            <a:r>
              <a:rPr lang="ru-RU" sz="1200" b="1" i="1" dirty="0"/>
              <a:t/>
            </a:r>
            <a:br>
              <a:rPr lang="ru-RU" sz="1200" b="1" i="1" dirty="0"/>
            </a:br>
            <a:r>
              <a:rPr lang="ru-RU" sz="1200" b="1" i="1" dirty="0" smtClean="0"/>
              <a:t/>
            </a:r>
            <a:br>
              <a:rPr lang="ru-RU" sz="1200" b="1" i="1" dirty="0" smtClean="0"/>
            </a:br>
            <a:r>
              <a:rPr lang="ru-RU" sz="1200" b="1" i="1" dirty="0" smtClean="0"/>
              <a:t/>
            </a:r>
            <a:br>
              <a:rPr lang="ru-RU" sz="1200" b="1" i="1" dirty="0" smtClean="0"/>
            </a:br>
            <a:r>
              <a:rPr lang="ru-RU" sz="1200" b="1" i="1" dirty="0"/>
              <a:t/>
            </a:r>
            <a:br>
              <a:rPr lang="ru-RU" sz="1200" b="1" i="1" dirty="0"/>
            </a:br>
            <a:r>
              <a:rPr lang="ru-RU" sz="1700" b="1" i="1" dirty="0" smtClean="0"/>
              <a:t>Главный </a:t>
            </a:r>
            <a:r>
              <a:rPr lang="ru-RU" sz="1700" b="1" i="1" dirty="0"/>
              <a:t>распорядитель бюджетных средств </a:t>
            </a:r>
            <a:r>
              <a:rPr lang="ru-RU" sz="1700" i="1" dirty="0"/>
              <a:t>- орган государственной власти субъекта Российской Федерации, орган местного самоуправления, бюджетное учреждение, имеющие право распределять бюджетные средства по подведомственным распорядителям и получателям средств бюджета субъекта Российской Федерации, средств местного бюджета, определенные ведомственной классификацией расходов соответствующего бюджета.</a:t>
            </a:r>
            <a:br>
              <a:rPr lang="ru-RU" sz="1700" i="1" dirty="0"/>
            </a:br>
            <a:r>
              <a:rPr lang="ru-RU" sz="1700" b="1" i="1" dirty="0"/>
              <a:t>Получатель бюджетных средств  </a:t>
            </a:r>
            <a:r>
              <a:rPr lang="ru-RU" sz="1700" i="1" dirty="0"/>
              <a:t>– бюджетное или иное учреждение, имеющее право на получение бюджетных средств в соответствии с бюджетной росписью на соответствующий год. Получатель бюджетных средств - это последнее звено в цепочке администраторов бюджетных расходов, это та организация, которая имеет право от имени государства или органов местного самоуправления принять бюджетные обязательства и исполнить их в соответствии с доведенными лимитами</a:t>
            </a:r>
            <a:r>
              <a:rPr lang="ru-RU" sz="1800" i="1" dirty="0"/>
              <a:t/>
            </a:r>
            <a:br>
              <a:rPr lang="ru-RU" sz="1800" i="1" dirty="0"/>
            </a:br>
            <a:r>
              <a:rPr lang="ru-RU" sz="1800" i="1" dirty="0" smtClean="0"/>
              <a:t>                                                                 </a:t>
            </a:r>
            <a:r>
              <a:rPr lang="ru-RU" sz="2200" b="1" i="1" dirty="0" smtClean="0"/>
              <a:t>Типы учреждений:</a:t>
            </a:r>
            <a:br>
              <a:rPr lang="ru-RU" sz="2200" b="1" i="1" dirty="0" smtClean="0"/>
            </a:br>
            <a:r>
              <a:rPr lang="ru-RU" sz="1400" b="1" i="1" dirty="0" smtClean="0"/>
              <a:t>Казенное </a:t>
            </a:r>
            <a:r>
              <a:rPr lang="ru-RU" sz="1400" b="1" i="1" dirty="0"/>
              <a:t>учреждение </a:t>
            </a:r>
            <a:r>
              <a:rPr lang="ru-RU" sz="1600" i="1" dirty="0"/>
              <a:t>–</a:t>
            </a:r>
            <a:r>
              <a:rPr lang="ru-RU" sz="1300" i="1" dirty="0"/>
              <a:t> государственное (муниципальное) учреждение, осуществляющее оказание государственных (муниципальных) услуг, выполнение работ и (или) исполнение государственных (муниципальных) функций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a:t>
            </a:r>
            <a:r>
              <a:rPr lang="ru-RU" sz="1300" i="1" dirty="0" smtClean="0"/>
              <a:t>сметы</a:t>
            </a:r>
            <a:br>
              <a:rPr lang="ru-RU" sz="1300" i="1" dirty="0" smtClean="0"/>
            </a:br>
            <a:r>
              <a:rPr lang="ru-RU" sz="1300" i="1" dirty="0"/>
              <a:t/>
            </a:r>
            <a:br>
              <a:rPr lang="ru-RU" sz="1300" i="1" dirty="0"/>
            </a:br>
            <a:r>
              <a:rPr lang="ru-RU" sz="1400" b="1" i="1" dirty="0" smtClean="0"/>
              <a:t>Бюджетное </a:t>
            </a:r>
            <a:r>
              <a:rPr lang="ru-RU" sz="1400" b="1" i="1" dirty="0"/>
              <a:t>учреждение </a:t>
            </a:r>
            <a:r>
              <a:rPr lang="ru-RU" sz="1300" i="1" dirty="0"/>
              <a:t>– некоммерческая организация, созданная Российской Федерацией, субъектом Российской Федерации или муниципальным образованием для выполнения работ, оказания услуг 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здравоохранения, культуры, социальной защиты, занятости населения, физической культуры и спорта, а также в иных сферах</a:t>
            </a:r>
            <a:br>
              <a:rPr lang="ru-RU" sz="1300" i="1" dirty="0"/>
            </a:br>
            <a:r>
              <a:rPr lang="ru-RU" sz="1300" i="1" dirty="0"/>
              <a:t/>
            </a:r>
            <a:br>
              <a:rPr lang="ru-RU" sz="1300" i="1" dirty="0"/>
            </a:br>
            <a:r>
              <a:rPr lang="ru-RU" sz="1400" b="1" i="1" dirty="0"/>
              <a:t>Автономное учреждение </a:t>
            </a:r>
            <a:r>
              <a:rPr lang="ru-RU" sz="1300" i="1" dirty="0"/>
              <a:t>– некоммерческая организация, созданная Российской Федерацией, субъектом Российской Федерации или муниципальным образованием для выполнения работ, оказания услуг в целях осуществления предусмотренных законодательством Российской Федерации полномочий органов государственной власти, полномочий органов местного самоуправления в сферах науки, образования, здравоохранения, культуры, средств массовой информации, социальной защиты, занятости населения, физической культуры и спорта, а также в иных сферах в случаях, установленных федеральными законами (в том числе при проведении мероприятий по работе с детьми и молодежью в указанных сферах)</a:t>
            </a:r>
            <a:r>
              <a:rPr lang="ru-RU" sz="1300" i="1" dirty="0" smtClean="0"/>
              <a:t/>
            </a:r>
            <a:br>
              <a:rPr lang="ru-RU" sz="1300" i="1" dirty="0" smtClean="0"/>
            </a:br>
            <a:r>
              <a:rPr lang="ru-RU" sz="1200" i="1" dirty="0"/>
              <a:t/>
            </a:r>
            <a:br>
              <a:rPr lang="ru-RU" sz="1200" i="1" dirty="0"/>
            </a:br>
            <a:r>
              <a:rPr lang="ru-RU" sz="1200" i="1" dirty="0" smtClean="0"/>
              <a:t/>
            </a:r>
            <a:br>
              <a:rPr lang="ru-RU" sz="1200" i="1" dirty="0" smtClean="0"/>
            </a:br>
            <a:r>
              <a:rPr lang="ru-RU" sz="1200" i="1" dirty="0"/>
              <a:t/>
            </a:r>
            <a:br>
              <a:rPr lang="ru-RU" sz="1200" i="1" dirty="0"/>
            </a:br>
            <a:r>
              <a:rPr lang="ru-RU" sz="1200" i="1" dirty="0" smtClean="0"/>
              <a:t/>
            </a:r>
            <a:br>
              <a:rPr lang="ru-RU" sz="1200" i="1" dirty="0" smtClean="0"/>
            </a:br>
            <a:r>
              <a:rPr lang="ru-RU" sz="1200" i="1" dirty="0"/>
              <a:t/>
            </a:r>
            <a:br>
              <a:rPr lang="ru-RU" sz="1200" i="1" dirty="0"/>
            </a:br>
            <a:r>
              <a:rPr lang="ru-RU" sz="1200" i="1" dirty="0" smtClean="0"/>
              <a:t/>
            </a:r>
            <a:br>
              <a:rPr lang="ru-RU" sz="1200" i="1" dirty="0" smtClean="0"/>
            </a:br>
            <a:r>
              <a:rPr lang="ru-RU" sz="1200" i="1" dirty="0"/>
              <a:t/>
            </a:r>
            <a:br>
              <a:rPr lang="ru-RU" sz="1200" i="1" dirty="0"/>
            </a:br>
            <a:r>
              <a:rPr lang="ru-RU" sz="1200" i="1" dirty="0" smtClean="0"/>
              <a:t/>
            </a:r>
            <a:br>
              <a:rPr lang="ru-RU" sz="1200" i="1" dirty="0" smtClean="0"/>
            </a:br>
            <a:r>
              <a:rPr lang="ru-RU" sz="1200" i="1" dirty="0"/>
              <a:t/>
            </a:r>
            <a:br>
              <a:rPr lang="ru-RU" sz="1200" i="1" dirty="0"/>
            </a:br>
            <a:endParaRPr lang="ru-RU" sz="1200" dirty="0"/>
          </a:p>
        </p:txBody>
      </p:sp>
    </p:spTree>
    <p:extLst>
      <p:ext uri="{BB962C8B-B14F-4D97-AF65-F5344CB8AC3E}">
        <p14:creationId xmlns:p14="http://schemas.microsoft.com/office/powerpoint/2010/main" val="1306222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50000">
              <a:schemeClr val="accent1">
                <a:lumMod val="20000"/>
                <a:lumOff val="8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135718"/>
            <a:ext cx="2736303" cy="2605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Рисунок 7" descr="https://im3-tub-ru.yandex.net/i?id=475ee4558abd5f23834065639591507c&amp;n=33&amp;h=190&amp;w=254">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429320" y="4584"/>
            <a:ext cx="2699792" cy="2055083"/>
          </a:xfrm>
          <a:prstGeom prst="rect">
            <a:avLst/>
          </a:prstGeom>
          <a:noFill/>
          <a:ln>
            <a:noFill/>
          </a:ln>
        </p:spPr>
      </p:pic>
      <p:sp>
        <p:nvSpPr>
          <p:cNvPr id="4" name="Прямоугольник 3"/>
          <p:cNvSpPr/>
          <p:nvPr/>
        </p:nvSpPr>
        <p:spPr>
          <a:xfrm>
            <a:off x="683568" y="2564904"/>
            <a:ext cx="7632847" cy="1200329"/>
          </a:xfrm>
          <a:prstGeom prst="rect">
            <a:avLst/>
          </a:prstGeom>
        </p:spPr>
        <p:txBody>
          <a:bodyPr wrap="square">
            <a:spAutoFit/>
          </a:bodyPr>
          <a:lstStyle/>
          <a:p>
            <a:pPr algn="ctr">
              <a:spcAft>
                <a:spcPts val="0"/>
              </a:spcAft>
            </a:pPr>
            <a:r>
              <a:rPr lang="ru-RU" b="1" i="1" dirty="0">
                <a:solidFill>
                  <a:schemeClr val="tx2">
                    <a:lumMod val="50000"/>
                  </a:schemeClr>
                </a:solidFill>
                <a:ea typeface="Times New Roman"/>
                <a:cs typeface="Times New Roman"/>
              </a:rPr>
              <a:t>На территории </a:t>
            </a:r>
            <a:r>
              <a:rPr lang="ru-RU" b="1" i="1" dirty="0" err="1">
                <a:solidFill>
                  <a:schemeClr val="tx2">
                    <a:lumMod val="50000"/>
                  </a:schemeClr>
                </a:solidFill>
                <a:ea typeface="Times New Roman"/>
                <a:cs typeface="Times New Roman"/>
              </a:rPr>
              <a:t>Зеленчукского</a:t>
            </a:r>
            <a:r>
              <a:rPr lang="ru-RU" b="1" i="1" dirty="0">
                <a:solidFill>
                  <a:schemeClr val="tx2">
                    <a:lumMod val="50000"/>
                  </a:schemeClr>
                </a:solidFill>
                <a:ea typeface="Times New Roman"/>
                <a:cs typeface="Times New Roman"/>
              </a:rPr>
              <a:t> района 9 сельских поселений. Каждое сельское поселение района </a:t>
            </a:r>
            <a:r>
              <a:rPr lang="ru-RU" b="1" i="1" dirty="0" smtClean="0">
                <a:solidFill>
                  <a:schemeClr val="tx2">
                    <a:lumMod val="50000"/>
                  </a:schemeClr>
                </a:solidFill>
                <a:ea typeface="Times New Roman"/>
                <a:cs typeface="Times New Roman"/>
              </a:rPr>
              <a:t>формирует </a:t>
            </a:r>
            <a:r>
              <a:rPr lang="ru-RU" b="1" i="1" dirty="0">
                <a:solidFill>
                  <a:schemeClr val="tx2">
                    <a:lumMod val="50000"/>
                  </a:schemeClr>
                </a:solidFill>
                <a:ea typeface="Times New Roman"/>
                <a:cs typeface="Times New Roman"/>
              </a:rPr>
              <a:t>и </a:t>
            </a:r>
            <a:r>
              <a:rPr lang="ru-RU" b="1" i="1" dirty="0" smtClean="0">
                <a:solidFill>
                  <a:schemeClr val="tx2">
                    <a:lumMod val="50000"/>
                  </a:schemeClr>
                </a:solidFill>
                <a:ea typeface="Times New Roman"/>
                <a:cs typeface="Times New Roman"/>
              </a:rPr>
              <a:t>исполняет местный бюджет поселения </a:t>
            </a:r>
            <a:r>
              <a:rPr lang="ru-RU" b="1" i="1" dirty="0">
                <a:solidFill>
                  <a:schemeClr val="tx2">
                    <a:lumMod val="50000"/>
                  </a:schemeClr>
                </a:solidFill>
                <a:ea typeface="Times New Roman"/>
                <a:cs typeface="Times New Roman"/>
              </a:rPr>
              <a:t>самостоятельно</a:t>
            </a:r>
            <a:r>
              <a:rPr lang="ru-RU" b="1" i="1" dirty="0" smtClean="0">
                <a:solidFill>
                  <a:schemeClr val="tx2">
                    <a:lumMod val="50000"/>
                  </a:schemeClr>
                </a:solidFill>
                <a:ea typeface="Times New Roman"/>
                <a:cs typeface="Times New Roman"/>
              </a:rPr>
              <a:t>. С </a:t>
            </a:r>
            <a:r>
              <a:rPr lang="ru-RU" b="1" i="1" dirty="0">
                <a:solidFill>
                  <a:schemeClr val="tx2">
                    <a:lumMod val="50000"/>
                  </a:schemeClr>
                </a:solidFill>
                <a:ea typeface="Times New Roman"/>
                <a:cs typeface="Times New Roman"/>
              </a:rPr>
              <a:t>учетом поселений формируется консолидированный бюджет района и отчетность. </a:t>
            </a:r>
            <a:endParaRPr lang="ru-RU" b="1" i="1" dirty="0">
              <a:solidFill>
                <a:schemeClr val="tx2">
                  <a:lumMod val="50000"/>
                </a:schemeClr>
              </a:solidFill>
              <a:ea typeface="Calibri"/>
              <a:cs typeface="Times New Roman"/>
            </a:endParaRPr>
          </a:p>
        </p:txBody>
      </p:sp>
      <p:sp>
        <p:nvSpPr>
          <p:cNvPr id="5" name="Прямоугольник 4"/>
          <p:cNvSpPr/>
          <p:nvPr/>
        </p:nvSpPr>
        <p:spPr>
          <a:xfrm>
            <a:off x="159501" y="861680"/>
            <a:ext cx="7632847" cy="1631216"/>
          </a:xfrm>
          <a:prstGeom prst="rect">
            <a:avLst/>
          </a:prstGeom>
        </p:spPr>
        <p:txBody>
          <a:bodyPr wrap="square">
            <a:spAutoFit/>
          </a:bodyPr>
          <a:lstStyle/>
          <a:p>
            <a:pPr algn="ctr"/>
            <a:r>
              <a:rPr lang="ru-RU" sz="2000" b="1" i="1" dirty="0">
                <a:solidFill>
                  <a:schemeClr val="tx2">
                    <a:lumMod val="50000"/>
                  </a:schemeClr>
                </a:solidFill>
              </a:rPr>
              <a:t>Исполнение бюджета  -  это процесс, который обеспечивает своевременное и полное поступление доходов в целом и по каждому источнику, а также финансирование  бюджетополучателей в течение финансового года в пределах утвержденных по бюджету сумм и целевой направленности.</a:t>
            </a:r>
          </a:p>
        </p:txBody>
      </p:sp>
      <p:sp>
        <p:nvSpPr>
          <p:cNvPr id="6" name="Прямоугольник 5"/>
          <p:cNvSpPr/>
          <p:nvPr/>
        </p:nvSpPr>
        <p:spPr>
          <a:xfrm rot="10800000" flipV="1">
            <a:off x="2555777" y="4077072"/>
            <a:ext cx="6552728" cy="2677656"/>
          </a:xfrm>
          <a:prstGeom prst="rect">
            <a:avLst/>
          </a:prstGeom>
          <a:solidFill>
            <a:schemeClr val="accent3">
              <a:lumMod val="20000"/>
              <a:lumOff val="80000"/>
            </a:schemeClr>
          </a:solidFill>
        </p:spPr>
        <p:txBody>
          <a:bodyPr wrap="square">
            <a:spAutoFit/>
          </a:bodyPr>
          <a:lstStyle/>
          <a:p>
            <a:r>
              <a:rPr lang="ru-RU" sz="1600" b="1" i="1" dirty="0" smtClean="0">
                <a:solidFill>
                  <a:schemeClr val="tx2">
                    <a:lumMod val="50000"/>
                  </a:schemeClr>
                </a:solidFill>
                <a:effectLst>
                  <a:outerShdw blurRad="38100" dist="38100" dir="2700000" algn="tl">
                    <a:srgbClr val="000000">
                      <a:alpha val="43137"/>
                    </a:srgbClr>
                  </a:outerShdw>
                </a:effectLst>
              </a:rPr>
              <a:t>  Бюджет </a:t>
            </a:r>
            <a:r>
              <a:rPr lang="ru-RU" sz="1600" b="1" i="1" dirty="0">
                <a:solidFill>
                  <a:schemeClr val="tx2">
                    <a:lumMod val="50000"/>
                  </a:schemeClr>
                </a:solidFill>
                <a:effectLst>
                  <a:outerShdw blurRad="38100" dist="38100" dir="2700000" algn="tl">
                    <a:srgbClr val="000000">
                      <a:alpha val="43137"/>
                    </a:srgbClr>
                  </a:outerShdw>
                </a:effectLst>
              </a:rPr>
              <a:t>муниципального района (районный бюджет):       </a:t>
            </a:r>
            <a:r>
              <a:rPr lang="ru-RU" b="1" i="1" dirty="0">
                <a:solidFill>
                  <a:schemeClr val="tx2">
                    <a:lumMod val="50000"/>
                  </a:schemeClr>
                </a:solidFill>
                <a:effectLst>
                  <a:outerShdw blurRad="38100" dist="38100" dir="2700000" algn="tl">
                    <a:srgbClr val="000000">
                      <a:alpha val="43137"/>
                    </a:srgbClr>
                  </a:outerShdw>
                </a:effectLst>
              </a:rPr>
              <a:t>                                                                                              </a:t>
            </a:r>
            <a:r>
              <a:rPr lang="ru-RU" b="1" i="1" dirty="0" smtClean="0">
                <a:solidFill>
                  <a:schemeClr val="tx2">
                    <a:lumMod val="50000"/>
                  </a:schemeClr>
                </a:solidFill>
                <a:effectLst>
                  <a:outerShdw blurRad="38100" dist="38100" dir="2700000" algn="tl">
                    <a:srgbClr val="000000">
                      <a:alpha val="43137"/>
                    </a:srgbClr>
                  </a:outerShdw>
                </a:effectLst>
              </a:rPr>
              <a:t>    </a:t>
            </a:r>
          </a:p>
          <a:p>
            <a:r>
              <a:rPr lang="ru-RU" sz="1500" b="1" i="1" dirty="0">
                <a:solidFill>
                  <a:schemeClr val="tx2">
                    <a:lumMod val="50000"/>
                  </a:schemeClr>
                </a:solidFill>
                <a:effectLst>
                  <a:outerShdw blurRad="38100" dist="38100" dir="2700000" algn="tl">
                    <a:srgbClr val="000000">
                      <a:alpha val="43137"/>
                    </a:srgbClr>
                  </a:outerShdw>
                </a:effectLst>
              </a:rPr>
              <a:t> </a:t>
            </a:r>
            <a:r>
              <a:rPr lang="ru-RU" sz="1500" b="1" i="1" dirty="0" smtClean="0">
                <a:solidFill>
                  <a:schemeClr val="tx2">
                    <a:lumMod val="50000"/>
                  </a:schemeClr>
                </a:solidFill>
                <a:effectLst>
                  <a:outerShdw blurRad="38100" dist="38100" dir="2700000" algn="tl">
                    <a:srgbClr val="000000">
                      <a:alpha val="43137"/>
                    </a:srgbClr>
                  </a:outerShdw>
                </a:effectLst>
              </a:rPr>
              <a:t>    </a:t>
            </a:r>
            <a:r>
              <a:rPr lang="ru-RU" sz="1500" i="1" dirty="0" smtClean="0">
                <a:solidFill>
                  <a:schemeClr val="tx2">
                    <a:lumMod val="50000"/>
                  </a:schemeClr>
                </a:solidFill>
              </a:rPr>
              <a:t>И</a:t>
            </a:r>
            <a:r>
              <a:rPr lang="ru-RU" sz="1500" b="1" i="1" dirty="0" smtClean="0">
                <a:solidFill>
                  <a:schemeClr val="tx2">
                    <a:lumMod val="50000"/>
                  </a:schemeClr>
                </a:solidFill>
              </a:rPr>
              <a:t>сполнение </a:t>
            </a:r>
            <a:r>
              <a:rPr lang="ru-RU" sz="1500" b="1" i="1" dirty="0">
                <a:solidFill>
                  <a:schemeClr val="tx2">
                    <a:lumMod val="50000"/>
                  </a:schemeClr>
                </a:solidFill>
              </a:rPr>
              <a:t>доходов районного бюджета составило  99,9 % или на </a:t>
            </a:r>
            <a:r>
              <a:rPr lang="ru-RU" sz="1500" b="1" i="1" dirty="0" smtClean="0">
                <a:solidFill>
                  <a:schemeClr val="tx2">
                    <a:lumMod val="50000"/>
                  </a:schemeClr>
                </a:solidFill>
              </a:rPr>
              <a:t>    </a:t>
            </a:r>
          </a:p>
          <a:p>
            <a:r>
              <a:rPr lang="ru-RU" sz="1500" b="1" i="1" dirty="0">
                <a:solidFill>
                  <a:schemeClr val="tx2">
                    <a:lumMod val="50000"/>
                  </a:schemeClr>
                </a:solidFill>
              </a:rPr>
              <a:t> </a:t>
            </a:r>
            <a:r>
              <a:rPr lang="ru-RU" sz="1500" b="1" i="1" dirty="0" smtClean="0">
                <a:solidFill>
                  <a:schemeClr val="tx2">
                    <a:lumMod val="50000"/>
                  </a:schemeClr>
                </a:solidFill>
              </a:rPr>
              <a:t>    сумму 881 657,2 </a:t>
            </a:r>
            <a:r>
              <a:rPr lang="ru-RU" sz="1500" b="1" i="1" dirty="0">
                <a:solidFill>
                  <a:schemeClr val="tx2">
                    <a:lumMod val="50000"/>
                  </a:schemeClr>
                </a:solidFill>
              </a:rPr>
              <a:t>тыс. </a:t>
            </a:r>
            <a:r>
              <a:rPr lang="ru-RU" sz="1500" b="1" i="1" dirty="0" smtClean="0">
                <a:solidFill>
                  <a:schemeClr val="tx2">
                    <a:lumMod val="50000"/>
                  </a:schemeClr>
                </a:solidFill>
              </a:rPr>
              <a:t>руб., </a:t>
            </a:r>
            <a:r>
              <a:rPr lang="ru-RU" sz="1500" b="1" i="1" dirty="0">
                <a:solidFill>
                  <a:schemeClr val="tx2">
                    <a:lumMod val="50000"/>
                  </a:schemeClr>
                </a:solidFill>
              </a:rPr>
              <a:t>при уточненном годовом плане </a:t>
            </a:r>
            <a:r>
              <a:rPr lang="ru-RU" sz="1500" b="1" i="1" dirty="0" smtClean="0">
                <a:solidFill>
                  <a:schemeClr val="tx2">
                    <a:lumMod val="50000"/>
                  </a:schemeClr>
                </a:solidFill>
              </a:rPr>
              <a:t>по доходам   </a:t>
            </a:r>
          </a:p>
          <a:p>
            <a:r>
              <a:rPr lang="ru-RU" sz="1500" b="1" i="1" dirty="0">
                <a:solidFill>
                  <a:schemeClr val="tx2">
                    <a:lumMod val="50000"/>
                  </a:schemeClr>
                </a:solidFill>
              </a:rPr>
              <a:t> </a:t>
            </a:r>
            <a:r>
              <a:rPr lang="ru-RU" sz="1500" b="1" i="1" dirty="0" smtClean="0">
                <a:solidFill>
                  <a:schemeClr val="tx2">
                    <a:lumMod val="50000"/>
                  </a:schemeClr>
                </a:solidFill>
              </a:rPr>
              <a:t>    882 193,9 тыс</a:t>
            </a:r>
            <a:r>
              <a:rPr lang="ru-RU" sz="1500" b="1" i="1" dirty="0">
                <a:solidFill>
                  <a:schemeClr val="tx2">
                    <a:lumMod val="50000"/>
                  </a:schemeClr>
                </a:solidFill>
              </a:rPr>
              <a:t>. </a:t>
            </a:r>
            <a:r>
              <a:rPr lang="ru-RU" sz="1500" b="1" i="1" dirty="0" smtClean="0">
                <a:solidFill>
                  <a:schemeClr val="tx2">
                    <a:lumMod val="50000"/>
                  </a:schemeClr>
                </a:solidFill>
              </a:rPr>
              <a:t>руб.;  </a:t>
            </a:r>
            <a:r>
              <a:rPr lang="ru-RU" sz="1500" b="1" i="1" dirty="0">
                <a:solidFill>
                  <a:schemeClr val="tx2">
                    <a:lumMod val="50000"/>
                  </a:schemeClr>
                </a:solidFill>
              </a:rPr>
              <a:t>по расходам исполнено на 99,7%  или в сумме  </a:t>
            </a:r>
            <a:r>
              <a:rPr lang="ru-RU" sz="1500" b="1" i="1" dirty="0" smtClean="0">
                <a:solidFill>
                  <a:schemeClr val="tx2">
                    <a:lumMod val="50000"/>
                  </a:schemeClr>
                </a:solidFill>
              </a:rPr>
              <a:t>             </a:t>
            </a:r>
          </a:p>
          <a:p>
            <a:r>
              <a:rPr lang="ru-RU" sz="1500" b="1" i="1" dirty="0">
                <a:solidFill>
                  <a:schemeClr val="tx2">
                    <a:lumMod val="50000"/>
                  </a:schemeClr>
                </a:solidFill>
              </a:rPr>
              <a:t> </a:t>
            </a:r>
            <a:r>
              <a:rPr lang="ru-RU" sz="1500" b="1" i="1" dirty="0" smtClean="0">
                <a:solidFill>
                  <a:schemeClr val="tx2">
                    <a:lumMod val="50000"/>
                  </a:schemeClr>
                </a:solidFill>
              </a:rPr>
              <a:t>    883 646,8 тыс</a:t>
            </a:r>
            <a:r>
              <a:rPr lang="ru-RU" sz="1500" b="1" i="1" dirty="0">
                <a:solidFill>
                  <a:schemeClr val="tx2">
                    <a:lumMod val="50000"/>
                  </a:schemeClr>
                </a:solidFill>
              </a:rPr>
              <a:t>. </a:t>
            </a:r>
            <a:r>
              <a:rPr lang="ru-RU" sz="1500" b="1" i="1" dirty="0" smtClean="0">
                <a:solidFill>
                  <a:schemeClr val="tx2">
                    <a:lumMod val="50000"/>
                  </a:schemeClr>
                </a:solidFill>
              </a:rPr>
              <a:t> руб.  </a:t>
            </a:r>
            <a:r>
              <a:rPr lang="ru-RU" sz="1500" b="1" i="1" dirty="0">
                <a:solidFill>
                  <a:schemeClr val="tx2">
                    <a:lumMod val="50000"/>
                  </a:schemeClr>
                </a:solidFill>
              </a:rPr>
              <a:t>при уточненном плане </a:t>
            </a:r>
            <a:r>
              <a:rPr lang="ru-RU" sz="1500" b="1" i="1" dirty="0" smtClean="0">
                <a:solidFill>
                  <a:schemeClr val="tx2">
                    <a:lumMod val="50000"/>
                  </a:schemeClr>
                </a:solidFill>
              </a:rPr>
              <a:t>885 828,0 </a:t>
            </a:r>
            <a:r>
              <a:rPr lang="ru-RU" sz="1500" b="1" i="1" dirty="0">
                <a:solidFill>
                  <a:schemeClr val="tx2">
                    <a:lumMod val="50000"/>
                  </a:schemeClr>
                </a:solidFill>
              </a:rPr>
              <a:t>тыс</a:t>
            </a:r>
            <a:r>
              <a:rPr lang="ru-RU" sz="1500" b="1" i="1" dirty="0" smtClean="0">
                <a:solidFill>
                  <a:schemeClr val="tx2">
                    <a:lumMod val="50000"/>
                  </a:schemeClr>
                </a:solidFill>
              </a:rPr>
              <a:t>. руб</a:t>
            </a:r>
            <a:r>
              <a:rPr lang="ru-RU" sz="1500" b="1" i="1" dirty="0">
                <a:solidFill>
                  <a:schemeClr val="tx2">
                    <a:lumMod val="50000"/>
                  </a:schemeClr>
                </a:solidFill>
              </a:rPr>
              <a:t>. </a:t>
            </a:r>
          </a:p>
          <a:p>
            <a:r>
              <a:rPr lang="ru-RU" sz="1600" b="1" i="1" dirty="0" smtClean="0">
                <a:solidFill>
                  <a:schemeClr val="tx2">
                    <a:lumMod val="50000"/>
                  </a:schemeClr>
                </a:solidFill>
                <a:effectLst>
                  <a:outerShdw blurRad="38100" dist="38100" dir="2700000" algn="tl">
                    <a:srgbClr val="000000">
                      <a:alpha val="43137"/>
                    </a:srgbClr>
                  </a:outerShdw>
                </a:effectLst>
              </a:rPr>
              <a:t>  Консолидированный </a:t>
            </a:r>
            <a:r>
              <a:rPr lang="ru-RU" sz="1600" b="1" i="1" dirty="0">
                <a:solidFill>
                  <a:schemeClr val="tx2">
                    <a:lumMod val="50000"/>
                  </a:schemeClr>
                </a:solidFill>
                <a:effectLst>
                  <a:outerShdw blurRad="38100" dist="38100" dir="2700000" algn="tl">
                    <a:srgbClr val="000000">
                      <a:alpha val="43137"/>
                    </a:srgbClr>
                  </a:outerShdw>
                </a:effectLst>
              </a:rPr>
              <a:t>бюджет района </a:t>
            </a:r>
            <a:r>
              <a:rPr lang="ru-RU" sz="1600" b="1" i="1" dirty="0" smtClean="0">
                <a:solidFill>
                  <a:schemeClr val="tx2">
                    <a:lumMod val="50000"/>
                  </a:schemeClr>
                </a:solidFill>
                <a:effectLst>
                  <a:outerShdw blurRad="38100" dist="38100" dir="2700000" algn="tl">
                    <a:srgbClr val="000000">
                      <a:alpha val="43137"/>
                    </a:srgbClr>
                  </a:outerShdw>
                </a:effectLst>
              </a:rPr>
              <a:t> </a:t>
            </a:r>
            <a:r>
              <a:rPr lang="ru-RU" sz="1400" b="1" i="1" dirty="0" smtClean="0">
                <a:solidFill>
                  <a:schemeClr val="tx2">
                    <a:lumMod val="50000"/>
                  </a:schemeClr>
                </a:solidFill>
                <a:effectLst>
                  <a:outerShdw blurRad="38100" dist="38100" dir="2700000" algn="tl">
                    <a:srgbClr val="000000">
                      <a:alpha val="43137"/>
                    </a:srgbClr>
                  </a:outerShdw>
                </a:effectLst>
              </a:rPr>
              <a:t>(</a:t>
            </a:r>
            <a:r>
              <a:rPr lang="ru-RU" sz="1400" b="1" i="1" dirty="0">
                <a:solidFill>
                  <a:schemeClr val="tx2">
                    <a:lumMod val="50000"/>
                  </a:schemeClr>
                </a:solidFill>
                <a:effectLst>
                  <a:outerShdw blurRad="38100" dist="38100" dir="2700000" algn="tl">
                    <a:srgbClr val="000000">
                      <a:alpha val="43137"/>
                    </a:srgbClr>
                  </a:outerShdw>
                </a:effectLst>
              </a:rPr>
              <a:t>муниципальный район + сельские </a:t>
            </a:r>
            <a:r>
              <a:rPr lang="ru-RU" sz="1400" b="1" i="1" dirty="0" smtClean="0">
                <a:solidFill>
                  <a:schemeClr val="tx2">
                    <a:lumMod val="50000"/>
                  </a:schemeClr>
                </a:solidFill>
                <a:effectLst>
                  <a:outerShdw blurRad="38100" dist="38100" dir="2700000" algn="tl">
                    <a:srgbClr val="000000">
                      <a:alpha val="43137"/>
                    </a:srgbClr>
                  </a:outerShdw>
                </a:effectLst>
              </a:rPr>
              <a:t>  </a:t>
            </a:r>
          </a:p>
          <a:p>
            <a:r>
              <a:rPr lang="ru-RU" sz="1400" b="1" i="1" dirty="0">
                <a:solidFill>
                  <a:schemeClr val="tx2">
                    <a:lumMod val="50000"/>
                  </a:schemeClr>
                </a:solidFill>
                <a:effectLst>
                  <a:outerShdw blurRad="38100" dist="38100" dir="2700000" algn="tl">
                    <a:srgbClr val="000000">
                      <a:alpha val="43137"/>
                    </a:srgbClr>
                  </a:outerShdw>
                </a:effectLst>
              </a:rPr>
              <a:t> </a:t>
            </a:r>
            <a:r>
              <a:rPr lang="ru-RU" sz="1400" b="1" i="1" dirty="0" smtClean="0">
                <a:solidFill>
                  <a:schemeClr val="tx2">
                    <a:lumMod val="50000"/>
                  </a:schemeClr>
                </a:solidFill>
                <a:effectLst>
                  <a:outerShdw blurRad="38100" dist="38100" dir="2700000" algn="tl">
                    <a:srgbClr val="000000">
                      <a:alpha val="43137"/>
                    </a:srgbClr>
                  </a:outerShdw>
                </a:effectLst>
              </a:rPr>
              <a:t>  поселения</a:t>
            </a:r>
            <a:r>
              <a:rPr lang="ru-RU" sz="1400" b="1" i="1" dirty="0">
                <a:solidFill>
                  <a:schemeClr val="tx2">
                    <a:lumMod val="50000"/>
                  </a:schemeClr>
                </a:solidFill>
                <a:effectLst>
                  <a:outerShdw blurRad="38100" dist="38100" dir="2700000" algn="tl">
                    <a:srgbClr val="000000">
                      <a:alpha val="43137"/>
                    </a:srgbClr>
                  </a:outerShdw>
                </a:effectLst>
              </a:rPr>
              <a:t>)</a:t>
            </a:r>
            <a:r>
              <a:rPr lang="ru-RU" sz="1400" b="1" i="1" dirty="0">
                <a:solidFill>
                  <a:schemeClr val="tx2">
                    <a:lumMod val="50000"/>
                  </a:schemeClr>
                </a:solidFill>
              </a:rPr>
              <a:t>:                                         </a:t>
            </a:r>
            <a:r>
              <a:rPr lang="ru-RU" sz="1400" b="1" i="1" dirty="0" smtClean="0">
                <a:solidFill>
                  <a:schemeClr val="tx2">
                    <a:lumMod val="50000"/>
                  </a:schemeClr>
                </a:solidFill>
              </a:rPr>
              <a:t>      </a:t>
            </a:r>
          </a:p>
          <a:p>
            <a:r>
              <a:rPr lang="ru-RU" sz="1400" b="1" i="1" dirty="0" smtClean="0">
                <a:solidFill>
                  <a:schemeClr val="tx2">
                    <a:lumMod val="50000"/>
                  </a:schemeClr>
                </a:solidFill>
              </a:rPr>
              <a:t>     </a:t>
            </a:r>
            <a:r>
              <a:rPr lang="ru-RU" sz="1500" b="1" i="1" dirty="0" smtClean="0">
                <a:solidFill>
                  <a:schemeClr val="tx2">
                    <a:lumMod val="50000"/>
                  </a:schemeClr>
                </a:solidFill>
              </a:rPr>
              <a:t>По </a:t>
            </a:r>
            <a:r>
              <a:rPr lang="ru-RU" sz="1500" b="1" i="1" dirty="0">
                <a:solidFill>
                  <a:schemeClr val="tx2">
                    <a:lumMod val="50000"/>
                  </a:schemeClr>
                </a:solidFill>
              </a:rPr>
              <a:t>доходам  исполнено  99 %  или на сумму  </a:t>
            </a:r>
            <a:r>
              <a:rPr lang="ru-RU" sz="1500" b="1" i="1" dirty="0" smtClean="0">
                <a:solidFill>
                  <a:schemeClr val="tx2">
                    <a:lumMod val="50000"/>
                  </a:schemeClr>
                </a:solidFill>
              </a:rPr>
              <a:t>1 055 580,2 </a:t>
            </a:r>
            <a:r>
              <a:rPr lang="ru-RU" sz="1500" b="1" i="1" dirty="0">
                <a:solidFill>
                  <a:schemeClr val="tx2">
                    <a:lumMod val="50000"/>
                  </a:schemeClr>
                </a:solidFill>
              </a:rPr>
              <a:t>тыс</a:t>
            </a:r>
            <a:r>
              <a:rPr lang="ru-RU" sz="1500" b="1" i="1" dirty="0" smtClean="0">
                <a:solidFill>
                  <a:schemeClr val="tx2">
                    <a:lumMod val="50000"/>
                  </a:schemeClr>
                </a:solidFill>
              </a:rPr>
              <a:t>. руб</a:t>
            </a:r>
            <a:r>
              <a:rPr lang="ru-RU" sz="1500" b="1" i="1" dirty="0">
                <a:solidFill>
                  <a:schemeClr val="tx2">
                    <a:lumMod val="50000"/>
                  </a:schemeClr>
                </a:solidFill>
              </a:rPr>
              <a:t>. при </a:t>
            </a:r>
            <a:r>
              <a:rPr lang="ru-RU" sz="1500" b="1" i="1" dirty="0" smtClean="0">
                <a:solidFill>
                  <a:schemeClr val="tx2">
                    <a:lumMod val="50000"/>
                  </a:schemeClr>
                </a:solidFill>
              </a:rPr>
              <a:t>  </a:t>
            </a:r>
          </a:p>
          <a:p>
            <a:r>
              <a:rPr lang="ru-RU" sz="1500" b="1" i="1" dirty="0">
                <a:solidFill>
                  <a:schemeClr val="tx2">
                    <a:lumMod val="50000"/>
                  </a:schemeClr>
                </a:solidFill>
              </a:rPr>
              <a:t> </a:t>
            </a:r>
            <a:r>
              <a:rPr lang="ru-RU" sz="1500" b="1" i="1" dirty="0" smtClean="0">
                <a:solidFill>
                  <a:schemeClr val="tx2">
                    <a:lumMod val="50000"/>
                  </a:schemeClr>
                </a:solidFill>
              </a:rPr>
              <a:t>   уточненном </a:t>
            </a:r>
            <a:r>
              <a:rPr lang="ru-RU" sz="1500" b="1" i="1" dirty="0">
                <a:solidFill>
                  <a:schemeClr val="tx2">
                    <a:lumMod val="50000"/>
                  </a:schemeClr>
                </a:solidFill>
              </a:rPr>
              <a:t>плане доходов  </a:t>
            </a:r>
            <a:r>
              <a:rPr lang="ru-RU" sz="1500" b="1" i="1" dirty="0" smtClean="0">
                <a:solidFill>
                  <a:schemeClr val="tx2">
                    <a:lumMod val="50000"/>
                  </a:schemeClr>
                </a:solidFill>
              </a:rPr>
              <a:t>1 069 540,8 </a:t>
            </a:r>
            <a:r>
              <a:rPr lang="ru-RU" sz="1500" b="1" i="1" dirty="0">
                <a:solidFill>
                  <a:schemeClr val="tx2">
                    <a:lumMod val="50000"/>
                  </a:schemeClr>
                </a:solidFill>
              </a:rPr>
              <a:t>тыс</a:t>
            </a:r>
            <a:r>
              <a:rPr lang="ru-RU" sz="1500" b="1" i="1" dirty="0" smtClean="0">
                <a:solidFill>
                  <a:schemeClr val="tx2">
                    <a:lumMod val="50000"/>
                  </a:schemeClr>
                </a:solidFill>
              </a:rPr>
              <a:t>. руб</a:t>
            </a:r>
            <a:r>
              <a:rPr lang="ru-RU" sz="1500" b="1" i="1" dirty="0">
                <a:solidFill>
                  <a:schemeClr val="tx2">
                    <a:lumMod val="50000"/>
                  </a:schemeClr>
                </a:solidFill>
              </a:rPr>
              <a:t>.;  </a:t>
            </a:r>
            <a:endParaRPr lang="ru-RU" sz="1500" b="1" i="1" dirty="0" smtClean="0">
              <a:solidFill>
                <a:schemeClr val="tx2">
                  <a:lumMod val="50000"/>
                </a:schemeClr>
              </a:solidFill>
            </a:endParaRPr>
          </a:p>
          <a:p>
            <a:r>
              <a:rPr lang="ru-RU" sz="1500" b="1" i="1" dirty="0">
                <a:solidFill>
                  <a:schemeClr val="tx2">
                    <a:lumMod val="50000"/>
                  </a:schemeClr>
                </a:solidFill>
              </a:rPr>
              <a:t> </a:t>
            </a:r>
            <a:r>
              <a:rPr lang="ru-RU" sz="1500" b="1" i="1" dirty="0" smtClean="0">
                <a:solidFill>
                  <a:schemeClr val="tx2">
                    <a:lumMod val="50000"/>
                  </a:schemeClr>
                </a:solidFill>
              </a:rPr>
              <a:t>   По </a:t>
            </a:r>
            <a:r>
              <a:rPr lang="ru-RU" sz="1500" b="1" i="1" dirty="0">
                <a:solidFill>
                  <a:schemeClr val="tx2">
                    <a:lumMod val="50000"/>
                  </a:schemeClr>
                </a:solidFill>
              </a:rPr>
              <a:t>расходам исполнено на 97 </a:t>
            </a:r>
            <a:r>
              <a:rPr lang="ru-RU" sz="1500" b="1" i="1" dirty="0" smtClean="0">
                <a:solidFill>
                  <a:schemeClr val="tx2">
                    <a:lumMod val="50000"/>
                  </a:schemeClr>
                </a:solidFill>
              </a:rPr>
              <a:t>%,  </a:t>
            </a:r>
            <a:r>
              <a:rPr lang="ru-RU" sz="1500" b="1" i="1" dirty="0">
                <a:solidFill>
                  <a:schemeClr val="tx2">
                    <a:lumMod val="50000"/>
                  </a:schemeClr>
                </a:solidFill>
              </a:rPr>
              <a:t>при уточненном плане </a:t>
            </a:r>
            <a:r>
              <a:rPr lang="ru-RU" sz="1500" b="1" i="1" dirty="0" smtClean="0">
                <a:solidFill>
                  <a:schemeClr val="tx2">
                    <a:lumMod val="50000"/>
                  </a:schemeClr>
                </a:solidFill>
              </a:rPr>
              <a:t> расходов             </a:t>
            </a:r>
          </a:p>
          <a:p>
            <a:r>
              <a:rPr lang="ru-RU" sz="1500" b="1" i="1" dirty="0">
                <a:solidFill>
                  <a:schemeClr val="tx2">
                    <a:lumMod val="50000"/>
                  </a:schemeClr>
                </a:solidFill>
              </a:rPr>
              <a:t> </a:t>
            </a:r>
            <a:r>
              <a:rPr lang="ru-RU" sz="1500" b="1" i="1" dirty="0" smtClean="0">
                <a:solidFill>
                  <a:schemeClr val="tx2">
                    <a:lumMod val="50000"/>
                  </a:schemeClr>
                </a:solidFill>
              </a:rPr>
              <a:t>   1 </a:t>
            </a:r>
            <a:r>
              <a:rPr lang="ru-RU" sz="1500" b="1" i="1" dirty="0">
                <a:solidFill>
                  <a:schemeClr val="tx2">
                    <a:lumMod val="50000"/>
                  </a:schemeClr>
                </a:solidFill>
              </a:rPr>
              <a:t>083 165,3 тыс</a:t>
            </a:r>
            <a:r>
              <a:rPr lang="ru-RU" sz="1500" b="1" i="1" dirty="0" smtClean="0">
                <a:solidFill>
                  <a:schemeClr val="tx2">
                    <a:lumMod val="50000"/>
                  </a:schemeClr>
                </a:solidFill>
              </a:rPr>
              <a:t>. руб. исполнено </a:t>
            </a:r>
            <a:r>
              <a:rPr lang="ru-RU" sz="1500" b="1" i="1" dirty="0">
                <a:solidFill>
                  <a:schemeClr val="tx2">
                    <a:lumMod val="50000"/>
                  </a:schemeClr>
                </a:solidFill>
              </a:rPr>
              <a:t>на сумму 1 050 442,1 тыс</a:t>
            </a:r>
            <a:r>
              <a:rPr lang="ru-RU" sz="1500" b="1" i="1" dirty="0" smtClean="0">
                <a:solidFill>
                  <a:schemeClr val="tx2">
                    <a:lumMod val="50000"/>
                  </a:schemeClr>
                </a:solidFill>
              </a:rPr>
              <a:t>. руб</a:t>
            </a:r>
            <a:r>
              <a:rPr lang="ru-RU" sz="1500" b="1" i="1" dirty="0">
                <a:solidFill>
                  <a:schemeClr val="tx2">
                    <a:lumMod val="50000"/>
                  </a:schemeClr>
                </a:solidFill>
              </a:rPr>
              <a:t>.</a:t>
            </a:r>
            <a:endParaRPr lang="ru-RU" sz="1500" dirty="0">
              <a:solidFill>
                <a:schemeClr val="tx2">
                  <a:lumMod val="50000"/>
                </a:schemeClr>
              </a:solidFill>
            </a:endParaRPr>
          </a:p>
        </p:txBody>
      </p:sp>
      <p:sp>
        <p:nvSpPr>
          <p:cNvPr id="9" name="Прямоугольник 8"/>
          <p:cNvSpPr/>
          <p:nvPr/>
        </p:nvSpPr>
        <p:spPr>
          <a:xfrm>
            <a:off x="395536" y="261809"/>
            <a:ext cx="7272808" cy="461665"/>
          </a:xfrm>
          <a:prstGeom prst="rect">
            <a:avLst/>
          </a:prstGeom>
          <a:solidFill>
            <a:schemeClr val="accent1">
              <a:lumMod val="40000"/>
              <a:lumOff val="60000"/>
            </a:schemeClr>
          </a:solidFill>
          <a:scene3d>
            <a:camera prst="orthographicFront"/>
            <a:lightRig rig="threePt" dir="t"/>
          </a:scene3d>
          <a:sp3d>
            <a:bevelT w="152400" h="50800" prst="softRound"/>
          </a:sp3d>
        </p:spPr>
        <p:txBody>
          <a:bodyPr wrap="square">
            <a:spAutoFit/>
          </a:bodyPr>
          <a:lstStyle/>
          <a:p>
            <a:pPr algn="ctr"/>
            <a:r>
              <a:rPr lang="ru-RU" sz="2400" b="1" i="1" dirty="0" smtClean="0">
                <a:solidFill>
                  <a:schemeClr val="bg2">
                    <a:lumMod val="10000"/>
                  </a:schemeClr>
                </a:solidFill>
                <a:effectLst>
                  <a:outerShdw blurRad="38100" dist="38100" dir="2700000" algn="tl">
                    <a:srgbClr val="000000">
                      <a:alpha val="43137"/>
                    </a:srgbClr>
                  </a:outerShdw>
                </a:effectLst>
              </a:rPr>
              <a:t>Исполнение бюджета муниципального района </a:t>
            </a:r>
            <a:endParaRPr lang="ru-RU" sz="2400" dirty="0">
              <a:solidFill>
                <a:schemeClr val="bg2">
                  <a:lumMod val="10000"/>
                </a:schemeClr>
              </a:solidFill>
              <a:effectLst>
                <a:outerShdw blurRad="38100" dist="38100" dir="2700000" algn="tl">
                  <a:srgbClr val="000000">
                    <a:alpha val="43137"/>
                  </a:srgbClr>
                </a:outerShdw>
              </a:effectLst>
            </a:endParaRPr>
          </a:p>
        </p:txBody>
      </p:sp>
      <p:sp>
        <p:nvSpPr>
          <p:cNvPr id="12" name="Прямоугольник 11"/>
          <p:cNvSpPr/>
          <p:nvPr/>
        </p:nvSpPr>
        <p:spPr>
          <a:xfrm>
            <a:off x="683568" y="3717032"/>
            <a:ext cx="7920880" cy="369332"/>
          </a:xfrm>
          <a:prstGeom prst="rect">
            <a:avLst/>
          </a:prstGeom>
          <a:solidFill>
            <a:schemeClr val="accent3">
              <a:lumMod val="20000"/>
              <a:lumOff val="80000"/>
            </a:schemeClr>
          </a:solidFill>
        </p:spPr>
        <p:txBody>
          <a:bodyPr wrap="square">
            <a:spAutoFit/>
          </a:bodyPr>
          <a:lstStyle/>
          <a:p>
            <a:r>
              <a:rPr lang="ru-RU" b="1" i="1" dirty="0">
                <a:solidFill>
                  <a:schemeClr val="tx2">
                    <a:lumMod val="50000"/>
                  </a:schemeClr>
                </a:solidFill>
                <a:effectLst>
                  <a:outerShdw blurRad="38100" dist="38100" dir="2700000" algn="tl">
                    <a:srgbClr val="000000">
                      <a:alpha val="43137"/>
                    </a:srgbClr>
                  </a:outerShdw>
                </a:effectLst>
              </a:rPr>
              <a:t>Исполнение бюджета </a:t>
            </a:r>
            <a:r>
              <a:rPr lang="ru-RU" b="1" i="1" dirty="0" err="1">
                <a:solidFill>
                  <a:schemeClr val="tx2">
                    <a:lumMod val="50000"/>
                  </a:schemeClr>
                </a:solidFill>
                <a:effectLst>
                  <a:outerShdw blurRad="38100" dist="38100" dir="2700000" algn="tl">
                    <a:srgbClr val="000000">
                      <a:alpha val="43137"/>
                    </a:srgbClr>
                  </a:outerShdw>
                </a:effectLst>
              </a:rPr>
              <a:t>Зеленчукского</a:t>
            </a:r>
            <a:r>
              <a:rPr lang="ru-RU" b="1" i="1" dirty="0">
                <a:solidFill>
                  <a:schemeClr val="tx2">
                    <a:lumMod val="50000"/>
                  </a:schemeClr>
                </a:solidFill>
                <a:effectLst>
                  <a:outerShdw blurRad="38100" dist="38100" dir="2700000" algn="tl">
                    <a:srgbClr val="000000">
                      <a:alpha val="43137"/>
                    </a:srgbClr>
                  </a:outerShdw>
                </a:effectLst>
              </a:rPr>
              <a:t> муниципального </a:t>
            </a:r>
            <a:r>
              <a:rPr lang="ru-RU" b="1" i="1" dirty="0" smtClean="0">
                <a:solidFill>
                  <a:schemeClr val="tx2">
                    <a:lumMod val="50000"/>
                  </a:schemeClr>
                </a:solidFill>
                <a:effectLst>
                  <a:outerShdw blurRad="38100" dist="38100" dir="2700000" algn="tl">
                    <a:srgbClr val="000000">
                      <a:alpha val="43137"/>
                    </a:srgbClr>
                  </a:outerShdw>
                </a:effectLst>
              </a:rPr>
              <a:t>района за 2015 год:</a:t>
            </a:r>
            <a:endParaRPr lang="ru-RU" dirty="0"/>
          </a:p>
        </p:txBody>
      </p:sp>
    </p:spTree>
    <p:extLst>
      <p:ext uri="{BB962C8B-B14F-4D97-AF65-F5344CB8AC3E}">
        <p14:creationId xmlns:p14="http://schemas.microsoft.com/office/powerpoint/2010/main" val="3354892124"/>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1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2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3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4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8.xml><?xml version="1.0" encoding="utf-8"?>
<a:theme xmlns:a="http://schemas.openxmlformats.org/drawingml/2006/main" name="5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2989</TotalTime>
  <Words>7274</Words>
  <Application>Microsoft Office PowerPoint</Application>
  <PresentationFormat>Экран (4:3)</PresentationFormat>
  <Paragraphs>1444</Paragraphs>
  <Slides>45</Slides>
  <Notes>2</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8</vt:i4>
      </vt:variant>
      <vt:variant>
        <vt:lpstr>Заголовки слайдов</vt:lpstr>
      </vt:variant>
      <vt:variant>
        <vt:i4>45</vt:i4>
      </vt:variant>
    </vt:vector>
  </HeadingPairs>
  <TitlesOfParts>
    <vt:vector size="63" baseType="lpstr">
      <vt:lpstr>Arial Unicode MS</vt:lpstr>
      <vt:lpstr>Ampir Deco</vt:lpstr>
      <vt:lpstr>Arial</vt:lpstr>
      <vt:lpstr>Calibri</vt:lpstr>
      <vt:lpstr>Century Schoolbook</vt:lpstr>
      <vt:lpstr>Constantia</vt:lpstr>
      <vt:lpstr>Mangal</vt:lpstr>
      <vt:lpstr>Times New Roman</vt:lpstr>
      <vt:lpstr>Wingdings</vt:lpstr>
      <vt:lpstr>Wingdings 2</vt:lpstr>
      <vt:lpstr>Тема Office</vt:lpstr>
      <vt:lpstr>1_Тема Office</vt:lpstr>
      <vt:lpstr>Эркер</vt:lpstr>
      <vt:lpstr>1_Эркер</vt:lpstr>
      <vt:lpstr>2_Эркер</vt:lpstr>
      <vt:lpstr>3_Эркер</vt:lpstr>
      <vt:lpstr>4_Эркер</vt:lpstr>
      <vt:lpstr>5_Эркер</vt:lpstr>
      <vt:lpstr>Отчёт  об исполнении бюджета Зеленчукского муниципального района  за 2015 год</vt:lpstr>
      <vt:lpstr>Презентация PowerPoint</vt:lpstr>
      <vt:lpstr>Презентация PowerPoint</vt:lpstr>
      <vt:lpstr>Презентация PowerPoint</vt:lpstr>
      <vt:lpstr>Презентация PowerPoint</vt:lpstr>
      <vt:lpstr>Глоссарий</vt:lpstr>
      <vt:lpstr>    </vt:lpstr>
      <vt:lpstr>          Главный распорядитель бюджетных средств - орган государственной власти субъекта Российской Федерации, орган местного самоуправления, бюджетное учреждение, имеющие право распределять бюджетные средства по подведомственным распорядителям и получателям средств бюджета субъекта Российской Федерации, средств местного бюджета, определенные ведомственной классификацией расходов соответствующего бюджета. Получатель бюджетных средств  – бюджетное или иное учреждение, имеющее право на получение бюджетных средств в соответствии с бюджетной росписью на соответствующий год. Получатель бюджетных средств - это последнее звено в цепочке администраторов бюджетных расходов, это та организация, которая имеет право от имени государства или органов местного самоуправления принять бюджетные обязательства и исполнить их в соответствии с доведенными лимитами                                                                  Типы учреждений: Казенное учреждение – государственное (муниципальное) учреждение, осуществляющее оказание государственных (муниципальных) услуг, выполнение работ и (или) исполнение государственных (муниципальных) функций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  Бюджетное учреждение – некоммерческая организация, созданная Российской Федерацией, субъектом Российской Федерации или муниципальным образованием для выполнения работ, оказания услуг 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здравоохранения, культуры, социальной защиты, занятости населения, физической культуры и спорта, а также в иных сферах  Автономное учреждение – некоммерческая организация, созданная Российской Федерацией, субъектом Российской Федерации или муниципальным образованием для выполнения работ, оказания услуг в целях осуществления предусмотренных законодательством Российской Федерации полномочий органов государственной власти, полномочий органов местного самоуправления в сферах науки, образования, здравоохранения, культуры, средств массовой информации, социальной защиты, занятости населения, физической культуры и спорта, а также в иных сферах в случаях, установленных федеральными законами (в том числе при проведении мероприятий по работе с детьми и молодежью в указанных сферах)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Расходы бюджета Зеленчукского муниципального района в сфере образования</vt:lpstr>
      <vt:lpstr>Расходы бюджета Зеленчукского муниципального района  в сфере культуры</vt:lpstr>
      <vt:lpstr>Расходы бюджета Зеленчукского муниципального района  в сфере  здравоохранения</vt:lpstr>
      <vt:lpstr>Расходы бюджета Зеленчукского муниципального района в сфере социальной политики</vt:lpstr>
      <vt:lpstr>Расходы бюджета Зеленчукского муниципального района на физическую культуру и спорт </vt:lpstr>
      <vt:lpstr>Презентация PowerPoint</vt:lpstr>
      <vt:lpstr>Презентация PowerPoint</vt:lpstr>
      <vt:lpstr>Презентация PowerPoint</vt:lpstr>
      <vt:lpstr>Презентация PowerPoint</vt:lpstr>
      <vt:lpstr>Презентация PowerPoint</vt:lpstr>
      <vt:lpstr> Муниципальная программа                                                                                               «Развитие муниципальной системы образования Зеленчукского муниципального района на 2014-2016 годы» </vt:lpstr>
      <vt:lpstr>Презентация PowerPoint</vt:lpstr>
      <vt:lpstr>Презентация PowerPoint</vt:lpstr>
      <vt:lpstr>Презентация PowerPoint</vt:lpstr>
      <vt:lpstr>Презентация PowerPoint</vt:lpstr>
      <vt:lpstr>Презентация PowerPoint</vt:lpstr>
      <vt:lpstr>  Муниципальная программа         «Противодействие коррупции в Зеленчукском муниципальном районе на 2014-2016 годы»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Отчёт  об исполнении бюджета Зеленчукского муниципального района  за 2015 год</dc:title>
  <dc:creator>Отдел Информатизации</dc:creator>
  <cp:lastModifiedBy>Отдел Информатизации</cp:lastModifiedBy>
  <cp:revision>317</cp:revision>
  <dcterms:modified xsi:type="dcterms:W3CDTF">2016-11-03T05:23:21Z</dcterms:modified>
</cp:coreProperties>
</file>