
<file path=[Content_Types].xml><?xml version="1.0" encoding="utf-8"?>
<Types xmlns="http://schemas.openxmlformats.org/package/2006/content-types">
  <Default ContentType="image/png" Extension="png"/>
  <Default ContentType="application/vnd.ms-office.activeX" Extension="bin"/>
  <Default ContentType="image/jpeg" Extension="jpeg"/>
  <Default ContentType="image/x-wmf" Extension="wmf"/>
  <Default ContentType="application/vnd.openxmlformats-package.relationships+xml" Extension="rels"/>
  <Default ContentType="application/xml" Extension="xml"/>
  <Default ContentType="application/vnd.openxmlformats-officedocument.vmlDrawing" Extension="vml"/>
  <Default ContentType="application/vnd.openxmlformats-officedocument.spreadsheetml.sheet" Extension="xlsx"/>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ms-office.activeX+xml" PartName="/ppt/activeX/activeX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chart+xml" PartName="/ppt/charts/chart1.xml"/>
  <Override ContentType="application/vnd.openxmlformats-officedocument.drawingml.chartshapes+xml" PartName="/ppt/drawings/drawing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ms-office.activeX+xml" PartName="/ppt/activeX/activeX2.xml"/>
  <Override ContentType="application/vnd.openxmlformats-officedocument.presentationml.notesSlide+xml" PartName="/ppt/notesSlides/notesSlide2.xml"/>
  <Override ContentType="application/vnd.openxmlformats-officedocument.drawingml.chart+xml" PartName="/ppt/charts/chart10.xml"/>
  <Override ContentType="application/vnd.openxmlformats-officedocument.drawingml.chartshapes+xml" PartName="/ppt/drawings/drawing2.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drawingml.chart+xml" PartName="/ppt/charts/chart11.xml"/>
  <Override ContentType="application/vnd.openxmlformats-officedocument.drawingml.chartshapes+xml" PartName="/ppt/drawings/drawing3.xml"/>
  <Override ContentType="application/vnd.openxmlformats-officedocument.drawingml.chart+xml" PartName="/ppt/charts/chart12.xml"/>
  <Override ContentType="application/vnd.openxmlformats-officedocument.drawingml.chartshapes+xml" PartName="/ppt/drawings/drawing4.xml"/>
  <Override ContentType="application/vnd.openxmlformats-officedocument.drawingml.chart+xml" PartName="/ppt/charts/chart13.xml"/>
  <Override ContentType="application/vnd.openxmlformats-officedocument.drawingml.chart+xml" PartName="/ppt/charts/chart14.xml"/>
  <Override ContentType="application/vnd.openxmlformats-officedocument.drawingml.chart+xml" PartName="/ppt/charts/chart15.xml"/>
  <Override ContentType="application/vnd.openxmlformats-officedocument.drawingml.chartshapes+xml" PartName="/ppt/drawings/drawing5.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58"/>
  </p:notesMasterIdLst>
  <p:sldIdLst>
    <p:sldId id="256" r:id="rId3"/>
    <p:sldId id="274" r:id="rId4"/>
    <p:sldId id="258" r:id="rId5"/>
    <p:sldId id="377" r:id="rId6"/>
    <p:sldId id="331" r:id="rId7"/>
    <p:sldId id="379" r:id="rId8"/>
    <p:sldId id="324" r:id="rId9"/>
    <p:sldId id="378" r:id="rId10"/>
    <p:sldId id="273" r:id="rId11"/>
    <p:sldId id="335" r:id="rId12"/>
    <p:sldId id="270" r:id="rId13"/>
    <p:sldId id="329" r:id="rId14"/>
    <p:sldId id="289" r:id="rId15"/>
    <p:sldId id="307" r:id="rId16"/>
    <p:sldId id="281" r:id="rId17"/>
    <p:sldId id="340" r:id="rId18"/>
    <p:sldId id="279" r:id="rId19"/>
    <p:sldId id="305" r:id="rId20"/>
    <p:sldId id="306" r:id="rId21"/>
    <p:sldId id="294" r:id="rId22"/>
    <p:sldId id="295" r:id="rId23"/>
    <p:sldId id="298" r:id="rId24"/>
    <p:sldId id="299" r:id="rId25"/>
    <p:sldId id="303" r:id="rId26"/>
    <p:sldId id="311" r:id="rId27"/>
    <p:sldId id="287" r:id="rId28"/>
    <p:sldId id="300" r:id="rId29"/>
    <p:sldId id="339" r:id="rId30"/>
    <p:sldId id="263" r:id="rId31"/>
    <p:sldId id="257" r:id="rId32"/>
    <p:sldId id="266" r:id="rId33"/>
    <p:sldId id="347" r:id="rId34"/>
    <p:sldId id="348" r:id="rId35"/>
    <p:sldId id="363" r:id="rId36"/>
    <p:sldId id="370" r:id="rId37"/>
    <p:sldId id="372" r:id="rId38"/>
    <p:sldId id="350" r:id="rId39"/>
    <p:sldId id="351" r:id="rId40"/>
    <p:sldId id="352" r:id="rId41"/>
    <p:sldId id="354" r:id="rId42"/>
    <p:sldId id="356" r:id="rId43"/>
    <p:sldId id="375" r:id="rId44"/>
    <p:sldId id="380" r:id="rId45"/>
    <p:sldId id="381" r:id="rId46"/>
    <p:sldId id="320" r:id="rId47"/>
    <p:sldId id="322" r:id="rId48"/>
    <p:sldId id="314" r:id="rId49"/>
    <p:sldId id="317" r:id="rId50"/>
    <p:sldId id="301" r:id="rId51"/>
    <p:sldId id="318" r:id="rId52"/>
    <p:sldId id="280" r:id="rId53"/>
    <p:sldId id="385" r:id="rId54"/>
    <p:sldId id="302" r:id="rId55"/>
    <p:sldId id="343" r:id="rId56"/>
    <p:sldId id="342" r:id="rId5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BCD"/>
    <a:srgbClr val="9999FF"/>
    <a:srgbClr val="CDDDAD"/>
    <a:srgbClr val="FDD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56" autoAdjust="0"/>
    <p:restoredTop sz="94660"/>
  </p:normalViewPr>
  <p:slideViewPr>
    <p:cSldViewPr>
      <p:cViewPr>
        <p:scale>
          <a:sx n="97" d="100"/>
          <a:sy n="97" d="100"/>
        </p:scale>
        <p:origin x="-936"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activeX/activeX2.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2" Target="../drawings/drawing1.xml" Type="http://schemas.openxmlformats.org/officeDocument/2006/relationships/chartUserShapes"/><Relationship Id="rId1" Target="NULL" TargetMode="External" Type="http://schemas.openxmlformats.org/officeDocument/2006/relationships/oleObject"/></Relationships>
</file>

<file path=ppt/charts/_rels/chart10.xml.rels><?xml version="1.0" encoding="UTF-8" standalone="yes" ?><Relationships xmlns="http://schemas.openxmlformats.org/package/2006/relationships"><Relationship Id="rId2" Target="../drawings/drawing2.xml" Type="http://schemas.openxmlformats.org/officeDocument/2006/relationships/chartUserShapes"/><Relationship Id="rId1" Target="NULL" TargetMode="External" Type="http://schemas.openxmlformats.org/officeDocument/2006/relationships/oleObject"/></Relationships>
</file>

<file path=ppt/charts/_rels/chart11.xml.rels><?xml version="1.0" encoding="UTF-8" standalone="yes" ?><Relationships xmlns="http://schemas.openxmlformats.org/package/2006/relationships"><Relationship Id="rId2" Target="../drawings/drawing3.xml" Type="http://schemas.openxmlformats.org/officeDocument/2006/relationships/chartUserShapes"/><Relationship Id="rId1" Target="NULL" TargetMode="External" Type="http://schemas.openxmlformats.org/officeDocument/2006/relationships/oleObject"/></Relationships>
</file>

<file path=ppt/charts/_rels/chart12.xml.rels><?xml version="1.0" encoding="UTF-8" standalone="yes" ?><Relationships xmlns="http://schemas.openxmlformats.org/package/2006/relationships"><Relationship Id="rId2" Target="../drawings/drawing4.xml" Type="http://schemas.openxmlformats.org/officeDocument/2006/relationships/chartUserShapes"/><Relationship Id="rId1" Target="NULL" TargetMode="External" Type="http://schemas.openxmlformats.org/officeDocument/2006/relationships/oleObject"/></Relationships>
</file>

<file path=ppt/charts/_rels/chart13.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14.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15.xml.rels><?xml version="1.0" encoding="UTF-8" standalone="yes" ?><Relationships xmlns="http://schemas.openxmlformats.org/package/2006/relationships"><Relationship Id="rId2" Target="../drawings/drawing5.xml" Type="http://schemas.openxmlformats.org/officeDocument/2006/relationships/chartUserShapes"/><Relationship Id="rId1" Target="NULL" TargetMode="External" Type="http://schemas.openxmlformats.org/officeDocument/2006/relationships/oleObject"/></Relationships>
</file>

<file path=ppt/charts/_rels/chart2.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3.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4.xml.rels><?xml version="1.0" encoding="UTF-8" standalone="yes" ?><Relationships xmlns="http://schemas.openxmlformats.org/package/2006/relationships"><Relationship Id="rId2" Target="NULL" TargetMode="External" Type="http://schemas.openxmlformats.org/officeDocument/2006/relationships/oleObject"/><Relationship Id="rId1" Target="../media/image27.jpeg" Type="http://schemas.openxmlformats.org/officeDocument/2006/relationships/image"/></Relationships>
</file>

<file path=ppt/charts/_rels/chart5.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6.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7.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8.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9.xml.rels><?xml version="1.0" encoding="UTF-8" standalone="yes" ?><Relationships xmlns="http://schemas.openxmlformats.org/package/2006/relationships"><Relationship Id="rId1" Target="NULL"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0475341784453857"/>
          <c:y val="6.4512797189201193E-2"/>
          <c:w val="0.75446990832794281"/>
          <c:h val="0.85647124277858011"/>
        </c:manualLayout>
      </c:layout>
      <c:barChart>
        <c:barDir val="col"/>
        <c:grouping val="clustered"/>
        <c:varyColors val="0"/>
        <c:ser>
          <c:idx val="0"/>
          <c:order val="0"/>
          <c:tx>
            <c:strRef>
              <c:f>Лист1!$B$1</c:f>
              <c:strCache>
                <c:ptCount val="1"/>
                <c:pt idx="0">
                  <c:v>доходы</c:v>
                </c:pt>
              </c:strCache>
            </c:strRef>
          </c:tx>
          <c:spPr>
            <a:solidFill>
              <a:srgbClr val="C00000"/>
            </a:solidFill>
          </c:spPr>
          <c:invertIfNegative val="0"/>
          <c:cat>
            <c:strRef>
              <c:f>Лист1!$A$2:$A$5</c:f>
              <c:strCache>
                <c:ptCount val="4"/>
                <c:pt idx="0">
                  <c:v>2020 год - факт</c:v>
                </c:pt>
                <c:pt idx="1">
                  <c:v>2021 год - факт</c:v>
                </c:pt>
                <c:pt idx="2">
                  <c:v>2022 год -ожидаемое</c:v>
                </c:pt>
                <c:pt idx="3">
                  <c:v>2023 год - проект</c:v>
                </c:pt>
              </c:strCache>
            </c:strRef>
          </c:cat>
          <c:val>
            <c:numRef>
              <c:f>Лист1!$B$2:$B$5</c:f>
              <c:numCache>
                <c:formatCode>General</c:formatCode>
                <c:ptCount val="4"/>
                <c:pt idx="0">
                  <c:v>1465556.6</c:v>
                </c:pt>
                <c:pt idx="1">
                  <c:v>1612287.2</c:v>
                </c:pt>
                <c:pt idx="2">
                  <c:v>1619309</c:v>
                </c:pt>
                <c:pt idx="3">
                  <c:v>1255557.3999999999</c:v>
                </c:pt>
              </c:numCache>
            </c:numRef>
          </c:val>
        </c:ser>
        <c:ser>
          <c:idx val="1"/>
          <c:order val="1"/>
          <c:tx>
            <c:strRef>
              <c:f>Лист1!$C$1</c:f>
              <c:strCache>
                <c:ptCount val="1"/>
                <c:pt idx="0">
                  <c:v>расходы</c:v>
                </c:pt>
              </c:strCache>
            </c:strRef>
          </c:tx>
          <c:spPr>
            <a:solidFill>
              <a:srgbClr val="7030A0"/>
            </a:solidFill>
          </c:spPr>
          <c:invertIfNegative val="0"/>
          <c:cat>
            <c:strRef>
              <c:f>Лист1!$A$2:$A$5</c:f>
              <c:strCache>
                <c:ptCount val="4"/>
                <c:pt idx="0">
                  <c:v>2020 год - факт</c:v>
                </c:pt>
                <c:pt idx="1">
                  <c:v>2021 год - факт</c:v>
                </c:pt>
                <c:pt idx="2">
                  <c:v>2022 год -ожидаемое</c:v>
                </c:pt>
                <c:pt idx="3">
                  <c:v>2023 год - проект</c:v>
                </c:pt>
              </c:strCache>
            </c:strRef>
          </c:cat>
          <c:val>
            <c:numRef>
              <c:f>Лист1!$C$2:$C$5</c:f>
              <c:numCache>
                <c:formatCode>General</c:formatCode>
                <c:ptCount val="4"/>
                <c:pt idx="0">
                  <c:v>1462250</c:v>
                </c:pt>
                <c:pt idx="1">
                  <c:v>1609331.5</c:v>
                </c:pt>
                <c:pt idx="2">
                  <c:v>1628009.8</c:v>
                </c:pt>
                <c:pt idx="3">
                  <c:v>1255557.3999999999</c:v>
                </c:pt>
              </c:numCache>
            </c:numRef>
          </c:val>
        </c:ser>
        <c:ser>
          <c:idx val="2"/>
          <c:order val="2"/>
          <c:tx>
            <c:strRef>
              <c:f>Лист1!$D$1</c:f>
              <c:strCache>
                <c:ptCount val="1"/>
                <c:pt idx="0">
                  <c:v>результат</c:v>
                </c:pt>
              </c:strCache>
            </c:strRef>
          </c:tx>
          <c:spPr>
            <a:solidFill>
              <a:schemeClr val="accent6">
                <a:lumMod val="50000"/>
              </a:schemeClr>
            </a:solidFill>
          </c:spPr>
          <c:invertIfNegative val="0"/>
          <c:cat>
            <c:strRef>
              <c:f>Лист1!$A$2:$A$5</c:f>
              <c:strCache>
                <c:ptCount val="4"/>
                <c:pt idx="0">
                  <c:v>2020 год - факт</c:v>
                </c:pt>
                <c:pt idx="1">
                  <c:v>2021 год - факт</c:v>
                </c:pt>
                <c:pt idx="2">
                  <c:v>2022 год -ожидаемое</c:v>
                </c:pt>
                <c:pt idx="3">
                  <c:v>2023 год - проект</c:v>
                </c:pt>
              </c:strCache>
            </c:strRef>
          </c:cat>
          <c:val>
            <c:numRef>
              <c:f>Лист1!$D$2:$D$5</c:f>
              <c:numCache>
                <c:formatCode>General</c:formatCode>
                <c:ptCount val="4"/>
                <c:pt idx="0">
                  <c:v>3306.6</c:v>
                </c:pt>
                <c:pt idx="1">
                  <c:v>2955.7</c:v>
                </c:pt>
                <c:pt idx="2">
                  <c:v>-8700.7999999999993</c:v>
                </c:pt>
              </c:numCache>
            </c:numRef>
          </c:val>
        </c:ser>
        <c:dLbls>
          <c:showLegendKey val="0"/>
          <c:showVal val="0"/>
          <c:showCatName val="0"/>
          <c:showSerName val="0"/>
          <c:showPercent val="0"/>
          <c:showBubbleSize val="0"/>
        </c:dLbls>
        <c:gapWidth val="150"/>
        <c:axId val="227894784"/>
        <c:axId val="227896320"/>
      </c:barChart>
      <c:catAx>
        <c:axId val="227894784"/>
        <c:scaling>
          <c:orientation val="minMax"/>
        </c:scaling>
        <c:delete val="0"/>
        <c:axPos val="b"/>
        <c:numFmt formatCode="General" sourceLinked="0"/>
        <c:majorTickMark val="out"/>
        <c:minorTickMark val="none"/>
        <c:tickLblPos val="nextTo"/>
        <c:crossAx val="227896320"/>
        <c:crosses val="autoZero"/>
        <c:auto val="1"/>
        <c:lblAlgn val="ctr"/>
        <c:lblOffset val="100"/>
        <c:noMultiLvlLbl val="0"/>
      </c:catAx>
      <c:valAx>
        <c:axId val="227896320"/>
        <c:scaling>
          <c:orientation val="minMax"/>
        </c:scaling>
        <c:delete val="0"/>
        <c:axPos val="l"/>
        <c:numFmt formatCode="General" sourceLinked="1"/>
        <c:majorTickMark val="out"/>
        <c:minorTickMark val="none"/>
        <c:tickLblPos val="nextTo"/>
        <c:crossAx val="227894784"/>
        <c:crosses val="autoZero"/>
        <c:crossBetween val="between"/>
      </c:valAx>
      <c:dTable>
        <c:showHorzBorder val="1"/>
        <c:showVertBorder val="1"/>
        <c:showOutline val="1"/>
        <c:showKeys val="0"/>
      </c:dTable>
      <c:spPr>
        <a:noFill/>
        <a:ln w="25400">
          <a:noFill/>
        </a:ln>
      </c:spPr>
    </c:plotArea>
    <c:legend>
      <c:legendPos val="r"/>
      <c:layout>
        <c:manualLayout>
          <c:xMode val="edge"/>
          <c:yMode val="edge"/>
          <c:x val="0.87026936620568729"/>
          <c:y val="0.22269227030329963"/>
          <c:w val="0.12973063379431271"/>
          <c:h val="0.58768470169981113"/>
        </c:manualLayout>
      </c:layout>
      <c:overlay val="0"/>
      <c:spPr>
        <a:solidFill>
          <a:schemeClr val="accent2">
            <a:lumMod val="20000"/>
            <a:lumOff val="80000"/>
          </a:schemeClr>
        </a:solidFill>
        <a:ln>
          <a:solidFill>
            <a:schemeClr val="accent1">
              <a:lumMod val="75000"/>
            </a:schemeClr>
          </a:solidFill>
        </a:ln>
      </c:spPr>
    </c:legend>
    <c:plotVisOnly val="1"/>
    <c:dispBlanksAs val="gap"/>
    <c:showDLblsOverMax val="0"/>
  </c:chart>
  <c:txPr>
    <a:bodyPr/>
    <a:lstStyle/>
    <a:p>
      <a:pPr>
        <a:defRPr sz="1200">
          <a:latin typeface="Times New Roman" pitchFamily="18" charset="0"/>
          <a:cs typeface="Times New Roman" pitchFamily="18" charset="0"/>
        </a:defRPr>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perspective val="20"/>
    </c:view3D>
    <c:floor>
      <c:thickness val="0"/>
      <c:spPr>
        <a:solidFill>
          <a:schemeClr val="accent5">
            <a:lumMod val="20000"/>
            <a:lumOff val="80000"/>
          </a:schemeClr>
        </a:solidFill>
      </c:spPr>
    </c:floor>
    <c:sideWall>
      <c:thickness val="0"/>
    </c:sideWall>
    <c:backWall>
      <c:thickness val="0"/>
    </c:backWall>
    <c:plotArea>
      <c:layout/>
      <c:bar3DChart>
        <c:barDir val="col"/>
        <c:grouping val="clustered"/>
        <c:varyColors val="0"/>
        <c:ser>
          <c:idx val="0"/>
          <c:order val="0"/>
          <c:tx>
            <c:strRef>
              <c:f>Лист1!$B$1</c:f>
              <c:strCache>
                <c:ptCount val="1"/>
                <c:pt idx="0">
                  <c:v>дотации</c:v>
                </c:pt>
              </c:strCache>
            </c:strRef>
          </c:tx>
          <c:spPr>
            <a:solidFill>
              <a:srgbClr val="00B050"/>
            </a:solidFill>
          </c:spPr>
          <c:invertIfNegative val="0"/>
          <c:dLbls>
            <c:spPr>
              <a:noFill/>
              <a:ln>
                <a:noFill/>
              </a:ln>
              <a:effectLst/>
            </c:spPr>
            <c:txPr>
              <a:bodyPr/>
              <a:lstStyle/>
              <a:p>
                <a:pPr>
                  <a:defRPr sz="1749" b="1" i="0" u="none" strike="noStrike" baseline="0">
                    <a:solidFill>
                      <a:srgbClr val="000000"/>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2023</c:v>
                </c:pt>
              </c:numCache>
            </c:numRef>
          </c:cat>
          <c:val>
            <c:numRef>
              <c:f>Лист1!$B$2</c:f>
              <c:numCache>
                <c:formatCode>General</c:formatCode>
                <c:ptCount val="1"/>
                <c:pt idx="0">
                  <c:v>0</c:v>
                </c:pt>
              </c:numCache>
            </c:numRef>
          </c:val>
        </c:ser>
        <c:ser>
          <c:idx val="1"/>
          <c:order val="1"/>
          <c:tx>
            <c:strRef>
              <c:f>Лист1!$C$1</c:f>
              <c:strCache>
                <c:ptCount val="1"/>
                <c:pt idx="0">
                  <c:v>субвенции</c:v>
                </c:pt>
              </c:strCache>
            </c:strRef>
          </c:tx>
          <c:spPr>
            <a:solidFill>
              <a:srgbClr val="C00000"/>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dLbls>
            <c:spPr>
              <a:noFill/>
              <a:ln>
                <a:noFill/>
              </a:ln>
              <a:effectLst/>
            </c:spPr>
            <c:txPr>
              <a:bodyPr/>
              <a:lstStyle/>
              <a:p>
                <a:pPr>
                  <a:defRPr sz="1749" b="1" i="0" u="none" strike="noStrike" baseline="0">
                    <a:solidFill>
                      <a:srgbClr val="000000"/>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2023</c:v>
                </c:pt>
              </c:numCache>
            </c:numRef>
          </c:cat>
          <c:val>
            <c:numRef>
              <c:f>Лист1!$C$2</c:f>
              <c:numCache>
                <c:formatCode>#,##0.0</c:formatCode>
                <c:ptCount val="1"/>
                <c:pt idx="0">
                  <c:v>941462</c:v>
                </c:pt>
              </c:numCache>
            </c:numRef>
          </c:val>
        </c:ser>
        <c:ser>
          <c:idx val="2"/>
          <c:order val="2"/>
          <c:tx>
            <c:strRef>
              <c:f>Лист1!$D$1</c:f>
              <c:strCache>
                <c:ptCount val="1"/>
                <c:pt idx="0">
                  <c:v>субсидии</c:v>
                </c:pt>
              </c:strCache>
            </c:strRef>
          </c:tx>
          <c:spPr>
            <a:solidFill>
              <a:srgbClr val="7030A0"/>
            </a:solidFill>
          </c:spPr>
          <c:invertIfNegative val="0"/>
          <c:dLbls>
            <c:spPr>
              <a:noFill/>
              <a:ln>
                <a:noFill/>
              </a:ln>
              <a:effectLst/>
            </c:spPr>
            <c:txPr>
              <a:bodyPr/>
              <a:lstStyle/>
              <a:p>
                <a:pPr>
                  <a:defRPr sz="1749" b="1" i="0" u="none" strike="noStrike" baseline="0">
                    <a:solidFill>
                      <a:srgbClr val="000000"/>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2023</c:v>
                </c:pt>
              </c:numCache>
            </c:numRef>
          </c:cat>
          <c:val>
            <c:numRef>
              <c:f>Лист1!$D$2</c:f>
              <c:numCache>
                <c:formatCode>#,##0.0</c:formatCode>
                <c:ptCount val="1"/>
                <c:pt idx="0">
                  <c:v>62999.9</c:v>
                </c:pt>
              </c:numCache>
            </c:numRef>
          </c:val>
        </c:ser>
        <c:ser>
          <c:idx val="3"/>
          <c:order val="3"/>
          <c:tx>
            <c:strRef>
              <c:f>Лист1!$E$1</c:f>
              <c:strCache>
                <c:ptCount val="1"/>
                <c:pt idx="0">
                  <c:v>иные межбюджетные трансферты</c:v>
                </c:pt>
              </c:strCache>
            </c:strRef>
          </c:tx>
          <c:spPr>
            <a:solidFill>
              <a:schemeClr val="accent6">
                <a:lumMod val="75000"/>
              </a:schemeClr>
            </a:solidFill>
          </c:spPr>
          <c:invertIfNegative val="0"/>
          <c:dLbls>
            <c:spPr>
              <a:noFill/>
              <a:ln>
                <a:noFill/>
              </a:ln>
              <a:effectLst/>
            </c:spPr>
            <c:txPr>
              <a:bodyPr/>
              <a:lstStyle/>
              <a:p>
                <a:pPr>
                  <a:defRPr sz="1749" b="1" i="0" u="none" strike="noStrike" baseline="0">
                    <a:solidFill>
                      <a:srgbClr val="000000"/>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2023</c:v>
                </c:pt>
              </c:numCache>
            </c:numRef>
          </c:cat>
          <c:val>
            <c:numRef>
              <c:f>Лист1!$E$2</c:f>
              <c:numCache>
                <c:formatCode>General</c:formatCode>
                <c:ptCount val="1"/>
                <c:pt idx="0">
                  <c:v>29529.4</c:v>
                </c:pt>
              </c:numCache>
            </c:numRef>
          </c:val>
        </c:ser>
        <c:ser>
          <c:idx val="4"/>
          <c:order val="4"/>
          <c:tx>
            <c:strRef>
              <c:f>Лист1!$F$1</c:f>
              <c:strCache>
                <c:ptCount val="1"/>
                <c:pt idx="0">
                  <c:v>Столбец2</c:v>
                </c:pt>
              </c:strCache>
            </c:strRef>
          </c:tx>
          <c:invertIfNegative val="0"/>
          <c:dLbls>
            <c:spPr>
              <a:noFill/>
              <a:ln>
                <a:noFill/>
              </a:ln>
              <a:effectLst/>
            </c:spPr>
            <c:txPr>
              <a:bodyPr/>
              <a:lstStyle/>
              <a:p>
                <a:pPr>
                  <a:defRPr sz="1749" b="1" i="0" u="none" strike="noStrike" baseline="0">
                    <a:solidFill>
                      <a:srgbClr val="000000"/>
                    </a:solidFill>
                    <a:latin typeface="Calibri"/>
                    <a:ea typeface="Calibri"/>
                    <a:cs typeface="Calibri"/>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pt idx="0">
                  <c:v>2023</c:v>
                </c:pt>
              </c:numCache>
            </c:numRef>
          </c:cat>
          <c:val>
            <c:numRef>
              <c:f>Лист1!$F$2</c:f>
              <c:numCache>
                <c:formatCode>General</c:formatCode>
                <c:ptCount val="1"/>
              </c:numCache>
            </c:numRef>
          </c:val>
        </c:ser>
        <c:dLbls>
          <c:showLegendKey val="0"/>
          <c:showVal val="1"/>
          <c:showCatName val="0"/>
          <c:showSerName val="0"/>
          <c:showPercent val="0"/>
          <c:showBubbleSize val="0"/>
        </c:dLbls>
        <c:gapWidth val="0"/>
        <c:gapDepth val="122"/>
        <c:shape val="cylinder"/>
        <c:axId val="227631104"/>
        <c:axId val="227632640"/>
        <c:axId val="0"/>
      </c:bar3DChart>
      <c:catAx>
        <c:axId val="227631104"/>
        <c:scaling>
          <c:orientation val="minMax"/>
        </c:scaling>
        <c:delete val="1"/>
        <c:axPos val="b"/>
        <c:numFmt formatCode="General" sourceLinked="1"/>
        <c:majorTickMark val="out"/>
        <c:minorTickMark val="none"/>
        <c:tickLblPos val="none"/>
        <c:crossAx val="227632640"/>
        <c:crosses val="autoZero"/>
        <c:auto val="1"/>
        <c:lblAlgn val="ctr"/>
        <c:lblOffset val="100"/>
        <c:noMultiLvlLbl val="0"/>
      </c:catAx>
      <c:valAx>
        <c:axId val="227632640"/>
        <c:scaling>
          <c:orientation val="minMax"/>
        </c:scaling>
        <c:delete val="1"/>
        <c:axPos val="l"/>
        <c:numFmt formatCode="General" sourceLinked="1"/>
        <c:majorTickMark val="out"/>
        <c:minorTickMark val="none"/>
        <c:tickLblPos val="none"/>
        <c:crossAx val="227631104"/>
        <c:crosses val="autoZero"/>
        <c:crossBetween val="between"/>
      </c:valAx>
      <c:spPr>
        <a:noFill/>
        <a:ln w="25389">
          <a:noFill/>
        </a:ln>
      </c:spPr>
    </c:plotArea>
    <c:legend>
      <c:legendPos val="b"/>
      <c:legendEntry>
        <c:idx val="0"/>
        <c:txPr>
          <a:bodyPr/>
          <a:lstStyle/>
          <a:p>
            <a:pPr>
              <a:defRPr sz="1429" b="1" i="0" u="none" strike="noStrike" baseline="0">
                <a:solidFill>
                  <a:srgbClr val="000000"/>
                </a:solidFill>
                <a:latin typeface="Times New Roman"/>
                <a:ea typeface="Times New Roman"/>
                <a:cs typeface="Times New Roman"/>
              </a:defRPr>
            </a:pPr>
            <a:endParaRPr lang="ru-RU"/>
          </a:p>
        </c:txPr>
      </c:legendEntry>
      <c:legendEntry>
        <c:idx val="1"/>
        <c:txPr>
          <a:bodyPr/>
          <a:lstStyle/>
          <a:p>
            <a:pPr>
              <a:defRPr sz="1429" b="1" i="0" u="none" strike="noStrike" baseline="0">
                <a:solidFill>
                  <a:srgbClr val="000000"/>
                </a:solidFill>
                <a:latin typeface="Times New Roman"/>
                <a:ea typeface="Times New Roman"/>
                <a:cs typeface="Times New Roman"/>
              </a:defRPr>
            </a:pPr>
            <a:endParaRPr lang="ru-RU"/>
          </a:p>
        </c:txPr>
      </c:legendEntry>
      <c:legendEntry>
        <c:idx val="2"/>
        <c:txPr>
          <a:bodyPr/>
          <a:lstStyle/>
          <a:p>
            <a:pPr>
              <a:defRPr sz="1429" b="1" i="0" u="none" strike="noStrike" baseline="0">
                <a:solidFill>
                  <a:srgbClr val="000000"/>
                </a:solidFill>
                <a:latin typeface="Times New Roman"/>
                <a:ea typeface="Times New Roman"/>
                <a:cs typeface="Times New Roman"/>
              </a:defRPr>
            </a:pPr>
            <a:endParaRPr lang="ru-RU"/>
          </a:p>
        </c:txPr>
      </c:legendEntry>
      <c:legendEntry>
        <c:idx val="3"/>
        <c:delete val="1"/>
      </c:legendEntry>
      <c:legendEntry>
        <c:idx val="4"/>
        <c:delete val="1"/>
      </c:legendEntry>
      <c:layout>
        <c:manualLayout>
          <c:xMode val="edge"/>
          <c:yMode val="edge"/>
          <c:x val="0"/>
          <c:y val="0.90888755679098243"/>
          <c:w val="0.63625272176448078"/>
          <c:h val="9.111255644889725E-2"/>
        </c:manualLayout>
      </c:layout>
      <c:overlay val="0"/>
      <c:txPr>
        <a:bodyPr/>
        <a:lstStyle/>
        <a:p>
          <a:pPr>
            <a:defRPr sz="1249"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txPr>
    <a:bodyPr/>
    <a:lstStyle/>
    <a:p>
      <a:pPr>
        <a:defRPr sz="1749" b="0" i="0" u="none" strike="noStrike" baseline="0">
          <a:solidFill>
            <a:srgbClr val="000000"/>
          </a:solidFill>
          <a:latin typeface="Calibri"/>
          <a:ea typeface="Calibri"/>
          <a:cs typeface="Calibri"/>
        </a:defRPr>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perspective val="30"/>
    </c:view3D>
    <c:floor>
      <c:thickness val="0"/>
    </c:floor>
    <c:sideWall>
      <c:thickness val="0"/>
    </c:sideWall>
    <c:backWall>
      <c:thickness val="0"/>
    </c:backWall>
    <c:plotArea>
      <c:layout>
        <c:manualLayout>
          <c:layoutTarget val="inner"/>
          <c:xMode val="edge"/>
          <c:yMode val="edge"/>
          <c:x val="0.10648711987976178"/>
          <c:y val="0.14916531344310296"/>
          <c:w val="0.79035348273671902"/>
          <c:h val="0.36913935488649413"/>
        </c:manualLayout>
      </c:layout>
      <c:pie3DChart>
        <c:varyColors val="1"/>
        <c:ser>
          <c:idx val="0"/>
          <c:order val="0"/>
          <c:tx>
            <c:strRef>
              <c:f>Лист1!$A$2</c:f>
              <c:strCache>
                <c:ptCount val="1"/>
                <c:pt idx="0">
                  <c:v>2021 год</c:v>
                </c:pt>
              </c:strCache>
            </c:strRef>
          </c:tx>
          <c:spPr>
            <a:solidFill>
              <a:srgbClr val="00FFFF"/>
            </a:solidFill>
            <a:ln>
              <a:solidFill>
                <a:schemeClr val="bg1"/>
              </a:solidFill>
            </a:ln>
            <a:scene3d>
              <a:camera prst="orthographicFront"/>
              <a:lightRig rig="threePt" dir="t"/>
            </a:scene3d>
            <a:sp3d prstMaterial="matte">
              <a:bevelT/>
            </a:sp3d>
          </c:spPr>
          <c:dPt>
            <c:idx val="0"/>
            <c:bubble3D val="0"/>
            <c:explosion val="11"/>
            <c:spPr>
              <a:solidFill>
                <a:srgbClr val="0070C0"/>
              </a:solidFill>
              <a:ln>
                <a:solidFill>
                  <a:schemeClr val="bg1"/>
                </a:solidFill>
              </a:ln>
              <a:scene3d>
                <a:camera prst="orthographicFront"/>
                <a:lightRig rig="threePt" dir="t"/>
              </a:scene3d>
              <a:sp3d prstMaterial="matte">
                <a:bevelT/>
              </a:sp3d>
            </c:spPr>
          </c:dPt>
          <c:dPt>
            <c:idx val="1"/>
            <c:bubble3D val="0"/>
            <c:spPr>
              <a:solidFill>
                <a:srgbClr val="FFFF00"/>
              </a:solidFill>
              <a:ln>
                <a:solidFill>
                  <a:schemeClr val="bg1"/>
                </a:solidFill>
              </a:ln>
              <a:scene3d>
                <a:camera prst="orthographicFront"/>
                <a:lightRig rig="threePt" dir="t"/>
              </a:scene3d>
              <a:sp3d prstMaterial="matte">
                <a:bevelT/>
              </a:sp3d>
            </c:spPr>
          </c:dPt>
          <c:dPt>
            <c:idx val="2"/>
            <c:bubble3D val="0"/>
            <c:explosion val="8"/>
            <c:spPr>
              <a:solidFill>
                <a:schemeClr val="accent6">
                  <a:lumMod val="75000"/>
                </a:schemeClr>
              </a:solidFill>
              <a:ln>
                <a:solidFill>
                  <a:schemeClr val="bg1"/>
                </a:solidFill>
              </a:ln>
              <a:scene3d>
                <a:camera prst="orthographicFront"/>
                <a:lightRig rig="threePt" dir="t"/>
              </a:scene3d>
              <a:sp3d prstMaterial="matte">
                <a:bevelT/>
              </a:sp3d>
            </c:spPr>
          </c:dPt>
          <c:dPt>
            <c:idx val="3"/>
            <c:bubble3D val="0"/>
            <c:explosion val="13"/>
            <c:spPr>
              <a:solidFill>
                <a:srgbClr val="92D050"/>
              </a:solidFill>
              <a:ln>
                <a:solidFill>
                  <a:schemeClr val="bg1"/>
                </a:solidFill>
              </a:ln>
              <a:scene3d>
                <a:camera prst="orthographicFront"/>
                <a:lightRig rig="threePt" dir="t"/>
              </a:scene3d>
              <a:sp3d prstMaterial="matte">
                <a:bevelT/>
              </a:sp3d>
            </c:spPr>
          </c:dPt>
          <c:dPt>
            <c:idx val="4"/>
            <c:bubble3D val="0"/>
            <c:explosion val="11"/>
            <c:spPr>
              <a:solidFill>
                <a:srgbClr val="C00000"/>
              </a:solidFill>
              <a:ln>
                <a:solidFill>
                  <a:schemeClr val="bg1"/>
                </a:solidFill>
              </a:ln>
              <a:scene3d>
                <a:camera prst="orthographicFront"/>
                <a:lightRig rig="threePt" dir="t"/>
              </a:scene3d>
              <a:sp3d prstMaterial="matte">
                <a:bevelT/>
              </a:sp3d>
            </c:spPr>
          </c:dPt>
          <c:dLbls>
            <c:dLbl>
              <c:idx val="0"/>
              <c:layout>
                <c:manualLayout>
                  <c:x val="9.5581754018945489E-2"/>
                  <c:y val="-9.7445603456541352E-2"/>
                </c:manualLayout>
              </c:layout>
              <c:tx>
                <c:rich>
                  <a:bodyPr/>
                  <a:lstStyle/>
                  <a:p>
                    <a:pPr>
                      <a:defRPr sz="1100" b="1" baseline="0">
                        <a:solidFill>
                          <a:schemeClr val="bg1"/>
                        </a:solidFill>
                      </a:defRPr>
                    </a:pPr>
                    <a:r>
                      <a:rPr lang="ru-RU" dirty="0" smtClean="0">
                        <a:solidFill>
                          <a:schemeClr val="bg1"/>
                        </a:solidFill>
                      </a:rPr>
                      <a:t>2825,3</a:t>
                    </a:r>
                    <a:endParaRPr lang="en-US" dirty="0">
                      <a:solidFill>
                        <a:schemeClr val="bg1"/>
                      </a:solidFill>
                    </a:endParaRPr>
                  </a:p>
                </c:rich>
              </c:tx>
              <c:spPr>
                <a:noFill/>
              </c:spPr>
              <c:showLegendKey val="0"/>
              <c:showVal val="1"/>
              <c:showCatName val="0"/>
              <c:showSerName val="0"/>
              <c:showPercent val="0"/>
              <c:showBubbleSize val="0"/>
            </c:dLbl>
            <c:dLbl>
              <c:idx val="1"/>
              <c:layout>
                <c:manualLayout>
                  <c:x val="0.21716559795242876"/>
                  <c:y val="1.6924679601809801E-2"/>
                </c:manualLayout>
              </c:layout>
              <c:tx>
                <c:rich>
                  <a:bodyPr/>
                  <a:lstStyle/>
                  <a:p>
                    <a:r>
                      <a:rPr lang="ru-RU" dirty="0" smtClean="0"/>
                      <a:t>16286,9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16486087499711771"/>
                  <c:y val="2.2924583722052191E-2"/>
                </c:manualLayout>
              </c:layout>
              <c:tx>
                <c:rich>
                  <a:bodyPr/>
                  <a:lstStyle/>
                  <a:p>
                    <a:pPr>
                      <a:defRPr sz="1100" b="1" baseline="0">
                        <a:solidFill>
                          <a:schemeClr val="bg1"/>
                        </a:solidFill>
                      </a:defRPr>
                    </a:pPr>
                    <a:r>
                      <a:rPr lang="ru-RU" dirty="0" smtClean="0">
                        <a:solidFill>
                          <a:schemeClr val="bg1"/>
                        </a:solidFill>
                      </a:rPr>
                      <a:t>13029,4</a:t>
                    </a:r>
                    <a:endParaRPr lang="en-US" dirty="0">
                      <a:solidFill>
                        <a:schemeClr val="bg1"/>
                      </a:solidFill>
                    </a:endParaRPr>
                  </a:p>
                </c:rich>
              </c:tx>
              <c:spPr>
                <a:noFill/>
              </c:spPr>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1623813286993276"/>
                  <c:y val="8.9082998836319295E-3"/>
                </c:manualLayout>
              </c:layout>
              <c:tx>
                <c:rich>
                  <a:bodyPr/>
                  <a:lstStyle/>
                  <a:p>
                    <a:r>
                      <a:rPr lang="ru-RU" dirty="0" smtClean="0"/>
                      <a:t>500</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20136808698404579"/>
                  <c:y val="-8.6517023222686062E-2"/>
                </c:manualLayout>
              </c:layout>
              <c:tx>
                <c:rich>
                  <a:bodyPr/>
                  <a:lstStyle/>
                  <a:p>
                    <a:pPr>
                      <a:defRPr sz="1100" b="1" baseline="0">
                        <a:solidFill>
                          <a:schemeClr val="bg1"/>
                        </a:solidFill>
                      </a:defRPr>
                    </a:pPr>
                    <a:r>
                      <a:rPr lang="ru-RU" dirty="0" smtClean="0">
                        <a:solidFill>
                          <a:schemeClr val="bg1"/>
                        </a:solidFill>
                      </a:rPr>
                      <a:t>10388,9</a:t>
                    </a:r>
                    <a:endParaRPr lang="en-US" dirty="0">
                      <a:solidFill>
                        <a:schemeClr val="bg1"/>
                      </a:solidFill>
                    </a:endParaRPr>
                  </a:p>
                </c:rich>
              </c:tx>
              <c:spPr>
                <a:noFill/>
              </c:spPr>
              <c:showLegendKey val="0"/>
              <c:showVal val="1"/>
              <c:showCatName val="0"/>
              <c:showSerName val="0"/>
              <c:showPercent val="0"/>
              <c:showBubbleSize val="0"/>
              <c:extLst>
                <c:ext xmlns:c15="http://schemas.microsoft.com/office/drawing/2012/chart" uri="{CE6537A1-D6FC-4f65-9D91-7224C49458BB}"/>
              </c:extLst>
            </c:dLbl>
            <c:spPr>
              <a:noFill/>
            </c:spPr>
            <c:txPr>
              <a:bodyPr/>
              <a:lstStyle/>
              <a:p>
                <a:pPr>
                  <a:defRPr sz="1100" b="1" baseline="0">
                    <a:solidFill>
                      <a:schemeClr val="tx2">
                        <a:lumMod val="50000"/>
                      </a:schemeClr>
                    </a:solidFill>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Лист1!$B$1:$F$1</c:f>
              <c:strCache>
                <c:ptCount val="5"/>
                <c:pt idx="0">
                  <c:v>Функционирование законодательных (представительных) органов государственной власти и представительных органов МО</c:v>
                </c:pt>
                <c:pt idx="1">
                  <c:v>Функционирование Правительства РФ, высших исполнительных органов государственной власти субъектов РФ, местных администраций</c:v>
                </c:pt>
                <c:pt idx="2">
                  <c:v>Обеспечение деятельности финансовых, налоговых и таможенных органов и  органов финансового (бюджетного) надзора</c:v>
                </c:pt>
                <c:pt idx="3">
                  <c:v>Резервные фонды</c:v>
                </c:pt>
                <c:pt idx="4">
                  <c:v>Другие общегосударственные вопросы</c:v>
                </c:pt>
              </c:strCache>
            </c:strRef>
          </c:cat>
          <c:val>
            <c:numRef>
              <c:f>Лист1!$B$2:$F$2</c:f>
              <c:numCache>
                <c:formatCode>General</c:formatCode>
                <c:ptCount val="5"/>
                <c:pt idx="0">
                  <c:v>3140</c:v>
                </c:pt>
                <c:pt idx="1">
                  <c:v>18397.900000000001</c:v>
                </c:pt>
                <c:pt idx="2">
                  <c:v>11324.8</c:v>
                </c:pt>
                <c:pt idx="3">
                  <c:v>1000</c:v>
                </c:pt>
                <c:pt idx="4">
                  <c:v>12189.3</c:v>
                </c:pt>
              </c:numCache>
            </c:numRef>
          </c:val>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7.62567261918487E-2"/>
          <c:y val="0.47783894382105691"/>
          <c:w val="0.82086444230442468"/>
          <c:h val="0.50520333599297051"/>
        </c:manualLayout>
      </c:layout>
      <c:overlay val="0"/>
      <c:txPr>
        <a:bodyPr/>
        <a:lstStyle/>
        <a:p>
          <a:pPr>
            <a:lnSpc>
              <a:spcPct val="100000"/>
            </a:lnSpc>
            <a:defRPr sz="1100" baseline="0">
              <a:latin typeface="Times New Roman" pitchFamily="18" charset="0"/>
              <a:cs typeface="Times New Roman" pitchFamily="18" charset="0"/>
            </a:defRPr>
          </a:pPr>
          <a:endParaRPr lang="ru-RU"/>
        </a:p>
      </c:txPr>
    </c:legend>
    <c:plotVisOnly val="1"/>
    <c:dispBlanksAs val="zero"/>
    <c:showDLblsOverMax val="0"/>
  </c:chart>
  <c:spPr>
    <a:solidFill>
      <a:schemeClr val="accent2">
        <a:lumMod val="20000"/>
        <a:lumOff val="80000"/>
      </a:schemeClr>
    </a:solidFill>
    <a:effectLst>
      <a:innerShdw blurRad="114300">
        <a:prstClr val="black"/>
      </a:innerShdw>
    </a:effectLst>
  </c:spPr>
  <c:txPr>
    <a:bodyPr/>
    <a:lstStyle/>
    <a:p>
      <a:pPr>
        <a:defRPr sz="1896"/>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perspective val="30"/>
    </c:view3D>
    <c:floor>
      <c:thickness val="0"/>
    </c:floor>
    <c:sideWall>
      <c:thickness val="0"/>
    </c:sideWall>
    <c:backWall>
      <c:thickness val="0"/>
    </c:backWall>
    <c:plotArea>
      <c:layout>
        <c:manualLayout>
          <c:layoutTarget val="inner"/>
          <c:xMode val="edge"/>
          <c:yMode val="edge"/>
          <c:x val="6.9882172421093666E-2"/>
          <c:y val="0.13702085317356275"/>
          <c:w val="0.86689110015029769"/>
          <c:h val="0.40441323473522106"/>
        </c:manualLayout>
      </c:layout>
      <c:pie3DChart>
        <c:varyColors val="1"/>
        <c:ser>
          <c:idx val="0"/>
          <c:order val="0"/>
          <c:tx>
            <c:strRef>
              <c:f>Лист1!$A$2</c:f>
              <c:strCache>
                <c:ptCount val="1"/>
                <c:pt idx="0">
                  <c:v>2021 год</c:v>
                </c:pt>
              </c:strCache>
            </c:strRef>
          </c:tx>
          <c:spPr>
            <a:solidFill>
              <a:srgbClr val="00FFFF"/>
            </a:solidFill>
            <a:ln>
              <a:solidFill>
                <a:schemeClr val="bg1"/>
              </a:solidFill>
            </a:ln>
            <a:scene3d>
              <a:camera prst="orthographicFront"/>
              <a:lightRig rig="threePt" dir="t"/>
            </a:scene3d>
            <a:sp3d prstMaterial="matte">
              <a:bevelT/>
            </a:sp3d>
          </c:spPr>
          <c:explosion val="4"/>
          <c:dPt>
            <c:idx val="0"/>
            <c:bubble3D val="0"/>
            <c:explosion val="7"/>
            <c:spPr>
              <a:gradFill>
                <a:gsLst>
                  <a:gs pos="0">
                    <a:srgbClr val="CCCCFF"/>
                  </a:gs>
                  <a:gs pos="0">
                    <a:srgbClr val="CCCCFF"/>
                  </a:gs>
                  <a:gs pos="17999">
                    <a:srgbClr val="99CCFF"/>
                  </a:gs>
                  <a:gs pos="36000">
                    <a:srgbClr val="9966FF"/>
                  </a:gs>
                  <a:gs pos="61000">
                    <a:srgbClr val="CC99FF"/>
                  </a:gs>
                  <a:gs pos="82001">
                    <a:srgbClr val="99CCFF"/>
                  </a:gs>
                  <a:gs pos="100000">
                    <a:srgbClr val="CCCCFF"/>
                  </a:gs>
                </a:gsLst>
                <a:lin ang="5400000" scaled="0"/>
              </a:gradFill>
              <a:ln>
                <a:solidFill>
                  <a:schemeClr val="bg1"/>
                </a:solidFill>
              </a:ln>
              <a:scene3d>
                <a:camera prst="orthographicFront"/>
                <a:lightRig rig="threePt" dir="t"/>
              </a:scene3d>
              <a:sp3d prstMaterial="matte">
                <a:bevelT/>
              </a:sp3d>
            </c:spPr>
          </c:dPt>
          <c:dPt>
            <c:idx val="1"/>
            <c:bubble3D val="0"/>
            <c:explosion val="11"/>
            <c:spPr>
              <a:solidFill>
                <a:srgbClr val="C00000"/>
              </a:solidFill>
              <a:ln>
                <a:solidFill>
                  <a:schemeClr val="bg1"/>
                </a:solidFill>
              </a:ln>
              <a:scene3d>
                <a:camera prst="orthographicFront"/>
                <a:lightRig rig="threePt" dir="t"/>
              </a:scene3d>
              <a:sp3d prstMaterial="matte">
                <a:bevelT/>
              </a:sp3d>
            </c:spPr>
          </c:dPt>
          <c:dPt>
            <c:idx val="2"/>
            <c:bubble3D val="0"/>
            <c:explosion val="13"/>
            <c:spPr>
              <a:solidFill>
                <a:srgbClr val="00FF00"/>
              </a:solidFill>
              <a:ln>
                <a:solidFill>
                  <a:schemeClr val="bg1"/>
                </a:solidFill>
              </a:ln>
              <a:scene3d>
                <a:camera prst="orthographicFront"/>
                <a:lightRig rig="threePt" dir="t"/>
              </a:scene3d>
              <a:sp3d prstMaterial="matte">
                <a:bevelT/>
              </a:sp3d>
            </c:spPr>
          </c:dPt>
          <c:dPt>
            <c:idx val="3"/>
            <c:bubble3D val="0"/>
            <c:spPr>
              <a:solidFill>
                <a:schemeClr val="accent6">
                  <a:lumMod val="50000"/>
                </a:schemeClr>
              </a:solidFill>
              <a:ln>
                <a:solidFill>
                  <a:schemeClr val="bg1"/>
                </a:solidFill>
              </a:ln>
              <a:scene3d>
                <a:camera prst="orthographicFront"/>
                <a:lightRig rig="threePt" dir="t"/>
              </a:scene3d>
              <a:sp3d prstMaterial="matte">
                <a:bevelT/>
              </a:sp3d>
            </c:spPr>
          </c:dPt>
          <c:dPt>
            <c:idx val="4"/>
            <c:bubble3D val="0"/>
            <c:explosion val="13"/>
          </c:dPt>
          <c:dLbls>
            <c:dLbl>
              <c:idx val="0"/>
              <c:layout>
                <c:manualLayout>
                  <c:x val="0.16698483879413981"/>
                  <c:y val="-9.99653659369973E-2"/>
                </c:manualLayout>
              </c:layout>
              <c:tx>
                <c:rich>
                  <a:bodyPr/>
                  <a:lstStyle/>
                  <a:p>
                    <a:pPr>
                      <a:defRPr sz="1200" b="1" baseline="0">
                        <a:solidFill>
                          <a:schemeClr val="tx2">
                            <a:lumMod val="50000"/>
                          </a:schemeClr>
                        </a:solidFill>
                        <a:latin typeface="Times New Roman" pitchFamily="18" charset="0"/>
                        <a:cs typeface="Times New Roman" pitchFamily="18" charset="0"/>
                      </a:defRPr>
                    </a:pPr>
                    <a:r>
                      <a:rPr lang="ru-RU" dirty="0" smtClean="0">
                        <a:latin typeface="Times New Roman" pitchFamily="18" charset="0"/>
                        <a:cs typeface="Times New Roman" pitchFamily="18" charset="0"/>
                      </a:rPr>
                      <a:t>201737</a:t>
                    </a:r>
                    <a:endParaRPr lang="en-US" dirty="0"/>
                  </a:p>
                </c:rich>
              </c:tx>
              <c:spPr>
                <a:noFill/>
              </c:spPr>
              <c:showLegendKey val="0"/>
              <c:showVal val="1"/>
              <c:showCatName val="0"/>
              <c:showSerName val="0"/>
              <c:showPercent val="0"/>
              <c:showBubbleSize val="0"/>
              <c:extLst>
                <c:ext xmlns:c15="http://schemas.microsoft.com/office/drawing/2012/chart" uri="{CE6537A1-D6FC-4f65-9D91-7224C49458BB}"/>
              </c:extLst>
            </c:dLbl>
            <c:dLbl>
              <c:idx val="1"/>
              <c:layout>
                <c:manualLayout>
                  <c:x val="-7.2536436280742467E-2"/>
                  <c:y val="5.5581244002961314E-2"/>
                </c:manualLayout>
              </c:layout>
              <c:tx>
                <c:rich>
                  <a:bodyPr/>
                  <a:lstStyle/>
                  <a:p>
                    <a:r>
                      <a:rPr lang="ru-RU" sz="1200" dirty="0" smtClean="0">
                        <a:latin typeface="Times New Roman" pitchFamily="18" charset="0"/>
                        <a:cs typeface="Times New Roman" pitchFamily="18" charset="0"/>
                      </a:rPr>
                      <a:t>503126</a:t>
                    </a:r>
                    <a:endParaRPr lang="en-US" sz="1200"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12132319659955478"/>
                  <c:y val="1.1803354079490602E-3"/>
                </c:manualLayout>
              </c:layout>
              <c:tx>
                <c:rich>
                  <a:bodyPr/>
                  <a:lstStyle/>
                  <a:p>
                    <a:pPr>
                      <a:defRPr sz="1200" b="1" baseline="0">
                        <a:solidFill>
                          <a:schemeClr val="tx2">
                            <a:lumMod val="50000"/>
                          </a:schemeClr>
                        </a:solidFill>
                        <a:latin typeface="Times New Roman" pitchFamily="18" charset="0"/>
                        <a:cs typeface="Times New Roman" pitchFamily="18" charset="0"/>
                      </a:defRPr>
                    </a:pPr>
                    <a:r>
                      <a:rPr lang="ru-RU" dirty="0" smtClean="0">
                        <a:latin typeface="Times New Roman" pitchFamily="18" charset="0"/>
                        <a:cs typeface="Times New Roman" pitchFamily="18" charset="0"/>
                      </a:rPr>
                      <a:t>47437,1</a:t>
                    </a:r>
                    <a:endParaRPr lang="en-US" dirty="0"/>
                  </a:p>
                </c:rich>
              </c:tx>
              <c:spPr>
                <a:noFill/>
              </c:spPr>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1623813286993276"/>
                  <c:y val="8.9082998836319295E-3"/>
                </c:manualLayout>
              </c:layout>
              <c:tx>
                <c:rich>
                  <a:bodyPr/>
                  <a:lstStyle/>
                  <a:p>
                    <a:pPr>
                      <a:defRPr sz="1200" b="1" baseline="0">
                        <a:solidFill>
                          <a:schemeClr val="tx2">
                            <a:lumMod val="50000"/>
                          </a:schemeClr>
                        </a:solidFill>
                        <a:latin typeface="Times New Roman" pitchFamily="18" charset="0"/>
                        <a:cs typeface="Times New Roman" pitchFamily="18" charset="0"/>
                      </a:defRPr>
                    </a:pPr>
                    <a:r>
                      <a:rPr lang="ru-RU" dirty="0" smtClean="0">
                        <a:latin typeface="Times New Roman" pitchFamily="18" charset="0"/>
                        <a:cs typeface="Times New Roman" pitchFamily="18" charset="0"/>
                      </a:rPr>
                      <a:t>194</a:t>
                    </a:r>
                    <a:endParaRPr lang="en-US" dirty="0"/>
                  </a:p>
                </c:rich>
              </c:tx>
              <c:spPr>
                <a:noFill/>
              </c:spPr>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4982093184614704E-2"/>
                  <c:y val="4.5970580977169439E-4"/>
                </c:manualLayout>
              </c:layout>
              <c:tx>
                <c:rich>
                  <a:bodyPr/>
                  <a:lstStyle/>
                  <a:p>
                    <a:pPr>
                      <a:defRPr sz="1200" b="1" baseline="0">
                        <a:solidFill>
                          <a:schemeClr val="tx2">
                            <a:lumMod val="50000"/>
                          </a:schemeClr>
                        </a:solidFill>
                        <a:latin typeface="Times New Roman" pitchFamily="18" charset="0"/>
                        <a:cs typeface="Times New Roman" pitchFamily="18" charset="0"/>
                      </a:defRPr>
                    </a:pPr>
                    <a:r>
                      <a:rPr lang="ru-RU" dirty="0" smtClean="0">
                        <a:latin typeface="Times New Roman" pitchFamily="18" charset="0"/>
                        <a:cs typeface="Times New Roman" pitchFamily="18" charset="0"/>
                      </a:rPr>
                      <a:t>11427,5</a:t>
                    </a:r>
                    <a:endParaRPr lang="en-US" dirty="0"/>
                  </a:p>
                </c:rich>
              </c:tx>
              <c:spPr>
                <a:noFill/>
              </c:spPr>
              <c:showLegendKey val="0"/>
              <c:showVal val="1"/>
              <c:showCatName val="0"/>
              <c:showSerName val="0"/>
              <c:showPercent val="0"/>
              <c:showBubbleSize val="0"/>
              <c:extLst>
                <c:ext xmlns:c15="http://schemas.microsoft.com/office/drawing/2012/chart" uri="{CE6537A1-D6FC-4f65-9D91-7224C49458BB}"/>
              </c:extLst>
            </c:dLbl>
            <c:spPr>
              <a:noFill/>
            </c:spPr>
            <c:txPr>
              <a:bodyPr/>
              <a:lstStyle/>
              <a:p>
                <a:pPr>
                  <a:defRPr sz="1400" b="1" baseline="0">
                    <a:solidFill>
                      <a:schemeClr val="tx2">
                        <a:lumMod val="50000"/>
                      </a:schemeClr>
                    </a:solidFill>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Лист1!$B$1:$F$1</c:f>
              <c:strCache>
                <c:ptCount val="5"/>
                <c:pt idx="0">
                  <c:v>Дошкольное образование</c:v>
                </c:pt>
                <c:pt idx="1">
                  <c:v>Общее образование</c:v>
                </c:pt>
                <c:pt idx="2">
                  <c:v>Дополнительное образование детей</c:v>
                </c:pt>
                <c:pt idx="3">
                  <c:v>Молодежная политика </c:v>
                </c:pt>
                <c:pt idx="4">
                  <c:v>Другие вопросы в области образования</c:v>
                </c:pt>
              </c:strCache>
            </c:strRef>
          </c:cat>
          <c:val>
            <c:numRef>
              <c:f>Лист1!$B$2:$F$2</c:f>
              <c:numCache>
                <c:formatCode>General</c:formatCode>
                <c:ptCount val="5"/>
                <c:pt idx="0">
                  <c:v>171580.6</c:v>
                </c:pt>
                <c:pt idx="1">
                  <c:v>386108.7</c:v>
                </c:pt>
                <c:pt idx="2">
                  <c:v>62527.199999999997</c:v>
                </c:pt>
                <c:pt idx="3">
                  <c:v>388</c:v>
                </c:pt>
                <c:pt idx="4">
                  <c:v>15911.9</c:v>
                </c:pt>
              </c:numCache>
            </c:numRef>
          </c:val>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0.10287850616178915"/>
          <c:y val="0.55863479477123068"/>
          <c:w val="0.82086444230442468"/>
          <c:h val="0.40192388990748762"/>
        </c:manualLayout>
      </c:layout>
      <c:overlay val="0"/>
      <c:txPr>
        <a:bodyPr/>
        <a:lstStyle/>
        <a:p>
          <a:pPr>
            <a:defRPr sz="1200" baseline="0">
              <a:latin typeface="Times New Roman" pitchFamily="18" charset="0"/>
              <a:cs typeface="Times New Roman" pitchFamily="18" charset="0"/>
            </a:defRPr>
          </a:pPr>
          <a:endParaRPr lang="ru-RU"/>
        </a:p>
      </c:txPr>
    </c:legend>
    <c:plotVisOnly val="1"/>
    <c:dispBlanksAs val="zero"/>
    <c:showDLblsOverMax val="0"/>
  </c:chart>
  <c:spPr>
    <a:solidFill>
      <a:schemeClr val="accent2">
        <a:lumMod val="20000"/>
        <a:lumOff val="80000"/>
      </a:schemeClr>
    </a:solidFill>
    <a:effectLst>
      <a:innerShdw blurRad="114300">
        <a:prstClr val="black"/>
      </a:innerShdw>
    </a:effectLst>
  </c:spPr>
  <c:txPr>
    <a:bodyPr/>
    <a:lstStyle/>
    <a:p>
      <a:pPr>
        <a:defRPr sz="1896"/>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perspective val="30"/>
    </c:view3D>
    <c:floor>
      <c:thickness val="0"/>
    </c:floor>
    <c:sideWall>
      <c:thickness val="0"/>
    </c:sideWall>
    <c:backWall>
      <c:thickness val="0"/>
    </c:backWall>
    <c:plotArea>
      <c:layout>
        <c:manualLayout>
          <c:layoutTarget val="inner"/>
          <c:xMode val="edge"/>
          <c:yMode val="edge"/>
          <c:x val="1.9596588033428383E-2"/>
          <c:y val="0.12466943563647755"/>
          <c:w val="0.9437061005567281"/>
          <c:h val="0.43726061403013511"/>
        </c:manualLayout>
      </c:layout>
      <c:pie3DChart>
        <c:varyColors val="1"/>
        <c:ser>
          <c:idx val="0"/>
          <c:order val="0"/>
          <c:tx>
            <c:strRef>
              <c:f>Лист1!$A$2</c:f>
              <c:strCache>
                <c:ptCount val="1"/>
                <c:pt idx="0">
                  <c:v>2021 год</c:v>
                </c:pt>
              </c:strCache>
            </c:strRef>
          </c:tx>
          <c:spPr>
            <a:solidFill>
              <a:srgbClr val="00FFFF"/>
            </a:solidFill>
            <a:ln>
              <a:solidFill>
                <a:schemeClr val="bg1"/>
              </a:solidFill>
            </a:ln>
            <a:scene3d>
              <a:camera prst="orthographicFront"/>
              <a:lightRig rig="threePt" dir="t"/>
            </a:scene3d>
            <a:sp3d prstMaterial="matte">
              <a:bevelT/>
            </a:sp3d>
          </c:spPr>
          <c:dPt>
            <c:idx val="0"/>
            <c:bubble3D val="0"/>
            <c:explosion val="53"/>
            <c:spPr>
              <a:solidFill>
                <a:srgbClr val="C00000"/>
              </a:solidFill>
              <a:ln>
                <a:solidFill>
                  <a:schemeClr val="bg1"/>
                </a:solidFill>
              </a:ln>
              <a:scene3d>
                <a:camera prst="orthographicFront"/>
                <a:lightRig rig="threePt" dir="t"/>
              </a:scene3d>
              <a:sp3d prstMaterial="matte">
                <a:bevelT/>
              </a:sp3d>
            </c:spPr>
          </c:dPt>
          <c:dPt>
            <c:idx val="1"/>
            <c:bubble3D val="0"/>
            <c:explosion val="12"/>
            <c:spPr>
              <a:solidFill>
                <a:srgbClr val="0070C0"/>
              </a:solidFill>
              <a:ln>
                <a:solidFill>
                  <a:schemeClr val="bg1"/>
                </a:solidFill>
              </a:ln>
              <a:scene3d>
                <a:camera prst="orthographicFront"/>
                <a:lightRig rig="threePt" dir="t"/>
              </a:scene3d>
              <a:sp3d prstMaterial="matte">
                <a:bevelT/>
              </a:sp3d>
            </c:spPr>
          </c:dPt>
          <c:dPt>
            <c:idx val="2"/>
            <c:bubble3D val="0"/>
            <c:spPr>
              <a:solidFill>
                <a:srgbClr val="00FF00"/>
              </a:solidFill>
              <a:ln>
                <a:solidFill>
                  <a:schemeClr val="bg1"/>
                </a:solidFill>
              </a:ln>
              <a:scene3d>
                <a:camera prst="orthographicFront"/>
                <a:lightRig rig="threePt" dir="t"/>
              </a:scene3d>
              <a:sp3d prstMaterial="matte">
                <a:bevelT/>
              </a:sp3d>
            </c:spPr>
          </c:dPt>
          <c:dLbls>
            <c:dLbl>
              <c:idx val="0"/>
              <c:layout>
                <c:manualLayout>
                  <c:x val="0.17679825698379192"/>
                  <c:y val="4.0235018931830395E-2"/>
                </c:manualLayout>
              </c:layout>
              <c:tx>
                <c:rich>
                  <a:bodyPr/>
                  <a:lstStyle/>
                  <a:p>
                    <a:r>
                      <a:rPr lang="ru-RU" dirty="0" smtClean="0">
                        <a:latin typeface="Times New Roman" pitchFamily="18" charset="0"/>
                        <a:cs typeface="Times New Roman" pitchFamily="18" charset="0"/>
                      </a:rPr>
                      <a:t>21940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5.1575287930970631E-2"/>
                  <c:y val="1.2150489284974341E-2"/>
                </c:manualLayout>
              </c:layout>
              <c:tx>
                <c:rich>
                  <a:bodyPr/>
                  <a:lstStyle/>
                  <a:p>
                    <a:r>
                      <a:rPr lang="ru-RU" dirty="0" smtClean="0">
                        <a:latin typeface="Times New Roman" pitchFamily="18" charset="0"/>
                        <a:cs typeface="Times New Roman" pitchFamily="18" charset="0"/>
                      </a:rPr>
                      <a:t>1340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18242391791858517"/>
                  <c:y val="-3.4775154044136935E-3"/>
                </c:manualLayout>
              </c:layout>
              <c:tx>
                <c:rich>
                  <a:bodyPr/>
                  <a:lstStyle/>
                  <a:p>
                    <a:r>
                      <a:rPr lang="ru-RU" dirty="0" smtClean="0">
                        <a:latin typeface="Times New Roman" pitchFamily="18" charset="0"/>
                        <a:cs typeface="Times New Roman" pitchFamily="18" charset="0"/>
                      </a:rPr>
                      <a:t>3013,6</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8.6288715242403113E-2"/>
                  <c:y val="3.6200462917146001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Лист1!$B$1:$D$1</c:f>
              <c:strCache>
                <c:ptCount val="3"/>
                <c:pt idx="0">
                  <c:v>Культура</c:v>
                </c:pt>
                <c:pt idx="1">
                  <c:v>Кинематография</c:v>
                </c:pt>
                <c:pt idx="2">
                  <c:v>Другие вопросы в области культуры</c:v>
                </c:pt>
              </c:strCache>
            </c:strRef>
          </c:cat>
          <c:val>
            <c:numRef>
              <c:f>Лист1!$B$2:$D$2</c:f>
              <c:numCache>
                <c:formatCode>General</c:formatCode>
                <c:ptCount val="3"/>
                <c:pt idx="0">
                  <c:v>28497.1</c:v>
                </c:pt>
                <c:pt idx="1">
                  <c:v>2699.3</c:v>
                </c:pt>
                <c:pt idx="2">
                  <c:v>3146.2</c:v>
                </c:pt>
              </c:numCache>
            </c:numRef>
          </c:val>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0.13855893583840478"/>
          <c:y val="0.53429741868389846"/>
          <c:w val="0.82086444230442468"/>
          <c:h val="0.3338984648335977"/>
        </c:manualLayout>
      </c:layout>
      <c:overlay val="0"/>
      <c:txPr>
        <a:bodyPr/>
        <a:lstStyle/>
        <a:p>
          <a:pPr>
            <a:defRPr sz="1459" baseline="0">
              <a:latin typeface="Times New Roman" pitchFamily="18" charset="0"/>
              <a:cs typeface="Times New Roman" pitchFamily="18" charset="0"/>
            </a:defRPr>
          </a:pPr>
          <a:endParaRPr lang="ru-RU"/>
        </a:p>
      </c:txPr>
    </c:legend>
    <c:plotVisOnly val="1"/>
    <c:dispBlanksAs val="zero"/>
    <c:showDLblsOverMax val="0"/>
  </c:chart>
  <c:spPr>
    <a:solidFill>
      <a:schemeClr val="accent6">
        <a:lumMod val="20000"/>
        <a:lumOff val="80000"/>
      </a:schemeClr>
    </a:solidFill>
  </c:spPr>
  <c:txPr>
    <a:bodyPr/>
    <a:lstStyle/>
    <a:p>
      <a:pPr>
        <a:defRPr sz="1896"/>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perspective val="30"/>
    </c:view3D>
    <c:floor>
      <c:thickness val="0"/>
    </c:floor>
    <c:sideWall>
      <c:thickness val="0"/>
    </c:sideWall>
    <c:backWall>
      <c:thickness val="0"/>
    </c:backWall>
    <c:plotArea>
      <c:layout>
        <c:manualLayout>
          <c:layoutTarget val="inner"/>
          <c:xMode val="edge"/>
          <c:yMode val="edge"/>
          <c:x val="8.2915661466804361E-2"/>
          <c:y val="0.17264448320679587"/>
          <c:w val="0.8653198653198656"/>
          <c:h val="0.39967373572593845"/>
        </c:manualLayout>
      </c:layout>
      <c:pie3DChart>
        <c:varyColors val="1"/>
        <c:ser>
          <c:idx val="0"/>
          <c:order val="0"/>
          <c:tx>
            <c:strRef>
              <c:f>Лист1!$A$2</c:f>
              <c:strCache>
                <c:ptCount val="1"/>
                <c:pt idx="0">
                  <c:v>2021 год</c:v>
                </c:pt>
              </c:strCache>
            </c:strRef>
          </c:tx>
          <c:spPr>
            <a:solidFill>
              <a:srgbClr val="00FFFF"/>
            </a:solidFill>
            <a:ln>
              <a:solidFill>
                <a:schemeClr val="bg1"/>
              </a:solidFill>
            </a:ln>
            <a:scene3d>
              <a:camera prst="orthographicFront"/>
              <a:lightRig rig="threePt" dir="t"/>
            </a:scene3d>
            <a:sp3d prstMaterial="matte">
              <a:bevelT/>
            </a:sp3d>
          </c:spPr>
          <c:explosion val="7"/>
          <c:dPt>
            <c:idx val="0"/>
            <c:bubble3D val="0"/>
            <c:explosion val="0"/>
            <c:spPr>
              <a:solidFill>
                <a:srgbClr val="C00000"/>
              </a:solidFill>
              <a:ln>
                <a:solidFill>
                  <a:schemeClr val="bg1"/>
                </a:solidFill>
              </a:ln>
              <a:scene3d>
                <a:camera prst="orthographicFront"/>
                <a:lightRig rig="threePt" dir="t"/>
              </a:scene3d>
              <a:sp3d prstMaterial="matte">
                <a:bevelT/>
              </a:sp3d>
            </c:spPr>
          </c:dPt>
          <c:dPt>
            <c:idx val="1"/>
            <c:bubble3D val="0"/>
            <c:explosion val="0"/>
            <c:spPr>
              <a:solidFill>
                <a:srgbClr val="9999FF"/>
              </a:solidFill>
              <a:ln>
                <a:solidFill>
                  <a:schemeClr val="bg1"/>
                </a:solidFill>
              </a:ln>
              <a:scene3d>
                <a:camera prst="orthographicFront"/>
                <a:lightRig rig="threePt" dir="t"/>
              </a:scene3d>
              <a:sp3d prstMaterial="matte">
                <a:bevelT/>
              </a:sp3d>
            </c:spPr>
          </c:dPt>
          <c:dLbls>
            <c:dLbl>
              <c:idx val="0"/>
              <c:layout>
                <c:manualLayout>
                  <c:x val="0.19671064459617096"/>
                  <c:y val="-0.12467639254553112"/>
                </c:manualLayout>
              </c:layout>
              <c:tx>
                <c:rich>
                  <a:bodyPr/>
                  <a:lstStyle/>
                  <a:p>
                    <a:r>
                      <a:rPr lang="ru-RU" dirty="0" smtClean="0"/>
                      <a:t>175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13759208815376317"/>
                  <c:y val="8.7913445160731546E-2"/>
                </c:manualLayout>
              </c:layout>
              <c:tx>
                <c:rich>
                  <a:bodyPr/>
                  <a:lstStyle/>
                  <a:p>
                    <a:r>
                      <a:rPr lang="ru-RU" dirty="0" smtClean="0">
                        <a:latin typeface="Times New Roman" pitchFamily="18" charset="0"/>
                        <a:cs typeface="Times New Roman" pitchFamily="18" charset="0"/>
                      </a:rPr>
                      <a:t>1596,9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18895611392972797"/>
                  <c:y val="-3.477466467689776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8.6288715242403113E-2"/>
                  <c:y val="3.6200462917146001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Лист1!$B$1:$C$1</c:f>
              <c:strCache>
                <c:ptCount val="2"/>
                <c:pt idx="0">
                  <c:v>Физическая культура</c:v>
                </c:pt>
                <c:pt idx="1">
                  <c:v>Другие  вопросы в области физ.культуры и спорта</c:v>
                </c:pt>
              </c:strCache>
            </c:strRef>
          </c:cat>
          <c:val>
            <c:numRef>
              <c:f>Лист1!$B$2:$C$2</c:f>
              <c:numCache>
                <c:formatCode>General</c:formatCode>
                <c:ptCount val="2"/>
                <c:pt idx="0">
                  <c:v>350</c:v>
                </c:pt>
                <c:pt idx="1">
                  <c:v>1998.5</c:v>
                </c:pt>
              </c:numCache>
            </c:numRef>
          </c:val>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0.135450855656784"/>
          <c:y val="0.61935571834425807"/>
          <c:w val="0.82086444230442468"/>
          <c:h val="0.26793269455398866"/>
        </c:manualLayout>
      </c:layout>
      <c:overlay val="0"/>
      <c:txPr>
        <a:bodyPr/>
        <a:lstStyle/>
        <a:p>
          <a:pPr>
            <a:defRPr sz="1459" baseline="0">
              <a:latin typeface="Times New Roman" pitchFamily="18" charset="0"/>
              <a:cs typeface="Times New Roman" pitchFamily="18" charset="0"/>
            </a:defRPr>
          </a:pPr>
          <a:endParaRPr lang="ru-RU"/>
        </a:p>
      </c:txPr>
    </c:legend>
    <c:plotVisOnly val="1"/>
    <c:dispBlanksAs val="zero"/>
    <c:showDLblsOverMax val="0"/>
  </c:chart>
  <c:spPr>
    <a:solidFill>
      <a:schemeClr val="accent2">
        <a:lumMod val="20000"/>
        <a:lumOff val="80000"/>
      </a:schemeClr>
    </a:solidFill>
    <a:effectLst>
      <a:innerShdw blurRad="114300">
        <a:prstClr val="black"/>
      </a:innerShdw>
    </a:effectLst>
  </c:spPr>
  <c:txPr>
    <a:bodyPr/>
    <a:lstStyle/>
    <a:p>
      <a:pPr>
        <a:defRPr sz="1896"/>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190"/>
      <c:rAngAx val="0"/>
      <c:perspective val="30"/>
    </c:view3D>
    <c:floor>
      <c:thickness val="0"/>
    </c:floor>
    <c:sideWall>
      <c:thickness val="0"/>
    </c:sideWall>
    <c:backWall>
      <c:thickness val="0"/>
    </c:backWall>
    <c:plotArea>
      <c:layout>
        <c:manualLayout>
          <c:layoutTarget val="inner"/>
          <c:xMode val="edge"/>
          <c:yMode val="edge"/>
          <c:x val="6.9882172421093666E-2"/>
          <c:y val="0.13702091515497605"/>
          <c:w val="0.86689110015029769"/>
          <c:h val="0.40441323473522106"/>
        </c:manualLayout>
      </c:layout>
      <c:pie3DChart>
        <c:varyColors val="1"/>
        <c:ser>
          <c:idx val="0"/>
          <c:order val="0"/>
          <c:tx>
            <c:strRef>
              <c:f>Лист1!$A$2</c:f>
              <c:strCache>
                <c:ptCount val="1"/>
                <c:pt idx="0">
                  <c:v>2021 год</c:v>
                </c:pt>
              </c:strCache>
            </c:strRef>
          </c:tx>
          <c:spPr>
            <a:solidFill>
              <a:srgbClr val="00FFFF"/>
            </a:solidFill>
            <a:ln>
              <a:solidFill>
                <a:schemeClr val="bg1"/>
              </a:solidFill>
            </a:ln>
            <a:scene3d>
              <a:camera prst="orthographicFront"/>
              <a:lightRig rig="threePt" dir="t"/>
            </a:scene3d>
            <a:sp3d prstMaterial="matte">
              <a:bevelT/>
            </a:sp3d>
          </c:spPr>
          <c:explosion val="7"/>
          <c:dPt>
            <c:idx val="0"/>
            <c:bubble3D val="0"/>
            <c:explosion val="0"/>
            <c:spPr>
              <a:solidFill>
                <a:schemeClr val="accent1"/>
              </a:solidFill>
              <a:ln>
                <a:solidFill>
                  <a:schemeClr val="bg1"/>
                </a:solidFill>
              </a:ln>
              <a:scene3d>
                <a:camera prst="orthographicFront"/>
                <a:lightRig rig="threePt" dir="t"/>
              </a:scene3d>
              <a:sp3d prstMaterial="matte">
                <a:bevelT/>
              </a:sp3d>
            </c:spPr>
          </c:dPt>
          <c:dPt>
            <c:idx val="1"/>
            <c:bubble3D val="0"/>
            <c:explosion val="0"/>
            <c:spPr>
              <a:solidFill>
                <a:srgbClr val="FF0000"/>
              </a:solidFill>
              <a:ln>
                <a:solidFill>
                  <a:schemeClr val="bg1"/>
                </a:solidFill>
              </a:ln>
              <a:scene3d>
                <a:camera prst="orthographicFront"/>
                <a:lightRig rig="threePt" dir="t"/>
              </a:scene3d>
              <a:sp3d prstMaterial="matte">
                <a:bevelT/>
              </a:sp3d>
            </c:spPr>
          </c:dPt>
          <c:dPt>
            <c:idx val="2"/>
            <c:bubble3D val="0"/>
            <c:explosion val="0"/>
            <c:spPr>
              <a:solidFill>
                <a:srgbClr val="00B050"/>
              </a:solidFill>
              <a:ln>
                <a:solidFill>
                  <a:schemeClr val="bg1"/>
                </a:solidFill>
              </a:ln>
              <a:scene3d>
                <a:camera prst="orthographicFront"/>
                <a:lightRig rig="threePt" dir="t"/>
              </a:scene3d>
              <a:sp3d prstMaterial="matte">
                <a:bevelT/>
              </a:sp3d>
            </c:spPr>
          </c:dPt>
          <c:dPt>
            <c:idx val="3"/>
            <c:bubble3D val="0"/>
            <c:explosion val="0"/>
            <c:spPr>
              <a:solidFill>
                <a:srgbClr val="0070C0"/>
              </a:solidFill>
              <a:ln>
                <a:solidFill>
                  <a:schemeClr val="bg1"/>
                </a:solidFill>
              </a:ln>
              <a:scene3d>
                <a:camera prst="orthographicFront"/>
                <a:lightRig rig="threePt" dir="t"/>
              </a:scene3d>
              <a:sp3d prstMaterial="matte">
                <a:bevelT/>
              </a:sp3d>
            </c:spPr>
          </c:dPt>
          <c:dLbls>
            <c:dLbl>
              <c:idx val="0"/>
              <c:layout>
                <c:manualLayout>
                  <c:x val="-1.6638612481212778E-2"/>
                  <c:y val="8.6351635630569964E-3"/>
                </c:manualLayout>
              </c:layout>
              <c:tx>
                <c:rich>
                  <a:bodyPr/>
                  <a:lstStyle/>
                  <a:p>
                    <a:r>
                      <a:rPr lang="ru-RU" sz="1200" dirty="0" smtClean="0">
                        <a:latin typeface="Times New Roman" pitchFamily="18" charset="0"/>
                        <a:cs typeface="Times New Roman" pitchFamily="18" charset="0"/>
                      </a:rPr>
                      <a:t>4573,9</a:t>
                    </a:r>
                    <a:endParaRPr lang="en-US" sz="1200"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0538745170872006E-2"/>
                  <c:y val="7.037169169469161E-2"/>
                </c:manualLayout>
              </c:layout>
              <c:tx>
                <c:rich>
                  <a:bodyPr/>
                  <a:lstStyle/>
                  <a:p>
                    <a:r>
                      <a:rPr lang="ru-RU" sz="1200" dirty="0" smtClean="0">
                        <a:latin typeface="Times New Roman" pitchFamily="18" charset="0"/>
                        <a:cs typeface="Times New Roman" pitchFamily="18" charset="0"/>
                      </a:rPr>
                      <a:t>103247,7</a:t>
                    </a:r>
                    <a:endParaRPr lang="en-US" sz="1200"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22961285224073635"/>
                  <c:y val="2.362403393091168E-2"/>
                </c:manualLayout>
              </c:layout>
              <c:tx>
                <c:rich>
                  <a:bodyPr/>
                  <a:lstStyle/>
                  <a:p>
                    <a:r>
                      <a:rPr lang="ru-RU" sz="1200" dirty="0" smtClean="0">
                        <a:latin typeface="Times New Roman" pitchFamily="18" charset="0"/>
                        <a:cs typeface="Times New Roman" pitchFamily="18" charset="0"/>
                      </a:rPr>
                      <a:t>238611,7</a:t>
                    </a:r>
                    <a:endParaRPr lang="en-US" sz="1200" dirty="0"/>
                  </a:p>
                </c:rich>
              </c:tx>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1623813286993276"/>
                  <c:y val="8.9082998836319295E-3"/>
                </c:manualLayout>
              </c:layout>
              <c:tx>
                <c:rich>
                  <a:bodyPr/>
                  <a:lstStyle/>
                  <a:p>
                    <a:r>
                      <a:rPr lang="ru-RU" sz="1200" dirty="0" smtClean="0">
                        <a:latin typeface="Times New Roman" pitchFamily="18" charset="0"/>
                        <a:cs typeface="Times New Roman" pitchFamily="18" charset="0"/>
                      </a:rPr>
                      <a:t>16499</a:t>
                    </a:r>
                    <a:endParaRPr lang="en-US" sz="1200" dirty="0"/>
                  </a:p>
                </c:rich>
              </c:tx>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4982093184614704E-2"/>
                  <c:y val="4.5970580977169439E-4"/>
                </c:manualLayout>
              </c:layout>
              <c:showLegendKey val="0"/>
              <c:showVal val="1"/>
              <c:showCatName val="0"/>
              <c:showSerName val="0"/>
              <c:showPercent val="0"/>
              <c:showBubbleSize val="0"/>
              <c:extLst>
                <c:ext xmlns:c15="http://schemas.microsoft.com/office/drawing/2012/chart" uri="{CE6537A1-D6FC-4f65-9D91-7224C49458BB}"/>
              </c:extLst>
            </c:dLbl>
            <c:spPr>
              <a:noFill/>
            </c:spPr>
            <c:txPr>
              <a:bodyPr/>
              <a:lstStyle/>
              <a:p>
                <a:pPr>
                  <a:defRPr sz="1400" b="1" baseline="0">
                    <a:solidFill>
                      <a:schemeClr val="tx2">
                        <a:lumMod val="50000"/>
                      </a:schemeClr>
                    </a:solidFill>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Лист1!$B$1:$E$1</c:f>
              <c:strCache>
                <c:ptCount val="4"/>
                <c:pt idx="0">
                  <c:v>Пенсионное обеспечение </c:v>
                </c:pt>
                <c:pt idx="1">
                  <c:v>Социальное обеспечение населения</c:v>
                </c:pt>
                <c:pt idx="2">
                  <c:v>Охрана семьи и детства</c:v>
                </c:pt>
                <c:pt idx="3">
                  <c:v>Другие вопросы в области социальной политики</c:v>
                </c:pt>
              </c:strCache>
            </c:strRef>
          </c:cat>
          <c:val>
            <c:numRef>
              <c:f>Лист1!$B$2:$E$2</c:f>
              <c:numCache>
                <c:formatCode>General</c:formatCode>
                <c:ptCount val="4"/>
                <c:pt idx="0">
                  <c:v>4874.5</c:v>
                </c:pt>
                <c:pt idx="1">
                  <c:v>109867</c:v>
                </c:pt>
                <c:pt idx="2">
                  <c:v>196604.1</c:v>
                </c:pt>
                <c:pt idx="3">
                  <c:v>14500.4</c:v>
                </c:pt>
              </c:numCache>
            </c:numRef>
          </c:val>
        </c:ser>
        <c:dLbls>
          <c:showLegendKey val="0"/>
          <c:showVal val="1"/>
          <c:showCatName val="0"/>
          <c:showSerName val="0"/>
          <c:showPercent val="0"/>
          <c:showBubbleSize val="0"/>
          <c:showLeaderLines val="1"/>
        </c:dLbls>
      </c:pie3DChart>
      <c:spPr>
        <a:noFill/>
        <a:ln w="25370">
          <a:noFill/>
        </a:ln>
      </c:spPr>
    </c:plotArea>
    <c:legend>
      <c:legendPos val="b"/>
      <c:layout>
        <c:manualLayout>
          <c:xMode val="edge"/>
          <c:yMode val="edge"/>
          <c:x val="0.10287850616178915"/>
          <c:y val="0.55863479477123068"/>
          <c:w val="0.82086444230442468"/>
          <c:h val="0.40192388990748762"/>
        </c:manualLayout>
      </c:layout>
      <c:overlay val="0"/>
      <c:txPr>
        <a:bodyPr/>
        <a:lstStyle/>
        <a:p>
          <a:pPr>
            <a:defRPr sz="1400" baseline="0">
              <a:latin typeface="Times New Roman" pitchFamily="18" charset="0"/>
              <a:cs typeface="Times New Roman" pitchFamily="18" charset="0"/>
            </a:defRPr>
          </a:pPr>
          <a:endParaRPr lang="ru-RU"/>
        </a:p>
      </c:txPr>
    </c:legend>
    <c:plotVisOnly val="1"/>
    <c:dispBlanksAs val="zero"/>
    <c:showDLblsOverMax val="0"/>
  </c:chart>
  <c:spPr>
    <a:solidFill>
      <a:schemeClr val="accent2">
        <a:lumMod val="20000"/>
        <a:lumOff val="80000"/>
      </a:schemeClr>
    </a:solidFill>
    <a:effectLst>
      <a:innerShdw blurRad="114300">
        <a:prstClr val="black"/>
      </a:innerShdw>
    </a:effectLst>
  </c:spPr>
  <c:txPr>
    <a:bodyPr/>
    <a:lstStyle/>
    <a:p>
      <a:pPr>
        <a:defRPr sz="1896"/>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НДФЛ</c:v>
                </c:pt>
              </c:strCache>
            </c:strRef>
          </c:tx>
          <c:spPr>
            <a:solidFill>
              <a:srgbClr val="FF0000"/>
            </a:solidFill>
          </c:spPr>
          <c:invertIfNegative val="0"/>
          <c:dLbls>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2021 год </c:v>
                </c:pt>
                <c:pt idx="1">
                  <c:v>2022 год</c:v>
                </c:pt>
                <c:pt idx="2">
                  <c:v>2023 год (проект)</c:v>
                </c:pt>
              </c:strCache>
            </c:strRef>
          </c:cat>
          <c:val>
            <c:numRef>
              <c:f>Лист1!$B$2:$B$5</c:f>
              <c:numCache>
                <c:formatCode>General</c:formatCode>
                <c:ptCount val="4"/>
                <c:pt idx="0">
                  <c:v>96742.8</c:v>
                </c:pt>
                <c:pt idx="1">
                  <c:v>100382.5</c:v>
                </c:pt>
                <c:pt idx="2">
                  <c:v>100279</c:v>
                </c:pt>
              </c:numCache>
            </c:numRef>
          </c:val>
        </c:ser>
        <c:ser>
          <c:idx val="1"/>
          <c:order val="1"/>
          <c:tx>
            <c:strRef>
              <c:f>Лист1!$C$1</c:f>
              <c:strCache>
                <c:ptCount val="1"/>
                <c:pt idx="0">
                  <c:v>Акцизы</c:v>
                </c:pt>
              </c:strCache>
            </c:strRef>
          </c:tx>
          <c:spPr>
            <a:solidFill>
              <a:srgbClr val="00B050"/>
            </a:solidFill>
          </c:spPr>
          <c:invertIfNegative val="0"/>
          <c:dLbls>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2021 год </c:v>
                </c:pt>
                <c:pt idx="1">
                  <c:v>2022 год</c:v>
                </c:pt>
                <c:pt idx="2">
                  <c:v>2023 год (проект)</c:v>
                </c:pt>
              </c:strCache>
            </c:strRef>
          </c:cat>
          <c:val>
            <c:numRef>
              <c:f>Лист1!$C$2:$C$5</c:f>
              <c:numCache>
                <c:formatCode>General</c:formatCode>
                <c:ptCount val="4"/>
                <c:pt idx="0">
                  <c:v>9390.7000000000007</c:v>
                </c:pt>
                <c:pt idx="1">
                  <c:v>9366.4</c:v>
                </c:pt>
                <c:pt idx="2">
                  <c:v>9441.4</c:v>
                </c:pt>
              </c:numCache>
            </c:numRef>
          </c:val>
        </c:ser>
        <c:ser>
          <c:idx val="2"/>
          <c:order val="2"/>
          <c:tx>
            <c:strRef>
              <c:f>Лист1!$D$1</c:f>
              <c:strCache>
                <c:ptCount val="1"/>
                <c:pt idx="0">
                  <c:v>Налог на совокупный доход</c:v>
                </c:pt>
              </c:strCache>
            </c:strRef>
          </c:tx>
          <c:spPr>
            <a:solidFill>
              <a:srgbClr val="9999FF"/>
            </a:solidFill>
          </c:spPr>
          <c:invertIfNegative val="0"/>
          <c:dLbls>
            <c:spPr>
              <a:noFill/>
              <a:ln>
                <a:noFill/>
              </a:ln>
              <a:effectLst/>
            </c:spPr>
            <c:txPr>
              <a:bodyPr/>
              <a:lstStyle/>
              <a:p>
                <a:pPr>
                  <a:defRPr sz="9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2021 год </c:v>
                </c:pt>
                <c:pt idx="1">
                  <c:v>2022 год</c:v>
                </c:pt>
                <c:pt idx="2">
                  <c:v>2023 год (проект)</c:v>
                </c:pt>
              </c:strCache>
            </c:strRef>
          </c:cat>
          <c:val>
            <c:numRef>
              <c:f>Лист1!$D$2:$D$5</c:f>
              <c:numCache>
                <c:formatCode>General</c:formatCode>
                <c:ptCount val="4"/>
                <c:pt idx="0">
                  <c:v>13676.2</c:v>
                </c:pt>
                <c:pt idx="1">
                  <c:v>10465.1</c:v>
                </c:pt>
                <c:pt idx="2">
                  <c:v>14635</c:v>
                </c:pt>
              </c:numCache>
            </c:numRef>
          </c:val>
        </c:ser>
        <c:ser>
          <c:idx val="3"/>
          <c:order val="3"/>
          <c:tx>
            <c:strRef>
              <c:f>Лист1!$E$1</c:f>
              <c:strCache>
                <c:ptCount val="1"/>
                <c:pt idx="0">
                  <c:v>Налог на имущество </c:v>
                </c:pt>
              </c:strCache>
            </c:strRef>
          </c:tx>
          <c:spPr>
            <a:solidFill>
              <a:srgbClr val="7030A0"/>
            </a:solidFill>
          </c:spPr>
          <c:invertIfNegative val="0"/>
          <c:dLbls>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2021 год </c:v>
                </c:pt>
                <c:pt idx="1">
                  <c:v>2022 год</c:v>
                </c:pt>
                <c:pt idx="2">
                  <c:v>2023 год (проект)</c:v>
                </c:pt>
              </c:strCache>
            </c:strRef>
          </c:cat>
          <c:val>
            <c:numRef>
              <c:f>Лист1!$E$2:$E$5</c:f>
              <c:numCache>
                <c:formatCode>General</c:formatCode>
                <c:ptCount val="4"/>
                <c:pt idx="0">
                  <c:v>70001.8</c:v>
                </c:pt>
                <c:pt idx="1">
                  <c:v>75015.7</c:v>
                </c:pt>
                <c:pt idx="2">
                  <c:v>74947</c:v>
                </c:pt>
              </c:numCache>
            </c:numRef>
          </c:val>
        </c:ser>
        <c:ser>
          <c:idx val="4"/>
          <c:order val="4"/>
          <c:tx>
            <c:strRef>
              <c:f>Лист1!$F$1</c:f>
              <c:strCache>
                <c:ptCount val="1"/>
                <c:pt idx="0">
                  <c:v>Госпошлина</c:v>
                </c:pt>
              </c:strCache>
            </c:strRef>
          </c:tx>
          <c:spPr>
            <a:solidFill>
              <a:schemeClr val="accent6">
                <a:lumMod val="50000"/>
              </a:schemeClr>
            </a:solidFill>
          </c:spPr>
          <c:invertIfNegative val="0"/>
          <c:dPt>
            <c:idx val="0"/>
            <c:invertIfNegative val="0"/>
            <c:bubble3D val="0"/>
          </c:dPt>
          <c:dPt>
            <c:idx val="1"/>
            <c:invertIfNegative val="0"/>
            <c:bubble3D val="0"/>
          </c:dPt>
          <c:dPt>
            <c:idx val="2"/>
            <c:invertIfNegative val="0"/>
            <c:bubble3D val="0"/>
          </c:dPt>
          <c:dLbls>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2021 год </c:v>
                </c:pt>
                <c:pt idx="1">
                  <c:v>2022 год</c:v>
                </c:pt>
                <c:pt idx="2">
                  <c:v>2023 год (проект)</c:v>
                </c:pt>
              </c:strCache>
            </c:strRef>
          </c:cat>
          <c:val>
            <c:numRef>
              <c:f>Лист1!$F$2:$F$5</c:f>
              <c:numCache>
                <c:formatCode>General</c:formatCode>
                <c:ptCount val="4"/>
                <c:pt idx="0">
                  <c:v>4800.7</c:v>
                </c:pt>
                <c:pt idx="1">
                  <c:v>5469</c:v>
                </c:pt>
                <c:pt idx="2">
                  <c:v>4949</c:v>
                </c:pt>
              </c:numCache>
            </c:numRef>
          </c:val>
        </c:ser>
        <c:dLbls>
          <c:showLegendKey val="0"/>
          <c:showVal val="0"/>
          <c:showCatName val="0"/>
          <c:showSerName val="0"/>
          <c:showPercent val="0"/>
          <c:showBubbleSize val="0"/>
        </c:dLbls>
        <c:gapWidth val="150"/>
        <c:shape val="cylinder"/>
        <c:axId val="244366336"/>
        <c:axId val="244376320"/>
        <c:axId val="0"/>
      </c:bar3DChart>
      <c:catAx>
        <c:axId val="244366336"/>
        <c:scaling>
          <c:orientation val="minMax"/>
        </c:scaling>
        <c:delete val="0"/>
        <c:axPos val="b"/>
        <c:numFmt formatCode="General" sourceLinked="0"/>
        <c:majorTickMark val="out"/>
        <c:minorTickMark val="none"/>
        <c:tickLblPos val="nextTo"/>
        <c:txPr>
          <a:bodyPr/>
          <a:lstStyle/>
          <a:p>
            <a:pPr>
              <a:defRPr sz="1400"/>
            </a:pPr>
            <a:endParaRPr lang="ru-RU"/>
          </a:p>
        </c:txPr>
        <c:crossAx val="244376320"/>
        <c:crosses val="autoZero"/>
        <c:auto val="1"/>
        <c:lblAlgn val="ctr"/>
        <c:lblOffset val="100"/>
        <c:noMultiLvlLbl val="0"/>
      </c:catAx>
      <c:valAx>
        <c:axId val="244376320"/>
        <c:scaling>
          <c:orientation val="minMax"/>
        </c:scaling>
        <c:delete val="0"/>
        <c:axPos val="l"/>
        <c:majorGridlines/>
        <c:numFmt formatCode="General" sourceLinked="1"/>
        <c:majorTickMark val="out"/>
        <c:minorTickMark val="none"/>
        <c:tickLblPos val="nextTo"/>
        <c:txPr>
          <a:bodyPr/>
          <a:lstStyle/>
          <a:p>
            <a:pPr>
              <a:defRPr sz="1400"/>
            </a:pPr>
            <a:endParaRPr lang="ru-RU"/>
          </a:p>
        </c:txPr>
        <c:crossAx val="244366336"/>
        <c:crosses val="autoZero"/>
        <c:crossBetween val="between"/>
      </c:valAx>
    </c:plotArea>
    <c:legend>
      <c:legendPos val="r"/>
      <c:layout>
        <c:manualLayout>
          <c:xMode val="edge"/>
          <c:yMode val="edge"/>
          <c:x val="0.64762435975865751"/>
          <c:y val="3.225058788100283E-2"/>
          <c:w val="0.33809391006033562"/>
          <c:h val="0.59709230621864051"/>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9.617996162630621E-2"/>
          <c:y val="6.4503620555448643E-2"/>
          <c:w val="0.56685631761792443"/>
          <c:h val="0.74783841582443333"/>
        </c:manualLayout>
      </c:layout>
      <c:bar3DChart>
        <c:barDir val="col"/>
        <c:grouping val="clustered"/>
        <c:varyColors val="0"/>
        <c:ser>
          <c:idx val="0"/>
          <c:order val="0"/>
          <c:tx>
            <c:strRef>
              <c:f>Лист1!$B$1</c:f>
              <c:strCache>
                <c:ptCount val="1"/>
                <c:pt idx="0">
                  <c:v>Доходы от использования муниципального имущества</c:v>
                </c:pt>
              </c:strCache>
            </c:strRef>
          </c:tx>
          <c:spPr>
            <a:solidFill>
              <a:srgbClr val="C00000"/>
            </a:solidFill>
          </c:spPr>
          <c:invertIfNegative val="0"/>
          <c:dLbls>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2021 год</c:v>
                </c:pt>
                <c:pt idx="1">
                  <c:v>2022 год</c:v>
                </c:pt>
                <c:pt idx="2">
                  <c:v>2023 (проект)</c:v>
                </c:pt>
              </c:strCache>
            </c:strRef>
          </c:cat>
          <c:val>
            <c:numRef>
              <c:f>Лист1!$B$2:$B$5</c:f>
              <c:numCache>
                <c:formatCode>General</c:formatCode>
                <c:ptCount val="4"/>
                <c:pt idx="0">
                  <c:v>14649.3</c:v>
                </c:pt>
                <c:pt idx="1">
                  <c:v>11253.2</c:v>
                </c:pt>
                <c:pt idx="2">
                  <c:v>11703.3</c:v>
                </c:pt>
              </c:numCache>
            </c:numRef>
          </c:val>
        </c:ser>
        <c:ser>
          <c:idx val="1"/>
          <c:order val="1"/>
          <c:tx>
            <c:strRef>
              <c:f>Лист1!$C$1</c:f>
              <c:strCache>
                <c:ptCount val="1"/>
                <c:pt idx="0">
                  <c:v>Платежи при пользовании природными ресурсами</c:v>
                </c:pt>
              </c:strCache>
            </c:strRef>
          </c:tx>
          <c:spPr>
            <a:solidFill>
              <a:srgbClr val="00B050"/>
            </a:solidFill>
          </c:spPr>
          <c:invertIfNegative val="0"/>
          <c:dLbls>
            <c:dLbl>
              <c:idx val="0"/>
              <c:layout>
                <c:manualLayout>
                  <c:x val="-1.714689426417362E-2"/>
                  <c:y val="5.612065321788976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6764257084109875E-3"/>
                  <c:y val="-3.086635926983936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58808569470329E-3"/>
                  <c:y val="-2.525429394805039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2021 год</c:v>
                </c:pt>
                <c:pt idx="1">
                  <c:v>2022 год</c:v>
                </c:pt>
                <c:pt idx="2">
                  <c:v>2023 (проект)</c:v>
                </c:pt>
              </c:strCache>
            </c:strRef>
          </c:cat>
          <c:val>
            <c:numRef>
              <c:f>Лист1!$C$2:$C$5</c:f>
              <c:numCache>
                <c:formatCode>General</c:formatCode>
                <c:ptCount val="4"/>
                <c:pt idx="0">
                  <c:v>1786.7</c:v>
                </c:pt>
                <c:pt idx="1">
                  <c:v>237</c:v>
                </c:pt>
                <c:pt idx="2">
                  <c:v>4301</c:v>
                </c:pt>
              </c:numCache>
            </c:numRef>
          </c:val>
        </c:ser>
        <c:ser>
          <c:idx val="2"/>
          <c:order val="2"/>
          <c:tx>
            <c:strRef>
              <c:f>Лист1!$D$1</c:f>
              <c:strCache>
                <c:ptCount val="1"/>
                <c:pt idx="0">
                  <c:v>Доходы от продажи материальных и    нематериальных активов</c:v>
                </c:pt>
              </c:strCache>
            </c:strRef>
          </c:tx>
          <c:spPr>
            <a:solidFill>
              <a:srgbClr val="0070C0"/>
            </a:solidFill>
          </c:spPr>
          <c:invertIfNegative val="0"/>
          <c:dLbls>
            <c:dLbl>
              <c:idx val="1"/>
              <c:layout>
                <c:manualLayout>
                  <c:x val="1.558808569470329E-3"/>
                  <c:y val="2.806032660894488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2352342778812598E-3"/>
                  <c:y val="2.525429394805039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2021 год</c:v>
                </c:pt>
                <c:pt idx="1">
                  <c:v>2022 год</c:v>
                </c:pt>
                <c:pt idx="2">
                  <c:v>2023 (проект)</c:v>
                </c:pt>
              </c:strCache>
            </c:strRef>
          </c:cat>
          <c:val>
            <c:numRef>
              <c:f>Лист1!$D$2:$D$5</c:f>
              <c:numCache>
                <c:formatCode>General</c:formatCode>
                <c:ptCount val="4"/>
                <c:pt idx="0">
                  <c:v>16318.4</c:v>
                </c:pt>
                <c:pt idx="1">
                  <c:v>140.6</c:v>
                </c:pt>
                <c:pt idx="2">
                  <c:v>146.19999999999999</c:v>
                </c:pt>
              </c:numCache>
            </c:numRef>
          </c:val>
        </c:ser>
        <c:ser>
          <c:idx val="3"/>
          <c:order val="3"/>
          <c:tx>
            <c:strRef>
              <c:f>Лист1!$E$1</c:f>
              <c:strCache>
                <c:ptCount val="1"/>
                <c:pt idx="0">
                  <c:v>Штрафы,сакции и возмещения ущерба</c:v>
                </c:pt>
              </c:strCache>
            </c:strRef>
          </c:tx>
          <c:spPr>
            <a:solidFill>
              <a:schemeClr val="accent6">
                <a:lumMod val="50000"/>
              </a:schemeClr>
            </a:solidFill>
          </c:spPr>
          <c:invertIfNegative val="0"/>
          <c:dLbls>
            <c:spPr>
              <a:noFill/>
              <a:ln>
                <a:noFill/>
              </a:ln>
              <a:effectLst/>
            </c:spPr>
            <c:txPr>
              <a:bodyPr/>
              <a:lstStyle/>
              <a:p>
                <a:pPr>
                  <a:defRPr sz="10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2021 год</c:v>
                </c:pt>
                <c:pt idx="1">
                  <c:v>2022 год</c:v>
                </c:pt>
                <c:pt idx="2">
                  <c:v>2023 (проект)</c:v>
                </c:pt>
              </c:strCache>
            </c:strRef>
          </c:cat>
          <c:val>
            <c:numRef>
              <c:f>Лист1!$E$2:$E$5</c:f>
              <c:numCache>
                <c:formatCode>General</c:formatCode>
                <c:ptCount val="4"/>
                <c:pt idx="0">
                  <c:v>1342.6</c:v>
                </c:pt>
                <c:pt idx="1">
                  <c:v>823.9</c:v>
                </c:pt>
                <c:pt idx="2">
                  <c:v>823.9</c:v>
                </c:pt>
              </c:numCache>
            </c:numRef>
          </c:val>
        </c:ser>
        <c:dLbls>
          <c:showLegendKey val="0"/>
          <c:showVal val="0"/>
          <c:showCatName val="0"/>
          <c:showSerName val="0"/>
          <c:showPercent val="0"/>
          <c:showBubbleSize val="0"/>
        </c:dLbls>
        <c:gapWidth val="150"/>
        <c:shape val="cylinder"/>
        <c:axId val="244028928"/>
        <c:axId val="244030464"/>
        <c:axId val="0"/>
      </c:bar3DChart>
      <c:catAx>
        <c:axId val="244028928"/>
        <c:scaling>
          <c:orientation val="minMax"/>
        </c:scaling>
        <c:delete val="0"/>
        <c:axPos val="b"/>
        <c:numFmt formatCode="General" sourceLinked="0"/>
        <c:majorTickMark val="out"/>
        <c:minorTickMark val="none"/>
        <c:tickLblPos val="nextTo"/>
        <c:txPr>
          <a:bodyPr/>
          <a:lstStyle/>
          <a:p>
            <a:pPr>
              <a:defRPr sz="1400"/>
            </a:pPr>
            <a:endParaRPr lang="ru-RU"/>
          </a:p>
        </c:txPr>
        <c:crossAx val="244030464"/>
        <c:crosses val="autoZero"/>
        <c:auto val="1"/>
        <c:lblAlgn val="ctr"/>
        <c:lblOffset val="100"/>
        <c:noMultiLvlLbl val="0"/>
      </c:catAx>
      <c:valAx>
        <c:axId val="244030464"/>
        <c:scaling>
          <c:orientation val="minMax"/>
        </c:scaling>
        <c:delete val="0"/>
        <c:axPos val="l"/>
        <c:majorGridlines/>
        <c:numFmt formatCode="General" sourceLinked="1"/>
        <c:majorTickMark val="out"/>
        <c:minorTickMark val="none"/>
        <c:tickLblPos val="nextTo"/>
        <c:txPr>
          <a:bodyPr/>
          <a:lstStyle/>
          <a:p>
            <a:pPr>
              <a:defRPr sz="1400"/>
            </a:pPr>
            <a:endParaRPr lang="ru-RU"/>
          </a:p>
        </c:txPr>
        <c:crossAx val="244028928"/>
        <c:crosses val="autoZero"/>
        <c:crossBetween val="between"/>
      </c:valAx>
    </c:plotArea>
    <c:legend>
      <c:legendPos val="r"/>
      <c:layout>
        <c:manualLayout>
          <c:xMode val="edge"/>
          <c:yMode val="edge"/>
          <c:x val="0.67171749282702575"/>
          <c:y val="7.8568914505045662E-2"/>
          <c:w val="0.31737084718668196"/>
          <c:h val="0.81199581172006929"/>
        </c:manualLayout>
      </c:layout>
      <c:overlay val="0"/>
      <c:txPr>
        <a:bodyPr/>
        <a:lstStyle/>
        <a:p>
          <a:pPr>
            <a:defRPr sz="140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0.19547012137540273"/>
          <c:y val="0.18540185788109997"/>
          <c:w val="0.28604495333851793"/>
          <c:h val="0.6933191847808251"/>
        </c:manualLayout>
      </c:layout>
      <c:pie3DChart>
        <c:varyColors val="1"/>
        <c:ser>
          <c:idx val="0"/>
          <c:order val="0"/>
          <c:tx>
            <c:strRef>
              <c:f>Лист1!$B$1</c:f>
              <c:strCache>
                <c:ptCount val="1"/>
                <c:pt idx="0">
                  <c:v>сумма</c:v>
                </c:pt>
              </c:strCache>
            </c:strRef>
          </c:tx>
          <c:spPr>
            <a:scene3d>
              <a:camera prst="orthographicFront"/>
              <a:lightRig rig="threePt" dir="t"/>
            </a:scene3d>
            <a:sp3d>
              <a:bevelT w="165100" prst="coolSlant"/>
            </a:sp3d>
          </c:spPr>
          <c:explosion val="25"/>
          <c:dPt>
            <c:idx val="0"/>
            <c:bubble3D val="0"/>
            <c:explosion val="7"/>
            <c:spPr>
              <a:solidFill>
                <a:srgbClr val="C00000"/>
              </a:solidFill>
              <a:scene3d>
                <a:camera prst="orthographicFront"/>
                <a:lightRig rig="threePt" dir="t"/>
              </a:scene3d>
              <a:sp3d>
                <a:bevelT w="165100" prst="coolSlant"/>
              </a:sp3d>
            </c:spPr>
          </c:dPt>
          <c:dPt>
            <c:idx val="1"/>
            <c:bubble3D val="0"/>
            <c:spPr>
              <a:solidFill>
                <a:schemeClr val="accent1">
                  <a:lumMod val="75000"/>
                </a:schemeClr>
              </a:solidFill>
              <a:scene3d>
                <a:camera prst="orthographicFront"/>
                <a:lightRig rig="threePt" dir="t"/>
              </a:scene3d>
              <a:sp3d>
                <a:bevelT w="165100" prst="coolSlant"/>
              </a:sp3d>
            </c:spPr>
          </c:dPt>
          <c:dPt>
            <c:idx val="2"/>
            <c:bubble3D val="0"/>
            <c:explosion val="10"/>
            <c:spPr>
              <a:solidFill>
                <a:srgbClr val="00B050"/>
              </a:solidFill>
              <a:effectLst>
                <a:innerShdw blurRad="63500" dist="50800" dir="8100000">
                  <a:prstClr val="black">
                    <a:alpha val="50000"/>
                  </a:prstClr>
                </a:innerShdw>
              </a:effectLst>
              <a:scene3d>
                <a:camera prst="orthographicFront"/>
                <a:lightRig rig="threePt" dir="t"/>
              </a:scene3d>
              <a:sp3d>
                <a:bevelT w="165100" prst="coolSlant"/>
              </a:sp3d>
            </c:spPr>
          </c:dPt>
          <c:dLbls>
            <c:dLbl>
              <c:idx val="0"/>
              <c:layout>
                <c:manualLayout>
                  <c:x val="-8.514001916453727E-2"/>
                  <c:y val="0.1084463829045991"/>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700981140984335E-2"/>
                  <c:y val="-0.1398177967135751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9301640095544944E-2"/>
                  <c:y val="0.1075585920899942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2021 год -исполнение</c:v>
                </c:pt>
                <c:pt idx="1">
                  <c:v>2022 год - оценка </c:v>
                </c:pt>
                <c:pt idx="2">
                  <c:v>2023 - проект</c:v>
                </c:pt>
              </c:strCache>
            </c:strRef>
          </c:cat>
          <c:val>
            <c:numRef>
              <c:f>Лист1!$B$2:$B$5</c:f>
              <c:numCache>
                <c:formatCode>General</c:formatCode>
                <c:ptCount val="4"/>
                <c:pt idx="0">
                  <c:v>96742.8</c:v>
                </c:pt>
                <c:pt idx="1">
                  <c:v>98131.7</c:v>
                </c:pt>
                <c:pt idx="2">
                  <c:v>100279</c:v>
                </c:pt>
              </c:numCache>
            </c:numRef>
          </c:val>
        </c:ser>
        <c:dLbls>
          <c:showLegendKey val="0"/>
          <c:showVal val="0"/>
          <c:showCatName val="0"/>
          <c:showSerName val="0"/>
          <c:showPercent val="0"/>
          <c:showBubbleSize val="0"/>
          <c:showLeaderLines val="1"/>
        </c:dLbls>
      </c:pie3DChart>
      <c:spPr>
        <a:scene3d>
          <a:camera prst="orthographicFront"/>
          <a:lightRig rig="threePt" dir="t"/>
        </a:scene3d>
        <a:sp3d>
          <a:bevelT prst="angle"/>
        </a:sp3d>
      </c:spPr>
    </c:plotArea>
    <c:legend>
      <c:legendPos val="r"/>
      <c:legendEntry>
        <c:idx val="3"/>
        <c:delete val="1"/>
      </c:legendEntry>
      <c:layout>
        <c:manualLayout>
          <c:xMode val="edge"/>
          <c:yMode val="edge"/>
          <c:x val="0.61229434103281455"/>
          <c:y val="0.19595149741059034"/>
          <c:w val="0.37396259722945652"/>
          <c:h val="0.60809657343064938"/>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blipFill>
      <a:blip xmlns:r="http://schemas.openxmlformats.org/officeDocument/2006/relationships" r:embed="rId1"/>
      <a:tile tx="0" ty="0" sx="100000" sy="100000" flip="none" algn="tl"/>
    </a:blipFill>
    <a:scene3d>
      <a:camera prst="orthographicFront"/>
      <a:lightRig rig="threePt" dir="t"/>
    </a:scene3d>
    <a:sp3d>
      <a:bevelT w="152400" h="50800" prst="softRound"/>
    </a:sp3d>
  </c:spPr>
  <c:txPr>
    <a:bodyPr/>
    <a:lstStyle/>
    <a:p>
      <a:pPr>
        <a:defRPr sz="1800"/>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0999703736621862E-2"/>
          <c:y val="0.1080572814764882"/>
          <c:w val="0.44087342147168834"/>
          <c:h val="0.71175298596361691"/>
        </c:manualLayout>
      </c:layout>
      <c:pieChart>
        <c:varyColors val="1"/>
        <c:ser>
          <c:idx val="0"/>
          <c:order val="0"/>
          <c:tx>
            <c:strRef>
              <c:f>Лист1!$B$1</c:f>
              <c:strCache>
                <c:ptCount val="1"/>
                <c:pt idx="0">
                  <c:v>сумма</c:v>
                </c:pt>
              </c:strCache>
            </c:strRef>
          </c:tx>
          <c:spPr>
            <a:scene3d>
              <a:camera prst="orthographicFront"/>
              <a:lightRig rig="threePt" dir="t"/>
            </a:scene3d>
            <a:sp3d>
              <a:bevelT w="152400" h="50800" prst="softRound"/>
            </a:sp3d>
          </c:spPr>
          <c:dPt>
            <c:idx val="0"/>
            <c:bubble3D val="0"/>
            <c:explosion val="2"/>
            <c:spPr>
              <a:solidFill>
                <a:srgbClr val="00B050"/>
              </a:solidFill>
              <a:scene3d>
                <a:camera prst="orthographicFront"/>
                <a:lightRig rig="threePt" dir="t"/>
              </a:scene3d>
              <a:sp3d>
                <a:bevelT w="152400" h="50800" prst="softRound"/>
              </a:sp3d>
            </c:spPr>
          </c:dPt>
          <c:dPt>
            <c:idx val="1"/>
            <c:bubble3D val="0"/>
            <c:explosion val="6"/>
            <c:spPr>
              <a:solidFill>
                <a:srgbClr val="00B0F0"/>
              </a:solidFill>
              <a:scene3d>
                <a:camera prst="orthographicFront"/>
                <a:lightRig rig="threePt" dir="t"/>
              </a:scene3d>
              <a:sp3d>
                <a:bevelT w="152400" h="50800" prst="softRound"/>
              </a:sp3d>
            </c:spPr>
          </c:dPt>
          <c:dPt>
            <c:idx val="2"/>
            <c:bubble3D val="0"/>
            <c:explosion val="5"/>
            <c:spPr>
              <a:solidFill>
                <a:srgbClr val="C00000"/>
              </a:solidFill>
              <a:effectLst>
                <a:innerShdw blurRad="63500" dist="50800" dir="8100000">
                  <a:prstClr val="black">
                    <a:alpha val="50000"/>
                  </a:prstClr>
                </a:innerShdw>
              </a:effectLst>
              <a:scene3d>
                <a:camera prst="orthographicFront"/>
                <a:lightRig rig="threePt" dir="t"/>
              </a:scene3d>
              <a:sp3d>
                <a:bevelT w="152400" h="50800" prst="softRound"/>
              </a:sp3d>
            </c:spPr>
          </c:dPt>
          <c:dLbls>
            <c:spPr>
              <a:noFill/>
              <a:ln>
                <a:noFill/>
              </a:ln>
              <a:effectLst/>
            </c:spPr>
            <c:txPr>
              <a:bodyPr/>
              <a:lstStyle/>
              <a:p>
                <a:pPr>
                  <a:defRPr sz="140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3"/>
                <c:pt idx="0">
                  <c:v>2021 год -исполнение</c:v>
                </c:pt>
                <c:pt idx="1">
                  <c:v>2022 год - оценка</c:v>
                </c:pt>
                <c:pt idx="2">
                  <c:v>2023 - проект</c:v>
                </c:pt>
              </c:strCache>
            </c:strRef>
          </c:cat>
          <c:val>
            <c:numRef>
              <c:f>Лист1!$B$2:$B$5</c:f>
              <c:numCache>
                <c:formatCode>General</c:formatCode>
                <c:ptCount val="4"/>
                <c:pt idx="0">
                  <c:v>70001.8</c:v>
                </c:pt>
                <c:pt idx="1">
                  <c:v>64350.6</c:v>
                </c:pt>
                <c:pt idx="2">
                  <c:v>74947</c:v>
                </c:pt>
              </c:numCache>
            </c:numRef>
          </c:val>
        </c:ser>
        <c:dLbls>
          <c:showLegendKey val="0"/>
          <c:showVal val="0"/>
          <c:showCatName val="0"/>
          <c:showSerName val="0"/>
          <c:showPercent val="0"/>
          <c:showBubbleSize val="0"/>
          <c:showLeaderLines val="1"/>
        </c:dLbls>
        <c:firstSliceAng val="0"/>
      </c:pieChart>
    </c:plotArea>
    <c:legend>
      <c:legendPos val="r"/>
      <c:legendEntry>
        <c:idx val="3"/>
        <c:delete val="1"/>
      </c:legendEntry>
      <c:layout>
        <c:manualLayout>
          <c:xMode val="edge"/>
          <c:yMode val="edge"/>
          <c:x val="0.5835584935007222"/>
          <c:y val="0.2337521878134122"/>
          <c:w val="0.40012739325260155"/>
          <c:h val="0.57981068594583041"/>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solidFill>
      <a:schemeClr val="accent3">
        <a:lumMod val="20000"/>
        <a:lumOff val="80000"/>
      </a:schemeClr>
    </a:solidFill>
    <a:effectLst>
      <a:innerShdw blurRad="114300">
        <a:prstClr val="black"/>
      </a:innerShdw>
    </a:effectLst>
  </c:spPr>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cene3d>
              <a:camera prst="orthographicFront"/>
              <a:lightRig rig="threePt" dir="t"/>
            </a:scene3d>
            <a:sp3d>
              <a:bevelT prst="angle"/>
            </a:sp3d>
          </c:spPr>
          <c:explosion val="6"/>
          <c:dPt>
            <c:idx val="0"/>
            <c:bubble3D val="0"/>
            <c:spPr>
              <a:solidFill>
                <a:srgbClr val="00B050"/>
              </a:solidFill>
              <a:scene3d>
                <a:camera prst="orthographicFront"/>
                <a:lightRig rig="threePt" dir="t"/>
              </a:scene3d>
              <a:sp3d>
                <a:bevelT prst="angle"/>
              </a:sp3d>
            </c:spPr>
          </c:dPt>
          <c:dPt>
            <c:idx val="1"/>
            <c:bubble3D val="0"/>
            <c:spPr>
              <a:solidFill>
                <a:srgbClr val="0070C0"/>
              </a:solidFill>
              <a:scene3d>
                <a:camera prst="orthographicFront"/>
                <a:lightRig rig="threePt" dir="t"/>
              </a:scene3d>
              <a:sp3d>
                <a:bevelT prst="angle"/>
              </a:sp3d>
            </c:spPr>
          </c:dPt>
          <c:dPt>
            <c:idx val="2"/>
            <c:bubble3D val="0"/>
            <c:explosion val="5"/>
            <c:spPr>
              <a:solidFill>
                <a:srgbClr val="C00000"/>
              </a:solidFill>
              <a:effectLst>
                <a:innerShdw blurRad="63500" dist="50800" dir="8100000">
                  <a:prstClr val="black">
                    <a:alpha val="50000"/>
                  </a:prstClr>
                </a:innerShdw>
              </a:effectLst>
              <a:scene3d>
                <a:camera prst="orthographicFront"/>
                <a:lightRig rig="threePt" dir="t"/>
              </a:scene3d>
              <a:sp3d>
                <a:bevelT prst="angle"/>
              </a:sp3d>
            </c:spPr>
          </c:dPt>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3"/>
                <c:pt idx="0">
                  <c:v>2021 год -исполнение</c:v>
                </c:pt>
                <c:pt idx="1">
                  <c:v>2022 год - оценка </c:v>
                </c:pt>
                <c:pt idx="2">
                  <c:v>2023 - проект</c:v>
                </c:pt>
              </c:strCache>
            </c:strRef>
          </c:cat>
          <c:val>
            <c:numRef>
              <c:f>Лист1!$B$2:$B$5</c:f>
              <c:numCache>
                <c:formatCode>General</c:formatCode>
                <c:ptCount val="4"/>
                <c:pt idx="0">
                  <c:v>595.6</c:v>
                </c:pt>
                <c:pt idx="1">
                  <c:v>1085.8</c:v>
                </c:pt>
                <c:pt idx="2">
                  <c:v>1146</c:v>
                </c:pt>
              </c:numCache>
            </c:numRef>
          </c:val>
        </c:ser>
        <c:dLbls>
          <c:dLblPos val="ctr"/>
          <c:showLegendKey val="0"/>
          <c:showVal val="1"/>
          <c:showCatName val="0"/>
          <c:showSerName val="0"/>
          <c:showPercent val="0"/>
          <c:showBubbleSize val="0"/>
          <c:showLeaderLines val="1"/>
        </c:dLbls>
        <c:firstSliceAng val="0"/>
      </c:pieChart>
      <c:spPr>
        <a:scene3d>
          <a:camera prst="orthographicFront"/>
          <a:lightRig rig="threePt" dir="t"/>
        </a:scene3d>
        <a:sp3d>
          <a:bevelT prst="angle"/>
        </a:sp3d>
      </c:spPr>
    </c:plotArea>
    <c:legend>
      <c:legendPos val="r"/>
      <c:legendEntry>
        <c:idx val="3"/>
        <c:delete val="1"/>
      </c:legendEntry>
      <c:layout>
        <c:manualLayout>
          <c:xMode val="edge"/>
          <c:yMode val="edge"/>
          <c:x val="0.5737103634187396"/>
          <c:y val="0.21567779283669758"/>
          <c:w val="0.40632330160380503"/>
          <c:h val="0.56864389998019771"/>
        </c:manualLayout>
      </c:layout>
      <c:overlay val="0"/>
      <c:txPr>
        <a:bodyPr/>
        <a:lstStyle/>
        <a:p>
          <a:pPr>
            <a:defRPr sz="1050" b="1">
              <a:latin typeface="Times New Roman" pitchFamily="18" charset="0"/>
              <a:cs typeface="Times New Roman" pitchFamily="18" charset="0"/>
            </a:defRPr>
          </a:pPr>
          <a:endParaRPr lang="ru-RU"/>
        </a:p>
      </c:txPr>
    </c:legend>
    <c:plotVisOnly val="1"/>
    <c:dispBlanksAs val="gap"/>
    <c:showDLblsOverMax val="0"/>
  </c:chart>
  <c:spPr>
    <a:gradFill>
      <a:gsLst>
        <a:gs pos="0">
          <a:srgbClr val="5E9EFF"/>
        </a:gs>
        <a:gs pos="39999">
          <a:srgbClr val="85C2FF"/>
        </a:gs>
        <a:gs pos="70000">
          <a:srgbClr val="C4D6EB"/>
        </a:gs>
        <a:gs pos="100000">
          <a:srgbClr val="FFEBFA"/>
        </a:gs>
      </a:gsLst>
      <a:lin ang="16200000" scaled="0"/>
    </a:gradFill>
    <a:effectLst>
      <a:innerShdw blurRad="114300">
        <a:prstClr val="black"/>
      </a:innerShdw>
    </a:effectLst>
    <a:scene3d>
      <a:camera prst="orthographicFront"/>
      <a:lightRig rig="threePt" dir="t"/>
    </a:scene3d>
    <a:sp3d>
      <a:bevelT w="152400" h="50800" prst="softRound"/>
    </a:sp3d>
  </c:spPr>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olidFill>
              <a:srgbClr val="7030A0"/>
            </a:solidFill>
            <a:ln>
              <a:solidFill>
                <a:schemeClr val="accent2">
                  <a:lumMod val="60000"/>
                  <a:lumOff val="40000"/>
                </a:schemeClr>
              </a:solidFill>
            </a:ln>
            <a:scene3d>
              <a:camera prst="orthographicFront"/>
              <a:lightRig rig="threePt" dir="t"/>
            </a:scene3d>
            <a:sp3d>
              <a:bevelT prst="angle"/>
            </a:sp3d>
          </c:spPr>
          <c:explosion val="5"/>
          <c:dPt>
            <c:idx val="0"/>
            <c:bubble3D val="0"/>
          </c:dPt>
          <c:dPt>
            <c:idx val="1"/>
            <c:bubble3D val="0"/>
            <c:spPr>
              <a:solidFill>
                <a:srgbClr val="0070C0"/>
              </a:solidFill>
              <a:ln>
                <a:solidFill>
                  <a:schemeClr val="accent2">
                    <a:lumMod val="60000"/>
                    <a:lumOff val="40000"/>
                  </a:schemeClr>
                </a:solidFill>
              </a:ln>
              <a:scene3d>
                <a:camera prst="orthographicFront"/>
                <a:lightRig rig="threePt" dir="t"/>
              </a:scene3d>
              <a:sp3d>
                <a:bevelT prst="angle"/>
              </a:sp3d>
            </c:spPr>
          </c:dPt>
          <c:dPt>
            <c:idx val="2"/>
            <c:bubble3D val="0"/>
            <c:spPr>
              <a:solidFill>
                <a:srgbClr val="FF0000"/>
              </a:solidFill>
              <a:ln>
                <a:solidFill>
                  <a:schemeClr val="accent2">
                    <a:lumMod val="60000"/>
                    <a:lumOff val="40000"/>
                  </a:schemeClr>
                </a:solidFill>
              </a:ln>
              <a:effectLst>
                <a:innerShdw blurRad="63500" dist="50800" dir="8100000">
                  <a:prstClr val="black">
                    <a:alpha val="50000"/>
                  </a:prstClr>
                </a:innerShdw>
              </a:effectLst>
              <a:scene3d>
                <a:camera prst="orthographicFront"/>
                <a:lightRig rig="threePt" dir="t"/>
              </a:scene3d>
              <a:sp3d>
                <a:bevelT prst="angle"/>
              </a:sp3d>
            </c:spPr>
          </c:dPt>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3"/>
                <c:pt idx="0">
                  <c:v>2021 год -исполнение</c:v>
                </c:pt>
                <c:pt idx="1">
                  <c:v>2022 год - оценка </c:v>
                </c:pt>
                <c:pt idx="2">
                  <c:v>2023- проект</c:v>
                </c:pt>
              </c:strCache>
            </c:strRef>
          </c:cat>
          <c:val>
            <c:numRef>
              <c:f>Лист1!$B$2:$B$5</c:f>
              <c:numCache>
                <c:formatCode>General</c:formatCode>
                <c:ptCount val="4"/>
                <c:pt idx="0">
                  <c:v>9390.7000000000007</c:v>
                </c:pt>
                <c:pt idx="1">
                  <c:v>9366.4</c:v>
                </c:pt>
                <c:pt idx="2">
                  <c:v>9441.4</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050" b="1">
                <a:latin typeface="Times New Roman" pitchFamily="18" charset="0"/>
                <a:cs typeface="Times New Roman" pitchFamily="18" charset="0"/>
              </a:defRPr>
            </a:pPr>
            <a:endParaRPr lang="ru-RU"/>
          </a:p>
        </c:txPr>
      </c:legendEntry>
      <c:legendEntry>
        <c:idx val="3"/>
        <c:delete val="1"/>
      </c:legendEntry>
      <c:layout>
        <c:manualLayout>
          <c:xMode val="edge"/>
          <c:yMode val="edge"/>
          <c:x val="0.58210748574232496"/>
          <c:y val="0.21364098106433702"/>
          <c:w val="0.39584635272006813"/>
          <c:h val="0.57271752352491878"/>
        </c:manualLayout>
      </c:layout>
      <c:overlay val="0"/>
      <c:txPr>
        <a:bodyPr/>
        <a:lstStyle/>
        <a:p>
          <a:pPr>
            <a:defRPr sz="1050" b="1"/>
          </a:pPr>
          <a:endParaRPr lang="ru-RU"/>
        </a:p>
      </c:txPr>
    </c:legend>
    <c:plotVisOnly val="1"/>
    <c:dispBlanksAs val="gap"/>
    <c:showDLblsOverMax val="0"/>
  </c:chart>
  <c:spPr>
    <a:gradFill>
      <a:gsLst>
        <a:gs pos="0">
          <a:srgbClr val="5E9EFF"/>
        </a:gs>
        <a:gs pos="39999">
          <a:srgbClr val="85C2FF"/>
        </a:gs>
        <a:gs pos="70000">
          <a:srgbClr val="C4D6EB"/>
        </a:gs>
        <a:gs pos="100000">
          <a:srgbClr val="FFEBFA"/>
        </a:gs>
      </a:gsLst>
      <a:lin ang="16200000" scaled="0"/>
    </a:gradFill>
    <a:effectLst>
      <a:innerShdw blurRad="114300">
        <a:prstClr val="black"/>
      </a:innerShdw>
    </a:effectLst>
    <a:scene3d>
      <a:camera prst="orthographicFront"/>
      <a:lightRig rig="threePt" dir="t"/>
    </a:scene3d>
    <a:sp3d>
      <a:bevelT w="152400" h="50800" prst="softRound"/>
    </a:sp3d>
  </c:spPr>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cene3d>
              <a:camera prst="orthographicFront"/>
              <a:lightRig rig="threePt" dir="t"/>
            </a:scene3d>
            <a:sp3d>
              <a:bevelT prst="angle"/>
            </a:sp3d>
          </c:spPr>
          <c:explosion val="6"/>
          <c:dPt>
            <c:idx val="0"/>
            <c:bubble3D val="0"/>
            <c:spPr>
              <a:solidFill>
                <a:srgbClr val="7030A0"/>
              </a:solidFill>
              <a:scene3d>
                <a:camera prst="orthographicFront"/>
                <a:lightRig rig="threePt" dir="t"/>
              </a:scene3d>
              <a:sp3d>
                <a:bevelT prst="angle"/>
              </a:sp3d>
            </c:spPr>
          </c:dPt>
          <c:dPt>
            <c:idx val="1"/>
            <c:bubble3D val="0"/>
            <c:spPr>
              <a:solidFill>
                <a:srgbClr val="0070C0"/>
              </a:solidFill>
              <a:scene3d>
                <a:camera prst="orthographicFront"/>
                <a:lightRig rig="threePt" dir="t"/>
              </a:scene3d>
              <a:sp3d>
                <a:bevelT prst="angle"/>
              </a:sp3d>
            </c:spPr>
          </c:dPt>
          <c:dPt>
            <c:idx val="2"/>
            <c:bubble3D val="0"/>
            <c:explosion val="5"/>
            <c:spPr>
              <a:solidFill>
                <a:srgbClr val="FF0000"/>
              </a:solidFill>
              <a:effectLst>
                <a:innerShdw blurRad="63500" dist="50800" dir="8100000">
                  <a:prstClr val="black">
                    <a:alpha val="50000"/>
                  </a:prstClr>
                </a:innerShdw>
              </a:effectLst>
              <a:scene3d>
                <a:camera prst="orthographicFront"/>
                <a:lightRig rig="threePt" dir="t"/>
              </a:scene3d>
              <a:sp3d>
                <a:bevelT prst="angle"/>
              </a:sp3d>
            </c:spPr>
          </c:dPt>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3"/>
                <c:pt idx="0">
                  <c:v>2021 год -исполнение</c:v>
                </c:pt>
                <c:pt idx="1">
                  <c:v>2022 год - оценка </c:v>
                </c:pt>
                <c:pt idx="2">
                  <c:v>2023 - проект</c:v>
                </c:pt>
              </c:strCache>
            </c:strRef>
          </c:cat>
          <c:val>
            <c:numRef>
              <c:f>Лист1!$B$2:$B$5</c:f>
              <c:numCache>
                <c:formatCode>General</c:formatCode>
                <c:ptCount val="4"/>
                <c:pt idx="0">
                  <c:v>4800.7</c:v>
                </c:pt>
                <c:pt idx="1">
                  <c:v>4901.6000000000004</c:v>
                </c:pt>
                <c:pt idx="2">
                  <c:v>4949</c:v>
                </c:pt>
              </c:numCache>
            </c:numRef>
          </c:val>
        </c:ser>
        <c:dLbls>
          <c:showLegendKey val="0"/>
          <c:showVal val="0"/>
          <c:showCatName val="0"/>
          <c:showSerName val="0"/>
          <c:showPercent val="0"/>
          <c:showBubbleSize val="0"/>
          <c:showLeaderLines val="1"/>
        </c:dLbls>
        <c:firstSliceAng val="0"/>
      </c:pieChart>
      <c:spPr>
        <a:scene3d>
          <a:camera prst="orthographicFront"/>
          <a:lightRig rig="threePt" dir="t"/>
        </a:scene3d>
        <a:sp3d>
          <a:bevelT prst="angle"/>
        </a:sp3d>
      </c:spPr>
    </c:plotArea>
    <c:legend>
      <c:legendPos val="r"/>
      <c:legendEntry>
        <c:idx val="3"/>
        <c:delete val="1"/>
      </c:legendEntry>
      <c:layout>
        <c:manualLayout>
          <c:xMode val="edge"/>
          <c:yMode val="edge"/>
          <c:x val="0.52348602680510248"/>
          <c:y val="0.18505579655734888"/>
          <c:w val="0.43903556170526509"/>
          <c:h val="0.73124348294797881"/>
        </c:manualLayout>
      </c:layout>
      <c:overlay val="0"/>
      <c:txPr>
        <a:bodyPr/>
        <a:lstStyle/>
        <a:p>
          <a:pPr>
            <a:defRPr sz="1050" b="1"/>
          </a:pPr>
          <a:endParaRPr lang="ru-RU"/>
        </a:p>
      </c:txPr>
    </c:legend>
    <c:plotVisOnly val="1"/>
    <c:dispBlanksAs val="gap"/>
    <c:showDLblsOverMax val="0"/>
  </c:chart>
  <c:spPr>
    <a:gradFill>
      <a:gsLst>
        <a:gs pos="0">
          <a:srgbClr val="8488C4"/>
        </a:gs>
        <a:gs pos="53000">
          <a:srgbClr val="D4DEFF"/>
        </a:gs>
        <a:gs pos="83000">
          <a:srgbClr val="D4DEFF"/>
        </a:gs>
        <a:gs pos="100000">
          <a:srgbClr val="96AB94"/>
        </a:gs>
      </a:gsLst>
      <a:lin ang="16200000" scaled="0"/>
    </a:gradFill>
    <a:effectLst>
      <a:innerShdw blurRad="114300">
        <a:prstClr val="black"/>
      </a:innerShdw>
    </a:effectLst>
    <a:scene3d>
      <a:camera prst="orthographicFront"/>
      <a:lightRig rig="threePt" dir="t"/>
    </a:scene3d>
    <a:sp3d>
      <a:bevelT w="152400" h="50800" prst="softRound"/>
    </a:sp3d>
  </c:spPr>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Лист1!$B$1</c:f>
              <c:strCache>
                <c:ptCount val="1"/>
                <c:pt idx="0">
                  <c:v>сумма</c:v>
                </c:pt>
              </c:strCache>
            </c:strRef>
          </c:tx>
          <c:spPr>
            <a:solidFill>
              <a:srgbClr val="7030A0"/>
            </a:solidFill>
            <a:scene3d>
              <a:camera prst="orthographicFront"/>
              <a:lightRig rig="threePt" dir="t"/>
            </a:scene3d>
            <a:sp3d>
              <a:bevelT prst="angle"/>
            </a:sp3d>
          </c:spPr>
          <c:explosion val="6"/>
          <c:dPt>
            <c:idx val="0"/>
            <c:bubble3D val="0"/>
          </c:dPt>
          <c:dPt>
            <c:idx val="1"/>
            <c:bubble3D val="0"/>
            <c:spPr>
              <a:solidFill>
                <a:srgbClr val="0070C0"/>
              </a:solidFill>
              <a:scene3d>
                <a:camera prst="orthographicFront"/>
                <a:lightRig rig="threePt" dir="t"/>
              </a:scene3d>
              <a:sp3d>
                <a:bevelT prst="angle"/>
              </a:sp3d>
            </c:spPr>
          </c:dPt>
          <c:dPt>
            <c:idx val="2"/>
            <c:bubble3D val="0"/>
            <c:explosion val="5"/>
            <c:spPr>
              <a:solidFill>
                <a:srgbClr val="C00000"/>
              </a:solidFill>
              <a:effectLst>
                <a:innerShdw blurRad="63500" dist="50800" dir="8100000">
                  <a:prstClr val="black">
                    <a:alpha val="50000"/>
                  </a:prstClr>
                </a:innerShdw>
              </a:effectLst>
              <a:scene3d>
                <a:camera prst="orthographicFront"/>
                <a:lightRig rig="threePt" dir="t"/>
              </a:scene3d>
              <a:sp3d>
                <a:bevelT prst="angle"/>
              </a:sp3d>
            </c:spPr>
          </c:dPt>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3"/>
                <c:pt idx="0">
                  <c:v>2021 год -исполнение</c:v>
                </c:pt>
                <c:pt idx="1">
                  <c:v>2022 год - оценка </c:v>
                </c:pt>
                <c:pt idx="2">
                  <c:v>2023 - проект</c:v>
                </c:pt>
              </c:strCache>
            </c:strRef>
          </c:cat>
          <c:val>
            <c:numRef>
              <c:f>Лист1!$B$2:$B$5</c:f>
              <c:numCache>
                <c:formatCode>General</c:formatCode>
                <c:ptCount val="4"/>
                <c:pt idx="0">
                  <c:v>34797.4</c:v>
                </c:pt>
                <c:pt idx="1">
                  <c:v>21045.200000000001</c:v>
                </c:pt>
                <c:pt idx="2">
                  <c:v>17314.7</c:v>
                </c:pt>
              </c:numCache>
            </c:numRef>
          </c:val>
        </c:ser>
        <c:dLbls>
          <c:showLegendKey val="0"/>
          <c:showVal val="0"/>
          <c:showCatName val="0"/>
          <c:showSerName val="0"/>
          <c:showPercent val="0"/>
          <c:showBubbleSize val="0"/>
          <c:showLeaderLines val="1"/>
        </c:dLbls>
        <c:firstSliceAng val="0"/>
      </c:pieChart>
      <c:spPr>
        <a:scene3d>
          <a:camera prst="orthographicFront"/>
          <a:lightRig rig="threePt" dir="t"/>
        </a:scene3d>
        <a:sp3d>
          <a:bevelT prst="angle"/>
        </a:sp3d>
      </c:spPr>
    </c:plotArea>
    <c:legend>
      <c:legendPos val="r"/>
      <c:legendEntry>
        <c:idx val="3"/>
        <c:delete val="1"/>
      </c:legendEntry>
      <c:layout>
        <c:manualLayout>
          <c:xMode val="edge"/>
          <c:yMode val="edge"/>
          <c:x val="0.57838978246738526"/>
          <c:y val="0.14384612027235069"/>
          <c:w val="0.31905356683950359"/>
          <c:h val="0.68136278508737125"/>
        </c:manualLayout>
      </c:layout>
      <c:overlay val="0"/>
      <c:txPr>
        <a:bodyPr/>
        <a:lstStyle/>
        <a:p>
          <a:pPr>
            <a:defRPr sz="1050" b="1">
              <a:latin typeface="Times New Roman" pitchFamily="18" charset="0"/>
              <a:cs typeface="Times New Roman" pitchFamily="18" charset="0"/>
            </a:defRPr>
          </a:pPr>
          <a:endParaRPr lang="ru-RU"/>
        </a:p>
      </c:txPr>
    </c:legend>
    <c:plotVisOnly val="1"/>
    <c:dispBlanksAs val="gap"/>
    <c:showDLblsOverMax val="0"/>
  </c:chart>
  <c:spPr>
    <a:gradFill>
      <a:gsLst>
        <a:gs pos="0">
          <a:srgbClr val="5E9EFF"/>
        </a:gs>
        <a:gs pos="39999">
          <a:srgbClr val="85C2FF"/>
        </a:gs>
        <a:gs pos="70000">
          <a:srgbClr val="C4D6EB"/>
        </a:gs>
        <a:gs pos="100000">
          <a:srgbClr val="FFEBFA"/>
        </a:gs>
      </a:gsLst>
      <a:lin ang="16200000" scaled="0"/>
    </a:gradFill>
    <a:effectLst>
      <a:innerShdw blurRad="114300">
        <a:prstClr val="black"/>
      </a:innerShdw>
    </a:effectLst>
    <a:scene3d>
      <a:camera prst="orthographicFront"/>
      <a:lightRig rig="threePt" dir="t"/>
    </a:scene3d>
    <a:sp3d>
      <a:bevelT w="152400" h="50800" prst="softRound"/>
    </a:sp3d>
  </c:spPr>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F66CF-7D7E-412B-ACFF-73FA4A5710E3}" type="doc">
      <dgm:prSet loTypeId="urn:microsoft.com/office/officeart/2005/8/layout/radial6" loCatId="cycle" qsTypeId="urn:microsoft.com/office/officeart/2005/8/quickstyle/simple1#3" qsCatId="simple" csTypeId="urn:microsoft.com/office/officeart/2005/8/colors/colorful3" csCatId="colorful" phldr="1"/>
      <dgm:spPr/>
      <dgm:t>
        <a:bodyPr/>
        <a:lstStyle/>
        <a:p>
          <a:endParaRPr lang="ru-RU"/>
        </a:p>
      </dgm:t>
    </dgm:pt>
    <dgm:pt modelId="{34BE101E-7B06-4AB2-9CC8-650D2E14A328}">
      <dgm:prSet phldrT="[Текст]" custT="1"/>
      <dgm:spPr>
        <a:solidFill>
          <a:srgbClr val="FDDFF7"/>
        </a:solidFill>
      </dgm:spPr>
      <dgm:t>
        <a:bodyPr/>
        <a:lstStyle/>
        <a:p>
          <a:pPr algn="ctr"/>
          <a:r>
            <a:rPr lang="ru-RU" sz="1000" b="1" dirty="0" smtClean="0">
              <a:solidFill>
                <a:schemeClr val="tx1"/>
              </a:solidFill>
            </a:rPr>
            <a:t>Глава Администрация муниципального района</a:t>
          </a:r>
        </a:p>
        <a:p>
          <a:pPr algn="ctr"/>
          <a:r>
            <a:rPr lang="ru-RU" sz="1000" dirty="0" smtClean="0">
              <a:solidFill>
                <a:schemeClr val="tx1"/>
              </a:solidFill>
            </a:rPr>
            <a:t>   - руководит подготовкой вопросов формирования проекта районного бюджета; </a:t>
          </a:r>
        </a:p>
        <a:p>
          <a:pPr algn="ctr"/>
          <a:r>
            <a:rPr lang="ru-RU" sz="1000" dirty="0" smtClean="0">
              <a:solidFill>
                <a:schemeClr val="tx1"/>
              </a:solidFill>
            </a:rPr>
            <a:t>  -  выносит на рассмотрение Совета;</a:t>
          </a:r>
        </a:p>
        <a:p>
          <a:pPr algn="ctr"/>
          <a:r>
            <a:rPr lang="ru-RU" sz="1000" dirty="0" smtClean="0">
              <a:solidFill>
                <a:schemeClr val="tx1"/>
              </a:solidFill>
            </a:rPr>
            <a:t>  -  инициирует публичные слушания;</a:t>
          </a:r>
        </a:p>
        <a:p>
          <a:pPr algn="ctr"/>
          <a:r>
            <a:rPr lang="ru-RU" sz="1000" dirty="0" smtClean="0">
              <a:solidFill>
                <a:schemeClr val="tx1"/>
              </a:solidFill>
            </a:rPr>
            <a:t>Контролирует исполнение;</a:t>
          </a:r>
        </a:p>
        <a:p>
          <a:pPr algn="ctr"/>
          <a:r>
            <a:rPr lang="ru-RU" sz="1000" dirty="0" smtClean="0">
              <a:solidFill>
                <a:schemeClr val="tx1"/>
              </a:solidFill>
            </a:rPr>
            <a:t>Утверждает квартальную отчетность</a:t>
          </a:r>
        </a:p>
      </dgm:t>
    </dgm:pt>
    <dgm:pt modelId="{9B93B7E7-62A0-4408-8F77-3CA0B4AB977C}" type="parTrans" cxnId="{87D99FA7-633B-460C-912D-BADBAAA19ABA}">
      <dgm:prSet/>
      <dgm:spPr/>
      <dgm:t>
        <a:bodyPr/>
        <a:lstStyle/>
        <a:p>
          <a:endParaRPr lang="ru-RU"/>
        </a:p>
      </dgm:t>
    </dgm:pt>
    <dgm:pt modelId="{428CA93B-C0E8-4139-B292-C15430994F62}" type="sibTrans" cxnId="{87D99FA7-633B-460C-912D-BADBAAA19ABA}">
      <dgm:prSet/>
      <dgm:spPr/>
      <dgm:t>
        <a:bodyPr/>
        <a:lstStyle/>
        <a:p>
          <a:endParaRPr lang="ru-RU"/>
        </a:p>
      </dgm:t>
    </dgm:pt>
    <dgm:pt modelId="{AD086328-42E6-4038-8968-4EA045F7CF0E}">
      <dgm:prSet phldrT="[Текст]" custT="1"/>
      <dgm:spPr>
        <a:solidFill>
          <a:schemeClr val="bg2">
            <a:lumMod val="90000"/>
          </a:schemeClr>
        </a:solidFill>
      </dgm:spPr>
      <dgm:t>
        <a:bodyPr/>
        <a:lstStyle/>
        <a:p>
          <a:pPr algn="ctr"/>
          <a:r>
            <a:rPr lang="ru-RU" sz="1000" b="1" dirty="0" smtClean="0">
              <a:solidFill>
                <a:schemeClr val="tx1"/>
              </a:solidFill>
              <a:latin typeface="Times New Roman" pitchFamily="18" charset="0"/>
              <a:cs typeface="Times New Roman" pitchFamily="18" charset="0"/>
            </a:rPr>
            <a:t>Совет  Зеленчукского района</a:t>
          </a:r>
        </a:p>
        <a:p>
          <a:pPr algn="l"/>
          <a:r>
            <a:rPr lang="ru-RU" sz="1000" dirty="0" smtClean="0">
              <a:solidFill>
                <a:schemeClr val="tx1"/>
              </a:solidFill>
              <a:latin typeface="Times New Roman" pitchFamily="18" charset="0"/>
              <a:cs typeface="Times New Roman" pitchFamily="18" charset="0"/>
            </a:rPr>
            <a:t>- рассматривает и утверждает бюджет;</a:t>
          </a:r>
        </a:p>
        <a:p>
          <a:pPr algn="l"/>
          <a:r>
            <a:rPr lang="ru-RU" sz="1000" dirty="0" smtClean="0">
              <a:solidFill>
                <a:schemeClr val="tx1"/>
              </a:solidFill>
              <a:latin typeface="Times New Roman" pitchFamily="18" charset="0"/>
              <a:cs typeface="Times New Roman" pitchFamily="18" charset="0"/>
            </a:rPr>
            <a:t>- устанавливает, изменяет и отменяет местные налоги;</a:t>
          </a:r>
        </a:p>
        <a:p>
          <a:pPr algn="l"/>
          <a:r>
            <a:rPr lang="ru-RU" sz="1000" dirty="0" smtClean="0">
              <a:solidFill>
                <a:schemeClr val="tx1"/>
              </a:solidFill>
              <a:latin typeface="Times New Roman" pitchFamily="18" charset="0"/>
              <a:cs typeface="Times New Roman" pitchFamily="18" charset="0"/>
            </a:rPr>
            <a:t>- Рассматривает  и утверждает внесение изменений в бюджет.</a:t>
          </a:r>
        </a:p>
        <a:p>
          <a:pPr algn="l"/>
          <a:r>
            <a:rPr lang="ru-RU" sz="1000" dirty="0" smtClean="0">
              <a:solidFill>
                <a:schemeClr val="tx1"/>
              </a:solidFill>
              <a:latin typeface="Times New Roman" pitchFamily="18" charset="0"/>
              <a:cs typeface="Times New Roman" pitchFamily="18" charset="0"/>
            </a:rPr>
            <a:t>- Утверждает годовую отчетность</a:t>
          </a:r>
          <a:endParaRPr lang="ru-RU" sz="1000" dirty="0">
            <a:solidFill>
              <a:schemeClr val="tx1"/>
            </a:solidFill>
            <a:latin typeface="Times New Roman" pitchFamily="18" charset="0"/>
            <a:cs typeface="Times New Roman" pitchFamily="18" charset="0"/>
          </a:endParaRPr>
        </a:p>
      </dgm:t>
    </dgm:pt>
    <dgm:pt modelId="{6C2D5477-08B7-4FE1-B563-88E987AE78FE}" type="parTrans" cxnId="{3EFF7720-2FFB-4CD6-AD6E-AEACF19F1A46}">
      <dgm:prSet/>
      <dgm:spPr/>
      <dgm:t>
        <a:bodyPr/>
        <a:lstStyle/>
        <a:p>
          <a:endParaRPr lang="ru-RU"/>
        </a:p>
      </dgm:t>
    </dgm:pt>
    <dgm:pt modelId="{36E4F3B6-8DD8-4DE5-A120-B51436573A5D}" type="sibTrans" cxnId="{3EFF7720-2FFB-4CD6-AD6E-AEACF19F1A46}">
      <dgm:prSet/>
      <dgm:spPr/>
      <dgm:t>
        <a:bodyPr/>
        <a:lstStyle/>
        <a:p>
          <a:endParaRPr lang="ru-RU"/>
        </a:p>
      </dgm:t>
    </dgm:pt>
    <dgm:pt modelId="{457D5479-3190-4159-BAE4-C5C8ADB2286C}">
      <dgm:prSet phldrT="[Текст]" custT="1"/>
      <dgm:spPr>
        <a:solidFill>
          <a:schemeClr val="bg2">
            <a:lumMod val="75000"/>
          </a:schemeClr>
        </a:solidFill>
      </dgm:spPr>
      <dgm:t>
        <a:bodyPr/>
        <a:lstStyle/>
        <a:p>
          <a:pPr algn="ctr"/>
          <a:r>
            <a:rPr lang="ru-RU" sz="1000" b="1" dirty="0" smtClean="0">
              <a:solidFill>
                <a:schemeClr val="tx1"/>
              </a:solidFill>
              <a:latin typeface="Times New Roman" pitchFamily="18" charset="0"/>
              <a:cs typeface="Times New Roman" pitchFamily="18" charset="0"/>
            </a:rPr>
            <a:t>Финансовое управление Администрация ЗМР</a:t>
          </a:r>
        </a:p>
        <a:p>
          <a:pPr algn="l"/>
          <a:r>
            <a:rPr lang="ru-RU" sz="1000" dirty="0" smtClean="0">
              <a:solidFill>
                <a:schemeClr val="tx1"/>
              </a:solidFill>
              <a:latin typeface="Times New Roman" pitchFamily="18" charset="0"/>
              <a:cs typeface="Times New Roman" pitchFamily="18" charset="0"/>
            </a:rPr>
            <a:t>  Составляет и исполняет бюджет:</a:t>
          </a:r>
        </a:p>
        <a:p>
          <a:pPr algn="l"/>
          <a:r>
            <a:rPr lang="ru-RU" sz="1000" dirty="0" smtClean="0">
              <a:solidFill>
                <a:schemeClr val="tx1"/>
              </a:solidFill>
              <a:latin typeface="Times New Roman" pitchFamily="18" charset="0"/>
              <a:cs typeface="Times New Roman" pitchFamily="18" charset="0"/>
            </a:rPr>
            <a:t>- доводит лимиты бюджетных ассигнований до ГРБС;</a:t>
          </a:r>
        </a:p>
        <a:p>
          <a:pPr algn="l"/>
          <a:r>
            <a:rPr lang="ru-RU" sz="1000" dirty="0" smtClean="0">
              <a:solidFill>
                <a:schemeClr val="tx1"/>
              </a:solidFill>
              <a:latin typeface="Times New Roman" pitchFamily="18" charset="0"/>
              <a:cs typeface="Times New Roman" pitchFamily="18" charset="0"/>
            </a:rPr>
            <a:t>- проводит финансирование получателям БС</a:t>
          </a:r>
        </a:p>
        <a:p>
          <a:pPr algn="l"/>
          <a:r>
            <a:rPr lang="ru-RU" sz="1000" dirty="0" smtClean="0">
              <a:solidFill>
                <a:schemeClr val="tx1"/>
              </a:solidFill>
              <a:latin typeface="Times New Roman" pitchFamily="18" charset="0"/>
              <a:cs typeface="Times New Roman" pitchFamily="18" charset="0"/>
            </a:rPr>
            <a:t>- принимает отчетность от ГРБС;</a:t>
          </a:r>
        </a:p>
        <a:p>
          <a:pPr algn="l"/>
          <a:r>
            <a:rPr lang="ru-RU" sz="1000" dirty="0" smtClean="0">
              <a:solidFill>
                <a:schemeClr val="tx1"/>
              </a:solidFill>
              <a:latin typeface="Times New Roman" pitchFamily="18" charset="0"/>
              <a:cs typeface="Times New Roman" pitchFamily="18" charset="0"/>
            </a:rPr>
            <a:t>- составляет сводную отчетность районного бюджета;</a:t>
          </a:r>
        </a:p>
        <a:p>
          <a:pPr algn="l"/>
          <a:r>
            <a:rPr lang="ru-RU" sz="1000" dirty="0" smtClean="0">
              <a:solidFill>
                <a:schemeClr val="tx1"/>
              </a:solidFill>
              <a:latin typeface="Times New Roman" pitchFamily="18" charset="0"/>
              <a:cs typeface="Times New Roman" pitchFamily="18" charset="0"/>
            </a:rPr>
            <a:t>- составляет консолидированную отчетность по МР; </a:t>
          </a:r>
        </a:p>
        <a:p>
          <a:pPr algn="l"/>
          <a:r>
            <a:rPr lang="ru-RU" sz="1000" dirty="0" smtClean="0">
              <a:solidFill>
                <a:schemeClr val="tx1"/>
              </a:solidFill>
              <a:latin typeface="Times New Roman" pitchFamily="18" charset="0"/>
              <a:cs typeface="Times New Roman" pitchFamily="18" charset="0"/>
            </a:rPr>
            <a:t>   Осуществляет муниципальные заимствования.</a:t>
          </a:r>
          <a:endParaRPr lang="ru-RU" sz="1000" dirty="0">
            <a:solidFill>
              <a:schemeClr val="tx1"/>
            </a:solidFill>
            <a:latin typeface="Times New Roman" pitchFamily="18" charset="0"/>
            <a:cs typeface="Times New Roman" pitchFamily="18" charset="0"/>
          </a:endParaRPr>
        </a:p>
      </dgm:t>
    </dgm:pt>
    <dgm:pt modelId="{A04F5FCC-EDCD-4414-B36C-74564DCDC617}" type="parTrans" cxnId="{5378E6A3-E9C3-4CBB-8825-D73E25E6671C}">
      <dgm:prSet/>
      <dgm:spPr/>
      <dgm:t>
        <a:bodyPr/>
        <a:lstStyle/>
        <a:p>
          <a:endParaRPr lang="ru-RU"/>
        </a:p>
      </dgm:t>
    </dgm:pt>
    <dgm:pt modelId="{16E43C0E-5025-4B02-A12B-E8750D6E003A}" type="sibTrans" cxnId="{5378E6A3-E9C3-4CBB-8825-D73E25E6671C}">
      <dgm:prSet/>
      <dgm:spPr/>
      <dgm:t>
        <a:bodyPr/>
        <a:lstStyle/>
        <a:p>
          <a:endParaRPr lang="ru-RU"/>
        </a:p>
      </dgm:t>
    </dgm:pt>
    <dgm:pt modelId="{2806752B-5BD3-4C1F-9E01-F135D9C826FE}">
      <dgm:prSet phldrT="[Текст]" custT="1"/>
      <dgm:spPr>
        <a:solidFill>
          <a:schemeClr val="bg2">
            <a:lumMod val="50000"/>
          </a:schemeClr>
        </a:solidFill>
      </dgm:spPr>
      <dgm:t>
        <a:bodyPr/>
        <a:lstStyle/>
        <a:p>
          <a:pPr algn="ctr"/>
          <a:r>
            <a:rPr lang="ru-RU" sz="1000" b="1" dirty="0" smtClean="0">
              <a:solidFill>
                <a:schemeClr val="tx1"/>
              </a:solidFill>
              <a:latin typeface="Times New Roman" pitchFamily="18" charset="0"/>
              <a:cs typeface="Times New Roman" pitchFamily="18" charset="0"/>
            </a:rPr>
            <a:t>Контрольно - счетный орган ЗМР</a:t>
          </a:r>
        </a:p>
        <a:p>
          <a:pPr algn="l"/>
          <a:r>
            <a:rPr lang="ru-RU" sz="1000" dirty="0" smtClean="0">
              <a:solidFill>
                <a:schemeClr val="tx1"/>
              </a:solidFill>
              <a:latin typeface="Times New Roman" pitchFamily="18" charset="0"/>
              <a:cs typeface="Times New Roman" pitchFamily="18" charset="0"/>
            </a:rPr>
            <a:t>- проводит экспертизу проекта бюджета;</a:t>
          </a:r>
        </a:p>
        <a:p>
          <a:pPr algn="l"/>
          <a:r>
            <a:rPr lang="ru-RU" sz="1000" dirty="0" smtClean="0">
              <a:solidFill>
                <a:schemeClr val="tx1"/>
              </a:solidFill>
              <a:latin typeface="Times New Roman" pitchFamily="18" charset="0"/>
              <a:cs typeface="Times New Roman" pitchFamily="18" charset="0"/>
            </a:rPr>
            <a:t>- контролирует исполнение местного бюджета.</a:t>
          </a:r>
          <a:endParaRPr lang="ru-RU" sz="1000" dirty="0">
            <a:solidFill>
              <a:schemeClr val="tx1"/>
            </a:solidFill>
            <a:latin typeface="Times New Roman" pitchFamily="18" charset="0"/>
            <a:cs typeface="Times New Roman" pitchFamily="18" charset="0"/>
          </a:endParaRPr>
        </a:p>
      </dgm:t>
    </dgm:pt>
    <dgm:pt modelId="{D6678E5B-3401-49B6-A5B6-9E2C17C44DC6}" type="parTrans" cxnId="{BF4AE5FD-CC48-45D2-B14C-C544F99986E1}">
      <dgm:prSet/>
      <dgm:spPr/>
      <dgm:t>
        <a:bodyPr/>
        <a:lstStyle/>
        <a:p>
          <a:endParaRPr lang="ru-RU"/>
        </a:p>
      </dgm:t>
    </dgm:pt>
    <dgm:pt modelId="{80368796-B66A-4FEA-928C-F467B493B30E}" type="sibTrans" cxnId="{BF4AE5FD-CC48-45D2-B14C-C544F99986E1}">
      <dgm:prSet/>
      <dgm:spPr/>
      <dgm:t>
        <a:bodyPr/>
        <a:lstStyle/>
        <a:p>
          <a:endParaRPr lang="ru-RU"/>
        </a:p>
      </dgm:t>
    </dgm:pt>
    <dgm:pt modelId="{7B448054-BD1F-4DB8-B808-A907AB9AE9F6}">
      <dgm:prSet phldrT="[Текст]"/>
      <dgm:spPr>
        <a:solidFill>
          <a:schemeClr val="accent5">
            <a:lumMod val="20000"/>
            <a:lumOff val="80000"/>
          </a:schemeClr>
        </a:solidFill>
      </dgm:spPr>
      <dgm:t>
        <a:bodyPr/>
        <a:lstStyle/>
        <a:p>
          <a:pPr algn="ctr"/>
          <a:r>
            <a:rPr lang="ru-RU" b="1" dirty="0" smtClean="0">
              <a:solidFill>
                <a:schemeClr val="tx1"/>
              </a:solidFill>
              <a:latin typeface="Times New Roman" pitchFamily="18" charset="0"/>
              <a:cs typeface="Times New Roman" pitchFamily="18" charset="0"/>
            </a:rPr>
            <a:t>Получатели бюджетных средств</a:t>
          </a:r>
        </a:p>
        <a:p>
          <a:pPr algn="l"/>
          <a:r>
            <a:rPr lang="ru-RU" dirty="0" smtClean="0">
              <a:solidFill>
                <a:schemeClr val="tx1"/>
              </a:solidFill>
              <a:latin typeface="Times New Roman" pitchFamily="18" charset="0"/>
              <a:cs typeface="Times New Roman" pitchFamily="18" charset="0"/>
            </a:rPr>
            <a:t>- составляют и исполняют бюджетную смету;</a:t>
          </a:r>
        </a:p>
        <a:p>
          <a:pPr algn="l"/>
          <a:r>
            <a:rPr lang="ru-RU" dirty="0" smtClean="0">
              <a:solidFill>
                <a:schemeClr val="tx1"/>
              </a:solidFill>
              <a:latin typeface="Times New Roman" pitchFamily="18" charset="0"/>
              <a:cs typeface="Times New Roman" pitchFamily="18" charset="0"/>
            </a:rPr>
            <a:t>- ведут бюджетный учет;</a:t>
          </a:r>
        </a:p>
        <a:p>
          <a:pPr algn="l"/>
          <a:r>
            <a:rPr lang="ru-RU" dirty="0" smtClean="0">
              <a:solidFill>
                <a:schemeClr val="tx1"/>
              </a:solidFill>
              <a:latin typeface="Times New Roman" pitchFamily="18" charset="0"/>
              <a:cs typeface="Times New Roman" pitchFamily="18" charset="0"/>
            </a:rPr>
            <a:t>- формируют и предоставляют главному распорядителю бюджетных средств бюджетную отчетность.</a:t>
          </a:r>
          <a:endParaRPr lang="ru-RU" dirty="0">
            <a:solidFill>
              <a:schemeClr val="tx1"/>
            </a:solidFill>
            <a:latin typeface="Times New Roman" pitchFamily="18" charset="0"/>
            <a:cs typeface="Times New Roman" pitchFamily="18" charset="0"/>
          </a:endParaRPr>
        </a:p>
      </dgm:t>
    </dgm:pt>
    <dgm:pt modelId="{80C2BF13-EC7D-41E1-B4DA-BD20982257E1}" type="parTrans" cxnId="{1C407AB0-8A3F-43AA-B5D7-C5557F0D6E66}">
      <dgm:prSet/>
      <dgm:spPr/>
      <dgm:t>
        <a:bodyPr/>
        <a:lstStyle/>
        <a:p>
          <a:endParaRPr lang="ru-RU"/>
        </a:p>
      </dgm:t>
    </dgm:pt>
    <dgm:pt modelId="{41397CD7-34BF-43EB-8507-012806C04D8F}" type="sibTrans" cxnId="{1C407AB0-8A3F-43AA-B5D7-C5557F0D6E66}">
      <dgm:prSet/>
      <dgm:spPr>
        <a:solidFill>
          <a:schemeClr val="accent4">
            <a:lumMod val="60000"/>
            <a:lumOff val="40000"/>
          </a:schemeClr>
        </a:solidFill>
      </dgm:spPr>
      <dgm:t>
        <a:bodyPr/>
        <a:lstStyle/>
        <a:p>
          <a:endParaRPr lang="ru-RU"/>
        </a:p>
      </dgm:t>
    </dgm:pt>
    <dgm:pt modelId="{212AE3C7-0F2E-4C48-9038-4E1DFEECE648}">
      <dgm:prSet phldrT="[Текст]" custT="1"/>
      <dgm:spPr>
        <a:solidFill>
          <a:srgbClr val="E1EBCD"/>
        </a:solidFill>
      </dgm:spPr>
      <dgm:t>
        <a:bodyPr/>
        <a:lstStyle/>
        <a:p>
          <a:pPr algn="ctr"/>
          <a:r>
            <a:rPr lang="ru-RU" sz="1000" b="1" dirty="0" smtClean="0">
              <a:solidFill>
                <a:schemeClr val="tx1"/>
              </a:solidFill>
              <a:latin typeface="Times New Roman" pitchFamily="18" charset="0"/>
              <a:cs typeface="Times New Roman" pitchFamily="18" charset="0"/>
            </a:rPr>
            <a:t>Главные администраторы (администраторы) доходов районного бюджета </a:t>
          </a:r>
        </a:p>
        <a:p>
          <a:pPr algn="l"/>
          <a:r>
            <a:rPr lang="ru-RU" sz="1000" dirty="0" smtClean="0">
              <a:solidFill>
                <a:schemeClr val="tx1"/>
              </a:solidFill>
              <a:latin typeface="Times New Roman" pitchFamily="18" charset="0"/>
              <a:cs typeface="Times New Roman" pitchFamily="18" charset="0"/>
            </a:rPr>
            <a:t>   - предоставляют сведения, необходимые для составления бюджета;</a:t>
          </a:r>
        </a:p>
        <a:p>
          <a:pPr algn="l"/>
          <a:r>
            <a:rPr lang="ru-RU" sz="1000" dirty="0" smtClean="0">
              <a:solidFill>
                <a:schemeClr val="tx1"/>
              </a:solidFill>
              <a:latin typeface="Times New Roman" pitchFamily="18" charset="0"/>
              <a:cs typeface="Times New Roman" pitchFamily="18" charset="0"/>
            </a:rPr>
            <a:t>   - анализируют, формируют и предоставляют бюджетную отчетность</a:t>
          </a:r>
          <a:r>
            <a:rPr lang="ru-RU" sz="1000" dirty="0" smtClean="0">
              <a:solidFill>
                <a:schemeClr val="tx1"/>
              </a:solidFill>
            </a:rPr>
            <a:t>.</a:t>
          </a:r>
          <a:endParaRPr lang="ru-RU" sz="1000" dirty="0">
            <a:solidFill>
              <a:schemeClr val="tx1"/>
            </a:solidFill>
          </a:endParaRPr>
        </a:p>
      </dgm:t>
    </dgm:pt>
    <dgm:pt modelId="{90759C3E-EE0B-4F62-BCC9-644B5BA324B9}" type="parTrans" cxnId="{6343A1FD-38C6-4747-A0CA-C90D36CCA206}">
      <dgm:prSet/>
      <dgm:spPr/>
      <dgm:t>
        <a:bodyPr/>
        <a:lstStyle/>
        <a:p>
          <a:endParaRPr lang="ru-RU"/>
        </a:p>
      </dgm:t>
    </dgm:pt>
    <dgm:pt modelId="{8EFDF9E4-B71D-4FD0-8C25-1005EF21C02E}" type="sibTrans" cxnId="{6343A1FD-38C6-4747-A0CA-C90D36CCA206}">
      <dgm:prSet/>
      <dgm:spPr/>
      <dgm:t>
        <a:bodyPr/>
        <a:lstStyle/>
        <a:p>
          <a:endParaRPr lang="ru-RU"/>
        </a:p>
      </dgm:t>
    </dgm:pt>
    <dgm:pt modelId="{E1AF720E-912C-4165-84A4-5820E50EBAD8}">
      <dgm:prSet phldrT="[Текст]" custT="1"/>
      <dgm:spPr>
        <a:solidFill>
          <a:schemeClr val="accent5">
            <a:lumMod val="60000"/>
            <a:lumOff val="40000"/>
          </a:schemeClr>
        </a:solidFill>
      </dgm:spPr>
      <dgm:t>
        <a:bodyPr/>
        <a:lstStyle/>
        <a:p>
          <a:pPr algn="ctr"/>
          <a:r>
            <a:rPr lang="ru-RU" sz="1000" b="1" dirty="0" smtClean="0">
              <a:solidFill>
                <a:schemeClr val="tx1"/>
              </a:solidFill>
              <a:latin typeface="Times New Roman" pitchFamily="18" charset="0"/>
              <a:cs typeface="Times New Roman" pitchFamily="18" charset="0"/>
            </a:rPr>
            <a:t>Главные распорядители (распорядители) бюджетных средств (ГРБС)</a:t>
          </a:r>
        </a:p>
        <a:p>
          <a:pPr algn="l"/>
          <a:r>
            <a:rPr lang="ru-RU" sz="1000" dirty="0" smtClean="0">
              <a:solidFill>
                <a:schemeClr val="tx1"/>
              </a:solidFill>
              <a:latin typeface="Times New Roman" pitchFamily="18" charset="0"/>
              <a:cs typeface="Times New Roman" pitchFamily="18" charset="0"/>
            </a:rPr>
            <a:t>- осуществляют планирование расходов бюджета;</a:t>
          </a:r>
        </a:p>
        <a:p>
          <a:pPr algn="l"/>
          <a:r>
            <a:rPr lang="ru-RU" sz="1000" dirty="0" smtClean="0">
              <a:solidFill>
                <a:schemeClr val="tx1"/>
              </a:solidFill>
              <a:latin typeface="Times New Roman" pitchFamily="18" charset="0"/>
              <a:cs typeface="Times New Roman" pitchFamily="18" charset="0"/>
            </a:rPr>
            <a:t>- составляют обоснование бюджетных ассигнований;</a:t>
          </a:r>
        </a:p>
        <a:p>
          <a:pPr algn="l"/>
          <a:r>
            <a:rPr lang="ru-RU" sz="1000" dirty="0" smtClean="0">
              <a:solidFill>
                <a:schemeClr val="tx1"/>
              </a:solidFill>
              <a:latin typeface="Times New Roman" pitchFamily="18" charset="0"/>
              <a:cs typeface="Times New Roman" pitchFamily="18" charset="0"/>
            </a:rPr>
            <a:t>- формируют и утверждают муниципальные задания для подведомственных учреждений;</a:t>
          </a:r>
        </a:p>
        <a:p>
          <a:pPr algn="l"/>
          <a:r>
            <a:rPr lang="ru-RU" sz="1000" dirty="0" smtClean="0">
              <a:solidFill>
                <a:schemeClr val="tx1"/>
              </a:solidFill>
              <a:latin typeface="Times New Roman" pitchFamily="18" charset="0"/>
              <a:cs typeface="Times New Roman" pitchFamily="18" charset="0"/>
            </a:rPr>
            <a:t>- формируют и предоставляют отчетность</a:t>
          </a:r>
          <a:r>
            <a:rPr lang="ru-RU" sz="1000" dirty="0" smtClean="0">
              <a:solidFill>
                <a:schemeClr val="tx1"/>
              </a:solidFill>
            </a:rPr>
            <a:t>.</a:t>
          </a:r>
          <a:endParaRPr lang="ru-RU" sz="1000" dirty="0">
            <a:solidFill>
              <a:schemeClr val="tx1"/>
            </a:solidFill>
          </a:endParaRPr>
        </a:p>
      </dgm:t>
    </dgm:pt>
    <dgm:pt modelId="{4FBAC4A1-BE85-421A-A2C1-3C963026E450}" type="parTrans" cxnId="{BAEEE5EF-7C1B-4CE4-984A-933EB7393E8B}">
      <dgm:prSet/>
      <dgm:spPr/>
      <dgm:t>
        <a:bodyPr/>
        <a:lstStyle/>
        <a:p>
          <a:endParaRPr lang="ru-RU"/>
        </a:p>
      </dgm:t>
    </dgm:pt>
    <dgm:pt modelId="{7D3B726C-BF58-455C-9D20-3351D67C21C7}" type="sibTrans" cxnId="{BAEEE5EF-7C1B-4CE4-984A-933EB7393E8B}">
      <dgm:prSet/>
      <dgm:spPr/>
      <dgm:t>
        <a:bodyPr/>
        <a:lstStyle/>
        <a:p>
          <a:endParaRPr lang="ru-RU"/>
        </a:p>
      </dgm:t>
    </dgm:pt>
    <dgm:pt modelId="{9BFE8969-13FB-402C-9DD3-6A161DCD5DFE}">
      <dgm:prSet phldrT="[Текст]"/>
      <dgm:spPr>
        <a:solidFill>
          <a:schemeClr val="accent5">
            <a:lumMod val="40000"/>
            <a:lumOff val="60000"/>
          </a:schemeClr>
        </a:solidFill>
      </dgm:spPr>
      <dgm:t>
        <a:bodyPr/>
        <a:lstStyle/>
        <a:p>
          <a:pPr algn="ctr"/>
          <a:r>
            <a:rPr lang="ru-RU" b="1" dirty="0" smtClean="0">
              <a:solidFill>
                <a:schemeClr val="tx1"/>
              </a:solidFill>
              <a:latin typeface="Times New Roman" pitchFamily="18" charset="0"/>
              <a:cs typeface="Times New Roman" pitchFamily="18" charset="0"/>
            </a:rPr>
            <a:t>Главный администратор источников финансирования дефицита районного бюджета</a:t>
          </a:r>
        </a:p>
        <a:p>
          <a:pPr algn="l"/>
          <a:r>
            <a:rPr lang="ru-RU"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(финансовое управление) </a:t>
          </a:r>
        </a:p>
        <a:p>
          <a:pPr algn="l"/>
          <a:r>
            <a:rPr lang="ru-RU" dirty="0" smtClean="0">
              <a:solidFill>
                <a:schemeClr val="tx1"/>
              </a:solidFill>
              <a:latin typeface="Times New Roman" pitchFamily="18" charset="0"/>
              <a:cs typeface="Times New Roman" pitchFamily="18" charset="0"/>
            </a:rPr>
            <a:t>- осуществляют планирование (прогнозирование) поступлений и выплат  по  источникам         финансирования дефицита бюджета;</a:t>
          </a:r>
        </a:p>
        <a:p>
          <a:pPr algn="l"/>
          <a:r>
            <a:rPr lang="ru-RU" dirty="0" smtClean="0">
              <a:solidFill>
                <a:schemeClr val="tx1"/>
              </a:solidFill>
              <a:latin typeface="Times New Roman" pitchFamily="18" charset="0"/>
              <a:cs typeface="Times New Roman" pitchFamily="18" charset="0"/>
            </a:rPr>
            <a:t>- формируют бюджетную отчетность.</a:t>
          </a:r>
          <a:endParaRPr lang="ru-RU" dirty="0">
            <a:solidFill>
              <a:schemeClr val="tx1"/>
            </a:solidFill>
            <a:latin typeface="Times New Roman" pitchFamily="18" charset="0"/>
            <a:cs typeface="Times New Roman" pitchFamily="18" charset="0"/>
          </a:endParaRPr>
        </a:p>
      </dgm:t>
    </dgm:pt>
    <dgm:pt modelId="{F1D3C5C1-5DC4-4BDE-9FB7-BF30D1A49211}" type="parTrans" cxnId="{3D3B46ED-E357-4F99-91F0-F4F9C0A42165}">
      <dgm:prSet/>
      <dgm:spPr/>
      <dgm:t>
        <a:bodyPr/>
        <a:lstStyle/>
        <a:p>
          <a:endParaRPr lang="ru-RU"/>
        </a:p>
      </dgm:t>
    </dgm:pt>
    <dgm:pt modelId="{ACC09EE7-33B0-4FC4-8D7D-D9066F8E0872}" type="sibTrans" cxnId="{3D3B46ED-E357-4F99-91F0-F4F9C0A42165}">
      <dgm:prSet/>
      <dgm:spPr/>
      <dgm:t>
        <a:bodyPr/>
        <a:lstStyle/>
        <a:p>
          <a:endParaRPr lang="ru-RU"/>
        </a:p>
      </dgm:t>
    </dgm:pt>
    <dgm:pt modelId="{7AE1404B-1F1C-48F6-8465-26A7CA38A0B0}">
      <dgm:prSet phldrT="[Текст]" custT="1">
        <dgm:style>
          <a:lnRef idx="1">
            <a:schemeClr val="accent3"/>
          </a:lnRef>
          <a:fillRef idx="2">
            <a:schemeClr val="accent3"/>
          </a:fillRef>
          <a:effectRef idx="1">
            <a:schemeClr val="accent3"/>
          </a:effectRef>
          <a:fontRef idx="minor">
            <a:schemeClr val="dk1"/>
          </a:fontRef>
        </dgm:style>
      </dgm:prSet>
      <dgm:spPr>
        <a:solidFill>
          <a:srgbClr val="CDDDAD"/>
        </a:solidFill>
        <a:ln/>
      </dgm:spPr>
      <dgm:t>
        <a:bodyPr/>
        <a:lstStyle/>
        <a:p>
          <a:r>
            <a:rPr lang="ru-RU" sz="1600" b="1" dirty="0" smtClean="0">
              <a:solidFill>
                <a:schemeClr val="tx1"/>
              </a:solidFill>
            </a:rPr>
            <a:t>Участники бюджетного процесса</a:t>
          </a:r>
        </a:p>
        <a:p>
          <a:r>
            <a:rPr lang="ru-RU" sz="1100" dirty="0" smtClean="0">
              <a:solidFill>
                <a:schemeClr val="tx1"/>
              </a:solidFill>
            </a:rPr>
            <a:t>(</a:t>
          </a:r>
          <a:r>
            <a:rPr lang="ru-RU" sz="1100" dirty="0" smtClean="0">
              <a:solidFill>
                <a:schemeClr val="tx1"/>
              </a:solidFill>
              <a:latin typeface="Times New Roman" pitchFamily="18" charset="0"/>
              <a:cs typeface="Times New Roman" pitchFamily="18" charset="0"/>
            </a:rPr>
            <a:t>с</a:t>
          </a:r>
          <a:r>
            <a:rPr lang="ru-RU" sz="1100" dirty="0" smtClean="0">
              <a:latin typeface="Times New Roman" pitchFamily="18" charset="0"/>
              <a:cs typeface="Times New Roman" pitchFamily="18" charset="0"/>
            </a:rPr>
            <a:t>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100" dirty="0">
            <a:solidFill>
              <a:schemeClr val="tx1"/>
            </a:solidFill>
            <a:latin typeface="Times New Roman" pitchFamily="18" charset="0"/>
            <a:cs typeface="Times New Roman" pitchFamily="18" charset="0"/>
          </a:endParaRPr>
        </a:p>
      </dgm:t>
    </dgm:pt>
    <dgm:pt modelId="{C9323D64-ACE4-497A-9EB9-DB67F2293343}" type="sibTrans" cxnId="{7E90073A-12EB-4121-A791-F4ACEE112447}">
      <dgm:prSet/>
      <dgm:spPr/>
      <dgm:t>
        <a:bodyPr/>
        <a:lstStyle/>
        <a:p>
          <a:endParaRPr lang="ru-RU"/>
        </a:p>
      </dgm:t>
    </dgm:pt>
    <dgm:pt modelId="{479535F8-4837-4409-8375-66BA79BEB72E}" type="parTrans" cxnId="{7E90073A-12EB-4121-A791-F4ACEE112447}">
      <dgm:prSet/>
      <dgm:spPr/>
      <dgm:t>
        <a:bodyPr/>
        <a:lstStyle/>
        <a:p>
          <a:endParaRPr lang="ru-RU"/>
        </a:p>
      </dgm:t>
    </dgm:pt>
    <dgm:pt modelId="{13A03BB4-0DB0-442B-976D-9E2F662E00AF}" type="pres">
      <dgm:prSet presAssocID="{986F66CF-7D7E-412B-ACFF-73FA4A5710E3}" presName="Name0" presStyleCnt="0">
        <dgm:presLayoutVars>
          <dgm:chMax val="1"/>
          <dgm:dir/>
          <dgm:animLvl val="ctr"/>
          <dgm:resizeHandles val="exact"/>
        </dgm:presLayoutVars>
      </dgm:prSet>
      <dgm:spPr/>
      <dgm:t>
        <a:bodyPr/>
        <a:lstStyle/>
        <a:p>
          <a:endParaRPr lang="ru-RU"/>
        </a:p>
      </dgm:t>
    </dgm:pt>
    <dgm:pt modelId="{C2771272-27CF-4F9F-AA54-787F32BBBE07}" type="pres">
      <dgm:prSet presAssocID="{7AE1404B-1F1C-48F6-8465-26A7CA38A0B0}" presName="centerShape" presStyleLbl="node0" presStyleIdx="0" presStyleCnt="1" custScaleX="134244" custScaleY="166628" custLinFactNeighborX="-741" custLinFactNeighborY="0"/>
      <dgm:spPr>
        <a:prstGeom prst="roundRect">
          <a:avLst/>
        </a:prstGeom>
      </dgm:spPr>
      <dgm:t>
        <a:bodyPr/>
        <a:lstStyle/>
        <a:p>
          <a:endParaRPr lang="ru-RU"/>
        </a:p>
      </dgm:t>
    </dgm:pt>
    <dgm:pt modelId="{8718CB4E-F65C-4E4A-89C4-26F421EC27CE}" type="pres">
      <dgm:prSet presAssocID="{34BE101E-7B06-4AB2-9CC8-650D2E14A328}" presName="node" presStyleLbl="node1" presStyleIdx="0" presStyleCnt="8" custScaleX="262498" custScaleY="123831" custRadScaleRad="96938" custRadScaleInc="40893">
        <dgm:presLayoutVars>
          <dgm:bulletEnabled val="1"/>
        </dgm:presLayoutVars>
      </dgm:prSet>
      <dgm:spPr>
        <a:prstGeom prst="roundRect">
          <a:avLst/>
        </a:prstGeom>
      </dgm:spPr>
      <dgm:t>
        <a:bodyPr/>
        <a:lstStyle/>
        <a:p>
          <a:endParaRPr lang="ru-RU"/>
        </a:p>
      </dgm:t>
    </dgm:pt>
    <dgm:pt modelId="{F77850E8-ED66-4497-ADDC-2206A6355E98}" type="pres">
      <dgm:prSet presAssocID="{34BE101E-7B06-4AB2-9CC8-650D2E14A328}" presName="dummy" presStyleCnt="0"/>
      <dgm:spPr/>
      <dgm:t>
        <a:bodyPr/>
        <a:lstStyle/>
        <a:p>
          <a:endParaRPr lang="ru-RU"/>
        </a:p>
      </dgm:t>
    </dgm:pt>
    <dgm:pt modelId="{1A87F541-6E74-4307-9CE0-B39223E5CA95}" type="pres">
      <dgm:prSet presAssocID="{428CA93B-C0E8-4139-B292-C15430994F62}" presName="sibTrans" presStyleLbl="sibTrans2D1" presStyleIdx="0" presStyleCnt="8" custScaleY="100549" custLinFactNeighborX="53" custLinFactNeighborY="-3671"/>
      <dgm:spPr/>
      <dgm:t>
        <a:bodyPr/>
        <a:lstStyle/>
        <a:p>
          <a:endParaRPr lang="ru-RU"/>
        </a:p>
      </dgm:t>
    </dgm:pt>
    <dgm:pt modelId="{845E0088-4DF9-433D-BC84-CA6B21FB8774}" type="pres">
      <dgm:prSet presAssocID="{AD086328-42E6-4038-8968-4EA045F7CF0E}" presName="node" presStyleLbl="node1" presStyleIdx="1" presStyleCnt="8" custScaleX="236968" custScaleY="131010" custRadScaleRad="141528" custRadScaleInc="144599">
        <dgm:presLayoutVars>
          <dgm:bulletEnabled val="1"/>
        </dgm:presLayoutVars>
      </dgm:prSet>
      <dgm:spPr>
        <a:prstGeom prst="roundRect">
          <a:avLst/>
        </a:prstGeom>
      </dgm:spPr>
      <dgm:t>
        <a:bodyPr/>
        <a:lstStyle/>
        <a:p>
          <a:endParaRPr lang="ru-RU"/>
        </a:p>
      </dgm:t>
    </dgm:pt>
    <dgm:pt modelId="{0A1313B0-7E47-435A-BBF3-FA9820F9A7C1}" type="pres">
      <dgm:prSet presAssocID="{AD086328-42E6-4038-8968-4EA045F7CF0E}" presName="dummy" presStyleCnt="0"/>
      <dgm:spPr/>
      <dgm:t>
        <a:bodyPr/>
        <a:lstStyle/>
        <a:p>
          <a:endParaRPr lang="ru-RU"/>
        </a:p>
      </dgm:t>
    </dgm:pt>
    <dgm:pt modelId="{09577B85-9C24-4AFB-BBCF-5B6EE4ABDBCC}" type="pres">
      <dgm:prSet presAssocID="{36E4F3B6-8DD8-4DE5-A120-B51436573A5D}" presName="sibTrans" presStyleLbl="sibTrans2D1" presStyleIdx="1" presStyleCnt="8"/>
      <dgm:spPr/>
      <dgm:t>
        <a:bodyPr/>
        <a:lstStyle/>
        <a:p>
          <a:endParaRPr lang="ru-RU"/>
        </a:p>
      </dgm:t>
    </dgm:pt>
    <dgm:pt modelId="{F4E02FC5-5AE7-4245-AB29-1ABD8AEB0F21}" type="pres">
      <dgm:prSet presAssocID="{457D5479-3190-4159-BAE4-C5C8ADB2286C}" presName="node" presStyleLbl="node1" presStyleIdx="2" presStyleCnt="8" custScaleX="276415" custScaleY="145565" custRadScaleRad="121420" custRadScaleInc="49338">
        <dgm:presLayoutVars>
          <dgm:bulletEnabled val="1"/>
        </dgm:presLayoutVars>
      </dgm:prSet>
      <dgm:spPr>
        <a:prstGeom prst="roundRect">
          <a:avLst/>
        </a:prstGeom>
      </dgm:spPr>
      <dgm:t>
        <a:bodyPr/>
        <a:lstStyle/>
        <a:p>
          <a:endParaRPr lang="ru-RU"/>
        </a:p>
      </dgm:t>
    </dgm:pt>
    <dgm:pt modelId="{3EDF1602-9463-4CBD-B73A-623E7C26D306}" type="pres">
      <dgm:prSet presAssocID="{457D5479-3190-4159-BAE4-C5C8ADB2286C}" presName="dummy" presStyleCnt="0"/>
      <dgm:spPr/>
      <dgm:t>
        <a:bodyPr/>
        <a:lstStyle/>
        <a:p>
          <a:endParaRPr lang="ru-RU"/>
        </a:p>
      </dgm:t>
    </dgm:pt>
    <dgm:pt modelId="{8408641A-5520-4223-B287-2CF3375948FD}" type="pres">
      <dgm:prSet presAssocID="{16E43C0E-5025-4B02-A12B-E8750D6E003A}" presName="sibTrans" presStyleLbl="sibTrans2D1" presStyleIdx="2" presStyleCnt="8"/>
      <dgm:spPr/>
      <dgm:t>
        <a:bodyPr/>
        <a:lstStyle/>
        <a:p>
          <a:endParaRPr lang="ru-RU"/>
        </a:p>
      </dgm:t>
    </dgm:pt>
    <dgm:pt modelId="{0D45D63D-91C6-4CBD-9A7E-8B57F668A8E9}" type="pres">
      <dgm:prSet presAssocID="{2806752B-5BD3-4C1F-9E01-F135D9C826FE}" presName="node" presStyleLbl="node1" presStyleIdx="3" presStyleCnt="8" custScaleX="224203" custScaleY="78957" custRadScaleRad="151355" custRadScaleInc="-96469">
        <dgm:presLayoutVars>
          <dgm:bulletEnabled val="1"/>
        </dgm:presLayoutVars>
      </dgm:prSet>
      <dgm:spPr>
        <a:prstGeom prst="roundRect">
          <a:avLst/>
        </a:prstGeom>
      </dgm:spPr>
      <dgm:t>
        <a:bodyPr/>
        <a:lstStyle/>
        <a:p>
          <a:endParaRPr lang="ru-RU"/>
        </a:p>
      </dgm:t>
    </dgm:pt>
    <dgm:pt modelId="{A483A381-D5C5-40BC-AFFB-E4B0A9EBABBB}" type="pres">
      <dgm:prSet presAssocID="{2806752B-5BD3-4C1F-9E01-F135D9C826FE}" presName="dummy" presStyleCnt="0"/>
      <dgm:spPr/>
      <dgm:t>
        <a:bodyPr/>
        <a:lstStyle/>
        <a:p>
          <a:endParaRPr lang="ru-RU"/>
        </a:p>
      </dgm:t>
    </dgm:pt>
    <dgm:pt modelId="{D336E3F1-8B08-444F-A4A5-486A16240F7C}" type="pres">
      <dgm:prSet presAssocID="{80368796-B66A-4FEA-928C-F467B493B30E}" presName="sibTrans" presStyleLbl="sibTrans2D1" presStyleIdx="3" presStyleCnt="8"/>
      <dgm:spPr/>
      <dgm:t>
        <a:bodyPr/>
        <a:lstStyle/>
        <a:p>
          <a:endParaRPr lang="ru-RU"/>
        </a:p>
      </dgm:t>
    </dgm:pt>
    <dgm:pt modelId="{2903352A-C723-4D92-8BD1-F54193A752E8}" type="pres">
      <dgm:prSet presAssocID="{212AE3C7-0F2E-4C48-9038-4E1DFEECE648}" presName="node" presStyleLbl="node1" presStyleIdx="4" presStyleCnt="8" custScaleX="235757" custScaleY="89893" custRadScaleRad="95476" custRadScaleInc="-37396">
        <dgm:presLayoutVars>
          <dgm:bulletEnabled val="1"/>
        </dgm:presLayoutVars>
      </dgm:prSet>
      <dgm:spPr>
        <a:prstGeom prst="roundRect">
          <a:avLst/>
        </a:prstGeom>
      </dgm:spPr>
      <dgm:t>
        <a:bodyPr/>
        <a:lstStyle/>
        <a:p>
          <a:endParaRPr lang="ru-RU"/>
        </a:p>
      </dgm:t>
    </dgm:pt>
    <dgm:pt modelId="{5E13081B-6CBB-430E-A0FE-BBBFF7C0ACB2}" type="pres">
      <dgm:prSet presAssocID="{212AE3C7-0F2E-4C48-9038-4E1DFEECE648}" presName="dummy" presStyleCnt="0"/>
      <dgm:spPr/>
      <dgm:t>
        <a:bodyPr/>
        <a:lstStyle/>
        <a:p>
          <a:endParaRPr lang="ru-RU"/>
        </a:p>
      </dgm:t>
    </dgm:pt>
    <dgm:pt modelId="{018C802E-E8EE-41C8-8BAA-B2F01C39DAA2}" type="pres">
      <dgm:prSet presAssocID="{8EFDF9E4-B71D-4FD0-8C25-1005EF21C02E}" presName="sibTrans" presStyleLbl="sibTrans2D1" presStyleIdx="4" presStyleCnt="8"/>
      <dgm:spPr/>
      <dgm:t>
        <a:bodyPr/>
        <a:lstStyle/>
        <a:p>
          <a:endParaRPr lang="ru-RU"/>
        </a:p>
      </dgm:t>
    </dgm:pt>
    <dgm:pt modelId="{1B484103-B5CC-49BB-A3BC-AF799990D8CA}" type="pres">
      <dgm:prSet presAssocID="{E1AF720E-912C-4165-84A4-5820E50EBAD8}" presName="node" presStyleLbl="node1" presStyleIdx="5" presStyleCnt="8" custScaleX="262498" custScaleY="154966" custRadScaleRad="140553" custRadScaleInc="134597">
        <dgm:presLayoutVars>
          <dgm:bulletEnabled val="1"/>
        </dgm:presLayoutVars>
      </dgm:prSet>
      <dgm:spPr>
        <a:prstGeom prst="roundRect">
          <a:avLst/>
        </a:prstGeom>
      </dgm:spPr>
      <dgm:t>
        <a:bodyPr/>
        <a:lstStyle/>
        <a:p>
          <a:endParaRPr lang="ru-RU"/>
        </a:p>
      </dgm:t>
    </dgm:pt>
    <dgm:pt modelId="{E46A92E0-CDA0-4752-B399-98C875F8E026}" type="pres">
      <dgm:prSet presAssocID="{E1AF720E-912C-4165-84A4-5820E50EBAD8}" presName="dummy" presStyleCnt="0"/>
      <dgm:spPr/>
      <dgm:t>
        <a:bodyPr/>
        <a:lstStyle/>
        <a:p>
          <a:endParaRPr lang="ru-RU"/>
        </a:p>
      </dgm:t>
    </dgm:pt>
    <dgm:pt modelId="{BACDCCE6-32EB-41B6-A9DD-91DC8FD48CB9}" type="pres">
      <dgm:prSet presAssocID="{7D3B726C-BF58-455C-9D20-3351D67C21C7}" presName="sibTrans" presStyleLbl="sibTrans2D1" presStyleIdx="5" presStyleCnt="8"/>
      <dgm:spPr/>
      <dgm:t>
        <a:bodyPr/>
        <a:lstStyle/>
        <a:p>
          <a:endParaRPr lang="ru-RU"/>
        </a:p>
      </dgm:t>
    </dgm:pt>
    <dgm:pt modelId="{5356B0E1-8162-4DE2-9CF6-6915C440583D}" type="pres">
      <dgm:prSet presAssocID="{9BFE8969-13FB-402C-9DD3-6A161DCD5DFE}" presName="node" presStyleLbl="node1" presStyleIdx="6" presStyleCnt="8" custScaleX="262498" custScaleY="120838" custRadScaleRad="131420" custRadScaleInc="38038">
        <dgm:presLayoutVars>
          <dgm:bulletEnabled val="1"/>
        </dgm:presLayoutVars>
      </dgm:prSet>
      <dgm:spPr>
        <a:prstGeom prst="roundRect">
          <a:avLst/>
        </a:prstGeom>
      </dgm:spPr>
      <dgm:t>
        <a:bodyPr/>
        <a:lstStyle/>
        <a:p>
          <a:endParaRPr lang="ru-RU"/>
        </a:p>
      </dgm:t>
    </dgm:pt>
    <dgm:pt modelId="{C36DBA81-B1B1-4CC7-8B5B-6FA5F77A66FF}" type="pres">
      <dgm:prSet presAssocID="{9BFE8969-13FB-402C-9DD3-6A161DCD5DFE}" presName="dummy" presStyleCnt="0"/>
      <dgm:spPr/>
      <dgm:t>
        <a:bodyPr/>
        <a:lstStyle/>
        <a:p>
          <a:endParaRPr lang="ru-RU"/>
        </a:p>
      </dgm:t>
    </dgm:pt>
    <dgm:pt modelId="{E4C76E3D-688C-4BFE-A395-BDB911363A6E}" type="pres">
      <dgm:prSet presAssocID="{ACC09EE7-33B0-4FC4-8D7D-D9066F8E0872}" presName="sibTrans" presStyleLbl="sibTrans2D1" presStyleIdx="6" presStyleCnt="8"/>
      <dgm:spPr/>
      <dgm:t>
        <a:bodyPr/>
        <a:lstStyle/>
        <a:p>
          <a:endParaRPr lang="ru-RU"/>
        </a:p>
      </dgm:t>
    </dgm:pt>
    <dgm:pt modelId="{2243B9A5-8E15-4393-A3CF-599F3170D614}" type="pres">
      <dgm:prSet presAssocID="{7B448054-BD1F-4DB8-B808-A907AB9AE9F6}" presName="node" presStyleLbl="node1" presStyleIdx="7" presStyleCnt="8" custScaleX="262498" custScaleY="105594" custRadScaleRad="150869" custRadScaleInc="-84932">
        <dgm:presLayoutVars>
          <dgm:bulletEnabled val="1"/>
        </dgm:presLayoutVars>
      </dgm:prSet>
      <dgm:spPr>
        <a:prstGeom prst="roundRect">
          <a:avLst/>
        </a:prstGeom>
      </dgm:spPr>
      <dgm:t>
        <a:bodyPr/>
        <a:lstStyle/>
        <a:p>
          <a:endParaRPr lang="ru-RU"/>
        </a:p>
      </dgm:t>
    </dgm:pt>
    <dgm:pt modelId="{24FFE346-36FD-4264-94A6-BC2A279F3788}" type="pres">
      <dgm:prSet presAssocID="{7B448054-BD1F-4DB8-B808-A907AB9AE9F6}" presName="dummy" presStyleCnt="0"/>
      <dgm:spPr/>
      <dgm:t>
        <a:bodyPr/>
        <a:lstStyle/>
        <a:p>
          <a:endParaRPr lang="ru-RU"/>
        </a:p>
      </dgm:t>
    </dgm:pt>
    <dgm:pt modelId="{81C46EE8-CFD4-48B7-B824-CCA63C8B9B22}" type="pres">
      <dgm:prSet presAssocID="{41397CD7-34BF-43EB-8507-012806C04D8F}" presName="sibTrans" presStyleLbl="sibTrans2D1" presStyleIdx="7" presStyleCnt="8"/>
      <dgm:spPr/>
      <dgm:t>
        <a:bodyPr/>
        <a:lstStyle/>
        <a:p>
          <a:endParaRPr lang="ru-RU"/>
        </a:p>
      </dgm:t>
    </dgm:pt>
  </dgm:ptLst>
  <dgm:cxnLst>
    <dgm:cxn modelId="{3D3B46ED-E357-4F99-91F0-F4F9C0A42165}" srcId="{7AE1404B-1F1C-48F6-8465-26A7CA38A0B0}" destId="{9BFE8969-13FB-402C-9DD3-6A161DCD5DFE}" srcOrd="6" destOrd="0" parTransId="{F1D3C5C1-5DC4-4BDE-9FB7-BF30D1A49211}" sibTransId="{ACC09EE7-33B0-4FC4-8D7D-D9066F8E0872}"/>
    <dgm:cxn modelId="{BAEEE5EF-7C1B-4CE4-984A-933EB7393E8B}" srcId="{7AE1404B-1F1C-48F6-8465-26A7CA38A0B0}" destId="{E1AF720E-912C-4165-84A4-5820E50EBAD8}" srcOrd="5" destOrd="0" parTransId="{4FBAC4A1-BE85-421A-A2C1-3C963026E450}" sibTransId="{7D3B726C-BF58-455C-9D20-3351D67C21C7}"/>
    <dgm:cxn modelId="{7E90073A-12EB-4121-A791-F4ACEE112447}" srcId="{986F66CF-7D7E-412B-ACFF-73FA4A5710E3}" destId="{7AE1404B-1F1C-48F6-8465-26A7CA38A0B0}" srcOrd="0" destOrd="0" parTransId="{479535F8-4837-4409-8375-66BA79BEB72E}" sibTransId="{C9323D64-ACE4-497A-9EB9-DB67F2293343}"/>
    <dgm:cxn modelId="{8778D2FC-F88D-4A18-96E9-418059FE9F18}" type="presOf" srcId="{457D5479-3190-4159-BAE4-C5C8ADB2286C}" destId="{F4E02FC5-5AE7-4245-AB29-1ABD8AEB0F21}" srcOrd="0" destOrd="0" presId="urn:microsoft.com/office/officeart/2005/8/layout/radial6"/>
    <dgm:cxn modelId="{A44A5EDA-9717-4330-BF5F-487A709600FC}" type="presOf" srcId="{36E4F3B6-8DD8-4DE5-A120-B51436573A5D}" destId="{09577B85-9C24-4AFB-BBCF-5B6EE4ABDBCC}" srcOrd="0" destOrd="0" presId="urn:microsoft.com/office/officeart/2005/8/layout/radial6"/>
    <dgm:cxn modelId="{87D99FA7-633B-460C-912D-BADBAAA19ABA}" srcId="{7AE1404B-1F1C-48F6-8465-26A7CA38A0B0}" destId="{34BE101E-7B06-4AB2-9CC8-650D2E14A328}" srcOrd="0" destOrd="0" parTransId="{9B93B7E7-62A0-4408-8F77-3CA0B4AB977C}" sibTransId="{428CA93B-C0E8-4139-B292-C15430994F62}"/>
    <dgm:cxn modelId="{4484ED24-C1CB-47DC-877C-7E20D5A02588}" type="presOf" srcId="{2806752B-5BD3-4C1F-9E01-F135D9C826FE}" destId="{0D45D63D-91C6-4CBD-9A7E-8B57F668A8E9}" srcOrd="0" destOrd="0" presId="urn:microsoft.com/office/officeart/2005/8/layout/radial6"/>
    <dgm:cxn modelId="{20C1416F-6702-4D46-BA73-C4F77C6656A2}" type="presOf" srcId="{212AE3C7-0F2E-4C48-9038-4E1DFEECE648}" destId="{2903352A-C723-4D92-8BD1-F54193A752E8}" srcOrd="0" destOrd="0" presId="urn:microsoft.com/office/officeart/2005/8/layout/radial6"/>
    <dgm:cxn modelId="{4091780C-A3A3-44E7-87D6-CDBA47544BD3}" type="presOf" srcId="{16E43C0E-5025-4B02-A12B-E8750D6E003A}" destId="{8408641A-5520-4223-B287-2CF3375948FD}" srcOrd="0" destOrd="0" presId="urn:microsoft.com/office/officeart/2005/8/layout/radial6"/>
    <dgm:cxn modelId="{AAA114F8-782B-4BC5-B4D8-0D548730914A}" type="presOf" srcId="{7B448054-BD1F-4DB8-B808-A907AB9AE9F6}" destId="{2243B9A5-8E15-4393-A3CF-599F3170D614}" srcOrd="0" destOrd="0" presId="urn:microsoft.com/office/officeart/2005/8/layout/radial6"/>
    <dgm:cxn modelId="{7DF2C884-7EE3-4FD0-82DB-E86C847C579F}" type="presOf" srcId="{7D3B726C-BF58-455C-9D20-3351D67C21C7}" destId="{BACDCCE6-32EB-41B6-A9DD-91DC8FD48CB9}" srcOrd="0" destOrd="0" presId="urn:microsoft.com/office/officeart/2005/8/layout/radial6"/>
    <dgm:cxn modelId="{5995FBEE-C788-460E-B446-F29175D9D818}" type="presOf" srcId="{34BE101E-7B06-4AB2-9CC8-650D2E14A328}" destId="{8718CB4E-F65C-4E4A-89C4-26F421EC27CE}" srcOrd="0" destOrd="0" presId="urn:microsoft.com/office/officeart/2005/8/layout/radial6"/>
    <dgm:cxn modelId="{CE669DC1-B8EE-49F2-99F1-D069DC9B245E}" type="presOf" srcId="{7AE1404B-1F1C-48F6-8465-26A7CA38A0B0}" destId="{C2771272-27CF-4F9F-AA54-787F32BBBE07}" srcOrd="0" destOrd="0" presId="urn:microsoft.com/office/officeart/2005/8/layout/radial6"/>
    <dgm:cxn modelId="{BF4AE5FD-CC48-45D2-B14C-C544F99986E1}" srcId="{7AE1404B-1F1C-48F6-8465-26A7CA38A0B0}" destId="{2806752B-5BD3-4C1F-9E01-F135D9C826FE}" srcOrd="3" destOrd="0" parTransId="{D6678E5B-3401-49B6-A5B6-9E2C17C44DC6}" sibTransId="{80368796-B66A-4FEA-928C-F467B493B30E}"/>
    <dgm:cxn modelId="{5378E6A3-E9C3-4CBB-8825-D73E25E6671C}" srcId="{7AE1404B-1F1C-48F6-8465-26A7CA38A0B0}" destId="{457D5479-3190-4159-BAE4-C5C8ADB2286C}" srcOrd="2" destOrd="0" parTransId="{A04F5FCC-EDCD-4414-B36C-74564DCDC617}" sibTransId="{16E43C0E-5025-4B02-A12B-E8750D6E003A}"/>
    <dgm:cxn modelId="{E0928A35-A0DC-4E49-B71D-37D6911692EA}" type="presOf" srcId="{E1AF720E-912C-4165-84A4-5820E50EBAD8}" destId="{1B484103-B5CC-49BB-A3BC-AF799990D8CA}" srcOrd="0" destOrd="0" presId="urn:microsoft.com/office/officeart/2005/8/layout/radial6"/>
    <dgm:cxn modelId="{EB233853-92A0-4830-B69D-C15B576A22A1}" type="presOf" srcId="{428CA93B-C0E8-4139-B292-C15430994F62}" destId="{1A87F541-6E74-4307-9CE0-B39223E5CA95}" srcOrd="0" destOrd="0" presId="urn:microsoft.com/office/officeart/2005/8/layout/radial6"/>
    <dgm:cxn modelId="{017D7529-5AC8-404F-B4E3-55E7A8DAD277}" type="presOf" srcId="{41397CD7-34BF-43EB-8507-012806C04D8F}" destId="{81C46EE8-CFD4-48B7-B824-CCA63C8B9B22}" srcOrd="0" destOrd="0" presId="urn:microsoft.com/office/officeart/2005/8/layout/radial6"/>
    <dgm:cxn modelId="{A918DB84-AAE0-48B4-A0E2-5BE39AA6ABCE}" type="presOf" srcId="{80368796-B66A-4FEA-928C-F467B493B30E}" destId="{D336E3F1-8B08-444F-A4A5-486A16240F7C}" srcOrd="0" destOrd="0" presId="urn:microsoft.com/office/officeart/2005/8/layout/radial6"/>
    <dgm:cxn modelId="{4C6417F0-C6BC-46F1-AEF7-376F98758D3C}" type="presOf" srcId="{8EFDF9E4-B71D-4FD0-8C25-1005EF21C02E}" destId="{018C802E-E8EE-41C8-8BAA-B2F01C39DAA2}" srcOrd="0" destOrd="0" presId="urn:microsoft.com/office/officeart/2005/8/layout/radial6"/>
    <dgm:cxn modelId="{6DD62E33-1BBB-4B47-990F-D16A00F9869F}" type="presOf" srcId="{AD086328-42E6-4038-8968-4EA045F7CF0E}" destId="{845E0088-4DF9-433D-BC84-CA6B21FB8774}" srcOrd="0" destOrd="0" presId="urn:microsoft.com/office/officeart/2005/8/layout/radial6"/>
    <dgm:cxn modelId="{F29DF9FF-D770-4133-8A8A-25E000281AB2}" type="presOf" srcId="{9BFE8969-13FB-402C-9DD3-6A161DCD5DFE}" destId="{5356B0E1-8162-4DE2-9CF6-6915C440583D}" srcOrd="0" destOrd="0" presId="urn:microsoft.com/office/officeart/2005/8/layout/radial6"/>
    <dgm:cxn modelId="{6343A1FD-38C6-4747-A0CA-C90D36CCA206}" srcId="{7AE1404B-1F1C-48F6-8465-26A7CA38A0B0}" destId="{212AE3C7-0F2E-4C48-9038-4E1DFEECE648}" srcOrd="4" destOrd="0" parTransId="{90759C3E-EE0B-4F62-BCC9-644B5BA324B9}" sibTransId="{8EFDF9E4-B71D-4FD0-8C25-1005EF21C02E}"/>
    <dgm:cxn modelId="{0524E878-4A9B-4514-AF9D-3D6C4B5A753F}" type="presOf" srcId="{986F66CF-7D7E-412B-ACFF-73FA4A5710E3}" destId="{13A03BB4-0DB0-442B-976D-9E2F662E00AF}" srcOrd="0" destOrd="0" presId="urn:microsoft.com/office/officeart/2005/8/layout/radial6"/>
    <dgm:cxn modelId="{6B948E52-3CC5-4DCB-B4CE-61C5D80C2F43}" type="presOf" srcId="{ACC09EE7-33B0-4FC4-8D7D-D9066F8E0872}" destId="{E4C76E3D-688C-4BFE-A395-BDB911363A6E}" srcOrd="0" destOrd="0" presId="urn:microsoft.com/office/officeart/2005/8/layout/radial6"/>
    <dgm:cxn modelId="{1C407AB0-8A3F-43AA-B5D7-C5557F0D6E66}" srcId="{7AE1404B-1F1C-48F6-8465-26A7CA38A0B0}" destId="{7B448054-BD1F-4DB8-B808-A907AB9AE9F6}" srcOrd="7" destOrd="0" parTransId="{80C2BF13-EC7D-41E1-B4DA-BD20982257E1}" sibTransId="{41397CD7-34BF-43EB-8507-012806C04D8F}"/>
    <dgm:cxn modelId="{3EFF7720-2FFB-4CD6-AD6E-AEACF19F1A46}" srcId="{7AE1404B-1F1C-48F6-8465-26A7CA38A0B0}" destId="{AD086328-42E6-4038-8968-4EA045F7CF0E}" srcOrd="1" destOrd="0" parTransId="{6C2D5477-08B7-4FE1-B563-88E987AE78FE}" sibTransId="{36E4F3B6-8DD8-4DE5-A120-B51436573A5D}"/>
    <dgm:cxn modelId="{1191E6E6-7029-4828-B63E-7DB3EDD75482}" type="presParOf" srcId="{13A03BB4-0DB0-442B-976D-9E2F662E00AF}" destId="{C2771272-27CF-4F9F-AA54-787F32BBBE07}" srcOrd="0" destOrd="0" presId="urn:microsoft.com/office/officeart/2005/8/layout/radial6"/>
    <dgm:cxn modelId="{5F0E5907-BBC6-4518-9279-43A3E6EE698D}" type="presParOf" srcId="{13A03BB4-0DB0-442B-976D-9E2F662E00AF}" destId="{8718CB4E-F65C-4E4A-89C4-26F421EC27CE}" srcOrd="1" destOrd="0" presId="urn:microsoft.com/office/officeart/2005/8/layout/radial6"/>
    <dgm:cxn modelId="{244A0A25-B7AD-4258-8874-28418C4403F2}" type="presParOf" srcId="{13A03BB4-0DB0-442B-976D-9E2F662E00AF}" destId="{F77850E8-ED66-4497-ADDC-2206A6355E98}" srcOrd="2" destOrd="0" presId="urn:microsoft.com/office/officeart/2005/8/layout/radial6"/>
    <dgm:cxn modelId="{EC8D23E6-D340-401A-8372-3C21A0640E99}" type="presParOf" srcId="{13A03BB4-0DB0-442B-976D-9E2F662E00AF}" destId="{1A87F541-6E74-4307-9CE0-B39223E5CA95}" srcOrd="3" destOrd="0" presId="urn:microsoft.com/office/officeart/2005/8/layout/radial6"/>
    <dgm:cxn modelId="{2FFD99D8-2BD0-4F8F-B6D7-D7E97C21EF6A}" type="presParOf" srcId="{13A03BB4-0DB0-442B-976D-9E2F662E00AF}" destId="{845E0088-4DF9-433D-BC84-CA6B21FB8774}" srcOrd="4" destOrd="0" presId="urn:microsoft.com/office/officeart/2005/8/layout/radial6"/>
    <dgm:cxn modelId="{8510BA3A-CD0A-4B3A-B537-D1E64F635A0E}" type="presParOf" srcId="{13A03BB4-0DB0-442B-976D-9E2F662E00AF}" destId="{0A1313B0-7E47-435A-BBF3-FA9820F9A7C1}" srcOrd="5" destOrd="0" presId="urn:microsoft.com/office/officeart/2005/8/layout/radial6"/>
    <dgm:cxn modelId="{DFA23679-F131-44BC-A236-E0399EE65D86}" type="presParOf" srcId="{13A03BB4-0DB0-442B-976D-9E2F662E00AF}" destId="{09577B85-9C24-4AFB-BBCF-5B6EE4ABDBCC}" srcOrd="6" destOrd="0" presId="urn:microsoft.com/office/officeart/2005/8/layout/radial6"/>
    <dgm:cxn modelId="{B82B805B-ACD6-4EBF-A469-0207EC2D0B68}" type="presParOf" srcId="{13A03BB4-0DB0-442B-976D-9E2F662E00AF}" destId="{F4E02FC5-5AE7-4245-AB29-1ABD8AEB0F21}" srcOrd="7" destOrd="0" presId="urn:microsoft.com/office/officeart/2005/8/layout/radial6"/>
    <dgm:cxn modelId="{92314EB7-E194-4A23-86C9-C1B1F850D007}" type="presParOf" srcId="{13A03BB4-0DB0-442B-976D-9E2F662E00AF}" destId="{3EDF1602-9463-4CBD-B73A-623E7C26D306}" srcOrd="8" destOrd="0" presId="urn:microsoft.com/office/officeart/2005/8/layout/radial6"/>
    <dgm:cxn modelId="{0E383115-FF0A-4AFE-8D2C-546794BAC161}" type="presParOf" srcId="{13A03BB4-0DB0-442B-976D-9E2F662E00AF}" destId="{8408641A-5520-4223-B287-2CF3375948FD}" srcOrd="9" destOrd="0" presId="urn:microsoft.com/office/officeart/2005/8/layout/radial6"/>
    <dgm:cxn modelId="{43FCD5AA-C3BB-49B4-B3A4-63DC06355C70}" type="presParOf" srcId="{13A03BB4-0DB0-442B-976D-9E2F662E00AF}" destId="{0D45D63D-91C6-4CBD-9A7E-8B57F668A8E9}" srcOrd="10" destOrd="0" presId="urn:microsoft.com/office/officeart/2005/8/layout/radial6"/>
    <dgm:cxn modelId="{B1557FAE-221F-4DE9-9919-5DC277CBA8FD}" type="presParOf" srcId="{13A03BB4-0DB0-442B-976D-9E2F662E00AF}" destId="{A483A381-D5C5-40BC-AFFB-E4B0A9EBABBB}" srcOrd="11" destOrd="0" presId="urn:microsoft.com/office/officeart/2005/8/layout/radial6"/>
    <dgm:cxn modelId="{2502F296-05E2-4279-8DAF-F1F32DD24D36}" type="presParOf" srcId="{13A03BB4-0DB0-442B-976D-9E2F662E00AF}" destId="{D336E3F1-8B08-444F-A4A5-486A16240F7C}" srcOrd="12" destOrd="0" presId="urn:microsoft.com/office/officeart/2005/8/layout/radial6"/>
    <dgm:cxn modelId="{DA1F2F3F-385E-4F3F-8FF8-A37B4172A326}" type="presParOf" srcId="{13A03BB4-0DB0-442B-976D-9E2F662E00AF}" destId="{2903352A-C723-4D92-8BD1-F54193A752E8}" srcOrd="13" destOrd="0" presId="urn:microsoft.com/office/officeart/2005/8/layout/radial6"/>
    <dgm:cxn modelId="{BDB9674F-10CD-45AE-B3B6-F20F147B03CD}" type="presParOf" srcId="{13A03BB4-0DB0-442B-976D-9E2F662E00AF}" destId="{5E13081B-6CBB-430E-A0FE-BBBFF7C0ACB2}" srcOrd="14" destOrd="0" presId="urn:microsoft.com/office/officeart/2005/8/layout/radial6"/>
    <dgm:cxn modelId="{39FF1744-016A-495F-8DBA-53AD8A273C37}" type="presParOf" srcId="{13A03BB4-0DB0-442B-976D-9E2F662E00AF}" destId="{018C802E-E8EE-41C8-8BAA-B2F01C39DAA2}" srcOrd="15" destOrd="0" presId="urn:microsoft.com/office/officeart/2005/8/layout/radial6"/>
    <dgm:cxn modelId="{95FB50D6-C255-4C1D-939E-FC125CAC9FF6}" type="presParOf" srcId="{13A03BB4-0DB0-442B-976D-9E2F662E00AF}" destId="{1B484103-B5CC-49BB-A3BC-AF799990D8CA}" srcOrd="16" destOrd="0" presId="urn:microsoft.com/office/officeart/2005/8/layout/radial6"/>
    <dgm:cxn modelId="{5E6438AA-E9DF-4A4E-AAB2-A065A685644B}" type="presParOf" srcId="{13A03BB4-0DB0-442B-976D-9E2F662E00AF}" destId="{E46A92E0-CDA0-4752-B399-98C875F8E026}" srcOrd="17" destOrd="0" presId="urn:microsoft.com/office/officeart/2005/8/layout/radial6"/>
    <dgm:cxn modelId="{542436BE-024F-4A9D-9C03-58090867BBC0}" type="presParOf" srcId="{13A03BB4-0DB0-442B-976D-9E2F662E00AF}" destId="{BACDCCE6-32EB-41B6-A9DD-91DC8FD48CB9}" srcOrd="18" destOrd="0" presId="urn:microsoft.com/office/officeart/2005/8/layout/radial6"/>
    <dgm:cxn modelId="{8800050A-B63A-4836-BEDD-B04BF71D4A13}" type="presParOf" srcId="{13A03BB4-0DB0-442B-976D-9E2F662E00AF}" destId="{5356B0E1-8162-4DE2-9CF6-6915C440583D}" srcOrd="19" destOrd="0" presId="urn:microsoft.com/office/officeart/2005/8/layout/radial6"/>
    <dgm:cxn modelId="{6EE4D486-96F7-4786-AAC5-CDB699AF7E87}" type="presParOf" srcId="{13A03BB4-0DB0-442B-976D-9E2F662E00AF}" destId="{C36DBA81-B1B1-4CC7-8B5B-6FA5F77A66FF}" srcOrd="20" destOrd="0" presId="urn:microsoft.com/office/officeart/2005/8/layout/radial6"/>
    <dgm:cxn modelId="{A1E07D90-E05B-4C3F-91D2-732F58CF6F17}" type="presParOf" srcId="{13A03BB4-0DB0-442B-976D-9E2F662E00AF}" destId="{E4C76E3D-688C-4BFE-A395-BDB911363A6E}" srcOrd="21" destOrd="0" presId="urn:microsoft.com/office/officeart/2005/8/layout/radial6"/>
    <dgm:cxn modelId="{0D0BBE3F-1347-40ED-8522-C3A33E8AF739}" type="presParOf" srcId="{13A03BB4-0DB0-442B-976D-9E2F662E00AF}" destId="{2243B9A5-8E15-4393-A3CF-599F3170D614}" srcOrd="22" destOrd="0" presId="urn:microsoft.com/office/officeart/2005/8/layout/radial6"/>
    <dgm:cxn modelId="{2F31DF3E-A211-480C-8772-C2A764778B3F}" type="presParOf" srcId="{13A03BB4-0DB0-442B-976D-9E2F662E00AF}" destId="{24FFE346-36FD-4264-94A6-BC2A279F3788}" srcOrd="23" destOrd="0" presId="urn:microsoft.com/office/officeart/2005/8/layout/radial6"/>
    <dgm:cxn modelId="{BCA3CC4B-075A-4D5C-9E31-BBBAC010BA14}" type="presParOf" srcId="{13A03BB4-0DB0-442B-976D-9E2F662E00AF}" destId="{81C46EE8-CFD4-48B7-B824-CCA63C8B9B22}"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71819-637E-4AF7-AA5F-0358C5F9BF0D}"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D9EDE8BB-DE50-4FBA-8942-C510F3ADD13B}">
      <dgm:prSet phldrT="[Текст]" custT="1">
        <dgm:style>
          <a:lnRef idx="0">
            <a:schemeClr val="accent2"/>
          </a:lnRef>
          <a:fillRef idx="3">
            <a:schemeClr val="accent2"/>
          </a:fillRef>
          <a:effectRef idx="3">
            <a:schemeClr val="accent2"/>
          </a:effectRef>
          <a:fontRef idx="minor">
            <a:schemeClr val="lt1"/>
          </a:fontRef>
        </dgm:style>
      </dgm:prSet>
      <dgm:spPr>
        <a:ln/>
      </dgm:spPr>
      <dgm:t>
        <a:bodyPr/>
        <a:lstStyle/>
        <a:p>
          <a:pPr algn="ctr"/>
          <a:r>
            <a:rPr lang="ru-RU" sz="1600" b="1" dirty="0" smtClean="0">
              <a:latin typeface="Times New Roman" pitchFamily="18" charset="0"/>
              <a:cs typeface="Times New Roman" pitchFamily="18" charset="0"/>
            </a:rPr>
            <a:t> 66173,1         тыс. рублей</a:t>
          </a:r>
          <a:endParaRPr lang="ru-RU" sz="1600" b="1" dirty="0">
            <a:latin typeface="Times New Roman" pitchFamily="18" charset="0"/>
            <a:cs typeface="Times New Roman" pitchFamily="18" charset="0"/>
          </a:endParaRPr>
        </a:p>
      </dgm:t>
    </dgm:pt>
    <dgm:pt modelId="{E7EAC63B-3C14-4883-8E8D-03CBAA8D332D}" type="parTrans" cxnId="{B9C59306-464E-4C4B-97A6-D3DFB98D4E00}">
      <dgm:prSet/>
      <dgm:spPr/>
      <dgm:t>
        <a:bodyPr/>
        <a:lstStyle/>
        <a:p>
          <a:endParaRPr lang="ru-RU"/>
        </a:p>
      </dgm:t>
    </dgm:pt>
    <dgm:pt modelId="{775BACBA-B551-4744-8E4D-0F2A32675D1D}" type="sibTrans" cxnId="{B9C59306-464E-4C4B-97A6-D3DFB98D4E00}">
      <dgm:prSet/>
      <dgm:spPr/>
      <dgm:t>
        <a:bodyPr/>
        <a:lstStyle/>
        <a:p>
          <a:endParaRPr lang="ru-RU"/>
        </a:p>
      </dgm:t>
    </dgm:pt>
    <dgm:pt modelId="{0F076BC2-A95B-455D-B57C-E33BAA65B78A}">
      <dgm:prSet phldrT="[Текст]" custT="1">
        <dgm:style>
          <a:lnRef idx="0">
            <a:schemeClr val="accent3"/>
          </a:lnRef>
          <a:fillRef idx="3">
            <a:schemeClr val="accent3"/>
          </a:fillRef>
          <a:effectRef idx="3">
            <a:schemeClr val="accent3"/>
          </a:effectRef>
          <a:fontRef idx="minor">
            <a:schemeClr val="lt1"/>
          </a:fontRef>
        </dgm:style>
      </dgm:prSet>
      <dgm:spPr>
        <a:ln/>
      </dgm:spPr>
      <dgm:t>
        <a:bodyPr/>
        <a:lstStyle/>
        <a:p>
          <a:pPr algn="ctr"/>
          <a:r>
            <a:rPr lang="ru-RU" sz="1600" b="1" dirty="0" smtClean="0">
              <a:latin typeface="+mj-lt"/>
            </a:rPr>
            <a:t> 0,0         тыс. рублей</a:t>
          </a:r>
        </a:p>
      </dgm:t>
    </dgm:pt>
    <dgm:pt modelId="{534FF633-FAE1-4355-850B-3D066F82C0C0}" type="parTrans" cxnId="{30C952CB-665E-4A63-9E1D-62CCEA1BDD9A}">
      <dgm:prSet/>
      <dgm:spPr/>
      <dgm:t>
        <a:bodyPr/>
        <a:lstStyle/>
        <a:p>
          <a:endParaRPr lang="ru-RU"/>
        </a:p>
      </dgm:t>
    </dgm:pt>
    <dgm:pt modelId="{96D562E4-2449-4100-AE7B-20B9241C5A7D}" type="sibTrans" cxnId="{30C952CB-665E-4A63-9E1D-62CCEA1BDD9A}">
      <dgm:prSet/>
      <dgm:spPr/>
      <dgm:t>
        <a:bodyPr/>
        <a:lstStyle/>
        <a:p>
          <a:endParaRPr lang="ru-RU"/>
        </a:p>
      </dgm:t>
    </dgm:pt>
    <dgm:pt modelId="{AFBF439C-19C5-4EFC-B062-B3ACC10A47A6}" type="pres">
      <dgm:prSet presAssocID="{53871819-637E-4AF7-AA5F-0358C5F9BF0D}" presName="diagram" presStyleCnt="0">
        <dgm:presLayoutVars>
          <dgm:dir/>
          <dgm:resizeHandles val="exact"/>
        </dgm:presLayoutVars>
      </dgm:prSet>
      <dgm:spPr/>
      <dgm:t>
        <a:bodyPr/>
        <a:lstStyle/>
        <a:p>
          <a:endParaRPr lang="ru-RU"/>
        </a:p>
      </dgm:t>
    </dgm:pt>
    <dgm:pt modelId="{AF097A6C-ADF6-4340-A34E-C5D685CF0B4A}" type="pres">
      <dgm:prSet presAssocID="{D9EDE8BB-DE50-4FBA-8942-C510F3ADD13B}" presName="arrow" presStyleLbl="node1" presStyleIdx="0" presStyleCnt="2" custRadScaleRad="104941" custRadScaleInc="9719">
        <dgm:presLayoutVars>
          <dgm:bulletEnabled val="1"/>
        </dgm:presLayoutVars>
      </dgm:prSet>
      <dgm:spPr/>
      <dgm:t>
        <a:bodyPr/>
        <a:lstStyle/>
        <a:p>
          <a:endParaRPr lang="ru-RU"/>
        </a:p>
      </dgm:t>
    </dgm:pt>
    <dgm:pt modelId="{6DA26723-175D-48D7-B80E-43A2EA1A9E9B}" type="pres">
      <dgm:prSet presAssocID="{0F076BC2-A95B-455D-B57C-E33BAA65B78A}" presName="arrow" presStyleLbl="node1" presStyleIdx="1" presStyleCnt="2" custRadScaleRad="87892" custRadScaleInc="-897">
        <dgm:presLayoutVars>
          <dgm:bulletEnabled val="1"/>
        </dgm:presLayoutVars>
      </dgm:prSet>
      <dgm:spPr/>
      <dgm:t>
        <a:bodyPr/>
        <a:lstStyle/>
        <a:p>
          <a:endParaRPr lang="ru-RU"/>
        </a:p>
      </dgm:t>
    </dgm:pt>
  </dgm:ptLst>
  <dgm:cxnLst>
    <dgm:cxn modelId="{30C952CB-665E-4A63-9E1D-62CCEA1BDD9A}" srcId="{53871819-637E-4AF7-AA5F-0358C5F9BF0D}" destId="{0F076BC2-A95B-455D-B57C-E33BAA65B78A}" srcOrd="1" destOrd="0" parTransId="{534FF633-FAE1-4355-850B-3D066F82C0C0}" sibTransId="{96D562E4-2449-4100-AE7B-20B9241C5A7D}"/>
    <dgm:cxn modelId="{723F95F4-D031-421E-918D-5D6A69EBF301}" type="presOf" srcId="{0F076BC2-A95B-455D-B57C-E33BAA65B78A}" destId="{6DA26723-175D-48D7-B80E-43A2EA1A9E9B}" srcOrd="0" destOrd="0" presId="urn:microsoft.com/office/officeart/2005/8/layout/arrow5"/>
    <dgm:cxn modelId="{E5A34392-9856-4147-9081-BEF62846BCAB}" type="presOf" srcId="{D9EDE8BB-DE50-4FBA-8942-C510F3ADD13B}" destId="{AF097A6C-ADF6-4340-A34E-C5D685CF0B4A}" srcOrd="0" destOrd="0" presId="urn:microsoft.com/office/officeart/2005/8/layout/arrow5"/>
    <dgm:cxn modelId="{B9C59306-464E-4C4B-97A6-D3DFB98D4E00}" srcId="{53871819-637E-4AF7-AA5F-0358C5F9BF0D}" destId="{D9EDE8BB-DE50-4FBA-8942-C510F3ADD13B}" srcOrd="0" destOrd="0" parTransId="{E7EAC63B-3C14-4883-8E8D-03CBAA8D332D}" sibTransId="{775BACBA-B551-4744-8E4D-0F2A32675D1D}"/>
    <dgm:cxn modelId="{E5D00726-126D-4456-A334-5615F10ABA88}" type="presOf" srcId="{53871819-637E-4AF7-AA5F-0358C5F9BF0D}" destId="{AFBF439C-19C5-4EFC-B062-B3ACC10A47A6}" srcOrd="0" destOrd="0" presId="urn:microsoft.com/office/officeart/2005/8/layout/arrow5"/>
    <dgm:cxn modelId="{52B2F5C5-5A7B-4A29-A883-CA3319F5CD1E}" type="presParOf" srcId="{AFBF439C-19C5-4EFC-B062-B3ACC10A47A6}" destId="{AF097A6C-ADF6-4340-A34E-C5D685CF0B4A}" srcOrd="0" destOrd="0" presId="urn:microsoft.com/office/officeart/2005/8/layout/arrow5"/>
    <dgm:cxn modelId="{5C6FE31D-F4B7-4028-A702-67387CF3D70C}" type="presParOf" srcId="{AFBF439C-19C5-4EFC-B062-B3ACC10A47A6}" destId="{6DA26723-175D-48D7-B80E-43A2EA1A9E9B}" srcOrd="1" destOrd="0" presId="urn:microsoft.com/office/officeart/2005/8/layout/arrow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871819-637E-4AF7-AA5F-0358C5F9BF0D}"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D9EDE8BB-DE50-4FBA-8942-C510F3ADD13B}">
      <dgm:prSet phldrT="[Текст]" custT="1">
        <dgm:style>
          <a:lnRef idx="0">
            <a:schemeClr val="accent2"/>
          </a:lnRef>
          <a:fillRef idx="3">
            <a:schemeClr val="accent2"/>
          </a:fillRef>
          <a:effectRef idx="3">
            <a:schemeClr val="accent2"/>
          </a:effectRef>
          <a:fontRef idx="minor">
            <a:schemeClr val="lt1"/>
          </a:fontRef>
        </dgm:style>
      </dgm:prSet>
      <dgm:spPr>
        <a:ln/>
      </dgm:spPr>
      <dgm:t>
        <a:bodyPr/>
        <a:lstStyle/>
        <a:p>
          <a:pPr algn="ctr"/>
          <a:r>
            <a:rPr lang="ru-RU" sz="1600" b="1" dirty="0" smtClean="0">
              <a:latin typeface="Times New Roman" pitchFamily="18" charset="0"/>
              <a:cs typeface="Times New Roman" pitchFamily="18" charset="0"/>
            </a:rPr>
            <a:t>          0,0 тыс. рублей</a:t>
          </a:r>
          <a:endParaRPr lang="ru-RU" sz="1600" b="1" dirty="0">
            <a:latin typeface="Times New Roman" pitchFamily="18" charset="0"/>
            <a:cs typeface="Times New Roman" pitchFamily="18" charset="0"/>
          </a:endParaRPr>
        </a:p>
      </dgm:t>
    </dgm:pt>
    <dgm:pt modelId="{E7EAC63B-3C14-4883-8E8D-03CBAA8D332D}" type="parTrans" cxnId="{B9C59306-464E-4C4B-97A6-D3DFB98D4E00}">
      <dgm:prSet/>
      <dgm:spPr/>
      <dgm:t>
        <a:bodyPr/>
        <a:lstStyle/>
        <a:p>
          <a:endParaRPr lang="ru-RU"/>
        </a:p>
      </dgm:t>
    </dgm:pt>
    <dgm:pt modelId="{775BACBA-B551-4744-8E4D-0F2A32675D1D}" type="sibTrans" cxnId="{B9C59306-464E-4C4B-97A6-D3DFB98D4E00}">
      <dgm:prSet/>
      <dgm:spPr/>
      <dgm:t>
        <a:bodyPr/>
        <a:lstStyle/>
        <a:p>
          <a:endParaRPr lang="ru-RU"/>
        </a:p>
      </dgm:t>
    </dgm:pt>
    <dgm:pt modelId="{0F076BC2-A95B-455D-B57C-E33BAA65B78A}">
      <dgm:prSet phldrT="[Текст]" custT="1">
        <dgm:style>
          <a:lnRef idx="0">
            <a:schemeClr val="accent3"/>
          </a:lnRef>
          <a:fillRef idx="3">
            <a:schemeClr val="accent3"/>
          </a:fillRef>
          <a:effectRef idx="3">
            <a:schemeClr val="accent3"/>
          </a:effectRef>
          <a:fontRef idx="minor">
            <a:schemeClr val="lt1"/>
          </a:fontRef>
        </dgm:style>
      </dgm:prSet>
      <dgm:spPr>
        <a:ln/>
      </dgm:spPr>
      <dgm:t>
        <a:bodyPr/>
        <a:lstStyle/>
        <a:p>
          <a:pPr algn="ctr"/>
          <a:r>
            <a:rPr lang="ru-RU" sz="1600" b="1" dirty="0" smtClean="0">
              <a:latin typeface="+mj-lt"/>
            </a:rPr>
            <a:t>     6055</a:t>
          </a:r>
          <a:r>
            <a:rPr lang="ru-RU" sz="1600" b="1" dirty="0" smtClean="0">
              <a:latin typeface="Times New Roman" pitchFamily="18" charset="0"/>
              <a:cs typeface="Times New Roman" pitchFamily="18" charset="0"/>
            </a:rPr>
            <a:t>,6</a:t>
          </a:r>
          <a:r>
            <a:rPr lang="ru-RU" sz="1600" b="1" dirty="0" smtClean="0">
              <a:latin typeface="+mj-lt"/>
            </a:rPr>
            <a:t>     тыс. рублей</a:t>
          </a:r>
        </a:p>
      </dgm:t>
    </dgm:pt>
    <dgm:pt modelId="{534FF633-FAE1-4355-850B-3D066F82C0C0}" type="parTrans" cxnId="{30C952CB-665E-4A63-9E1D-62CCEA1BDD9A}">
      <dgm:prSet/>
      <dgm:spPr/>
      <dgm:t>
        <a:bodyPr/>
        <a:lstStyle/>
        <a:p>
          <a:endParaRPr lang="ru-RU"/>
        </a:p>
      </dgm:t>
    </dgm:pt>
    <dgm:pt modelId="{96D562E4-2449-4100-AE7B-20B9241C5A7D}" type="sibTrans" cxnId="{30C952CB-665E-4A63-9E1D-62CCEA1BDD9A}">
      <dgm:prSet/>
      <dgm:spPr/>
      <dgm:t>
        <a:bodyPr/>
        <a:lstStyle/>
        <a:p>
          <a:endParaRPr lang="ru-RU"/>
        </a:p>
      </dgm:t>
    </dgm:pt>
    <dgm:pt modelId="{AFBF439C-19C5-4EFC-B062-B3ACC10A47A6}" type="pres">
      <dgm:prSet presAssocID="{53871819-637E-4AF7-AA5F-0358C5F9BF0D}" presName="diagram" presStyleCnt="0">
        <dgm:presLayoutVars>
          <dgm:dir/>
          <dgm:resizeHandles val="exact"/>
        </dgm:presLayoutVars>
      </dgm:prSet>
      <dgm:spPr/>
      <dgm:t>
        <a:bodyPr/>
        <a:lstStyle/>
        <a:p>
          <a:endParaRPr lang="ru-RU"/>
        </a:p>
      </dgm:t>
    </dgm:pt>
    <dgm:pt modelId="{6DA26723-175D-48D7-B80E-43A2EA1A9E9B}" type="pres">
      <dgm:prSet presAssocID="{0F076BC2-A95B-455D-B57C-E33BAA65B78A}" presName="arrow" presStyleLbl="node1" presStyleIdx="0" presStyleCnt="2" custScaleY="100095" custRadScaleRad="87892" custRadScaleInc="-897">
        <dgm:presLayoutVars>
          <dgm:bulletEnabled val="1"/>
        </dgm:presLayoutVars>
      </dgm:prSet>
      <dgm:spPr/>
      <dgm:t>
        <a:bodyPr/>
        <a:lstStyle/>
        <a:p>
          <a:endParaRPr lang="ru-RU"/>
        </a:p>
      </dgm:t>
    </dgm:pt>
    <dgm:pt modelId="{AF097A6C-ADF6-4340-A34E-C5D685CF0B4A}" type="pres">
      <dgm:prSet presAssocID="{D9EDE8BB-DE50-4FBA-8942-C510F3ADD13B}" presName="arrow" presStyleLbl="node1" presStyleIdx="1" presStyleCnt="2" custRadScaleRad="104941" custRadScaleInc="9719">
        <dgm:presLayoutVars>
          <dgm:bulletEnabled val="1"/>
        </dgm:presLayoutVars>
      </dgm:prSet>
      <dgm:spPr/>
      <dgm:t>
        <a:bodyPr/>
        <a:lstStyle/>
        <a:p>
          <a:endParaRPr lang="ru-RU"/>
        </a:p>
      </dgm:t>
    </dgm:pt>
  </dgm:ptLst>
  <dgm:cxnLst>
    <dgm:cxn modelId="{8E94D257-A6D9-4365-9F8A-FD688F6921C3}" type="presOf" srcId="{0F076BC2-A95B-455D-B57C-E33BAA65B78A}" destId="{6DA26723-175D-48D7-B80E-43A2EA1A9E9B}" srcOrd="0" destOrd="0" presId="urn:microsoft.com/office/officeart/2005/8/layout/arrow5"/>
    <dgm:cxn modelId="{5970133B-B916-4196-928A-6D56CAF97491}" type="presOf" srcId="{D9EDE8BB-DE50-4FBA-8942-C510F3ADD13B}" destId="{AF097A6C-ADF6-4340-A34E-C5D685CF0B4A}" srcOrd="0" destOrd="0" presId="urn:microsoft.com/office/officeart/2005/8/layout/arrow5"/>
    <dgm:cxn modelId="{30C952CB-665E-4A63-9E1D-62CCEA1BDD9A}" srcId="{53871819-637E-4AF7-AA5F-0358C5F9BF0D}" destId="{0F076BC2-A95B-455D-B57C-E33BAA65B78A}" srcOrd="0" destOrd="0" parTransId="{534FF633-FAE1-4355-850B-3D066F82C0C0}" sibTransId="{96D562E4-2449-4100-AE7B-20B9241C5A7D}"/>
    <dgm:cxn modelId="{E06561EF-54BE-41C2-BD9B-9E229B3F82ED}" type="presOf" srcId="{53871819-637E-4AF7-AA5F-0358C5F9BF0D}" destId="{AFBF439C-19C5-4EFC-B062-B3ACC10A47A6}" srcOrd="0" destOrd="0" presId="urn:microsoft.com/office/officeart/2005/8/layout/arrow5"/>
    <dgm:cxn modelId="{B9C59306-464E-4C4B-97A6-D3DFB98D4E00}" srcId="{53871819-637E-4AF7-AA5F-0358C5F9BF0D}" destId="{D9EDE8BB-DE50-4FBA-8942-C510F3ADD13B}" srcOrd="1" destOrd="0" parTransId="{E7EAC63B-3C14-4883-8E8D-03CBAA8D332D}" sibTransId="{775BACBA-B551-4744-8E4D-0F2A32675D1D}"/>
    <dgm:cxn modelId="{F7ADEDC7-EA1A-424B-BDE6-174195F321C9}" type="presParOf" srcId="{AFBF439C-19C5-4EFC-B062-B3ACC10A47A6}" destId="{6DA26723-175D-48D7-B80E-43A2EA1A9E9B}" srcOrd="0" destOrd="0" presId="urn:microsoft.com/office/officeart/2005/8/layout/arrow5"/>
    <dgm:cxn modelId="{6AE41E9C-939B-4FA9-AB6E-F3CA9F34DCD3}" type="presParOf" srcId="{AFBF439C-19C5-4EFC-B062-B3ACC10A47A6}" destId="{AF097A6C-ADF6-4340-A34E-C5D685CF0B4A}" srcOrd="1" destOrd="0" presId="urn:microsoft.com/office/officeart/2005/8/layout/arrow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6B17FB-672A-4BF8-99B4-7F0F276DC70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ru-RU"/>
        </a:p>
      </dgm:t>
    </dgm:pt>
    <dgm:pt modelId="{0C51D382-C8C9-4C02-B572-2017C823F7D9}">
      <dgm:prSet phldrT="[Текст]" custT="1"/>
      <dgm:spPr>
        <a:gradFill rotWithShape="0">
          <a:gsLst>
            <a:gs pos="0">
              <a:srgbClr val="5E9EFF"/>
            </a:gs>
            <a:gs pos="39999">
              <a:srgbClr val="85C2FF"/>
            </a:gs>
            <a:gs pos="70000">
              <a:srgbClr val="C4D6EB"/>
            </a:gs>
            <a:gs pos="100000">
              <a:srgbClr val="FFEBFA"/>
            </a:gs>
          </a:gsLst>
          <a:lin ang="5400000" scaled="0"/>
        </a:gradFill>
      </dgm:spPr>
      <dgm:t>
        <a:bodyPr/>
        <a:lstStyle/>
        <a:p>
          <a:r>
            <a:rPr lang="ru-RU" sz="900" b="1" dirty="0" smtClean="0">
              <a:solidFill>
                <a:schemeClr val="tx2">
                  <a:lumMod val="50000"/>
                </a:schemeClr>
              </a:solidFill>
              <a:latin typeface="Times New Roman" pitchFamily="18" charset="0"/>
              <a:cs typeface="Times New Roman" pitchFamily="18" charset="0"/>
            </a:rPr>
            <a:t>Дотации бюджетам муниципальных районов</a:t>
          </a:r>
        </a:p>
        <a:p>
          <a:endParaRPr lang="ru-RU" sz="800" b="1" dirty="0" smtClean="0">
            <a:solidFill>
              <a:schemeClr val="tx2">
                <a:lumMod val="50000"/>
              </a:schemeClr>
            </a:solidFill>
          </a:endParaRPr>
        </a:p>
        <a:p>
          <a:endParaRPr lang="ru-RU" sz="800" b="1" dirty="0">
            <a:solidFill>
              <a:schemeClr val="tx2">
                <a:lumMod val="50000"/>
              </a:schemeClr>
            </a:solidFill>
          </a:endParaRPr>
        </a:p>
      </dgm:t>
    </dgm:pt>
    <dgm:pt modelId="{70D6576C-3E9E-4261-A23E-5AE0312FC31A}" type="parTrans" cxnId="{76C021F6-A80A-48F8-BAE1-E62D5D66AF6A}">
      <dgm:prSet/>
      <dgm:spPr/>
      <dgm:t>
        <a:bodyPr/>
        <a:lstStyle/>
        <a:p>
          <a:endParaRPr lang="ru-RU"/>
        </a:p>
      </dgm:t>
    </dgm:pt>
    <dgm:pt modelId="{8053E917-BD89-44F9-AF7E-730FE824AFF0}" type="sibTrans" cxnId="{76C021F6-A80A-48F8-BAE1-E62D5D66AF6A}">
      <dgm:prSet/>
      <dgm:spPr/>
      <dgm:t>
        <a:bodyPr/>
        <a:lstStyle/>
        <a:p>
          <a:endParaRPr lang="ru-RU"/>
        </a:p>
      </dgm:t>
    </dgm:pt>
    <dgm:pt modelId="{5DED9EB4-B0D4-4846-964E-61020B2B1A95}">
      <dgm:prSet phldrT="[Текст]" custT="1"/>
      <dgm:spPr>
        <a:gradFill rotWithShape="0">
          <a:gsLst>
            <a:gs pos="0">
              <a:srgbClr val="5E9EFF"/>
            </a:gs>
            <a:gs pos="39999">
              <a:srgbClr val="85C2FF"/>
            </a:gs>
            <a:gs pos="70000">
              <a:srgbClr val="C4D6EB"/>
            </a:gs>
            <a:gs pos="100000">
              <a:srgbClr val="FFEBFA"/>
            </a:gs>
          </a:gsLst>
          <a:lin ang="5400000" scaled="0"/>
        </a:gradFill>
      </dgm:spPr>
      <dgm:t>
        <a:bodyPr/>
        <a:lstStyle/>
        <a:p>
          <a:endParaRPr lang="ru-RU" sz="800" dirty="0" smtClean="0"/>
        </a:p>
        <a:p>
          <a:r>
            <a:rPr lang="ru-RU" sz="900" b="1" dirty="0" smtClean="0">
              <a:solidFill>
                <a:schemeClr val="tx2">
                  <a:lumMod val="50000"/>
                </a:schemeClr>
              </a:solidFill>
              <a:latin typeface="Times New Roman" pitchFamily="18" charset="0"/>
              <a:cs typeface="Times New Roman" pitchFamily="18" charset="0"/>
            </a:rPr>
            <a:t>Дотация на поддержку мер по </a:t>
          </a:r>
          <a:r>
            <a:rPr lang="ru-RU" sz="850" b="1" dirty="0" smtClean="0">
              <a:solidFill>
                <a:schemeClr val="tx2">
                  <a:lumMod val="50000"/>
                </a:schemeClr>
              </a:solidFill>
              <a:latin typeface="Times New Roman" pitchFamily="18" charset="0"/>
              <a:cs typeface="Times New Roman" pitchFamily="18" charset="0"/>
            </a:rPr>
            <a:t>обеспеченности </a:t>
          </a:r>
          <a:r>
            <a:rPr lang="ru-RU" sz="900" b="1" dirty="0" smtClean="0">
              <a:solidFill>
                <a:schemeClr val="tx2">
                  <a:lumMod val="50000"/>
                </a:schemeClr>
              </a:solidFill>
              <a:latin typeface="Times New Roman" pitchFamily="18" charset="0"/>
              <a:cs typeface="Times New Roman" pitchFamily="18" charset="0"/>
            </a:rPr>
            <a:t>сбалансированности бюджета</a:t>
          </a:r>
          <a:endParaRPr lang="ru-RU" sz="900" b="1" dirty="0">
            <a:solidFill>
              <a:schemeClr val="tx2">
                <a:lumMod val="50000"/>
              </a:schemeClr>
            </a:solidFill>
            <a:latin typeface="Times New Roman" pitchFamily="18" charset="0"/>
            <a:cs typeface="Times New Roman" pitchFamily="18" charset="0"/>
          </a:endParaRPr>
        </a:p>
      </dgm:t>
    </dgm:pt>
    <dgm:pt modelId="{0572894B-611A-4688-B450-F19C7E3B946A}" type="parTrans" cxnId="{C4E5734D-8118-4233-9ACF-3587C99A7D07}">
      <dgm:prSet/>
      <dgm:spPr/>
      <dgm:t>
        <a:bodyPr/>
        <a:lstStyle/>
        <a:p>
          <a:endParaRPr lang="ru-RU"/>
        </a:p>
      </dgm:t>
    </dgm:pt>
    <dgm:pt modelId="{44F8549D-4C81-4F48-9D06-AB37E2E82BD8}" type="sibTrans" cxnId="{C4E5734D-8118-4233-9ACF-3587C99A7D07}">
      <dgm:prSet/>
      <dgm:spPr/>
      <dgm:t>
        <a:bodyPr/>
        <a:lstStyle/>
        <a:p>
          <a:endParaRPr lang="ru-RU"/>
        </a:p>
      </dgm:t>
    </dgm:pt>
    <dgm:pt modelId="{7E79E789-722A-4A7B-B597-1DEC6598B5F3}">
      <dgm:prSet phldrT="[Текст]"/>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ru-RU" b="1" dirty="0" smtClean="0">
              <a:latin typeface="Times New Roman" pitchFamily="18" charset="0"/>
              <a:cs typeface="Times New Roman" pitchFamily="18" charset="0"/>
            </a:rPr>
            <a:t>0</a:t>
          </a:r>
          <a:endParaRPr lang="ru-RU" b="1" dirty="0">
            <a:latin typeface="Times New Roman" pitchFamily="18" charset="0"/>
            <a:cs typeface="Times New Roman" pitchFamily="18" charset="0"/>
          </a:endParaRPr>
        </a:p>
      </dgm:t>
    </dgm:pt>
    <dgm:pt modelId="{E1633D6E-C40C-45FC-857E-3E98C756F270}" type="parTrans" cxnId="{5FFDB159-3EE4-4BDA-BFB3-5F61FE3FDEE5}">
      <dgm:prSet/>
      <dgm:spPr/>
      <dgm:t>
        <a:bodyPr/>
        <a:lstStyle/>
        <a:p>
          <a:endParaRPr lang="ru-RU"/>
        </a:p>
      </dgm:t>
    </dgm:pt>
    <dgm:pt modelId="{C1CAFD92-9C81-453F-BFB0-DE086DD2A1F8}" type="sibTrans" cxnId="{5FFDB159-3EE4-4BDA-BFB3-5F61FE3FDEE5}">
      <dgm:prSet/>
      <dgm:spPr/>
      <dgm:t>
        <a:bodyPr/>
        <a:lstStyle/>
        <a:p>
          <a:endParaRPr lang="ru-RU"/>
        </a:p>
      </dgm:t>
    </dgm:pt>
    <dgm:pt modelId="{96283FDC-D82A-4664-8517-C2046F406DB5}">
      <dgm:prSet phldrT="[Текст]" custT="1"/>
      <dgm:spPr>
        <a:gradFill rotWithShape="0">
          <a:gsLst>
            <a:gs pos="0">
              <a:srgbClr val="5E9EFF"/>
            </a:gs>
            <a:gs pos="39999">
              <a:srgbClr val="85C2FF"/>
            </a:gs>
            <a:gs pos="70000">
              <a:srgbClr val="C4D6EB"/>
            </a:gs>
            <a:gs pos="100000">
              <a:srgbClr val="FFEBFA"/>
            </a:gs>
          </a:gsLst>
          <a:lin ang="5400000" scaled="0"/>
        </a:gradFill>
      </dgm:spPr>
      <dgm:t>
        <a:bodyPr/>
        <a:lstStyle/>
        <a:p>
          <a:pPr defTabSz="355600">
            <a:lnSpc>
              <a:spcPct val="90000"/>
            </a:lnSpc>
            <a:spcBef>
              <a:spcPct val="0"/>
            </a:spcBef>
            <a:spcAft>
              <a:spcPct val="35000"/>
            </a:spcAft>
          </a:pPr>
          <a:endParaRPr lang="ru-RU" sz="800" b="1" dirty="0" smtClean="0">
            <a:solidFill>
              <a:schemeClr val="tx2">
                <a:lumMod val="50000"/>
              </a:schemeClr>
            </a:solidFill>
          </a:endParaRPr>
        </a:p>
        <a:p>
          <a:pPr marL="0" marR="0" indent="0" defTabSz="355600" eaLnBrk="1" fontAlgn="auto" latinLnBrk="0" hangingPunct="1">
            <a:lnSpc>
              <a:spcPct val="90000"/>
            </a:lnSpc>
            <a:spcBef>
              <a:spcPct val="0"/>
            </a:spcBef>
            <a:spcAft>
              <a:spcPct val="35000"/>
            </a:spcAft>
            <a:buClrTx/>
            <a:buSzTx/>
            <a:buFontTx/>
            <a:buNone/>
            <a:tabLst/>
            <a:defRPr/>
          </a:pPr>
          <a:r>
            <a:rPr lang="ru-RU" sz="900" b="1" dirty="0" smtClean="0">
              <a:solidFill>
                <a:schemeClr val="tx2">
                  <a:lumMod val="50000"/>
                </a:schemeClr>
              </a:solidFill>
              <a:latin typeface="Times New Roman" pitchFamily="18" charset="0"/>
              <a:cs typeface="Times New Roman" pitchFamily="18" charset="0"/>
            </a:rPr>
            <a:t>Субсидии бюджетам муниципальных районов </a:t>
          </a:r>
        </a:p>
        <a:p>
          <a:pPr defTabSz="355600">
            <a:lnSpc>
              <a:spcPct val="90000"/>
            </a:lnSpc>
            <a:spcBef>
              <a:spcPct val="0"/>
            </a:spcBef>
            <a:spcAft>
              <a:spcPct val="35000"/>
            </a:spcAft>
          </a:pPr>
          <a:endParaRPr lang="ru-RU" sz="800" b="1" dirty="0" smtClean="0">
            <a:solidFill>
              <a:schemeClr val="tx2">
                <a:lumMod val="50000"/>
              </a:schemeClr>
            </a:solidFill>
          </a:endParaRPr>
        </a:p>
      </dgm:t>
    </dgm:pt>
    <dgm:pt modelId="{6349086E-1979-4EB2-B44B-6DE6426C0367}" type="parTrans" cxnId="{AFA9A36E-1102-4E19-9EBA-D0817870C50A}">
      <dgm:prSet/>
      <dgm:spPr/>
      <dgm:t>
        <a:bodyPr/>
        <a:lstStyle/>
        <a:p>
          <a:endParaRPr lang="ru-RU"/>
        </a:p>
      </dgm:t>
    </dgm:pt>
    <dgm:pt modelId="{87460BDE-01C0-4F14-845D-7A19EC480AAF}" type="sibTrans" cxnId="{AFA9A36E-1102-4E19-9EBA-D0817870C50A}">
      <dgm:prSet/>
      <dgm:spPr/>
      <dgm:t>
        <a:bodyPr/>
        <a:lstStyle/>
        <a:p>
          <a:endParaRPr lang="ru-RU"/>
        </a:p>
      </dgm:t>
    </dgm:pt>
    <dgm:pt modelId="{AFE1ED9C-4875-4EE7-84DC-25FC1832C8B4}">
      <dgm:prSet phldrT="[Текст]"/>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ru-RU" b="1" dirty="0" smtClean="0">
              <a:latin typeface="Times New Roman" pitchFamily="18" charset="0"/>
              <a:cs typeface="Times New Roman" pitchFamily="18" charset="0"/>
            </a:rPr>
            <a:t>62999,9</a:t>
          </a:r>
          <a:endParaRPr lang="ru-RU" dirty="0">
            <a:latin typeface="Times New Roman" pitchFamily="18" charset="0"/>
            <a:cs typeface="Times New Roman" pitchFamily="18" charset="0"/>
          </a:endParaRPr>
        </a:p>
      </dgm:t>
    </dgm:pt>
    <dgm:pt modelId="{A0434CD8-B4C1-40A5-9220-519DDC848D1D}" type="parTrans" cxnId="{2E5CD74F-700F-4495-9E69-541FD2DDB4EF}">
      <dgm:prSet/>
      <dgm:spPr/>
      <dgm:t>
        <a:bodyPr/>
        <a:lstStyle/>
        <a:p>
          <a:endParaRPr lang="ru-RU"/>
        </a:p>
      </dgm:t>
    </dgm:pt>
    <dgm:pt modelId="{C3B203B7-1AC8-4844-BAB7-1571EDA05F84}" type="sibTrans" cxnId="{2E5CD74F-700F-4495-9E69-541FD2DDB4EF}">
      <dgm:prSet/>
      <dgm:spPr/>
      <dgm:t>
        <a:bodyPr/>
        <a:lstStyle/>
        <a:p>
          <a:endParaRPr lang="ru-RU"/>
        </a:p>
      </dgm:t>
    </dgm:pt>
    <dgm:pt modelId="{73DBCC85-AD5E-43BD-8D88-C29595B38F57}">
      <dgm:prSet phldrT="[Текст]" phldr="1"/>
      <dgm:spPr/>
      <dgm:t>
        <a:bodyPr/>
        <a:lstStyle/>
        <a:p>
          <a:endParaRPr lang="ru-RU"/>
        </a:p>
      </dgm:t>
    </dgm:pt>
    <dgm:pt modelId="{82FB9D66-1BCA-495A-87CE-C01A8255B45A}" type="parTrans" cxnId="{7014E777-02AB-4652-BE25-910DC9ABD3CB}">
      <dgm:prSet/>
      <dgm:spPr/>
      <dgm:t>
        <a:bodyPr/>
        <a:lstStyle/>
        <a:p>
          <a:endParaRPr lang="ru-RU"/>
        </a:p>
      </dgm:t>
    </dgm:pt>
    <dgm:pt modelId="{29BEAE25-DE21-4151-8192-97828F72D962}" type="sibTrans" cxnId="{7014E777-02AB-4652-BE25-910DC9ABD3CB}">
      <dgm:prSet/>
      <dgm:spPr/>
      <dgm:t>
        <a:bodyPr/>
        <a:lstStyle/>
        <a:p>
          <a:endParaRPr lang="ru-RU"/>
        </a:p>
      </dgm:t>
    </dgm:pt>
    <dgm:pt modelId="{A8E58E3F-2476-4059-AA85-30AC398162EA}">
      <dgm:prSet phldrT="[Текст]" phldr="1"/>
      <dgm:spPr/>
      <dgm:t>
        <a:bodyPr/>
        <a:lstStyle/>
        <a:p>
          <a:endParaRPr lang="ru-RU"/>
        </a:p>
      </dgm:t>
    </dgm:pt>
    <dgm:pt modelId="{6C9E3562-2362-407C-87A1-E96864476DB3}" type="parTrans" cxnId="{D1074AAA-4398-4E46-AADB-8E715A0A85BB}">
      <dgm:prSet/>
      <dgm:spPr/>
      <dgm:t>
        <a:bodyPr/>
        <a:lstStyle/>
        <a:p>
          <a:endParaRPr lang="ru-RU"/>
        </a:p>
      </dgm:t>
    </dgm:pt>
    <dgm:pt modelId="{E2837E65-9A07-4C3E-BD6C-A2C77BF417CD}" type="sibTrans" cxnId="{D1074AAA-4398-4E46-AADB-8E715A0A85BB}">
      <dgm:prSet/>
      <dgm:spPr/>
      <dgm:t>
        <a:bodyPr/>
        <a:lstStyle/>
        <a:p>
          <a:endParaRPr lang="ru-RU"/>
        </a:p>
      </dgm:t>
    </dgm:pt>
    <dgm:pt modelId="{2CEFE1C0-06C1-45F4-985A-0740198A46D0}">
      <dgm:prSet/>
      <dgm:spPr/>
      <dgm:t>
        <a:bodyPr/>
        <a:lstStyle/>
        <a:p>
          <a:endParaRPr lang="ru-RU"/>
        </a:p>
      </dgm:t>
    </dgm:pt>
    <dgm:pt modelId="{CCBAA53F-C39E-4512-839C-A58D5670697E}" type="parTrans" cxnId="{F35E34FD-2FBF-4A23-828A-65E01568F921}">
      <dgm:prSet/>
      <dgm:spPr/>
      <dgm:t>
        <a:bodyPr/>
        <a:lstStyle/>
        <a:p>
          <a:endParaRPr lang="ru-RU"/>
        </a:p>
      </dgm:t>
    </dgm:pt>
    <dgm:pt modelId="{9387863A-1BEB-4AFB-908A-4C078BD608E0}" type="sibTrans" cxnId="{F35E34FD-2FBF-4A23-828A-65E01568F921}">
      <dgm:prSet/>
      <dgm:spPr/>
      <dgm:t>
        <a:bodyPr/>
        <a:lstStyle/>
        <a:p>
          <a:endParaRPr lang="ru-RU"/>
        </a:p>
      </dgm:t>
    </dgm:pt>
    <dgm:pt modelId="{F51AB1B9-88FF-4C18-A1BC-CDDC88F6DC46}">
      <dgm:prSet/>
      <dgm:spPr/>
      <dgm:t>
        <a:bodyPr/>
        <a:lstStyle/>
        <a:p>
          <a:endParaRPr lang="ru-RU"/>
        </a:p>
      </dgm:t>
    </dgm:pt>
    <dgm:pt modelId="{802122C7-1637-4401-A40C-16AC474D436E}" type="parTrans" cxnId="{5251FF14-B27B-43A2-8B02-D0E682678C40}">
      <dgm:prSet/>
      <dgm:spPr/>
      <dgm:t>
        <a:bodyPr/>
        <a:lstStyle/>
        <a:p>
          <a:endParaRPr lang="ru-RU"/>
        </a:p>
      </dgm:t>
    </dgm:pt>
    <dgm:pt modelId="{2E93E33F-51E9-444C-B5D3-B3567AEA30FB}" type="sibTrans" cxnId="{5251FF14-B27B-43A2-8B02-D0E682678C40}">
      <dgm:prSet/>
      <dgm:spPr/>
      <dgm:t>
        <a:bodyPr/>
        <a:lstStyle/>
        <a:p>
          <a:endParaRPr lang="ru-RU"/>
        </a:p>
      </dgm:t>
    </dgm:pt>
    <dgm:pt modelId="{2D808305-CBAB-4FF0-91B7-2B663665B1BD}">
      <dgm:prSet phldrT="[Текст]" custT="1"/>
      <dgm:spPr>
        <a:gradFill rotWithShape="0">
          <a:gsLst>
            <a:gs pos="0">
              <a:srgbClr val="5E9EFF"/>
            </a:gs>
            <a:gs pos="39999">
              <a:srgbClr val="85C2FF"/>
            </a:gs>
            <a:gs pos="70000">
              <a:srgbClr val="C4D6EB"/>
            </a:gs>
            <a:gs pos="100000">
              <a:srgbClr val="FFEBFA"/>
            </a:gs>
          </a:gsLst>
          <a:lin ang="5400000" scaled="0"/>
        </a:gradFill>
      </dgm:spPr>
      <dgm:t>
        <a:bodyPr/>
        <a:lstStyle/>
        <a:p>
          <a:r>
            <a:rPr lang="ru-RU" sz="900" b="1" dirty="0" smtClean="0">
              <a:solidFill>
                <a:schemeClr val="tx2">
                  <a:lumMod val="50000"/>
                </a:schemeClr>
              </a:solidFill>
              <a:latin typeface="Times New Roman" pitchFamily="18" charset="0"/>
              <a:cs typeface="Times New Roman" pitchFamily="18" charset="0"/>
            </a:rPr>
            <a:t>Субвенции бюджетам муниципальных районов</a:t>
          </a:r>
        </a:p>
        <a:p>
          <a:endParaRPr lang="ru-RU" sz="800" b="1" dirty="0" smtClean="0">
            <a:solidFill>
              <a:schemeClr val="tx2">
                <a:lumMod val="50000"/>
              </a:schemeClr>
            </a:solidFill>
          </a:endParaRPr>
        </a:p>
        <a:p>
          <a:r>
            <a:rPr lang="ru-RU" sz="800" b="1" dirty="0" smtClean="0">
              <a:solidFill>
                <a:schemeClr val="tx2">
                  <a:lumMod val="50000"/>
                </a:schemeClr>
              </a:solidFill>
            </a:rPr>
            <a:t> </a:t>
          </a:r>
          <a:endParaRPr lang="ru-RU" sz="800" b="1" dirty="0">
            <a:solidFill>
              <a:schemeClr val="tx2">
                <a:lumMod val="50000"/>
              </a:schemeClr>
            </a:solidFill>
          </a:endParaRPr>
        </a:p>
      </dgm:t>
    </dgm:pt>
    <dgm:pt modelId="{1A67EFDB-F993-4B4F-816D-A9CD6AF3F11F}" type="sibTrans" cxnId="{4976AA53-9839-4E3F-AA79-E329CD2B5E6D}">
      <dgm:prSet/>
      <dgm:spPr/>
      <dgm:t>
        <a:bodyPr/>
        <a:lstStyle/>
        <a:p>
          <a:endParaRPr lang="ru-RU"/>
        </a:p>
      </dgm:t>
    </dgm:pt>
    <dgm:pt modelId="{86338758-BA5B-4129-A726-E6F727AF4861}" type="parTrans" cxnId="{4976AA53-9839-4E3F-AA79-E329CD2B5E6D}">
      <dgm:prSet/>
      <dgm:spPr/>
      <dgm:t>
        <a:bodyPr/>
        <a:lstStyle/>
        <a:p>
          <a:endParaRPr lang="ru-RU"/>
        </a:p>
      </dgm:t>
    </dgm:pt>
    <dgm:pt modelId="{C4D2AC36-6FF2-4903-89C7-5E54F489775D}">
      <dgm:prSet phldrT="[Текст]"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ru-RU" sz="1000" dirty="0" smtClean="0">
              <a:latin typeface="Times New Roman" pitchFamily="18" charset="0"/>
              <a:cs typeface="Times New Roman" pitchFamily="18" charset="0"/>
            </a:rPr>
            <a:t>0</a:t>
          </a:r>
          <a:endParaRPr lang="ru-RU" sz="1000" dirty="0">
            <a:latin typeface="Times New Roman" pitchFamily="18" charset="0"/>
            <a:cs typeface="Times New Roman" pitchFamily="18" charset="0"/>
          </a:endParaRPr>
        </a:p>
      </dgm:t>
    </dgm:pt>
    <dgm:pt modelId="{947170A2-7283-419C-A6D2-3089A3ACAF0E}" type="sibTrans" cxnId="{EE601894-CF0D-4DD8-BD56-4FC34A21C55D}">
      <dgm:prSet/>
      <dgm:spPr/>
      <dgm:t>
        <a:bodyPr/>
        <a:lstStyle/>
        <a:p>
          <a:endParaRPr lang="ru-RU"/>
        </a:p>
      </dgm:t>
    </dgm:pt>
    <dgm:pt modelId="{80FC09CE-06D7-4435-9731-90BF6BFC1671}" type="parTrans" cxnId="{EE601894-CF0D-4DD8-BD56-4FC34A21C55D}">
      <dgm:prSet/>
      <dgm:spPr/>
      <dgm:t>
        <a:bodyPr/>
        <a:lstStyle/>
        <a:p>
          <a:endParaRPr lang="ru-RU"/>
        </a:p>
      </dgm:t>
    </dgm:pt>
    <dgm:pt modelId="{B9BBAB0E-FE3E-496C-9712-45AEC762FEE0}">
      <dgm:prSet phldrT="[Текст]"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r>
            <a:rPr lang="ru-RU" sz="1000" dirty="0" smtClean="0">
              <a:latin typeface="Times New Roman" pitchFamily="18" charset="0"/>
              <a:cs typeface="Times New Roman" pitchFamily="18" charset="0"/>
            </a:rPr>
            <a:t>941462</a:t>
          </a:r>
          <a:endParaRPr lang="ru-RU" sz="1000" dirty="0">
            <a:latin typeface="Times New Roman" pitchFamily="18" charset="0"/>
            <a:cs typeface="Times New Roman" pitchFamily="18" charset="0"/>
          </a:endParaRPr>
        </a:p>
      </dgm:t>
    </dgm:pt>
    <dgm:pt modelId="{0DF862C3-9971-47B7-A2AE-1A5D57027DD2}" type="sibTrans" cxnId="{D17CB892-81F0-4834-8889-CC4EC0156CD7}">
      <dgm:prSet/>
      <dgm:spPr/>
      <dgm:t>
        <a:bodyPr/>
        <a:lstStyle/>
        <a:p>
          <a:endParaRPr lang="ru-RU"/>
        </a:p>
      </dgm:t>
    </dgm:pt>
    <dgm:pt modelId="{A987530E-06A1-4359-9AB8-26F4A4AE6595}" type="parTrans" cxnId="{D17CB892-81F0-4834-8889-CC4EC0156CD7}">
      <dgm:prSet/>
      <dgm:spPr/>
      <dgm:t>
        <a:bodyPr/>
        <a:lstStyle/>
        <a:p>
          <a:endParaRPr lang="ru-RU"/>
        </a:p>
      </dgm:t>
    </dgm:pt>
    <dgm:pt modelId="{913589A1-477E-4D39-8A6A-EFEAC19CD9E0}">
      <dgm:prSet/>
      <dgm:spPr/>
      <dgm:t>
        <a:bodyPr/>
        <a:lstStyle/>
        <a:p>
          <a:endParaRPr lang="ru-RU" dirty="0"/>
        </a:p>
      </dgm:t>
    </dgm:pt>
    <dgm:pt modelId="{6B49F6D1-CDF4-4380-B311-6753B639932F}" type="parTrans" cxnId="{ED40C034-2531-4809-8136-0E6B66415D4F}">
      <dgm:prSet/>
      <dgm:spPr/>
      <dgm:t>
        <a:bodyPr/>
        <a:lstStyle/>
        <a:p>
          <a:endParaRPr lang="ru-RU"/>
        </a:p>
      </dgm:t>
    </dgm:pt>
    <dgm:pt modelId="{B982209C-9662-456D-A9E5-E0AC6A8BD403}" type="sibTrans" cxnId="{ED40C034-2531-4809-8136-0E6B66415D4F}">
      <dgm:prSet/>
      <dgm:spPr/>
      <dgm:t>
        <a:bodyPr/>
        <a:lstStyle/>
        <a:p>
          <a:endParaRPr lang="ru-RU"/>
        </a:p>
      </dgm:t>
    </dgm:pt>
    <dgm:pt modelId="{A47C8737-4CCB-4272-839B-F8D7ECE10D00}" type="pres">
      <dgm:prSet presAssocID="{C46B17FB-672A-4BF8-99B4-7F0F276DC707}" presName="cycleMatrixDiagram" presStyleCnt="0">
        <dgm:presLayoutVars>
          <dgm:chMax val="1"/>
          <dgm:dir/>
          <dgm:animLvl val="lvl"/>
          <dgm:resizeHandles val="exact"/>
        </dgm:presLayoutVars>
      </dgm:prSet>
      <dgm:spPr/>
      <dgm:t>
        <a:bodyPr/>
        <a:lstStyle/>
        <a:p>
          <a:endParaRPr lang="ru-RU"/>
        </a:p>
      </dgm:t>
    </dgm:pt>
    <dgm:pt modelId="{36A93B29-6D41-472E-8758-B89E65106664}" type="pres">
      <dgm:prSet presAssocID="{C46B17FB-672A-4BF8-99B4-7F0F276DC707}" presName="children" presStyleCnt="0"/>
      <dgm:spPr/>
      <dgm:t>
        <a:bodyPr/>
        <a:lstStyle/>
        <a:p>
          <a:endParaRPr lang="ru-RU"/>
        </a:p>
      </dgm:t>
    </dgm:pt>
    <dgm:pt modelId="{436DA642-D3E0-4D08-A4B8-2D19F4524B0B}" type="pres">
      <dgm:prSet presAssocID="{C46B17FB-672A-4BF8-99B4-7F0F276DC707}" presName="child1group" presStyleCnt="0"/>
      <dgm:spPr/>
      <dgm:t>
        <a:bodyPr/>
        <a:lstStyle/>
        <a:p>
          <a:endParaRPr lang="ru-RU"/>
        </a:p>
      </dgm:t>
    </dgm:pt>
    <dgm:pt modelId="{E071EE50-E816-47D8-BFB8-53FC9AF3E30B}" type="pres">
      <dgm:prSet presAssocID="{C46B17FB-672A-4BF8-99B4-7F0F276DC707}" presName="child1" presStyleLbl="bgAcc1" presStyleIdx="0" presStyleCnt="4" custScaleY="40337" custLinFactNeighborX="-19028" custLinFactNeighborY="22252"/>
      <dgm:spPr/>
      <dgm:t>
        <a:bodyPr/>
        <a:lstStyle/>
        <a:p>
          <a:endParaRPr lang="ru-RU"/>
        </a:p>
      </dgm:t>
    </dgm:pt>
    <dgm:pt modelId="{F6CC0E11-7D5B-41AA-86ED-2B0CFBBAF137}" type="pres">
      <dgm:prSet presAssocID="{C46B17FB-672A-4BF8-99B4-7F0F276DC707}" presName="child1Text" presStyleLbl="bgAcc1" presStyleIdx="0" presStyleCnt="4">
        <dgm:presLayoutVars>
          <dgm:bulletEnabled val="1"/>
        </dgm:presLayoutVars>
      </dgm:prSet>
      <dgm:spPr/>
      <dgm:t>
        <a:bodyPr/>
        <a:lstStyle/>
        <a:p>
          <a:endParaRPr lang="ru-RU"/>
        </a:p>
      </dgm:t>
    </dgm:pt>
    <dgm:pt modelId="{0828E914-0D58-47B0-BD53-0A45AA08297E}" type="pres">
      <dgm:prSet presAssocID="{C46B17FB-672A-4BF8-99B4-7F0F276DC707}" presName="child2group" presStyleCnt="0"/>
      <dgm:spPr/>
      <dgm:t>
        <a:bodyPr/>
        <a:lstStyle/>
        <a:p>
          <a:endParaRPr lang="ru-RU"/>
        </a:p>
      </dgm:t>
    </dgm:pt>
    <dgm:pt modelId="{56006357-3AC8-43F6-BC15-2922AC0CCAC2}" type="pres">
      <dgm:prSet presAssocID="{C46B17FB-672A-4BF8-99B4-7F0F276DC707}" presName="child2" presStyleLbl="bgAcc1" presStyleIdx="1" presStyleCnt="4" custScaleY="41555" custLinFactNeighborX="13405" custLinFactNeighborY="22861"/>
      <dgm:spPr/>
      <dgm:t>
        <a:bodyPr/>
        <a:lstStyle/>
        <a:p>
          <a:endParaRPr lang="ru-RU"/>
        </a:p>
      </dgm:t>
    </dgm:pt>
    <dgm:pt modelId="{3F841474-A79B-48EC-AB2E-C29578A58A00}" type="pres">
      <dgm:prSet presAssocID="{C46B17FB-672A-4BF8-99B4-7F0F276DC707}" presName="child2Text" presStyleLbl="bgAcc1" presStyleIdx="1" presStyleCnt="4">
        <dgm:presLayoutVars>
          <dgm:bulletEnabled val="1"/>
        </dgm:presLayoutVars>
      </dgm:prSet>
      <dgm:spPr/>
      <dgm:t>
        <a:bodyPr/>
        <a:lstStyle/>
        <a:p>
          <a:endParaRPr lang="ru-RU"/>
        </a:p>
      </dgm:t>
    </dgm:pt>
    <dgm:pt modelId="{16E947E5-DF0F-42C2-8C5A-64EA8C5C047B}" type="pres">
      <dgm:prSet presAssocID="{C46B17FB-672A-4BF8-99B4-7F0F276DC707}" presName="child3group" presStyleCnt="0"/>
      <dgm:spPr/>
      <dgm:t>
        <a:bodyPr/>
        <a:lstStyle/>
        <a:p>
          <a:endParaRPr lang="ru-RU"/>
        </a:p>
      </dgm:t>
    </dgm:pt>
    <dgm:pt modelId="{EA045F78-BF53-4ECC-A99A-8AB63239132F}" type="pres">
      <dgm:prSet presAssocID="{C46B17FB-672A-4BF8-99B4-7F0F276DC707}" presName="child3" presStyleLbl="bgAcc1" presStyleIdx="2" presStyleCnt="4" custScaleY="41793" custLinFactNeighborX="27544" custLinFactNeighborY="-33270"/>
      <dgm:spPr/>
      <dgm:t>
        <a:bodyPr/>
        <a:lstStyle/>
        <a:p>
          <a:endParaRPr lang="ru-RU"/>
        </a:p>
      </dgm:t>
    </dgm:pt>
    <dgm:pt modelId="{FFF4C3C0-A947-4AF5-B451-BFCFA6DCEF31}" type="pres">
      <dgm:prSet presAssocID="{C46B17FB-672A-4BF8-99B4-7F0F276DC707}" presName="child3Text" presStyleLbl="bgAcc1" presStyleIdx="2" presStyleCnt="4">
        <dgm:presLayoutVars>
          <dgm:bulletEnabled val="1"/>
        </dgm:presLayoutVars>
      </dgm:prSet>
      <dgm:spPr/>
      <dgm:t>
        <a:bodyPr/>
        <a:lstStyle/>
        <a:p>
          <a:endParaRPr lang="ru-RU"/>
        </a:p>
      </dgm:t>
    </dgm:pt>
    <dgm:pt modelId="{F935B475-CCB1-43FE-8642-C1724D0098F1}" type="pres">
      <dgm:prSet presAssocID="{C46B17FB-672A-4BF8-99B4-7F0F276DC707}" presName="child4group" presStyleCnt="0"/>
      <dgm:spPr/>
      <dgm:t>
        <a:bodyPr/>
        <a:lstStyle/>
        <a:p>
          <a:endParaRPr lang="ru-RU"/>
        </a:p>
      </dgm:t>
    </dgm:pt>
    <dgm:pt modelId="{01D99C76-3D74-4AB2-A6D6-77C98B9B085B}" type="pres">
      <dgm:prSet presAssocID="{C46B17FB-672A-4BF8-99B4-7F0F276DC707}" presName="child4" presStyleLbl="bgAcc1" presStyleIdx="3" presStyleCnt="4" custScaleY="41793" custLinFactNeighborX="-36283" custLinFactNeighborY="-50631"/>
      <dgm:spPr/>
      <dgm:t>
        <a:bodyPr/>
        <a:lstStyle/>
        <a:p>
          <a:endParaRPr lang="ru-RU"/>
        </a:p>
      </dgm:t>
    </dgm:pt>
    <dgm:pt modelId="{27C4917C-6D19-4EDF-A9EB-4FC5EB8E8902}" type="pres">
      <dgm:prSet presAssocID="{C46B17FB-672A-4BF8-99B4-7F0F276DC707}" presName="child4Text" presStyleLbl="bgAcc1" presStyleIdx="3" presStyleCnt="4">
        <dgm:presLayoutVars>
          <dgm:bulletEnabled val="1"/>
        </dgm:presLayoutVars>
      </dgm:prSet>
      <dgm:spPr/>
      <dgm:t>
        <a:bodyPr/>
        <a:lstStyle/>
        <a:p>
          <a:endParaRPr lang="ru-RU"/>
        </a:p>
      </dgm:t>
    </dgm:pt>
    <dgm:pt modelId="{E7A746B3-CC16-4BF3-AD14-E72482FA7D6A}" type="pres">
      <dgm:prSet presAssocID="{C46B17FB-672A-4BF8-99B4-7F0F276DC707}" presName="childPlaceholder" presStyleCnt="0"/>
      <dgm:spPr/>
      <dgm:t>
        <a:bodyPr/>
        <a:lstStyle/>
        <a:p>
          <a:endParaRPr lang="ru-RU"/>
        </a:p>
      </dgm:t>
    </dgm:pt>
    <dgm:pt modelId="{7B31E2CC-0F75-480F-B86E-EC94EF58781C}" type="pres">
      <dgm:prSet presAssocID="{C46B17FB-672A-4BF8-99B4-7F0F276DC707}" presName="circle" presStyleCnt="0"/>
      <dgm:spPr/>
      <dgm:t>
        <a:bodyPr/>
        <a:lstStyle/>
        <a:p>
          <a:endParaRPr lang="ru-RU"/>
        </a:p>
      </dgm:t>
    </dgm:pt>
    <dgm:pt modelId="{09E6304D-DB05-4555-8C78-113027486DC9}" type="pres">
      <dgm:prSet presAssocID="{C46B17FB-672A-4BF8-99B4-7F0F276DC707}" presName="quadrant1" presStyleLbl="node1" presStyleIdx="0" presStyleCnt="4" custScaleX="116566" custScaleY="105263">
        <dgm:presLayoutVars>
          <dgm:chMax val="1"/>
          <dgm:bulletEnabled val="1"/>
        </dgm:presLayoutVars>
      </dgm:prSet>
      <dgm:spPr/>
      <dgm:t>
        <a:bodyPr/>
        <a:lstStyle/>
        <a:p>
          <a:endParaRPr lang="ru-RU"/>
        </a:p>
      </dgm:t>
    </dgm:pt>
    <dgm:pt modelId="{45924C6E-AEAB-4A6D-A847-660C8159865B}" type="pres">
      <dgm:prSet presAssocID="{C46B17FB-672A-4BF8-99B4-7F0F276DC707}" presName="quadrant2" presStyleLbl="node1" presStyleIdx="1" presStyleCnt="4" custScaleX="110216" custScaleY="104845">
        <dgm:presLayoutVars>
          <dgm:chMax val="1"/>
          <dgm:bulletEnabled val="1"/>
        </dgm:presLayoutVars>
      </dgm:prSet>
      <dgm:spPr/>
      <dgm:t>
        <a:bodyPr/>
        <a:lstStyle/>
        <a:p>
          <a:endParaRPr lang="ru-RU"/>
        </a:p>
      </dgm:t>
    </dgm:pt>
    <dgm:pt modelId="{ED88EEAF-CC27-4DBA-B58C-FD3B504F00B3}" type="pres">
      <dgm:prSet presAssocID="{C46B17FB-672A-4BF8-99B4-7F0F276DC707}" presName="quadrant3" presStyleLbl="node1" presStyleIdx="2" presStyleCnt="4" custScaleX="112082" custScaleY="102320" custLinFactNeighborX="708" custLinFactNeighborY="5266">
        <dgm:presLayoutVars>
          <dgm:chMax val="1"/>
          <dgm:bulletEnabled val="1"/>
        </dgm:presLayoutVars>
      </dgm:prSet>
      <dgm:spPr/>
      <dgm:t>
        <a:bodyPr/>
        <a:lstStyle/>
        <a:p>
          <a:endParaRPr lang="ru-RU"/>
        </a:p>
      </dgm:t>
    </dgm:pt>
    <dgm:pt modelId="{BF9102C1-0302-45D4-9C84-9C15E6E71EAB}" type="pres">
      <dgm:prSet presAssocID="{C46B17FB-672A-4BF8-99B4-7F0F276DC707}" presName="quadrant4" presStyleLbl="node1" presStyleIdx="3" presStyleCnt="4" custScaleX="107291" custScaleY="102202" custLinFactNeighborX="-3103" custLinFactNeighborY="4598">
        <dgm:presLayoutVars>
          <dgm:chMax val="1"/>
          <dgm:bulletEnabled val="1"/>
        </dgm:presLayoutVars>
      </dgm:prSet>
      <dgm:spPr/>
      <dgm:t>
        <a:bodyPr/>
        <a:lstStyle/>
        <a:p>
          <a:endParaRPr lang="ru-RU"/>
        </a:p>
      </dgm:t>
    </dgm:pt>
    <dgm:pt modelId="{03A689B3-CEE0-4487-A19B-BFF0965355E4}" type="pres">
      <dgm:prSet presAssocID="{C46B17FB-672A-4BF8-99B4-7F0F276DC707}" presName="quadrantPlaceholder" presStyleCnt="0"/>
      <dgm:spPr/>
      <dgm:t>
        <a:bodyPr/>
        <a:lstStyle/>
        <a:p>
          <a:endParaRPr lang="ru-RU"/>
        </a:p>
      </dgm:t>
    </dgm:pt>
    <dgm:pt modelId="{748476DB-584C-4311-A004-CDEC5B12EB9F}" type="pres">
      <dgm:prSet presAssocID="{C46B17FB-672A-4BF8-99B4-7F0F276DC707}" presName="center1" presStyleLbl="fgShp" presStyleIdx="0" presStyleCnt="2" custAng="234552" custFlipVert="1" custScaleY="38462"/>
      <dgm:spPr/>
      <dgm:t>
        <a:bodyPr/>
        <a:lstStyle/>
        <a:p>
          <a:endParaRPr lang="ru-RU"/>
        </a:p>
      </dgm:t>
    </dgm:pt>
    <dgm:pt modelId="{0810E778-9CD7-4472-A6D2-0F2D318D302F}" type="pres">
      <dgm:prSet presAssocID="{C46B17FB-672A-4BF8-99B4-7F0F276DC707}" presName="center2" presStyleLbl="fgShp" presStyleIdx="1" presStyleCnt="2" custFlipVert="0" custFlipHor="1" custScaleX="185805" custScaleY="13567"/>
      <dgm:spPr/>
      <dgm:t>
        <a:bodyPr/>
        <a:lstStyle/>
        <a:p>
          <a:endParaRPr lang="ru-RU"/>
        </a:p>
      </dgm:t>
    </dgm:pt>
  </dgm:ptLst>
  <dgm:cxnLst>
    <dgm:cxn modelId="{EE601894-CF0D-4DD8-BD56-4FC34A21C55D}" srcId="{0C51D382-C8C9-4C02-B572-2017C823F7D9}" destId="{C4D2AC36-6FF2-4903-89C7-5E54F489775D}" srcOrd="0" destOrd="0" parTransId="{80FC09CE-06D7-4435-9731-90BF6BFC1671}" sibTransId="{947170A2-7283-419C-A6D2-3089A3ACAF0E}"/>
    <dgm:cxn modelId="{3BFE5EA0-4DBA-4677-9DB8-6ECA28B33DD5}" type="presOf" srcId="{C4D2AC36-6FF2-4903-89C7-5E54F489775D}" destId="{E071EE50-E816-47D8-BFB8-53FC9AF3E30B}" srcOrd="0" destOrd="0" presId="urn:microsoft.com/office/officeart/2005/8/layout/cycle4"/>
    <dgm:cxn modelId="{5251FF14-B27B-43A2-8B02-D0E682678C40}" srcId="{C46B17FB-672A-4BF8-99B4-7F0F276DC707}" destId="{F51AB1B9-88FF-4C18-A1BC-CDDC88F6DC46}" srcOrd="4" destOrd="0" parTransId="{802122C7-1637-4401-A40C-16AC474D436E}" sibTransId="{2E93E33F-51E9-444C-B5D3-B3567AEA30FB}"/>
    <dgm:cxn modelId="{10EF7F95-E697-4C8B-B907-ABD3E27DC77A}" type="presOf" srcId="{7E79E789-722A-4A7B-B597-1DEC6598B5F3}" destId="{FFF4C3C0-A947-4AF5-B451-BFCFA6DCEF31}" srcOrd="1" destOrd="0" presId="urn:microsoft.com/office/officeart/2005/8/layout/cycle4"/>
    <dgm:cxn modelId="{D1074AAA-4398-4E46-AADB-8E715A0A85BB}" srcId="{C46B17FB-672A-4BF8-99B4-7F0F276DC707}" destId="{A8E58E3F-2476-4059-AA85-30AC398162EA}" srcOrd="8" destOrd="0" parTransId="{6C9E3562-2362-407C-87A1-E96864476DB3}" sibTransId="{E2837E65-9A07-4C3E-BD6C-A2C77BF417CD}"/>
    <dgm:cxn modelId="{82A93890-42A5-49DB-80E2-6BBF877875EA}" type="presOf" srcId="{AFE1ED9C-4875-4EE7-84DC-25FC1832C8B4}" destId="{01D99C76-3D74-4AB2-A6D6-77C98B9B085B}" srcOrd="0" destOrd="0" presId="urn:microsoft.com/office/officeart/2005/8/layout/cycle4"/>
    <dgm:cxn modelId="{ED40C034-2531-4809-8136-0E6B66415D4F}" srcId="{C46B17FB-672A-4BF8-99B4-7F0F276DC707}" destId="{913589A1-477E-4D39-8A6A-EFEAC19CD9E0}" srcOrd="5" destOrd="0" parTransId="{6B49F6D1-CDF4-4380-B311-6753B639932F}" sibTransId="{B982209C-9662-456D-A9E5-E0AC6A8BD403}"/>
    <dgm:cxn modelId="{AFA9A36E-1102-4E19-9EBA-D0817870C50A}" srcId="{C46B17FB-672A-4BF8-99B4-7F0F276DC707}" destId="{96283FDC-D82A-4664-8517-C2046F406DB5}" srcOrd="3" destOrd="0" parTransId="{6349086E-1979-4EB2-B44B-6DE6426C0367}" sibTransId="{87460BDE-01C0-4F14-845D-7A19EC480AAF}"/>
    <dgm:cxn modelId="{DFBB0AA0-EFCF-4390-9032-2BEE81632020}" type="presOf" srcId="{B9BBAB0E-FE3E-496C-9712-45AEC762FEE0}" destId="{56006357-3AC8-43F6-BC15-2922AC0CCAC2}" srcOrd="0" destOrd="0" presId="urn:microsoft.com/office/officeart/2005/8/layout/cycle4"/>
    <dgm:cxn modelId="{D17CB892-81F0-4834-8889-CC4EC0156CD7}" srcId="{2D808305-CBAB-4FF0-91B7-2B663665B1BD}" destId="{B9BBAB0E-FE3E-496C-9712-45AEC762FEE0}" srcOrd="0" destOrd="0" parTransId="{A987530E-06A1-4359-9AB8-26F4A4AE6595}" sibTransId="{0DF862C3-9971-47B7-A2AE-1A5D57027DD2}"/>
    <dgm:cxn modelId="{C4E5734D-8118-4233-9ACF-3587C99A7D07}" srcId="{C46B17FB-672A-4BF8-99B4-7F0F276DC707}" destId="{5DED9EB4-B0D4-4846-964E-61020B2B1A95}" srcOrd="2" destOrd="0" parTransId="{0572894B-611A-4688-B450-F19C7E3B946A}" sibTransId="{44F8549D-4C81-4F48-9D06-AB37E2E82BD8}"/>
    <dgm:cxn modelId="{6CFEC81F-DB74-4B70-8B54-11BC23549614}" type="presOf" srcId="{C4D2AC36-6FF2-4903-89C7-5E54F489775D}" destId="{F6CC0E11-7D5B-41AA-86ED-2B0CFBBAF137}" srcOrd="1" destOrd="0" presId="urn:microsoft.com/office/officeart/2005/8/layout/cycle4"/>
    <dgm:cxn modelId="{F35E34FD-2FBF-4A23-828A-65E01568F921}" srcId="{C46B17FB-672A-4BF8-99B4-7F0F276DC707}" destId="{2CEFE1C0-06C1-45F4-985A-0740198A46D0}" srcOrd="6" destOrd="0" parTransId="{CCBAA53F-C39E-4512-839C-A58D5670697E}" sibTransId="{9387863A-1BEB-4AFB-908A-4C078BD608E0}"/>
    <dgm:cxn modelId="{7B26A9E4-F177-495F-8C72-972884E6368F}" type="presOf" srcId="{5DED9EB4-B0D4-4846-964E-61020B2B1A95}" destId="{ED88EEAF-CC27-4DBA-B58C-FD3B504F00B3}" srcOrd="0" destOrd="0" presId="urn:microsoft.com/office/officeart/2005/8/layout/cycle4"/>
    <dgm:cxn modelId="{BC061507-8F07-48F4-8FDA-9BE55482CA8E}" type="presOf" srcId="{C46B17FB-672A-4BF8-99B4-7F0F276DC707}" destId="{A47C8737-4CCB-4272-839B-F8D7ECE10D00}" srcOrd="0" destOrd="0" presId="urn:microsoft.com/office/officeart/2005/8/layout/cycle4"/>
    <dgm:cxn modelId="{4976AA53-9839-4E3F-AA79-E329CD2B5E6D}" srcId="{C46B17FB-672A-4BF8-99B4-7F0F276DC707}" destId="{2D808305-CBAB-4FF0-91B7-2B663665B1BD}" srcOrd="1" destOrd="0" parTransId="{86338758-BA5B-4129-A726-E6F727AF4861}" sibTransId="{1A67EFDB-F993-4B4F-816D-A9CD6AF3F11F}"/>
    <dgm:cxn modelId="{5FFDB159-3EE4-4BDA-BFB3-5F61FE3FDEE5}" srcId="{5DED9EB4-B0D4-4846-964E-61020B2B1A95}" destId="{7E79E789-722A-4A7B-B597-1DEC6598B5F3}" srcOrd="0" destOrd="0" parTransId="{E1633D6E-C40C-45FC-857E-3E98C756F270}" sibTransId="{C1CAFD92-9C81-453F-BFB0-DE086DD2A1F8}"/>
    <dgm:cxn modelId="{CDC6459A-F569-4E58-98AB-1C124E0FFF42}" type="presOf" srcId="{96283FDC-D82A-4664-8517-C2046F406DB5}" destId="{BF9102C1-0302-45D4-9C84-9C15E6E71EAB}" srcOrd="0" destOrd="0" presId="urn:microsoft.com/office/officeart/2005/8/layout/cycle4"/>
    <dgm:cxn modelId="{2E5CD74F-700F-4495-9E69-541FD2DDB4EF}" srcId="{96283FDC-D82A-4664-8517-C2046F406DB5}" destId="{AFE1ED9C-4875-4EE7-84DC-25FC1832C8B4}" srcOrd="0" destOrd="0" parTransId="{A0434CD8-B4C1-40A5-9220-519DDC848D1D}" sibTransId="{C3B203B7-1AC8-4844-BAB7-1571EDA05F84}"/>
    <dgm:cxn modelId="{C7BEE94F-9A3F-4F0E-B77A-F216FEB973CA}" type="presOf" srcId="{2D808305-CBAB-4FF0-91B7-2B663665B1BD}" destId="{45924C6E-AEAB-4A6D-A847-660C8159865B}" srcOrd="0" destOrd="0" presId="urn:microsoft.com/office/officeart/2005/8/layout/cycle4"/>
    <dgm:cxn modelId="{3D62C5B5-EABC-43DE-8EF3-F92815D785C7}" type="presOf" srcId="{B9BBAB0E-FE3E-496C-9712-45AEC762FEE0}" destId="{3F841474-A79B-48EC-AB2E-C29578A58A00}" srcOrd="1" destOrd="0" presId="urn:microsoft.com/office/officeart/2005/8/layout/cycle4"/>
    <dgm:cxn modelId="{254AF596-F66E-4003-AE87-E79BA48ECCD9}" type="presOf" srcId="{7E79E789-722A-4A7B-B597-1DEC6598B5F3}" destId="{EA045F78-BF53-4ECC-A99A-8AB63239132F}" srcOrd="0" destOrd="0" presId="urn:microsoft.com/office/officeart/2005/8/layout/cycle4"/>
    <dgm:cxn modelId="{0A203980-876B-44BB-945E-ED8080BE691B}" type="presOf" srcId="{0C51D382-C8C9-4C02-B572-2017C823F7D9}" destId="{09E6304D-DB05-4555-8C78-113027486DC9}" srcOrd="0" destOrd="0" presId="urn:microsoft.com/office/officeart/2005/8/layout/cycle4"/>
    <dgm:cxn modelId="{7014E777-02AB-4652-BE25-910DC9ABD3CB}" srcId="{C46B17FB-672A-4BF8-99B4-7F0F276DC707}" destId="{73DBCC85-AD5E-43BD-8D88-C29595B38F57}" srcOrd="7" destOrd="0" parTransId="{82FB9D66-1BCA-495A-87CE-C01A8255B45A}" sibTransId="{29BEAE25-DE21-4151-8192-97828F72D962}"/>
    <dgm:cxn modelId="{76C021F6-A80A-48F8-BAE1-E62D5D66AF6A}" srcId="{C46B17FB-672A-4BF8-99B4-7F0F276DC707}" destId="{0C51D382-C8C9-4C02-B572-2017C823F7D9}" srcOrd="0" destOrd="0" parTransId="{70D6576C-3E9E-4261-A23E-5AE0312FC31A}" sibTransId="{8053E917-BD89-44F9-AF7E-730FE824AFF0}"/>
    <dgm:cxn modelId="{15820BBE-70D6-4226-BB1C-540A333F4D15}" type="presOf" srcId="{AFE1ED9C-4875-4EE7-84DC-25FC1832C8B4}" destId="{27C4917C-6D19-4EDF-A9EB-4FC5EB8E8902}" srcOrd="1" destOrd="0" presId="urn:microsoft.com/office/officeart/2005/8/layout/cycle4"/>
    <dgm:cxn modelId="{802FE16E-9F51-416F-8A3C-E31D9390B820}" type="presParOf" srcId="{A47C8737-4CCB-4272-839B-F8D7ECE10D00}" destId="{36A93B29-6D41-472E-8758-B89E65106664}" srcOrd="0" destOrd="0" presId="urn:microsoft.com/office/officeart/2005/8/layout/cycle4"/>
    <dgm:cxn modelId="{4A543A57-585C-41E0-AF13-8175FF823351}" type="presParOf" srcId="{36A93B29-6D41-472E-8758-B89E65106664}" destId="{436DA642-D3E0-4D08-A4B8-2D19F4524B0B}" srcOrd="0" destOrd="0" presId="urn:microsoft.com/office/officeart/2005/8/layout/cycle4"/>
    <dgm:cxn modelId="{A311EA89-5299-467C-833C-3E47F9282EF1}" type="presParOf" srcId="{436DA642-D3E0-4D08-A4B8-2D19F4524B0B}" destId="{E071EE50-E816-47D8-BFB8-53FC9AF3E30B}" srcOrd="0" destOrd="0" presId="urn:microsoft.com/office/officeart/2005/8/layout/cycle4"/>
    <dgm:cxn modelId="{8905F36E-7E23-4BB9-B2DD-610116FE8F7C}" type="presParOf" srcId="{436DA642-D3E0-4D08-A4B8-2D19F4524B0B}" destId="{F6CC0E11-7D5B-41AA-86ED-2B0CFBBAF137}" srcOrd="1" destOrd="0" presId="urn:microsoft.com/office/officeart/2005/8/layout/cycle4"/>
    <dgm:cxn modelId="{1E83D04C-443F-404E-A4DF-C98B43FD493C}" type="presParOf" srcId="{36A93B29-6D41-472E-8758-B89E65106664}" destId="{0828E914-0D58-47B0-BD53-0A45AA08297E}" srcOrd="1" destOrd="0" presId="urn:microsoft.com/office/officeart/2005/8/layout/cycle4"/>
    <dgm:cxn modelId="{10730065-735F-4C2F-8B70-7B3FF5993F86}" type="presParOf" srcId="{0828E914-0D58-47B0-BD53-0A45AA08297E}" destId="{56006357-3AC8-43F6-BC15-2922AC0CCAC2}" srcOrd="0" destOrd="0" presId="urn:microsoft.com/office/officeart/2005/8/layout/cycle4"/>
    <dgm:cxn modelId="{AD44B970-2E51-45DD-B729-6033D0E62873}" type="presParOf" srcId="{0828E914-0D58-47B0-BD53-0A45AA08297E}" destId="{3F841474-A79B-48EC-AB2E-C29578A58A00}" srcOrd="1" destOrd="0" presId="urn:microsoft.com/office/officeart/2005/8/layout/cycle4"/>
    <dgm:cxn modelId="{B286B5FD-10A5-4DA0-B9E8-5B598A2963EC}" type="presParOf" srcId="{36A93B29-6D41-472E-8758-B89E65106664}" destId="{16E947E5-DF0F-42C2-8C5A-64EA8C5C047B}" srcOrd="2" destOrd="0" presId="urn:microsoft.com/office/officeart/2005/8/layout/cycle4"/>
    <dgm:cxn modelId="{52130CD6-CCCD-46A3-9A16-4131ED130E1D}" type="presParOf" srcId="{16E947E5-DF0F-42C2-8C5A-64EA8C5C047B}" destId="{EA045F78-BF53-4ECC-A99A-8AB63239132F}" srcOrd="0" destOrd="0" presId="urn:microsoft.com/office/officeart/2005/8/layout/cycle4"/>
    <dgm:cxn modelId="{1FC2C208-2184-4FFC-9B4E-70D47BDB8516}" type="presParOf" srcId="{16E947E5-DF0F-42C2-8C5A-64EA8C5C047B}" destId="{FFF4C3C0-A947-4AF5-B451-BFCFA6DCEF31}" srcOrd="1" destOrd="0" presId="urn:microsoft.com/office/officeart/2005/8/layout/cycle4"/>
    <dgm:cxn modelId="{4301AE87-4660-4255-86FB-5F32A00CA127}" type="presParOf" srcId="{36A93B29-6D41-472E-8758-B89E65106664}" destId="{F935B475-CCB1-43FE-8642-C1724D0098F1}" srcOrd="3" destOrd="0" presId="urn:microsoft.com/office/officeart/2005/8/layout/cycle4"/>
    <dgm:cxn modelId="{D153FA23-4D33-441C-956B-89D2D3EEBD4A}" type="presParOf" srcId="{F935B475-CCB1-43FE-8642-C1724D0098F1}" destId="{01D99C76-3D74-4AB2-A6D6-77C98B9B085B}" srcOrd="0" destOrd="0" presId="urn:microsoft.com/office/officeart/2005/8/layout/cycle4"/>
    <dgm:cxn modelId="{AB0802D7-38F4-40FD-9EEE-91AE2EEF16E2}" type="presParOf" srcId="{F935B475-CCB1-43FE-8642-C1724D0098F1}" destId="{27C4917C-6D19-4EDF-A9EB-4FC5EB8E8902}" srcOrd="1" destOrd="0" presId="urn:microsoft.com/office/officeart/2005/8/layout/cycle4"/>
    <dgm:cxn modelId="{93CA1CAB-C22B-4139-AD64-611F4A5B24D8}" type="presParOf" srcId="{36A93B29-6D41-472E-8758-B89E65106664}" destId="{E7A746B3-CC16-4BF3-AD14-E72482FA7D6A}" srcOrd="4" destOrd="0" presId="urn:microsoft.com/office/officeart/2005/8/layout/cycle4"/>
    <dgm:cxn modelId="{1E98FD14-48F6-41C2-8DAF-67E11E9ED9C6}" type="presParOf" srcId="{A47C8737-4CCB-4272-839B-F8D7ECE10D00}" destId="{7B31E2CC-0F75-480F-B86E-EC94EF58781C}" srcOrd="1" destOrd="0" presId="urn:microsoft.com/office/officeart/2005/8/layout/cycle4"/>
    <dgm:cxn modelId="{073DDF29-0BCC-4C95-84D5-D7FA4F04BCA8}" type="presParOf" srcId="{7B31E2CC-0F75-480F-B86E-EC94EF58781C}" destId="{09E6304D-DB05-4555-8C78-113027486DC9}" srcOrd="0" destOrd="0" presId="urn:microsoft.com/office/officeart/2005/8/layout/cycle4"/>
    <dgm:cxn modelId="{F71CAB8F-A2FA-409E-9649-D123943D958A}" type="presParOf" srcId="{7B31E2CC-0F75-480F-B86E-EC94EF58781C}" destId="{45924C6E-AEAB-4A6D-A847-660C8159865B}" srcOrd="1" destOrd="0" presId="urn:microsoft.com/office/officeart/2005/8/layout/cycle4"/>
    <dgm:cxn modelId="{D9FB3E0D-2661-40F5-B683-0D2E6A7EA52C}" type="presParOf" srcId="{7B31E2CC-0F75-480F-B86E-EC94EF58781C}" destId="{ED88EEAF-CC27-4DBA-B58C-FD3B504F00B3}" srcOrd="2" destOrd="0" presId="urn:microsoft.com/office/officeart/2005/8/layout/cycle4"/>
    <dgm:cxn modelId="{C9653EE8-2020-4816-87E7-288B8EE4150E}" type="presParOf" srcId="{7B31E2CC-0F75-480F-B86E-EC94EF58781C}" destId="{BF9102C1-0302-45D4-9C84-9C15E6E71EAB}" srcOrd="3" destOrd="0" presId="urn:microsoft.com/office/officeart/2005/8/layout/cycle4"/>
    <dgm:cxn modelId="{08385C2E-113E-4155-84A0-B2BF727066DA}" type="presParOf" srcId="{7B31E2CC-0F75-480F-B86E-EC94EF58781C}" destId="{03A689B3-CEE0-4487-A19B-BFF0965355E4}" srcOrd="4" destOrd="0" presId="urn:microsoft.com/office/officeart/2005/8/layout/cycle4"/>
    <dgm:cxn modelId="{D8EFD51A-D190-4421-84A6-1290A6D5270B}" type="presParOf" srcId="{A47C8737-4CCB-4272-839B-F8D7ECE10D00}" destId="{748476DB-584C-4311-A004-CDEC5B12EB9F}" srcOrd="2" destOrd="0" presId="urn:microsoft.com/office/officeart/2005/8/layout/cycle4"/>
    <dgm:cxn modelId="{AD10AEBE-8F5B-4657-A8E7-FA296BF76B2F}" type="presParOf" srcId="{A47C8737-4CCB-4272-839B-F8D7ECE10D00}" destId="{0810E778-9CD7-4472-A6D2-0F2D318D302F}" srcOrd="3" destOrd="0" presId="urn:microsoft.com/office/officeart/2005/8/layout/cycle4"/>
  </dgm:cxnLst>
  <dgm:bg>
    <a:solidFill>
      <a:schemeClr val="accent4">
        <a:lumMod val="20000"/>
        <a:lumOff val="80000"/>
      </a:schemeClr>
    </a:solidFill>
    <a:effectLst>
      <a:innerShdw blurRad="114300">
        <a:prstClr val="black"/>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97A6C-ADF6-4340-A34E-C5D685CF0B4A}">
      <dsp:nvSpPr>
        <dsp:cNvPr id="0" name=""/>
        <dsp:cNvSpPr/>
      </dsp:nvSpPr>
      <dsp:spPr>
        <a:xfrm rot="16200000">
          <a:off x="0" y="0"/>
          <a:ext cx="1510419" cy="1510419"/>
        </a:xfrm>
        <a:prstGeom prst="downArrow">
          <a:avLst>
            <a:gd name="adj1" fmla="val 50000"/>
            <a:gd name="adj2" fmla="val 35000"/>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2">
              <a:shade val="60000"/>
              <a:satMod val="11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 66173,1         тыс. рублей</a:t>
          </a:r>
          <a:endParaRPr lang="ru-RU" sz="1600" b="1" kern="1200" dirty="0">
            <a:latin typeface="Times New Roman" pitchFamily="18" charset="0"/>
            <a:cs typeface="Times New Roman" pitchFamily="18" charset="0"/>
          </a:endParaRPr>
        </a:p>
      </dsp:txBody>
      <dsp:txXfrm rot="5400000">
        <a:off x="1" y="377604"/>
        <a:ext cx="1246096" cy="755209"/>
      </dsp:txXfrm>
    </dsp:sp>
    <dsp:sp modelId="{6DA26723-175D-48D7-B80E-43A2EA1A9E9B}">
      <dsp:nvSpPr>
        <dsp:cNvPr id="0" name=""/>
        <dsp:cNvSpPr/>
      </dsp:nvSpPr>
      <dsp:spPr>
        <a:xfrm rot="5400000">
          <a:off x="1610895" y="0"/>
          <a:ext cx="1510419" cy="1510419"/>
        </a:xfrm>
        <a:prstGeom prst="downArrow">
          <a:avLst>
            <a:gd name="adj1" fmla="val 50000"/>
            <a:gd name="adj2" fmla="val 35000"/>
          </a:avLst>
        </a:prstGeom>
        <a:gradFill rotWithShape="1">
          <a:gsLst>
            <a:gs pos="0">
              <a:schemeClr val="accent3">
                <a:tint val="75000"/>
                <a:shade val="85000"/>
                <a:satMod val="230000"/>
              </a:schemeClr>
            </a:gs>
            <a:gs pos="25000">
              <a:schemeClr val="accent3">
                <a:tint val="90000"/>
                <a:shade val="70000"/>
                <a:satMod val="220000"/>
              </a:schemeClr>
            </a:gs>
            <a:gs pos="50000">
              <a:schemeClr val="accent3">
                <a:tint val="90000"/>
                <a:shade val="58000"/>
                <a:satMod val="225000"/>
              </a:schemeClr>
            </a:gs>
            <a:gs pos="65000">
              <a:schemeClr val="accent3">
                <a:tint val="90000"/>
                <a:shade val="58000"/>
                <a:satMod val="225000"/>
              </a:schemeClr>
            </a:gs>
            <a:gs pos="80000">
              <a:schemeClr val="accent3">
                <a:tint val="90000"/>
                <a:shade val="69000"/>
                <a:satMod val="220000"/>
              </a:schemeClr>
            </a:gs>
            <a:gs pos="100000">
              <a:schemeClr val="accent3">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3">
              <a:shade val="60000"/>
              <a:satMod val="11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mj-lt"/>
            </a:rPr>
            <a:t> 0,0         тыс. рублей</a:t>
          </a:r>
        </a:p>
      </dsp:txBody>
      <dsp:txXfrm rot="-5400000">
        <a:off x="1875219" y="377605"/>
        <a:ext cx="1246096" cy="755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26723-175D-48D7-B80E-43A2EA1A9E9B}">
      <dsp:nvSpPr>
        <dsp:cNvPr id="0" name=""/>
        <dsp:cNvSpPr/>
      </dsp:nvSpPr>
      <dsp:spPr>
        <a:xfrm rot="16200000">
          <a:off x="113900" y="2371"/>
          <a:ext cx="1513715" cy="1515153"/>
        </a:xfrm>
        <a:prstGeom prst="downArrow">
          <a:avLst>
            <a:gd name="adj1" fmla="val 50000"/>
            <a:gd name="adj2" fmla="val 35000"/>
          </a:avLst>
        </a:prstGeom>
        <a:gradFill rotWithShape="1">
          <a:gsLst>
            <a:gs pos="0">
              <a:schemeClr val="accent3">
                <a:tint val="75000"/>
                <a:shade val="85000"/>
                <a:satMod val="230000"/>
              </a:schemeClr>
            </a:gs>
            <a:gs pos="25000">
              <a:schemeClr val="accent3">
                <a:tint val="90000"/>
                <a:shade val="70000"/>
                <a:satMod val="220000"/>
              </a:schemeClr>
            </a:gs>
            <a:gs pos="50000">
              <a:schemeClr val="accent3">
                <a:tint val="90000"/>
                <a:shade val="58000"/>
                <a:satMod val="225000"/>
              </a:schemeClr>
            </a:gs>
            <a:gs pos="65000">
              <a:schemeClr val="accent3">
                <a:tint val="90000"/>
                <a:shade val="58000"/>
                <a:satMod val="225000"/>
              </a:schemeClr>
            </a:gs>
            <a:gs pos="80000">
              <a:schemeClr val="accent3">
                <a:tint val="90000"/>
                <a:shade val="69000"/>
                <a:satMod val="220000"/>
              </a:schemeClr>
            </a:gs>
            <a:gs pos="100000">
              <a:schemeClr val="accent3">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3">
              <a:shade val="60000"/>
              <a:satMod val="11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mj-lt"/>
            </a:rPr>
            <a:t>     6055</a:t>
          </a:r>
          <a:r>
            <a:rPr lang="ru-RU" sz="1600" b="1" kern="1200" dirty="0" smtClean="0">
              <a:latin typeface="Times New Roman" pitchFamily="18" charset="0"/>
              <a:cs typeface="Times New Roman" pitchFamily="18" charset="0"/>
            </a:rPr>
            <a:t>,6</a:t>
          </a:r>
          <a:r>
            <a:rPr lang="ru-RU" sz="1600" b="1" kern="1200" dirty="0" smtClean="0">
              <a:latin typeface="+mj-lt"/>
            </a:rPr>
            <a:t>     тыс. рублей</a:t>
          </a:r>
        </a:p>
      </dsp:txBody>
      <dsp:txXfrm rot="5400000">
        <a:off x="113181" y="381519"/>
        <a:ext cx="1250253" cy="756857"/>
      </dsp:txXfrm>
    </dsp:sp>
    <dsp:sp modelId="{AF097A6C-ADF6-4340-A34E-C5D685CF0B4A}">
      <dsp:nvSpPr>
        <dsp:cNvPr id="0" name=""/>
        <dsp:cNvSpPr/>
      </dsp:nvSpPr>
      <dsp:spPr>
        <a:xfrm rot="5400000">
          <a:off x="1870660" y="3090"/>
          <a:ext cx="1513715" cy="1513715"/>
        </a:xfrm>
        <a:prstGeom prst="downArrow">
          <a:avLst>
            <a:gd name="adj1" fmla="val 50000"/>
            <a:gd name="adj2" fmla="val 35000"/>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2">
              <a:shade val="60000"/>
              <a:satMod val="11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          0,0 тыс. рублей</a:t>
          </a:r>
          <a:endParaRPr lang="ru-RU" sz="1600" b="1" kern="1200" dirty="0">
            <a:latin typeface="Times New Roman" pitchFamily="18" charset="0"/>
            <a:cs typeface="Times New Roman" pitchFamily="18" charset="0"/>
          </a:endParaRPr>
        </a:p>
      </dsp:txBody>
      <dsp:txXfrm rot="-5400000">
        <a:off x="2135560" y="381519"/>
        <a:ext cx="1248815" cy="7568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45F78-BF53-4ECC-A99A-8AB63239132F}">
      <dsp:nvSpPr>
        <dsp:cNvPr id="0" name=""/>
        <dsp:cNvSpPr/>
      </dsp:nvSpPr>
      <dsp:spPr>
        <a:xfrm>
          <a:off x="4213506" y="1728193"/>
          <a:ext cx="1280590" cy="346686"/>
        </a:xfrm>
        <a:prstGeom prst="roundRect">
          <a:avLst>
            <a:gd name="adj" fmla="val 1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itchFamily="18" charset="0"/>
              <a:cs typeface="Times New Roman" pitchFamily="18" charset="0"/>
            </a:rPr>
            <a:t>0</a:t>
          </a:r>
          <a:endParaRPr lang="ru-RU" sz="1000" b="1" kern="1200" dirty="0">
            <a:latin typeface="Times New Roman" pitchFamily="18" charset="0"/>
            <a:cs typeface="Times New Roman" pitchFamily="18" charset="0"/>
          </a:endParaRPr>
        </a:p>
      </dsp:txBody>
      <dsp:txXfrm>
        <a:off x="4605299" y="1822480"/>
        <a:ext cx="881181" cy="244782"/>
      </dsp:txXfrm>
    </dsp:sp>
    <dsp:sp modelId="{01D99C76-3D74-4AB2-A6D6-77C98B9B085B}">
      <dsp:nvSpPr>
        <dsp:cNvPr id="0" name=""/>
        <dsp:cNvSpPr/>
      </dsp:nvSpPr>
      <dsp:spPr>
        <a:xfrm>
          <a:off x="1306760" y="1584178"/>
          <a:ext cx="1280590" cy="346686"/>
        </a:xfrm>
        <a:prstGeom prst="roundRect">
          <a:avLst>
            <a:gd name="adj" fmla="val 1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itchFamily="18" charset="0"/>
              <a:cs typeface="Times New Roman" pitchFamily="18" charset="0"/>
            </a:rPr>
            <a:t>62999,9</a:t>
          </a:r>
          <a:endParaRPr lang="ru-RU" sz="1000" kern="1200" dirty="0">
            <a:latin typeface="Times New Roman" pitchFamily="18" charset="0"/>
            <a:cs typeface="Times New Roman" pitchFamily="18" charset="0"/>
          </a:endParaRPr>
        </a:p>
      </dsp:txBody>
      <dsp:txXfrm>
        <a:off x="1314376" y="1678465"/>
        <a:ext cx="881181" cy="244782"/>
      </dsp:txXfrm>
    </dsp:sp>
    <dsp:sp modelId="{56006357-3AC8-43F6-BC15-2922AC0CCAC2}">
      <dsp:nvSpPr>
        <dsp:cNvPr id="0" name=""/>
        <dsp:cNvSpPr/>
      </dsp:nvSpPr>
      <dsp:spPr>
        <a:xfrm>
          <a:off x="4032444" y="432049"/>
          <a:ext cx="1280590" cy="344712"/>
        </a:xfrm>
        <a:prstGeom prst="roundRect">
          <a:avLst>
            <a:gd name="adj" fmla="val 1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941462</a:t>
          </a:r>
          <a:endParaRPr lang="ru-RU" sz="1000" kern="1200" dirty="0">
            <a:latin typeface="Times New Roman" pitchFamily="18" charset="0"/>
            <a:cs typeface="Times New Roman" pitchFamily="18" charset="0"/>
          </a:endParaRPr>
        </a:p>
      </dsp:txBody>
      <dsp:txXfrm>
        <a:off x="4424193" y="439621"/>
        <a:ext cx="881269" cy="243390"/>
      </dsp:txXfrm>
    </dsp:sp>
    <dsp:sp modelId="{E071EE50-E816-47D8-BFB8-53FC9AF3E30B}">
      <dsp:nvSpPr>
        <dsp:cNvPr id="0" name=""/>
        <dsp:cNvSpPr/>
      </dsp:nvSpPr>
      <dsp:spPr>
        <a:xfrm>
          <a:off x="1527726" y="432049"/>
          <a:ext cx="1280590" cy="334608"/>
        </a:xfrm>
        <a:prstGeom prst="roundRect">
          <a:avLst>
            <a:gd name="adj" fmla="val 1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0</a:t>
          </a:r>
          <a:endParaRPr lang="ru-RU" sz="1000" kern="1200" dirty="0">
            <a:latin typeface="Times New Roman" pitchFamily="18" charset="0"/>
            <a:cs typeface="Times New Roman" pitchFamily="18" charset="0"/>
          </a:endParaRPr>
        </a:p>
      </dsp:txBody>
      <dsp:txXfrm>
        <a:off x="1535076" y="439399"/>
        <a:ext cx="881713" cy="236256"/>
      </dsp:txXfrm>
    </dsp:sp>
    <dsp:sp modelId="{09E6304D-DB05-4555-8C78-113027486DC9}">
      <dsp:nvSpPr>
        <dsp:cNvPr id="0" name=""/>
        <dsp:cNvSpPr/>
      </dsp:nvSpPr>
      <dsp:spPr>
        <a:xfrm>
          <a:off x="2215026" y="118222"/>
          <a:ext cx="1308407" cy="1181535"/>
        </a:xfrm>
        <a:prstGeom prst="pieWedge">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2">
                  <a:lumMod val="50000"/>
                </a:schemeClr>
              </a:solidFill>
              <a:latin typeface="Times New Roman" pitchFamily="18" charset="0"/>
              <a:cs typeface="Times New Roman" pitchFamily="18" charset="0"/>
            </a:rPr>
            <a:t>Дотации бюджетам муниципальных районов</a:t>
          </a:r>
        </a:p>
        <a:p>
          <a:pPr lvl="0" algn="ctr" defTabSz="400050">
            <a:lnSpc>
              <a:spcPct val="90000"/>
            </a:lnSpc>
            <a:spcBef>
              <a:spcPct val="0"/>
            </a:spcBef>
            <a:spcAft>
              <a:spcPct val="35000"/>
            </a:spcAft>
          </a:pPr>
          <a:endParaRPr lang="ru-RU" sz="800" b="1" kern="1200" dirty="0" smtClean="0">
            <a:solidFill>
              <a:schemeClr val="tx2">
                <a:lumMod val="50000"/>
              </a:schemeClr>
            </a:solidFill>
          </a:endParaRPr>
        </a:p>
        <a:p>
          <a:pPr lvl="0" algn="ctr" defTabSz="400050">
            <a:lnSpc>
              <a:spcPct val="90000"/>
            </a:lnSpc>
            <a:spcBef>
              <a:spcPct val="0"/>
            </a:spcBef>
            <a:spcAft>
              <a:spcPct val="35000"/>
            </a:spcAft>
          </a:pPr>
          <a:endParaRPr lang="ru-RU" sz="800" b="1" kern="1200" dirty="0">
            <a:solidFill>
              <a:schemeClr val="tx2">
                <a:lumMod val="50000"/>
              </a:schemeClr>
            </a:solidFill>
          </a:endParaRPr>
        </a:p>
      </dsp:txBody>
      <dsp:txXfrm>
        <a:off x="2598250" y="464286"/>
        <a:ext cx="925183" cy="835471"/>
      </dsp:txXfrm>
    </dsp:sp>
    <dsp:sp modelId="{45924C6E-AEAB-4A6D-A847-660C8159865B}">
      <dsp:nvSpPr>
        <dsp:cNvPr id="0" name=""/>
        <dsp:cNvSpPr/>
      </dsp:nvSpPr>
      <dsp:spPr>
        <a:xfrm rot="5400000">
          <a:off x="3455115" y="90425"/>
          <a:ext cx="1176843" cy="1237131"/>
        </a:xfrm>
        <a:prstGeom prst="pieWedge">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chemeClr val="tx2">
                  <a:lumMod val="50000"/>
                </a:schemeClr>
              </a:solidFill>
              <a:latin typeface="Times New Roman" pitchFamily="18" charset="0"/>
              <a:cs typeface="Times New Roman" pitchFamily="18" charset="0"/>
            </a:rPr>
            <a:t>Субвенции бюджетам муниципальных районов</a:t>
          </a:r>
        </a:p>
        <a:p>
          <a:pPr lvl="0" algn="ctr" defTabSz="400050">
            <a:lnSpc>
              <a:spcPct val="90000"/>
            </a:lnSpc>
            <a:spcBef>
              <a:spcPct val="0"/>
            </a:spcBef>
            <a:spcAft>
              <a:spcPct val="35000"/>
            </a:spcAft>
          </a:pPr>
          <a:endParaRPr lang="ru-RU" sz="800" b="1" kern="1200" dirty="0" smtClean="0">
            <a:solidFill>
              <a:schemeClr val="tx2">
                <a:lumMod val="50000"/>
              </a:schemeClr>
            </a:solidFill>
          </a:endParaRPr>
        </a:p>
        <a:p>
          <a:pPr lvl="0" algn="ctr" defTabSz="400050">
            <a:lnSpc>
              <a:spcPct val="90000"/>
            </a:lnSpc>
            <a:spcBef>
              <a:spcPct val="0"/>
            </a:spcBef>
            <a:spcAft>
              <a:spcPct val="35000"/>
            </a:spcAft>
          </a:pPr>
          <a:r>
            <a:rPr lang="ru-RU" sz="800" b="1" kern="1200" dirty="0" smtClean="0">
              <a:solidFill>
                <a:schemeClr val="tx2">
                  <a:lumMod val="50000"/>
                </a:schemeClr>
              </a:solidFill>
            </a:rPr>
            <a:t> </a:t>
          </a:r>
          <a:endParaRPr lang="ru-RU" sz="800" b="1" kern="1200" dirty="0">
            <a:solidFill>
              <a:schemeClr val="tx2">
                <a:lumMod val="50000"/>
              </a:schemeClr>
            </a:solidFill>
          </a:endParaRPr>
        </a:p>
      </dsp:txBody>
      <dsp:txXfrm rot="-5400000">
        <a:off x="3424971" y="465258"/>
        <a:ext cx="874784" cy="832154"/>
      </dsp:txXfrm>
    </dsp:sp>
    <dsp:sp modelId="{ED88EEAF-CC27-4DBA-B58C-FD3B504F00B3}">
      <dsp:nvSpPr>
        <dsp:cNvPr id="0" name=""/>
        <dsp:cNvSpPr/>
      </dsp:nvSpPr>
      <dsp:spPr>
        <a:xfrm rot="10800000">
          <a:off x="3422446" y="1368155"/>
          <a:ext cx="1258076" cy="1148501"/>
        </a:xfrm>
        <a:prstGeom prst="pieWedge">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endParaRPr lang="ru-RU" sz="800" kern="1200" dirty="0" smtClean="0"/>
        </a:p>
        <a:p>
          <a:pPr lvl="0" algn="ctr" defTabSz="355600">
            <a:lnSpc>
              <a:spcPct val="90000"/>
            </a:lnSpc>
            <a:spcBef>
              <a:spcPct val="0"/>
            </a:spcBef>
            <a:spcAft>
              <a:spcPct val="35000"/>
            </a:spcAft>
          </a:pPr>
          <a:r>
            <a:rPr lang="ru-RU" sz="900" b="1" kern="1200" dirty="0" smtClean="0">
              <a:solidFill>
                <a:schemeClr val="tx2">
                  <a:lumMod val="50000"/>
                </a:schemeClr>
              </a:solidFill>
              <a:latin typeface="Times New Roman" pitchFamily="18" charset="0"/>
              <a:cs typeface="Times New Roman" pitchFamily="18" charset="0"/>
            </a:rPr>
            <a:t>Дотация на поддержку мер по </a:t>
          </a:r>
          <a:r>
            <a:rPr lang="ru-RU" sz="850" b="1" kern="1200" dirty="0" smtClean="0">
              <a:solidFill>
                <a:schemeClr val="tx2">
                  <a:lumMod val="50000"/>
                </a:schemeClr>
              </a:solidFill>
              <a:latin typeface="Times New Roman" pitchFamily="18" charset="0"/>
              <a:cs typeface="Times New Roman" pitchFamily="18" charset="0"/>
            </a:rPr>
            <a:t>обеспеченности </a:t>
          </a:r>
          <a:r>
            <a:rPr lang="ru-RU" sz="900" b="1" kern="1200" dirty="0" smtClean="0">
              <a:solidFill>
                <a:schemeClr val="tx2">
                  <a:lumMod val="50000"/>
                </a:schemeClr>
              </a:solidFill>
              <a:latin typeface="Times New Roman" pitchFamily="18" charset="0"/>
              <a:cs typeface="Times New Roman" pitchFamily="18" charset="0"/>
            </a:rPr>
            <a:t>сбалансированности бюджета</a:t>
          </a:r>
          <a:endParaRPr lang="ru-RU" sz="900" b="1" kern="1200" dirty="0">
            <a:solidFill>
              <a:schemeClr val="tx2">
                <a:lumMod val="50000"/>
              </a:schemeClr>
            </a:solidFill>
            <a:latin typeface="Times New Roman" pitchFamily="18" charset="0"/>
            <a:cs typeface="Times New Roman" pitchFamily="18" charset="0"/>
          </a:endParaRPr>
        </a:p>
      </dsp:txBody>
      <dsp:txXfrm rot="10800000">
        <a:off x="3422446" y="1368155"/>
        <a:ext cx="889594" cy="812113"/>
      </dsp:txXfrm>
    </dsp:sp>
    <dsp:sp modelId="{BF9102C1-0302-45D4-9C84-9C15E6E71EAB}">
      <dsp:nvSpPr>
        <dsp:cNvPr id="0" name=""/>
        <dsp:cNvSpPr/>
      </dsp:nvSpPr>
      <dsp:spPr>
        <a:xfrm rot="16200000">
          <a:off x="2260812" y="1332758"/>
          <a:ext cx="1147177" cy="1204299"/>
        </a:xfrm>
        <a:prstGeom prst="pieWedge">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endParaRPr lang="ru-RU" sz="800" b="1" kern="1200" dirty="0" smtClean="0">
            <a:solidFill>
              <a:schemeClr val="tx2">
                <a:lumMod val="50000"/>
              </a:schemeClr>
            </a:solidFill>
          </a:endParaRPr>
        </a:p>
        <a:p>
          <a:pPr marL="0" marR="0" lvl="0" indent="0" algn="ctr" defTabSz="355600" eaLnBrk="1" fontAlgn="auto" latinLnBrk="0" hangingPunct="1">
            <a:lnSpc>
              <a:spcPct val="90000"/>
            </a:lnSpc>
            <a:spcBef>
              <a:spcPct val="0"/>
            </a:spcBef>
            <a:spcAft>
              <a:spcPct val="35000"/>
            </a:spcAft>
            <a:buClrTx/>
            <a:buSzTx/>
            <a:buFontTx/>
            <a:buNone/>
            <a:tabLst/>
            <a:defRPr/>
          </a:pPr>
          <a:r>
            <a:rPr lang="ru-RU" sz="900" b="1" kern="1200" dirty="0" smtClean="0">
              <a:solidFill>
                <a:schemeClr val="tx2">
                  <a:lumMod val="50000"/>
                </a:schemeClr>
              </a:solidFill>
              <a:latin typeface="Times New Roman" pitchFamily="18" charset="0"/>
              <a:cs typeface="Times New Roman" pitchFamily="18" charset="0"/>
            </a:rPr>
            <a:t>Субсидии бюджетам муниципальных районов </a:t>
          </a:r>
        </a:p>
        <a:p>
          <a:pPr lvl="0" algn="ctr" defTabSz="355600">
            <a:lnSpc>
              <a:spcPct val="90000"/>
            </a:lnSpc>
            <a:spcBef>
              <a:spcPct val="0"/>
            </a:spcBef>
            <a:spcAft>
              <a:spcPct val="35000"/>
            </a:spcAft>
          </a:pPr>
          <a:endParaRPr lang="ru-RU" sz="800" b="1" kern="1200" dirty="0" smtClean="0">
            <a:solidFill>
              <a:schemeClr val="tx2">
                <a:lumMod val="50000"/>
              </a:schemeClr>
            </a:solidFill>
          </a:endParaRPr>
        </a:p>
      </dsp:txBody>
      <dsp:txXfrm rot="5400000">
        <a:off x="2584983" y="1361319"/>
        <a:ext cx="851568" cy="811177"/>
      </dsp:txXfrm>
    </dsp:sp>
    <dsp:sp modelId="{748476DB-584C-4311-A004-CDEC5B12EB9F}">
      <dsp:nvSpPr>
        <dsp:cNvPr id="0" name=""/>
        <dsp:cNvSpPr/>
      </dsp:nvSpPr>
      <dsp:spPr>
        <a:xfrm rot="21365448" flipV="1">
          <a:off x="3262610" y="1166528"/>
          <a:ext cx="387547" cy="12961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10E778-9CD7-4472-A6D2-0F2D318D302F}">
      <dsp:nvSpPr>
        <dsp:cNvPr id="0" name=""/>
        <dsp:cNvSpPr/>
      </dsp:nvSpPr>
      <dsp:spPr>
        <a:xfrm rot="10800000" flipH="1">
          <a:off x="3096343" y="1338090"/>
          <a:ext cx="720081" cy="457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drawing1.xml><?xml version="1.0" encoding="utf-8"?>
<c:userShapes xmlns:c="http://schemas.openxmlformats.org/drawingml/2006/chart">
  <cdr:relSizeAnchor xmlns:cdr="http://schemas.openxmlformats.org/drawingml/2006/chartDrawing">
    <cdr:from>
      <cdr:x>0.19626</cdr:x>
      <cdr:y>0.53125</cdr:y>
    </cdr:from>
    <cdr:to>
      <cdr:x>0.31494</cdr:x>
      <cdr:y>0.92808</cdr:y>
    </cdr:to>
    <cdr:sp macro="" textlink="">
      <cdr:nvSpPr>
        <cdr:cNvPr id="2" name="TextBox 1"/>
        <cdr:cNvSpPr txBox="1"/>
      </cdr:nvSpPr>
      <cdr:spPr>
        <a:xfrm xmlns:a="http://schemas.openxmlformats.org/drawingml/2006/main">
          <a:off x="1512168" y="12241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0.1215</cdr:x>
      <cdr:y>0.375</cdr:y>
    </cdr:from>
    <cdr:to>
      <cdr:x>0.24017</cdr:x>
      <cdr:y>0.77183</cdr:y>
    </cdr:to>
    <cdr:sp macro="" textlink="">
      <cdr:nvSpPr>
        <cdr:cNvPr id="3" name="TextBox 2"/>
        <cdr:cNvSpPr txBox="1"/>
      </cdr:nvSpPr>
      <cdr:spPr>
        <a:xfrm xmlns:a="http://schemas.openxmlformats.org/drawingml/2006/main">
          <a:off x="936104" y="864096"/>
          <a:ext cx="914335" cy="9143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0.24299</cdr:x>
      <cdr:y>0.60317</cdr:y>
    </cdr:from>
    <cdr:to>
      <cdr:x>0.36167</cdr:x>
      <cdr:y>1</cdr:y>
    </cdr:to>
    <cdr:sp macro="" textlink="">
      <cdr:nvSpPr>
        <cdr:cNvPr id="4" name="TextBox 3"/>
        <cdr:cNvSpPr txBox="1"/>
      </cdr:nvSpPr>
      <cdr:spPr>
        <a:xfrm xmlns:a="http://schemas.openxmlformats.org/drawingml/2006/main">
          <a:off x="1872208" y="14401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0.37935</cdr:x>
      <cdr:y>0.40625</cdr:y>
    </cdr:from>
    <cdr:to>
      <cdr:x>0.49803</cdr:x>
      <cdr:y>0.80308</cdr:y>
    </cdr:to>
    <cdr:sp macro="" textlink="">
      <cdr:nvSpPr>
        <cdr:cNvPr id="5" name="TextBox 4"/>
        <cdr:cNvSpPr txBox="1"/>
      </cdr:nvSpPr>
      <cdr:spPr>
        <a:xfrm xmlns:a="http://schemas.openxmlformats.org/drawingml/2006/main">
          <a:off x="2922831" y="93610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0.28037</cdr:x>
      <cdr:y>0.40625</cdr:y>
    </cdr:from>
    <cdr:to>
      <cdr:x>0.39905</cdr:x>
      <cdr:y>0.80308</cdr:y>
    </cdr:to>
    <cdr:sp macro="" textlink="">
      <cdr:nvSpPr>
        <cdr:cNvPr id="6" name="TextBox 5"/>
        <cdr:cNvSpPr txBox="1"/>
      </cdr:nvSpPr>
      <cdr:spPr>
        <a:xfrm xmlns:a="http://schemas.openxmlformats.org/drawingml/2006/main">
          <a:off x="2160240" y="936104"/>
          <a:ext cx="914413" cy="9143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0.44929</cdr:x>
      <cdr:y>0.5625</cdr:y>
    </cdr:from>
    <cdr:to>
      <cdr:x>0.56797</cdr:x>
      <cdr:y>0.95933</cdr:y>
    </cdr:to>
    <cdr:sp macro="" textlink="">
      <cdr:nvSpPr>
        <cdr:cNvPr id="7" name="TextBox 6"/>
        <cdr:cNvSpPr txBox="1"/>
      </cdr:nvSpPr>
      <cdr:spPr>
        <a:xfrm xmlns:a="http://schemas.openxmlformats.org/drawingml/2006/main">
          <a:off x="3461698" y="1296144"/>
          <a:ext cx="914412" cy="9143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0.57944</cdr:x>
      <cdr:y>0.3125</cdr:y>
    </cdr:from>
    <cdr:to>
      <cdr:x>0.58537</cdr:x>
      <cdr:y>0.33234</cdr:y>
    </cdr:to>
    <cdr:sp macro="" textlink="">
      <cdr:nvSpPr>
        <cdr:cNvPr id="8" name="TextBox 7"/>
        <cdr:cNvSpPr txBox="1"/>
      </cdr:nvSpPr>
      <cdr:spPr>
        <a:xfrm xmlns:a="http://schemas.openxmlformats.org/drawingml/2006/main">
          <a:off x="4464496" y="720080"/>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dirty="0" smtClean="0"/>
            <a:t>140</a:t>
          </a:r>
          <a:endParaRPr lang="ru-RU" sz="1100" dirty="0"/>
        </a:p>
      </cdr:txBody>
    </cdr:sp>
  </cdr:relSizeAnchor>
  <cdr:relSizeAnchor xmlns:cdr="http://schemas.openxmlformats.org/drawingml/2006/chartDrawing">
    <cdr:from>
      <cdr:x>0.65094</cdr:x>
      <cdr:y>0.59375</cdr:y>
    </cdr:from>
    <cdr:to>
      <cdr:x>0.76962</cdr:x>
      <cdr:y>0.99058</cdr:y>
    </cdr:to>
    <cdr:sp macro="" textlink="">
      <cdr:nvSpPr>
        <cdr:cNvPr id="9" name="TextBox 8"/>
        <cdr:cNvSpPr txBox="1"/>
      </cdr:nvSpPr>
      <cdr:spPr>
        <a:xfrm xmlns:a="http://schemas.openxmlformats.org/drawingml/2006/main">
          <a:off x="5015402" y="1368152"/>
          <a:ext cx="914412" cy="9143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0.48598</cdr:x>
      <cdr:y>0.3125</cdr:y>
    </cdr:from>
    <cdr:to>
      <cdr:x>0.60466</cdr:x>
      <cdr:y>0.70933</cdr:y>
    </cdr:to>
    <cdr:sp macro="" textlink="">
      <cdr:nvSpPr>
        <cdr:cNvPr id="10" name="TextBox 9"/>
        <cdr:cNvSpPr txBox="1"/>
      </cdr:nvSpPr>
      <cdr:spPr>
        <a:xfrm xmlns:a="http://schemas.openxmlformats.org/drawingml/2006/main">
          <a:off x="3744416" y="720080"/>
          <a:ext cx="914412" cy="9143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0.76636</cdr:x>
      <cdr:y>0.4375</cdr:y>
    </cdr:from>
    <cdr:to>
      <cdr:x>0.88503</cdr:x>
      <cdr:y>0.83433</cdr:y>
    </cdr:to>
    <cdr:sp macro="" textlink="">
      <cdr:nvSpPr>
        <cdr:cNvPr id="11" name="TextBox 10"/>
        <cdr:cNvSpPr txBox="1"/>
      </cdr:nvSpPr>
      <cdr:spPr>
        <a:xfrm xmlns:a="http://schemas.openxmlformats.org/drawingml/2006/main">
          <a:off x="5904656" y="10081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dr:relSizeAnchor xmlns:cdr="http://schemas.openxmlformats.org/drawingml/2006/chartDrawing">
    <cdr:from>
      <cdr:x>0.84112</cdr:x>
      <cdr:y>0.60317</cdr:y>
    </cdr:from>
    <cdr:to>
      <cdr:x>0.9598</cdr:x>
      <cdr:y>1</cdr:y>
    </cdr:to>
    <cdr:sp macro="" textlink="">
      <cdr:nvSpPr>
        <cdr:cNvPr id="12" name="TextBox 11"/>
        <cdr:cNvSpPr txBox="1"/>
      </cdr:nvSpPr>
      <cdr:spPr>
        <a:xfrm xmlns:a="http://schemas.openxmlformats.org/drawingml/2006/main">
          <a:off x="6480720" y="15121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0.61587</cdr:x>
      <cdr:y>0.80985</cdr:y>
    </cdr:to>
    <cdr:sp macro="" textlink="">
      <cdr:nvSpPr>
        <cdr:cNvPr id="2" name="Содержимое 8"/>
        <cdr:cNvSpPr>
          <a:spLocks xmlns:a="http://schemas.openxmlformats.org/drawingml/2006/main" noGrp="1"/>
        </cdr:cNvSpPr>
      </cdr:nvSpPr>
      <cdr:spPr>
        <a:xfrm xmlns:a="http://schemas.openxmlformats.org/drawingml/2006/main">
          <a:off x="0" y="0"/>
          <a:ext cx="4038600" cy="4525963"/>
        </a:xfrm>
        <a:prstGeom xmlns:a="http://schemas.openxmlformats.org/drawingml/2006/main" prst="rect">
          <a:avLst/>
        </a:prstGeom>
      </cdr:spPr>
      <cdr:txBody>
        <a:bodyPr xmlns:a="http://schemas.openxmlformats.org/drawingml/2006/main" vert="horz" lIns="91440" tIns="45720" rIns="91440" bIns="45720" rtlCol="0">
          <a:normAutofit/>
        </a:bodyPr>
        <a:lstStyle xmlns:a="http://schemas.openxmlformats.org/drawingml/2006/main"/>
        <a:p xmlns:a="http://schemas.openxmlformats.org/drawingml/2006/main">
          <a:endParaRPr lang="ru-RU" dirty="0"/>
        </a:p>
      </cdr:txBody>
    </cdr:sp>
  </cdr:relSizeAnchor>
</c:userShapes>
</file>

<file path=ppt/drawings/drawing3.xml><?xml version="1.0" encoding="utf-8"?>
<c:userShapes xmlns:c="http://schemas.openxmlformats.org/drawingml/2006/chart">
  <cdr:relSizeAnchor xmlns:cdr="http://schemas.openxmlformats.org/drawingml/2006/chartDrawing">
    <cdr:from>
      <cdr:x>0.20912</cdr:x>
      <cdr:y>0.08201</cdr:y>
    </cdr:from>
    <cdr:to>
      <cdr:x>0.85063</cdr:x>
      <cdr:y>0.14772</cdr:y>
    </cdr:to>
    <cdr:sp macro="" textlink="">
      <cdr:nvSpPr>
        <cdr:cNvPr id="3" name="Прямоугольник 2"/>
        <cdr:cNvSpPr/>
      </cdr:nvSpPr>
      <cdr:spPr>
        <a:xfrm xmlns:a="http://schemas.openxmlformats.org/drawingml/2006/main">
          <a:off x="798076" y="422509"/>
          <a:ext cx="2448272"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600" b="1" dirty="0" smtClean="0"/>
            <a:t>Структура расходов:</a:t>
          </a:r>
          <a:endParaRPr lang="ru-RU"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0.20912</cdr:x>
      <cdr:y>0.08201</cdr:y>
    </cdr:from>
    <cdr:to>
      <cdr:x>0.85063</cdr:x>
      <cdr:y>0.15359</cdr:y>
    </cdr:to>
    <cdr:sp macro="" textlink="">
      <cdr:nvSpPr>
        <cdr:cNvPr id="3" name="Прямоугольник 2"/>
        <cdr:cNvSpPr/>
      </cdr:nvSpPr>
      <cdr:spPr>
        <a:xfrm xmlns:a="http://schemas.openxmlformats.org/drawingml/2006/main">
          <a:off x="773917" y="387862"/>
          <a:ext cx="2374117"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600" b="1" dirty="0" smtClean="0"/>
            <a:t>Структура </a:t>
          </a:r>
          <a:r>
            <a:rPr lang="ru-RU" sz="1600" b="1" dirty="0" smtClean="0">
              <a:latin typeface="Times New Roman" pitchFamily="18" charset="0"/>
              <a:cs typeface="Times New Roman" pitchFamily="18" charset="0"/>
            </a:rPr>
            <a:t>расходов</a:t>
          </a:r>
          <a:r>
            <a:rPr lang="ru-RU" sz="1600" b="1" dirty="0" smtClean="0"/>
            <a:t>:</a:t>
          </a:r>
          <a:endParaRPr lang="ru-RU"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0.03774</cdr:x>
      <cdr:y>0.01879</cdr:y>
    </cdr:from>
    <cdr:to>
      <cdr:x>0.98113</cdr:x>
      <cdr:y>0.08091</cdr:y>
    </cdr:to>
    <cdr:sp macro="" textlink="">
      <cdr:nvSpPr>
        <cdr:cNvPr id="3" name="Прямоугольник 2"/>
        <cdr:cNvSpPr/>
      </cdr:nvSpPr>
      <cdr:spPr>
        <a:xfrm xmlns:a="http://schemas.openxmlformats.org/drawingml/2006/main">
          <a:off x="144016" y="102385"/>
          <a:ext cx="3600400"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600" b="1" dirty="0" smtClean="0"/>
            <a:t>Структура расходов:</a:t>
          </a:r>
          <a:endParaRPr lang="ru-RU"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4C86F2F-5585-4834-93B0-A62C7494DF5C}" type="datetimeFigureOut">
              <a:rPr lang="ru-RU" smtClean="0"/>
              <a:t>22.11.2022</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AAAF71C-2D6F-46D2-9A45-AEF43B4BB121}" type="slidenum">
              <a:rPr lang="ru-RU" smtClean="0"/>
              <a:t>‹#›</a:t>
            </a:fld>
            <a:endParaRPr lang="ru-RU" dirty="0"/>
          </a:p>
        </p:txBody>
      </p:sp>
    </p:spTree>
    <p:extLst>
      <p:ext uri="{BB962C8B-B14F-4D97-AF65-F5344CB8AC3E}">
        <p14:creationId xmlns:p14="http://schemas.microsoft.com/office/powerpoint/2010/main" val="311790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9CB29E-4095-4B93-9644-7D75A382FF10}" type="slidenum">
              <a:rPr lang="ru-RU" smtClean="0">
                <a:solidFill>
                  <a:prstClr val="black"/>
                </a:solidFill>
              </a:rPr>
              <a:pPr/>
              <a:t>4</a:t>
            </a:fld>
            <a:endParaRPr lang="ru-RU" dirty="0">
              <a:solidFill>
                <a:prstClr val="black"/>
              </a:solidFill>
            </a:endParaRPr>
          </a:p>
        </p:txBody>
      </p:sp>
    </p:spTree>
    <p:extLst>
      <p:ext uri="{BB962C8B-B14F-4D97-AF65-F5344CB8AC3E}">
        <p14:creationId xmlns:p14="http://schemas.microsoft.com/office/powerpoint/2010/main" val="86406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40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43F929-269F-4893-8EC3-6E6C53BBD323}" type="slidenum">
              <a:rPr lang="ru-RU" smtClean="0"/>
              <a:pPr fontAlgn="base">
                <a:spcBef>
                  <a:spcPct val="0"/>
                </a:spcBef>
                <a:spcAft>
                  <a:spcPct val="0"/>
                </a:spcAft>
                <a:defRPr/>
              </a:pPr>
              <a:t>25</a:t>
            </a:fld>
            <a:endParaRPr lang="ru-RU" dirty="0" smtClean="0"/>
          </a:p>
        </p:txBody>
      </p:sp>
    </p:spTree>
    <p:extLst>
      <p:ext uri="{BB962C8B-B14F-4D97-AF65-F5344CB8AC3E}">
        <p14:creationId xmlns:p14="http://schemas.microsoft.com/office/powerpoint/2010/main" val="123893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60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B089DD-B97B-4B7F-BCB6-ED996F1AECD0}" type="slidenum">
              <a:rPr lang="ru-RU" smtClean="0"/>
              <a:pPr fontAlgn="base">
                <a:spcBef>
                  <a:spcPct val="0"/>
                </a:spcBef>
                <a:spcAft>
                  <a:spcPct val="0"/>
                </a:spcAft>
                <a:defRPr/>
              </a:pPr>
              <a:t>29</a:t>
            </a:fld>
            <a:endParaRPr lang="ru-RU" dirty="0" smtClean="0"/>
          </a:p>
        </p:txBody>
      </p:sp>
    </p:spTree>
    <p:extLst>
      <p:ext uri="{BB962C8B-B14F-4D97-AF65-F5344CB8AC3E}">
        <p14:creationId xmlns:p14="http://schemas.microsoft.com/office/powerpoint/2010/main" val="351463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AAF71C-2D6F-46D2-9A45-AEF43B4BB121}" type="slidenum">
              <a:rPr lang="ru-RU" smtClean="0"/>
              <a:t>37</a:t>
            </a:fld>
            <a:endParaRPr lang="ru-RU" dirty="0"/>
          </a:p>
        </p:txBody>
      </p:sp>
    </p:spTree>
    <p:extLst>
      <p:ext uri="{BB962C8B-B14F-4D97-AF65-F5344CB8AC3E}">
        <p14:creationId xmlns:p14="http://schemas.microsoft.com/office/powerpoint/2010/main" val="68404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22.11.2022</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22.11.2022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22.11.2022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rtlCol="0">
            <a:normAutofit/>
          </a:bodyPr>
          <a:lstStyle/>
          <a:p>
            <a:pPr lvl="0"/>
            <a:endParaRPr lang="ru-RU" noProof="0" dirty="0"/>
          </a:p>
        </p:txBody>
      </p:sp>
      <p:sp>
        <p:nvSpPr>
          <p:cNvPr id="4" name="Дата 10"/>
          <p:cNvSpPr>
            <a:spLocks noGrp="1"/>
          </p:cNvSpPr>
          <p:nvPr>
            <p:ph type="dt" sz="half" idx="10"/>
          </p:nvPr>
        </p:nvSpPr>
        <p:spPr/>
        <p:txBody>
          <a:bodyPr/>
          <a:lstStyle>
            <a:lvl1pPr>
              <a:defRPr/>
            </a:lvl1pPr>
          </a:lstStyle>
          <a:p>
            <a:pPr>
              <a:defRPr/>
            </a:pPr>
            <a:fld id="{A3B6DE92-74F1-48C1-8996-3197988A1A35}" type="datetimeFigureOut">
              <a:rPr lang="ru-RU"/>
              <a:pPr>
                <a:defRPr/>
              </a:pPr>
              <a:t>22.11.2022</a:t>
            </a:fld>
            <a:endParaRPr lang="ru-RU" dirty="0"/>
          </a:p>
        </p:txBody>
      </p:sp>
      <p:sp>
        <p:nvSpPr>
          <p:cNvPr id="5" name="Нижний колонтитул 27"/>
          <p:cNvSpPr>
            <a:spLocks noGrp="1"/>
          </p:cNvSpPr>
          <p:nvPr>
            <p:ph type="ftr" sz="quarter" idx="11"/>
          </p:nvPr>
        </p:nvSpPr>
        <p:spPr/>
        <p:txBody>
          <a:bodyPr/>
          <a:lstStyle>
            <a:lvl1pPr>
              <a:defRPr/>
            </a:lvl1pPr>
          </a:lstStyle>
          <a:p>
            <a:pPr>
              <a:defRPr/>
            </a:pPr>
            <a:endParaRPr lang="ru-RU" dirty="0"/>
          </a:p>
        </p:txBody>
      </p:sp>
      <p:sp>
        <p:nvSpPr>
          <p:cNvPr id="6" name="Номер слайда 4"/>
          <p:cNvSpPr>
            <a:spLocks noGrp="1"/>
          </p:cNvSpPr>
          <p:nvPr>
            <p:ph type="sldNum" sz="quarter" idx="12"/>
          </p:nvPr>
        </p:nvSpPr>
        <p:spPr/>
        <p:txBody>
          <a:bodyPr/>
          <a:lstStyle>
            <a:lvl1pPr>
              <a:defRPr/>
            </a:lvl1pPr>
          </a:lstStyle>
          <a:p>
            <a:pPr>
              <a:defRPr/>
            </a:pPr>
            <a:fld id="{3C4B245C-DA7A-497D-B3D1-81F6FC8C9DCD}" type="slidenum">
              <a:rPr lang="ru-RU"/>
              <a:pPr>
                <a:defRPr/>
              </a:pPr>
              <a:t>‹#›</a:t>
            </a:fld>
            <a:endParaRPr lang="ru-RU" dirty="0"/>
          </a:p>
        </p:txBody>
      </p:sp>
    </p:spTree>
    <p:extLst>
      <p:ext uri="{BB962C8B-B14F-4D97-AF65-F5344CB8AC3E}">
        <p14:creationId xmlns:p14="http://schemas.microsoft.com/office/powerpoint/2010/main" val="315384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22.11.2022</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36563039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22.11.2022</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41398208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22.11.2022</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34063879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22.11.2022</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5774277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22.11.2022</a:t>
            </a:fld>
            <a:endParaRPr lang="ru-RU"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11545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22.11.2022</a:t>
            </a:fld>
            <a:endParaRPr lang="ru-RU"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6289094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22.11.2022</a:t>
            </a:fld>
            <a:endParaRPr lang="ru-RU"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9593623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22.11.2022</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22.11.2022</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5277085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22.11.2022</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8404246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22.11.2022</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4573328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22.11.2022</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37401936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rtlCol="0">
            <a:normAutofit/>
          </a:bodyPr>
          <a:lstStyle/>
          <a:p>
            <a:pPr lvl="0"/>
            <a:endParaRPr lang="ru-RU" noProof="0" dirty="0"/>
          </a:p>
        </p:txBody>
      </p:sp>
      <p:sp>
        <p:nvSpPr>
          <p:cNvPr id="4" name="Дата 10"/>
          <p:cNvSpPr>
            <a:spLocks noGrp="1"/>
          </p:cNvSpPr>
          <p:nvPr>
            <p:ph type="dt" sz="half" idx="10"/>
          </p:nvPr>
        </p:nvSpPr>
        <p:spPr/>
        <p:txBody>
          <a:bodyPr/>
          <a:lstStyle>
            <a:lvl1pPr>
              <a:defRPr/>
            </a:lvl1pPr>
          </a:lstStyle>
          <a:p>
            <a:pPr>
              <a:defRPr/>
            </a:pPr>
            <a:fld id="{A3B6DE92-74F1-48C1-8996-3197988A1A35}" type="datetimeFigureOut">
              <a:rPr lang="ru-RU">
                <a:solidFill>
                  <a:prstClr val="black">
                    <a:lumMod val="50000"/>
                    <a:lumOff val="50000"/>
                  </a:prstClr>
                </a:solidFill>
              </a:rPr>
              <a:pPr>
                <a:defRPr/>
              </a:pPr>
              <a:t>22.11.2022</a:t>
            </a:fld>
            <a:endParaRPr lang="ru-RU" dirty="0">
              <a:solidFill>
                <a:prstClr val="black">
                  <a:lumMod val="50000"/>
                  <a:lumOff val="50000"/>
                </a:prstClr>
              </a:solidFill>
            </a:endParaRPr>
          </a:p>
        </p:txBody>
      </p:sp>
      <p:sp>
        <p:nvSpPr>
          <p:cNvPr id="5" name="Нижний колонтитул 27"/>
          <p:cNvSpPr>
            <a:spLocks noGrp="1"/>
          </p:cNvSpPr>
          <p:nvPr>
            <p:ph type="ftr" sz="quarter" idx="11"/>
          </p:nvPr>
        </p:nvSpPr>
        <p:spPr/>
        <p:txBody>
          <a:bodyPr/>
          <a:lstStyle>
            <a:lvl1pPr>
              <a:defRPr/>
            </a:lvl1pPr>
          </a:lstStyle>
          <a:p>
            <a:pPr>
              <a:defRPr/>
            </a:pPr>
            <a:endParaRPr lang="ru-RU" dirty="0">
              <a:solidFill>
                <a:prstClr val="black">
                  <a:lumMod val="50000"/>
                  <a:lumOff val="50000"/>
                </a:prstClr>
              </a:solidFill>
            </a:endParaRPr>
          </a:p>
        </p:txBody>
      </p:sp>
      <p:sp>
        <p:nvSpPr>
          <p:cNvPr id="6" name="Номер слайда 4"/>
          <p:cNvSpPr>
            <a:spLocks noGrp="1"/>
          </p:cNvSpPr>
          <p:nvPr>
            <p:ph type="sldNum" sz="quarter" idx="12"/>
          </p:nvPr>
        </p:nvSpPr>
        <p:spPr/>
        <p:txBody>
          <a:bodyPr/>
          <a:lstStyle>
            <a:lvl1pPr>
              <a:defRPr/>
            </a:lvl1pPr>
          </a:lstStyle>
          <a:p>
            <a:pPr>
              <a:defRPr/>
            </a:pPr>
            <a:fld id="{3C4B245C-DA7A-497D-B3D1-81F6FC8C9DCD}" type="slidenum">
              <a:rPr lang="ru-RU">
                <a:solidFill>
                  <a:prstClr val="black">
                    <a:lumMod val="50000"/>
                    <a:lumOff val="50000"/>
                  </a:prstClr>
                </a:solidFill>
              </a:rPr>
              <a:pPr>
                <a:def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319070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22.11.2022</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22.11.2022</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22.11.2022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22.11.2022</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22.11.2022</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22.11.2022</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22.11.2022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22.11.2022</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solidFill>
                  <a:prstClr val="black">
                    <a:lumMod val="50000"/>
                    <a:lumOff val="50000"/>
                  </a:prstClr>
                </a:solidFill>
              </a:rPr>
              <a:pPr/>
              <a:t>22.11.2022</a:t>
            </a:fld>
            <a:endParaRPr lang="ru-RU" dirty="0">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6619724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4.jpeg" Type="http://schemas.openxmlformats.org/officeDocument/2006/relationships/image"/><Relationship Id="rId2" Target="../media/image3.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image" Target="../media/image13.jpeg"/><Relationship Id="rId4" Type="http://schemas.openxmlformats.org/officeDocument/2006/relationships/hyperlink" Target="https://yandex.ru/images/search?source=wiz&amp;img_url=http://www.haberarasi.com/images/upload/image/90VKHFUJhsq6fRO5N1Gc.jpg&amp;p=1&amp;text=%D0%BE%20%D0%B1%D1%8E%D0%B4%D0%B6%D0%B5%D1%82%D0%B5%20%D1%8D%D0%BC%D0%B1%D0%BB%D0%B5%D0%BC%D1%8B&amp;noreask=1&amp;pos=34&amp;rpt=simage&amp;lr=100645"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arget="../media/image19.jpeg" Type="http://schemas.openxmlformats.org/officeDocument/2006/relationships/image"/><Relationship Id="rId3" Target="https://yandex.ru/images/search?source=wiz&amp;img_url=http://www.schoolage.ru/uploads/agencies/26/docs/zdanie_upravlenija_obrazovanija%20(1).jpg&amp;text=%D0%B7%D0%B5%D0%BB%D0%B5%D0%BD%D1%87%D1%83%D0%BA%D1%81%D0%BA%D0%B8%D0%B9%20%D1%80%D0%B0%D0%B9%D0%BE%D0%BD%20%D1%84%D0%BE%D1%82%D0%BE%20%D1%83%D1%87%D1%80%D0%B5%D0%B6%D0%B4%D0%B5%D0%BD%D0%B8%D0%B9%20%D0%BE%D0%B1%D1%80%D0%B0%D0%B7%D0%BE%D0%B2%D0%B0%D0%BD%D0%B8%D1%8F&amp;noreask=1&amp;pos=11&amp;lr=100645&amp;rpt=simage" TargetMode="External" Type="http://schemas.openxmlformats.org/officeDocument/2006/relationships/hyperlink"/><Relationship Id="rId7" Target="../media/image18.jpeg"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 Id="rId6" Target="../media/image17.jpeg" Type="http://schemas.openxmlformats.org/officeDocument/2006/relationships/image"/><Relationship Id="rId5" Target="https://yandex.ru/images/search?text=%D1%8D%D0%BC%D0%B1%D0%BB%D0%B5%D0%BC%D1%8B%20%D0%BE%20%D0%B1%D1%8E%D0%B4%D0%B6%D0%B5%D1%82%D0%B5,%20%D0%B4%D0%B5%D0%BD%D1%8C%D0%B3%D0%B0%D1%85%20%D0%B8%20%D0%B1%D1%83%D1%85%D1%83%D1%87%D0%B5%D1%82%D0%B5&amp;img_url=http://future-sales.ru/wp-content/uploads/2013/12/%D0%90%D1%83%D0%B4%D0%B8%D1%82-%D0%BE%D1%82%D0%B4%D0%B5%D0%BB%D0%B0-%D0%BF%D1%80%D0%BE%D0%B4%D0%B0%D0%B62-1024x1024.png&amp;pos=1&amp;rpt=simage" TargetMode="External" Type="http://schemas.openxmlformats.org/officeDocument/2006/relationships/hyperlink"/><Relationship Id="rId4" Target="../media/image16.jpeg" Type="http://schemas.openxmlformats.org/officeDocument/2006/relationships/image"/></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arget="../media/image21.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22.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arget="../charts/chart2.xml" Type="http://schemas.openxmlformats.org/officeDocument/2006/relationships/chart"/><Relationship Id="rId2" Target="../media/image23.jpeg" Type="http://schemas.openxmlformats.org/officeDocument/2006/relationships/image"/><Relationship Id="rId1" Target="../slideLayouts/slideLayout12.xml" Type="http://schemas.openxmlformats.org/officeDocument/2006/relationships/slideLayout"/><Relationship Id="rId4" Target="../media/image24.jpeg" Type="http://schemas.openxmlformats.org/officeDocument/2006/relationships/image"/></Relationships>
</file>

<file path=ppt/slides/_rels/slide19.xml.rels><?xml version="1.0" encoding="UTF-8" standalone="yes" ?><Relationships xmlns="http://schemas.openxmlformats.org/package/2006/relationships"><Relationship Id="rId3" Target="../media/image25.jpeg" Type="http://schemas.openxmlformats.org/officeDocument/2006/relationships/image"/><Relationship Id="rId2" Target="../charts/chart3.xml" Type="http://schemas.openxmlformats.org/officeDocument/2006/relationships/chart"/><Relationship Id="rId1" Target="../slideLayouts/slideLayout12.xml" Type="http://schemas.openxmlformats.org/officeDocument/2006/relationships/slideLayout"/><Relationship Id="rId4" Target="../media/image26.jpeg" Type="http://schemas.openxmlformats.org/officeDocument/2006/relationships/image"/></Relationships>
</file>

<file path=ppt/slides/_rels/slide2.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chart" Target="../charts/chart4.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arget="../charts/chart5.xml" Type="http://schemas.openxmlformats.org/officeDocument/2006/relationships/chart"/><Relationship Id="rId2" Target="../media/image30.jpeg" Type="http://schemas.openxmlformats.org/officeDocument/2006/relationships/image"/><Relationship Id="rId1" Target="../slideLayouts/slideLayout12.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31.jpeg" Type="http://schemas.openxmlformats.org/officeDocument/2006/relationships/image"/><Relationship Id="rId2" Target="../charts/chart6.xml" Type="http://schemas.openxmlformats.org/officeDocument/2006/relationships/chart"/><Relationship Id="rId1" Target="../slideLayouts/slideLayout12.xml" Type="http://schemas.openxmlformats.org/officeDocument/2006/relationships/slideLayout"/></Relationships>
</file>

<file path=ppt/slides/_rels/slide23.xml.rels><?xml version="1.0" encoding="UTF-8" standalone="yes" ?><Relationships xmlns="http://schemas.openxmlformats.org/package/2006/relationships"><Relationship Id="rId3" Target="../charts/chart7.xml" Type="http://schemas.openxmlformats.org/officeDocument/2006/relationships/chart"/><Relationship Id="rId2" Target="../media/image32.jpeg" Type="http://schemas.openxmlformats.org/officeDocument/2006/relationships/image"/><Relationship Id="rId1" Target="../slideLayouts/slideLayout12.xml" Type="http://schemas.openxmlformats.org/officeDocument/2006/relationships/slideLayout"/><Relationship Id="rId5" Target="../media/image33.jpeg" Type="http://schemas.openxmlformats.org/officeDocument/2006/relationships/image"/><Relationship Id="rId4" Target="../charts/chart8.xml" Type="http://schemas.openxmlformats.org/officeDocument/2006/relationships/chart"/></Relationships>
</file>

<file path=ppt/slides/_rels/slide24.xml.rels><?xml version="1.0" encoding="UTF-8" standalone="yes" ?><Relationships xmlns="http://schemas.openxmlformats.org/package/2006/relationships"><Relationship Id="rId3" Target="../media/image34.jpeg" Type="http://schemas.openxmlformats.org/officeDocument/2006/relationships/image"/><Relationship Id="rId2" Target="../charts/chart9.xml" Type="http://schemas.openxmlformats.org/officeDocument/2006/relationships/chart"/><Relationship Id="rId1" Target="../slideLayouts/slideLayout12.xml" Type="http://schemas.openxmlformats.org/officeDocument/2006/relationships/slideLayout"/></Relationships>
</file>

<file path=ppt/slides/_rels/slide25.xml.rels><?xml version="1.0" encoding="UTF-8" standalone="yes" ?><Relationships xmlns="http://schemas.openxmlformats.org/package/2006/relationships"><Relationship Id="rId8" Target="../diagrams/quickStyle2.xml" Type="http://schemas.openxmlformats.org/officeDocument/2006/relationships/diagramQuickStyle"/><Relationship Id="rId13" Target="../diagrams/quickStyle3.xml" Type="http://schemas.openxmlformats.org/officeDocument/2006/relationships/diagramQuickStyle"/><Relationship Id="rId3" Target="../slideLayouts/slideLayout4.xml" Type="http://schemas.openxmlformats.org/officeDocument/2006/relationships/slideLayout"/><Relationship Id="rId7" Target="../diagrams/layout2.xml" Type="http://schemas.openxmlformats.org/officeDocument/2006/relationships/diagramLayout"/><Relationship Id="rId12" Target="../diagrams/layout3.xml" Type="http://schemas.openxmlformats.org/officeDocument/2006/relationships/diagramLayout"/><Relationship Id="rId17" Target="../media/image37.wmf" Type="http://schemas.openxmlformats.org/officeDocument/2006/relationships/image"/><Relationship Id="rId2" Target="../activeX/activeX2.xml" Type="http://schemas.openxmlformats.org/officeDocument/2006/relationships/control"/><Relationship Id="rId16" Target="../media/image36.jpeg" Type="http://schemas.openxmlformats.org/officeDocument/2006/relationships/image"/><Relationship Id="rId1" Target="../drawings/vmlDrawing2.vml" Type="http://schemas.openxmlformats.org/officeDocument/2006/relationships/vmlDrawing"/><Relationship Id="rId6" Target="../diagrams/data2.xml" Type="http://schemas.openxmlformats.org/officeDocument/2006/relationships/diagramData"/><Relationship Id="rId11" Target="../diagrams/data3.xml" Type="http://schemas.openxmlformats.org/officeDocument/2006/relationships/diagramData"/><Relationship Id="rId5" Target="../charts/chart10.xml" Type="http://schemas.openxmlformats.org/officeDocument/2006/relationships/chart"/><Relationship Id="rId15" Target="../diagrams/drawing3.xml" Type="http://schemas.microsoft.com/office/2007/relationships/diagramDrawing"/><Relationship Id="rId10" Target="../diagrams/drawing2.xml" Type="http://schemas.microsoft.com/office/2007/relationships/diagramDrawing"/><Relationship Id="rId4" Target="../notesSlides/notesSlide2.xml" Type="http://schemas.openxmlformats.org/officeDocument/2006/relationships/notesSlide"/><Relationship Id="rId9" Target="../diagrams/colors2.xml" Type="http://schemas.openxmlformats.org/officeDocument/2006/relationships/diagramColors"/><Relationship Id="rId14" Target="../diagrams/colors3.xml" Type="http://schemas.openxmlformats.org/officeDocument/2006/relationships/diagramColors"/></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yandex.ru/images/search?source=wiz&amp;img_url=http://dtpochevidets.ru/upload/iblock/fc5/4844579717076c48fe1fbe2a3feb66a0.jpeg&amp;p=4&amp;text=%D0%BE%20%D0%B1%D1%8E%D0%B4%D0%B6%D0%B5%D1%82%D0%B5%20%D1%8D%D0%BC%D0%B1%D0%BB%D0%B5%D0%BC%D1%8B&amp;noreask=1&amp;pos=124&amp;rpt=simage&amp;lr=10064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arget="https://yandex.ru/images/search?source=wiz&amp;img_url=http://www.kchr.ru/upload/iblock/a50/DSC_0957.JPG&amp;p=1&amp;text=%D0%B7%D0%B5%D0%BB%D0%B5%D0%BD%D1%87%D1%83%D0%BA%D1%81%D0%BA%D0%B8%D0%B9%20%D1%80%D0%B0%D0%B9%D0%BE%D0%BD%20-%20%D0%B4%D0%B5%D1%82%D1%81%D0%B0%D0%B4%D1%8B&amp;noreask=1&amp;pos=37&amp;rpt=simage&amp;lr=100645" TargetMode="External" Type="http://schemas.openxmlformats.org/officeDocument/2006/relationships/hyperlink"/><Relationship Id="rId7" Target="../media/image42.jpeg" Type="http://schemas.openxmlformats.org/officeDocument/2006/relationships/image"/><Relationship Id="rId2" Target="../media/image39.jpeg" Type="http://schemas.openxmlformats.org/officeDocument/2006/relationships/image"/><Relationship Id="rId1" Target="../slideLayouts/slideLayout2.xml" Type="http://schemas.openxmlformats.org/officeDocument/2006/relationships/slideLayout"/><Relationship Id="rId6" Target="../media/image41.jpeg" Type="http://schemas.openxmlformats.org/officeDocument/2006/relationships/image"/><Relationship Id="rId5" Target="https://yandex.ru/images/search?source=wiz&amp;img_url=http://www.skfo.ru/public/im/uploads/6a2be6.jpg&amp;text=%D0%B7%D0%B5%D0%BB%D0%B5%D0%BD%D1%87%D1%83%D0%BA%D1%81%D0%BA%D0%B8%D0%B9%20%D1%80%D0%B0%D0%B9%D0%BE%D0%BD%20-%20%D0%B4%D0%B5%D1%82%D1%81%D0%B0%D0%B4%D1%8B&amp;noreask=1&amp;pos=7&amp;lr=100645&amp;rpt=simage" TargetMode="External" Type="http://schemas.openxmlformats.org/officeDocument/2006/relationships/hyperlink"/><Relationship Id="rId4" Target="../media/image40.jpeg" Type="http://schemas.openxmlformats.org/officeDocument/2006/relationships/image"/></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arget="../media/image7.jpeg" Type="http://schemas.openxmlformats.org/officeDocument/2006/relationships/image"/><Relationship Id="rId3" Target="https://ru.wikipedia.org/wiki/%D0%97%D0%B5%D0%BB%D0%B5%D0%BD%D1%87%D1%83%D0%BA%D1%81%D0%BA%D0%B0%D1%8F" TargetMode="External" Type="http://schemas.openxmlformats.org/officeDocument/2006/relationships/hyperlink"/><Relationship Id="rId7" Target="https://ru.wikipedia.org/wiki/%D0%9A%D1%8B%D0%B7%D1%8B%D0%BB-%D0%9E%D0%BA%D1%82%D1%8F%D0%B1%D1%80%D1%8C_(%D0%9A%D0%B0%D1%80%D0%B0%D1%87%D0%B0%D0%B5%D0%B2%D0%BE-%D0%A7%D0%B5%D1%80%D0%BA%D0%B5%D1%81%D0%B8%D1%8F)" TargetMode="External" Type="http://schemas.openxmlformats.org/officeDocument/2006/relationships/hyperlink"/><Relationship Id="rId2" Target="../media/image6.png" Type="http://schemas.openxmlformats.org/officeDocument/2006/relationships/image"/><Relationship Id="rId1" Target="../slideLayouts/slideLayout2.xml" Type="http://schemas.openxmlformats.org/officeDocument/2006/relationships/slideLayout"/><Relationship Id="rId6" Target="https://ru.wikipedia.org/wiki/%D0%98%D1%81%D0%BF%D1%80%D0%B0%D0%B2%D0%BD%D0%B0%D1%8F" TargetMode="External" Type="http://schemas.openxmlformats.org/officeDocument/2006/relationships/hyperlink"/><Relationship Id="rId5" Target="https://ru.wikipedia.org/wiki/%D0%9A%D0%B0%D1%80%D0%B4%D0%BE%D0%BD%D0%B8%D0%BA%D1%81%D0%BA%D0%B0%D1%8F" TargetMode="External" Type="http://schemas.openxmlformats.org/officeDocument/2006/relationships/hyperlink"/><Relationship Id="rId4" Target="https://ru.wikipedia.org/wiki/%D0%A1%D1%82%D0%BE%D1%80%D0%BE%D0%B6%D0%B5%D0%B2%D0%B0%D1%8F_(%D0%9A%D0%B0%D1%80%D0%B0%D1%87%D0%B0%D0%B5%D0%B2%D0%BE-%D0%A7%D0%B5%D1%80%D0%BA%D0%B5%D1%81%D0%B8%D1%8F)" TargetMode="External" Type="http://schemas.openxmlformats.org/officeDocument/2006/relationships/hyperlink"/></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arget="../media/image43.jpeg" Type="http://schemas.openxmlformats.org/officeDocument/2006/relationships/imag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2" Target="../media/image44.jpe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3" Target="../media/image46.jpeg" Type="http://schemas.openxmlformats.org/officeDocument/2006/relationships/image"/><Relationship Id="rId2" Target="../media/image45.jpeg" Type="http://schemas.openxmlformats.org/officeDocument/2006/relationships/image"/><Relationship Id="rId1" Target="../slideLayouts/slideLayout1.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48.jpeg" Type="http://schemas.openxmlformats.org/officeDocument/2006/relationships/image"/><Relationship Id="rId2" Target="../media/image47.jpeg" Type="http://schemas.openxmlformats.org/officeDocument/2006/relationships/image"/><Relationship Id="rId1" Target="../slideLayouts/slideLayout7.xml" Type="http://schemas.openxmlformats.org/officeDocument/2006/relationships/slideLayout"/><Relationship Id="rId4" Target="../media/image49.jpeg" Type="http://schemas.openxmlformats.org/officeDocument/2006/relationships/image"/></Relationships>
</file>

<file path=ppt/slides/_rels/slide35.xml.rels><?xml version="1.0" encoding="UTF-8" standalone="yes" ?><Relationships xmlns="http://schemas.openxmlformats.org/package/2006/relationships"><Relationship Id="rId2" Target="../media/image50.jpeg" Type="http://schemas.openxmlformats.org/officeDocument/2006/relationships/image"/><Relationship Id="rId1" Target="../slideLayouts/slideLayout7.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52.jpeg" Type="http://schemas.openxmlformats.org/officeDocument/2006/relationships/image"/><Relationship Id="rId2" Target="../media/image51.jpeg" Type="http://schemas.openxmlformats.org/officeDocument/2006/relationships/image"/><Relationship Id="rId1" Target="../slideLayouts/slideLayout7.xml" Type="http://schemas.openxmlformats.org/officeDocument/2006/relationships/slideLayout"/><Relationship Id="rId4" Target="../media/image53.jpeg" Type="http://schemas.openxmlformats.org/officeDocument/2006/relationships/image"/></Relationships>
</file>

<file path=ppt/slides/_rels/slide37.xml.rels><?xml version="1.0" encoding="UTF-8" standalone="yes" ?><Relationships xmlns="http://schemas.openxmlformats.org/package/2006/relationships"><Relationship Id="rId3" Target="../media/image54.jpeg" Type="http://schemas.openxmlformats.org/officeDocument/2006/relationships/image"/><Relationship Id="rId2" Target="../notesSlides/notesSlide4.xml" Type="http://schemas.openxmlformats.org/officeDocument/2006/relationships/notesSlide"/><Relationship Id="rId1" Target="../slideLayouts/slideLayout7.xml" Type="http://schemas.openxmlformats.org/officeDocument/2006/relationships/slideLayout"/><Relationship Id="rId4" Target="../media/image55.jpeg" Type="http://schemas.openxmlformats.org/officeDocument/2006/relationships/image"/></Relationships>
</file>

<file path=ppt/slides/_rels/slide38.xml.rels><?xml version="1.0" encoding="UTF-8" standalone="yes" ?><Relationships xmlns="http://schemas.openxmlformats.org/package/2006/relationships"><Relationship Id="rId3" Target="../media/image57.jpeg" Type="http://schemas.openxmlformats.org/officeDocument/2006/relationships/image"/><Relationship Id="rId2" Target="../media/image56.jpeg" Type="http://schemas.openxmlformats.org/officeDocument/2006/relationships/image"/><Relationship Id="rId1" Target="../slideLayouts/slideLayout7.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59.png" Type="http://schemas.openxmlformats.org/officeDocument/2006/relationships/image"/><Relationship Id="rId2" Target="../media/image58.jpe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arget="../media/image61.jpeg" Type="http://schemas.openxmlformats.org/officeDocument/2006/relationships/image"/><Relationship Id="rId2" Target="../media/image60.wmf" Type="http://schemas.openxmlformats.org/officeDocument/2006/relationships/image"/><Relationship Id="rId1" Target="../slideLayouts/slideLayout7.xml" Type="http://schemas.openxmlformats.org/officeDocument/2006/relationships/slideLayout"/><Relationship Id="rId4" Target="../media/image62.jpeg" Type="http://schemas.openxmlformats.org/officeDocument/2006/relationships/image"/></Relationships>
</file>

<file path=ppt/slides/_rels/slide41.xml.rels><?xml version="1.0" encoding="UTF-8" standalone="yes" ?><Relationships xmlns="http://schemas.openxmlformats.org/package/2006/relationships"><Relationship Id="rId3" Target="../media/image64.jpeg" Type="http://schemas.openxmlformats.org/officeDocument/2006/relationships/image"/><Relationship Id="rId2" Target="../media/image63.jpeg" Type="http://schemas.openxmlformats.org/officeDocument/2006/relationships/image"/><Relationship Id="rId1" Target="../slideLayouts/slideLayout7.xml" Type="http://schemas.openxmlformats.org/officeDocument/2006/relationships/slideLayout"/></Relationships>
</file>

<file path=ppt/slides/_rels/slide42.xml.rels><?xml version="1.0" encoding="UTF-8" standalone="yes" ?><Relationships xmlns="http://schemas.openxmlformats.org/package/2006/relationships"><Relationship Id="rId3" Target="../media/image66.jpeg" Type="http://schemas.openxmlformats.org/officeDocument/2006/relationships/image"/><Relationship Id="rId2" Target="../media/image65.jpeg" Type="http://schemas.openxmlformats.org/officeDocument/2006/relationships/image"/><Relationship Id="rId1" Target="../slideLayouts/slideLayout7.xml" Type="http://schemas.openxmlformats.org/officeDocument/2006/relationships/slideLayout"/></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3" Target="../media/image71.jpeg" Type="http://schemas.openxmlformats.org/officeDocument/2006/relationships/image"/><Relationship Id="rId2" Target="../media/image70.jpeg" Type="http://schemas.openxmlformats.org/officeDocument/2006/relationships/image"/><Relationship Id="rId1" Target="../slideLayouts/slideLayout7.xml" Type="http://schemas.openxmlformats.org/officeDocument/2006/relationships/slideLayout"/><Relationship Id="rId4" Target="../media/image72.jpeg" Type="http://schemas.openxmlformats.org/officeDocument/2006/relationships/image"/></Relationships>
</file>

<file path=ppt/slides/_rels/slide45.xml.rels><?xml version="1.0" encoding="UTF-8" standalone="yes" ?><Relationships xmlns="http://schemas.openxmlformats.org/package/2006/relationships"><Relationship Id="rId3" Target="../media/image73.jpeg" Type="http://schemas.openxmlformats.org/officeDocument/2006/relationships/image"/><Relationship Id="rId2" Target="../charts/chart11.xml" Type="http://schemas.openxmlformats.org/officeDocument/2006/relationships/chart"/><Relationship Id="rId1" Target="../slideLayouts/slideLayout2.xml" Type="http://schemas.openxmlformats.org/officeDocument/2006/relationships/slideLayout"/></Relationships>
</file>

<file path=ppt/slides/_rels/slide46.xml.rels><?xml version="1.0" encoding="UTF-8" standalone="yes" ?><Relationships xmlns="http://schemas.openxmlformats.org/package/2006/relationships"><Relationship Id="rId3" Target="../media/image75.jpeg" Type="http://schemas.openxmlformats.org/officeDocument/2006/relationships/image"/><Relationship Id="rId2" Target="../media/image74.jpeg" Type="http://schemas.openxmlformats.org/officeDocument/2006/relationships/image"/><Relationship Id="rId1" Target="../slideLayouts/slideLayout2.xml" Type="http://schemas.openxmlformats.org/officeDocument/2006/relationships/slideLayout"/></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www.obrazovanie09.ru/" TargetMode="Externa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48.xml.rels><?xml version="1.0" encoding="UTF-8" standalone="yes" ?><Relationships xmlns="http://schemas.openxmlformats.org/package/2006/relationships"><Relationship Id="rId3" Target="../media/image77.jpeg" Type="http://schemas.openxmlformats.org/officeDocument/2006/relationships/image"/><Relationship Id="rId2" Target="../charts/chart13.xml" Type="http://schemas.openxmlformats.org/officeDocument/2006/relationships/chart"/><Relationship Id="rId1" Target="../slideLayouts/slideLayout2.xml" Type="http://schemas.openxmlformats.org/officeDocument/2006/relationships/slideLayout"/><Relationship Id="rId4" Target="../media/image78.jpeg" Type="http://schemas.openxmlformats.org/officeDocument/2006/relationships/image"/></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arget="../media/image8.jpeg" Type="http://schemas.openxmlformats.org/officeDocument/2006/relationships/image"/><Relationship Id="rId1" Target="../slideLayouts/slideLayout2.xml" Type="http://schemas.openxmlformats.org/officeDocument/2006/relationships/slideLayout"/></Relationships>
</file>

<file path=ppt/slides/_rels/slide50.xml.rels><?xml version="1.0" encoding="UTF-8" standalone="yes" ?><Relationships xmlns="http://schemas.openxmlformats.org/package/2006/relationships"><Relationship Id="rId3" Target="../media/image80.jpeg" Type="http://schemas.openxmlformats.org/officeDocument/2006/relationships/image"/><Relationship Id="rId2" Target="../charts/chart15.xml" Type="http://schemas.openxmlformats.org/officeDocument/2006/relationships/chart"/><Relationship Id="rId1" Target="../slideLayouts/slideLayout2.xml" Type="http://schemas.openxmlformats.org/officeDocument/2006/relationships/slideLayout"/></Relationships>
</file>

<file path=ppt/slides/_rels/slide51.xml.rels><?xml version="1.0" encoding="UTF-8" standalone="yes" ?><Relationships xmlns="http://schemas.openxmlformats.org/package/2006/relationships"><Relationship Id="rId3" Target="../diagrams/data4.xml" Type="http://schemas.openxmlformats.org/officeDocument/2006/relationships/diagramData"/><Relationship Id="rId7" Target="../diagrams/drawing4.xml" Type="http://schemas.microsoft.com/office/2007/relationships/diagramDrawing"/><Relationship Id="rId2" Target="../media/image81.jpeg" Type="http://schemas.openxmlformats.org/officeDocument/2006/relationships/image"/><Relationship Id="rId1" Target="../slideLayouts/slideLayout2.xml" Type="http://schemas.openxmlformats.org/officeDocument/2006/relationships/slideLayout"/><Relationship Id="rId6" Target="../diagrams/colors4.xml" Type="http://schemas.openxmlformats.org/officeDocument/2006/relationships/diagramColors"/><Relationship Id="rId5" Target="../diagrams/quickStyle4.xml" Type="http://schemas.openxmlformats.org/officeDocument/2006/relationships/diagramQuickStyle"/><Relationship Id="rId4" Target="../diagrams/layout4.xml" Type="http://schemas.openxmlformats.org/officeDocument/2006/relationships/diagramLayout"/></Relationships>
</file>

<file path=ppt/slides/_rels/slide52.xml.rels><?xml version="1.0" encoding="UTF-8" standalone="yes" ?><Relationships xmlns="http://schemas.openxmlformats.org/package/2006/relationships"><Relationship Id="rId2" Target="../media/image82.jpeg" Type="http://schemas.openxmlformats.org/officeDocument/2006/relationships/image"/><Relationship Id="rId1" Target="../slideLayouts/slideLayout7.xml" Type="http://schemas.openxmlformats.org/officeDocument/2006/relationships/slideLayout"/></Relationships>
</file>

<file path=ppt/slides/_rels/slide53.xml.rels><?xml version="1.0" encoding="UTF-8" standalone="yes" ?><Relationships xmlns="http://schemas.openxmlformats.org/package/2006/relationships"><Relationship Id="rId2" Target="../media/image83.jpeg" Type="http://schemas.openxmlformats.org/officeDocument/2006/relationships/image"/><Relationship Id="rId1" Target="../slideLayouts/slideLayout2.xml" Type="http://schemas.openxmlformats.org/officeDocument/2006/relationships/slideLayout"/></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arget="../media/image85.jpeg" Type="http://schemas.openxmlformats.org/officeDocument/2006/relationships/image"/><Relationship Id="rId2" Target="../media/image84.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9.jpeg" Type="http://schemas.openxmlformats.org/officeDocument/2006/relationships/image"/><Relationship Id="rId1" Target="../slideLayouts/slideLayout7.xml" Type="http://schemas.openxmlformats.org/officeDocument/2006/relationships/slideLayout"/></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arget="../media/image11.png" Type="http://schemas.openxmlformats.org/officeDocument/2006/relationships/image"/><Relationship Id="rId2" Target="../media/image10.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512" y="188640"/>
            <a:ext cx="8999984" cy="1080120"/>
          </a:xfrm>
          <a:solidFill>
            <a:schemeClr val="accent1">
              <a:lumMod val="60000"/>
              <a:lumOff val="40000"/>
            </a:schemeClr>
          </a:solidFill>
          <a:effectLst>
            <a:reflection blurRad="6350" stA="50000" endA="300" endPos="90000" dir="5400000" sy="-100000" algn="bl" rotWithShape="0"/>
          </a:effectLst>
        </p:spPr>
        <p:txBody>
          <a:bodyPr>
            <a:noAutofit/>
          </a:bodyPr>
          <a:lstStyle/>
          <a:p>
            <a:r>
              <a:rPr lang="ru-RU" sz="6600" b="1" dirty="0" smtClean="0">
                <a:solidFill>
                  <a:schemeClr val="accent1">
                    <a:lumMod val="75000"/>
                  </a:schemeClr>
                </a:solidFill>
                <a:effectLst>
                  <a:outerShdw blurRad="38100" dist="38100" dir="2700000" algn="tl">
                    <a:srgbClr val="000000">
                      <a:alpha val="43137"/>
                    </a:srgbClr>
                  </a:outerShdw>
                </a:effectLst>
              </a:rPr>
              <a:t>БЮДЖЕТ для ГРАЖДАН</a:t>
            </a:r>
            <a:endParaRPr lang="ru-RU" sz="6600" b="1" dirty="0">
              <a:solidFill>
                <a:schemeClr val="accent1">
                  <a:lumMod val="75000"/>
                </a:schemeClr>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76872"/>
            <a:ext cx="4029075" cy="432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одзаголовок 2"/>
          <p:cNvSpPr txBox="1">
            <a:spLocks/>
          </p:cNvSpPr>
          <p:nvPr/>
        </p:nvSpPr>
        <p:spPr>
          <a:xfrm>
            <a:off x="0" y="1340768"/>
            <a:ext cx="4464496" cy="4326100"/>
          </a:xfrm>
          <a:prstGeom prst="rect">
            <a:avLst/>
          </a:prstGeom>
          <a:solidFill>
            <a:srgbClr val="CDDDAD"/>
          </a:solidFill>
        </p:spPr>
        <p:txBody>
          <a:bodyPr vert="horz" anchor="b">
            <a:no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lgn="ctr"/>
            <a:endParaRPr lang="ru-RU" b="1" dirty="0" smtClean="0">
              <a:solidFill>
                <a:schemeClr val="tx2">
                  <a:lumMod val="50000"/>
                </a:schemeClr>
              </a:solidFill>
              <a:latin typeface="Times New Roman" pitchFamily="18" charset="0"/>
              <a:cs typeface="Times New Roman" pitchFamily="18" charset="0"/>
            </a:endParaRPr>
          </a:p>
          <a:p>
            <a:pPr algn="ctr"/>
            <a:endParaRPr lang="ru-RU" b="1" dirty="0" smtClean="0">
              <a:solidFill>
                <a:schemeClr val="tx2">
                  <a:lumMod val="50000"/>
                </a:schemeClr>
              </a:solidFill>
              <a:latin typeface="Times New Roman" pitchFamily="18" charset="0"/>
              <a:cs typeface="Times New Roman" pitchFamily="18" charset="0"/>
            </a:endParaRPr>
          </a:p>
          <a:p>
            <a:pPr algn="ctr"/>
            <a:r>
              <a:rPr lang="ru-RU" b="1" i="1" dirty="0" smtClean="0">
                <a:solidFill>
                  <a:schemeClr val="tx2">
                    <a:lumMod val="50000"/>
                  </a:schemeClr>
                </a:solidFill>
                <a:latin typeface="Times New Roman" pitchFamily="18" charset="0"/>
                <a:cs typeface="Times New Roman" pitchFamily="18" charset="0"/>
              </a:rPr>
              <a:t>Решение </a:t>
            </a:r>
          </a:p>
          <a:p>
            <a:pPr algn="ctr"/>
            <a:r>
              <a:rPr lang="ru-RU" b="1" i="1" dirty="0" smtClean="0">
                <a:solidFill>
                  <a:schemeClr val="tx2">
                    <a:lumMod val="50000"/>
                  </a:schemeClr>
                </a:solidFill>
                <a:latin typeface="Times New Roman" pitchFamily="18" charset="0"/>
                <a:cs typeface="Times New Roman" pitchFamily="18" charset="0"/>
              </a:rPr>
              <a:t>Совета Зеленчукского муниципального района от 17.11.2022 № 186 «О проекте бюджета Зеленчукского муниципального района</a:t>
            </a:r>
          </a:p>
          <a:p>
            <a:pPr algn="ctr"/>
            <a:r>
              <a:rPr lang="ru-RU" b="1" i="1" dirty="0" smtClean="0">
                <a:solidFill>
                  <a:schemeClr val="tx2">
                    <a:lumMod val="50000"/>
                  </a:schemeClr>
                </a:solidFill>
                <a:latin typeface="Times New Roman" pitchFamily="18" charset="0"/>
                <a:cs typeface="Times New Roman" pitchFamily="18" charset="0"/>
              </a:rPr>
              <a:t> Карачаево-Черкесской Республики  на 2023 год и плановый период</a:t>
            </a:r>
          </a:p>
          <a:p>
            <a:pPr algn="ctr"/>
            <a:r>
              <a:rPr lang="ru-RU" b="1" i="1" dirty="0" smtClean="0">
                <a:solidFill>
                  <a:schemeClr val="tx2">
                    <a:lumMod val="50000"/>
                  </a:schemeClr>
                </a:solidFill>
                <a:latin typeface="Times New Roman" pitchFamily="18" charset="0"/>
                <a:cs typeface="Times New Roman" pitchFamily="18" charset="0"/>
              </a:rPr>
              <a:t> 2024 и 2025 годы»</a:t>
            </a:r>
          </a:p>
          <a:p>
            <a:endParaRPr lang="ru-RU" b="1" dirty="0">
              <a:solidFill>
                <a:schemeClr val="tx2">
                  <a:lumMod val="50000"/>
                </a:schemeClr>
              </a:solidFill>
              <a:effectLst>
                <a:outerShdw blurRad="38100" dist="38100" dir="2700000" algn="tl">
                  <a:srgbClr val="000000">
                    <a:alpha val="43137"/>
                  </a:srgbClr>
                </a:outerShdw>
              </a:effectLst>
            </a:endParaRPr>
          </a:p>
        </p:txBody>
      </p:sp>
      <p:pic>
        <p:nvPicPr>
          <p:cNvPr id="7170" name="Picture 2" descr="C:\Users\Savchenko\Desktop\презентации\рисонок архыз.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1340768"/>
            <a:ext cx="4029074"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57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26" descr="https://im2-tub-ru.yandex.net/i?id=19c6f6ca21006b1193919eda5c352d0a&amp;n=33&amp;h=190&amp;w=261">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73658" y="1844824"/>
            <a:ext cx="8072705" cy="4752529"/>
          </a:xfrm>
          <a:prstGeom prst="rect">
            <a:avLst/>
          </a:prstGeom>
          <a:noFill/>
          <a:ln>
            <a:noFill/>
          </a:ln>
        </p:spPr>
      </p:pic>
      <p:sp>
        <p:nvSpPr>
          <p:cNvPr id="3" name="TextBox 2"/>
          <p:cNvSpPr txBox="1"/>
          <p:nvPr/>
        </p:nvSpPr>
        <p:spPr>
          <a:xfrm rot="5400000">
            <a:off x="1465684" y="2307815"/>
            <a:ext cx="1071185" cy="3125223"/>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5" name="TextBox 4"/>
          <p:cNvSpPr txBox="1"/>
          <p:nvPr/>
        </p:nvSpPr>
        <p:spPr>
          <a:xfrm rot="5400000">
            <a:off x="6033571" y="418266"/>
            <a:ext cx="1072311" cy="3925427"/>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lIns="36000" rIns="36000"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6" name="TextBox 5"/>
          <p:cNvSpPr txBox="1"/>
          <p:nvPr/>
        </p:nvSpPr>
        <p:spPr>
          <a:xfrm rot="16200000">
            <a:off x="1472444" y="839925"/>
            <a:ext cx="1190804" cy="3200604"/>
          </a:xfrm>
          <a:prstGeom prst="rect">
            <a:avLst/>
          </a:prstGeom>
          <a:solidFill>
            <a:srgbClr val="CCCCFF"/>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9" name="TextBox 8"/>
          <p:cNvSpPr txBox="1"/>
          <p:nvPr/>
        </p:nvSpPr>
        <p:spPr>
          <a:xfrm>
            <a:off x="539552" y="1988841"/>
            <a:ext cx="2999236" cy="936103"/>
          </a:xfrm>
          <a:prstGeom prst="rect">
            <a:avLst/>
          </a:prstGeom>
          <a:ln/>
        </p:spPr>
        <p:style>
          <a:lnRef idx="1">
            <a:schemeClr val="accent5"/>
          </a:lnRef>
          <a:fillRef idx="2">
            <a:schemeClr val="accent5"/>
          </a:fillRef>
          <a:effectRef idx="1">
            <a:schemeClr val="accent5"/>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a:solidFill>
                  <a:schemeClr val="tx1"/>
                </a:solidFill>
              </a:rPr>
              <a:t>Бюджетном </a:t>
            </a:r>
            <a:endParaRPr lang="en-US" b="1" dirty="0" smtClean="0">
              <a:solidFill>
                <a:schemeClr val="tx1"/>
              </a:solidFill>
            </a:endParaRPr>
          </a:p>
          <a:p>
            <a:pPr>
              <a:defRPr/>
            </a:pPr>
            <a:r>
              <a:rPr lang="ru-RU" b="1" dirty="0" smtClean="0">
                <a:solidFill>
                  <a:schemeClr val="tx1"/>
                </a:solidFill>
              </a:rPr>
              <a:t>послании </a:t>
            </a:r>
            <a:endParaRPr lang="en-US" b="1" dirty="0" smtClean="0">
              <a:solidFill>
                <a:schemeClr val="tx1"/>
              </a:solidFill>
            </a:endParaRPr>
          </a:p>
          <a:p>
            <a:pPr>
              <a:defRPr/>
            </a:pPr>
            <a:r>
              <a:rPr lang="ru-RU" b="1" dirty="0" smtClean="0">
                <a:solidFill>
                  <a:schemeClr val="tx1"/>
                </a:solidFill>
              </a:rPr>
              <a:t>Президента </a:t>
            </a:r>
            <a:r>
              <a:rPr lang="ru-RU" b="1" dirty="0">
                <a:solidFill>
                  <a:schemeClr val="tx1"/>
                </a:solidFill>
              </a:rPr>
              <a:t>Российской </a:t>
            </a:r>
            <a:endParaRPr lang="ru-RU" b="1" dirty="0" smtClean="0">
              <a:solidFill>
                <a:schemeClr val="tx1"/>
              </a:solidFill>
            </a:endParaRPr>
          </a:p>
          <a:p>
            <a:pPr>
              <a:defRPr/>
            </a:pPr>
            <a:r>
              <a:rPr lang="ru-RU" b="1" dirty="0" smtClean="0">
                <a:solidFill>
                  <a:schemeClr val="tx1"/>
                </a:solidFill>
              </a:rPr>
              <a:t>Федерации</a:t>
            </a:r>
          </a:p>
          <a:p>
            <a:pPr>
              <a:defRPr/>
            </a:pPr>
            <a:endParaRPr lang="ru-RU" b="1" dirty="0"/>
          </a:p>
        </p:txBody>
      </p:sp>
      <p:sp>
        <p:nvSpPr>
          <p:cNvPr id="10" name="TextBox 9"/>
          <p:cNvSpPr txBox="1"/>
          <p:nvPr/>
        </p:nvSpPr>
        <p:spPr>
          <a:xfrm>
            <a:off x="543305" y="3451138"/>
            <a:ext cx="2876567" cy="846094"/>
          </a:xfrm>
          <a:prstGeom prst="rect">
            <a:avLst/>
          </a:prstGeom>
          <a:ln/>
        </p:spPr>
        <p:style>
          <a:lnRef idx="1">
            <a:schemeClr val="accent4"/>
          </a:lnRef>
          <a:fillRef idx="2">
            <a:schemeClr val="accent4"/>
          </a:fillRef>
          <a:effectRef idx="1">
            <a:schemeClr val="accent4"/>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smtClean="0">
                <a:solidFill>
                  <a:schemeClr val="tx1"/>
                </a:solidFill>
              </a:rPr>
              <a:t>Основных направлениях </a:t>
            </a:r>
            <a:endParaRPr lang="en-US" b="1" dirty="0" smtClean="0">
              <a:solidFill>
                <a:schemeClr val="tx1"/>
              </a:solidFill>
            </a:endParaRPr>
          </a:p>
          <a:p>
            <a:pPr>
              <a:defRPr/>
            </a:pPr>
            <a:r>
              <a:rPr lang="ru-RU" b="1" dirty="0" smtClean="0">
                <a:solidFill>
                  <a:schemeClr val="tx1"/>
                </a:solidFill>
              </a:rPr>
              <a:t>бюджетной и налоговой </a:t>
            </a:r>
          </a:p>
          <a:p>
            <a:pPr>
              <a:defRPr/>
            </a:pPr>
            <a:r>
              <a:rPr lang="ru-RU" b="1" dirty="0" smtClean="0">
                <a:solidFill>
                  <a:schemeClr val="tx1"/>
                </a:solidFill>
              </a:rPr>
              <a:t>политики района</a:t>
            </a:r>
            <a:endParaRPr lang="ru-RU" b="1" dirty="0">
              <a:solidFill>
                <a:schemeClr val="tx1"/>
              </a:solidFill>
            </a:endParaRPr>
          </a:p>
        </p:txBody>
      </p:sp>
      <p:sp>
        <p:nvSpPr>
          <p:cNvPr id="12" name="TextBox 11"/>
          <p:cNvSpPr txBox="1"/>
          <p:nvPr/>
        </p:nvSpPr>
        <p:spPr>
          <a:xfrm flipH="1">
            <a:off x="4716014" y="1988840"/>
            <a:ext cx="3744418" cy="810090"/>
          </a:xfrm>
          <a:prstGeom prst="rect">
            <a:avLst/>
          </a:prstGeom>
          <a:ln/>
        </p:spPr>
        <p:style>
          <a:lnRef idx="1">
            <a:schemeClr val="accent2"/>
          </a:lnRef>
          <a:fillRef idx="2">
            <a:schemeClr val="accent2"/>
          </a:fillRef>
          <a:effectRef idx="1">
            <a:schemeClr val="accent2"/>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smtClean="0">
                <a:solidFill>
                  <a:schemeClr val="tx1"/>
                </a:solidFill>
              </a:rPr>
              <a:t>Прогнозе социально- </a:t>
            </a:r>
          </a:p>
          <a:p>
            <a:pPr>
              <a:defRPr/>
            </a:pPr>
            <a:r>
              <a:rPr lang="ru-RU" b="1" dirty="0" smtClean="0">
                <a:solidFill>
                  <a:schemeClr val="tx1"/>
                </a:solidFill>
              </a:rPr>
              <a:t>экономического развития Зеленчукского муниципального района</a:t>
            </a:r>
            <a:endParaRPr lang="ru-RU" b="1" dirty="0">
              <a:solidFill>
                <a:schemeClr val="tx1"/>
              </a:solidFill>
            </a:endParaRPr>
          </a:p>
        </p:txBody>
      </p:sp>
      <p:sp>
        <p:nvSpPr>
          <p:cNvPr id="16" name="TextBox 15"/>
          <p:cNvSpPr txBox="1"/>
          <p:nvPr/>
        </p:nvSpPr>
        <p:spPr>
          <a:xfrm rot="5400000">
            <a:off x="6443403" y="2214796"/>
            <a:ext cx="1167661" cy="3038259"/>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vert="vert270" lIns="36000" rIns="36000"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sz="1800" b="1" dirty="0" smtClean="0">
              <a:solidFill>
                <a:srgbClr val="0000FF"/>
              </a:solidFill>
            </a:endParaRPr>
          </a:p>
          <a:p>
            <a:pPr>
              <a:defRPr/>
            </a:pPr>
            <a:endParaRPr lang="ru-RU" sz="1800" b="1" dirty="0" smtClean="0">
              <a:solidFill>
                <a:srgbClr val="0000FF"/>
              </a:solidFill>
            </a:endParaRPr>
          </a:p>
        </p:txBody>
      </p:sp>
      <p:sp>
        <p:nvSpPr>
          <p:cNvPr id="17" name="TextBox 16"/>
          <p:cNvSpPr txBox="1"/>
          <p:nvPr/>
        </p:nvSpPr>
        <p:spPr>
          <a:xfrm>
            <a:off x="5652120" y="3226074"/>
            <a:ext cx="2797118" cy="981778"/>
          </a:xfrm>
          <a:prstGeom prst="rect">
            <a:avLst/>
          </a:prstGeom>
          <a:ln/>
        </p:spPr>
        <p:style>
          <a:lnRef idx="1">
            <a:schemeClr val="accent6"/>
          </a:lnRef>
          <a:fillRef idx="2">
            <a:schemeClr val="accent6"/>
          </a:fillRef>
          <a:effectRef idx="1">
            <a:schemeClr val="accent6"/>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a:solidFill>
                  <a:schemeClr val="tx1"/>
                </a:solidFill>
              </a:rPr>
              <a:t>Муниципальных программах Зеленчукского муниципального </a:t>
            </a:r>
          </a:p>
          <a:p>
            <a:pPr>
              <a:defRPr/>
            </a:pPr>
            <a:r>
              <a:rPr lang="ru-RU" b="1" dirty="0">
                <a:solidFill>
                  <a:schemeClr val="tx1"/>
                </a:solidFill>
              </a:rPr>
              <a:t>района</a:t>
            </a:r>
          </a:p>
        </p:txBody>
      </p:sp>
      <p:sp>
        <p:nvSpPr>
          <p:cNvPr id="18" name="TextBox 17"/>
          <p:cNvSpPr txBox="1"/>
          <p:nvPr/>
        </p:nvSpPr>
        <p:spPr>
          <a:xfrm rot="5400000">
            <a:off x="1474146" y="3855110"/>
            <a:ext cx="1161458" cy="3018026"/>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19" name="TextBox 18"/>
          <p:cNvSpPr txBox="1"/>
          <p:nvPr/>
        </p:nvSpPr>
        <p:spPr>
          <a:xfrm>
            <a:off x="611006" y="4869160"/>
            <a:ext cx="2876567" cy="1008112"/>
          </a:xfrm>
          <a:prstGeom prst="rect">
            <a:avLst/>
          </a:prstGeom>
          <a:ln/>
        </p:spPr>
        <p:style>
          <a:lnRef idx="1">
            <a:schemeClr val="accent2"/>
          </a:lnRef>
          <a:fillRef idx="2">
            <a:schemeClr val="accent2"/>
          </a:fillRef>
          <a:effectRef idx="1">
            <a:schemeClr val="accent2"/>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sz="1200" b="1" dirty="0" smtClean="0">
                <a:solidFill>
                  <a:schemeClr val="tx1"/>
                </a:solidFill>
              </a:rPr>
              <a:t>Законом Карачаево-Черкесской Республики и решением Совете Зеленчукского муниципального района о бюджетном процессе и межбюджетных отношениях</a:t>
            </a:r>
            <a:endParaRPr lang="ru-RU" sz="1200" b="1" dirty="0">
              <a:solidFill>
                <a:schemeClr val="tx1"/>
              </a:solidFill>
            </a:endParaRPr>
          </a:p>
        </p:txBody>
      </p:sp>
      <p:sp>
        <p:nvSpPr>
          <p:cNvPr id="20" name="TextBox 19"/>
          <p:cNvSpPr txBox="1"/>
          <p:nvPr/>
        </p:nvSpPr>
        <p:spPr>
          <a:xfrm rot="5400000">
            <a:off x="6450515" y="3768974"/>
            <a:ext cx="949864" cy="2978702"/>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21" name="TextBox 20"/>
          <p:cNvSpPr txBox="1"/>
          <p:nvPr/>
        </p:nvSpPr>
        <p:spPr>
          <a:xfrm>
            <a:off x="5508104" y="4891629"/>
            <a:ext cx="2876567" cy="769619"/>
          </a:xfrm>
          <a:prstGeom prst="rect">
            <a:avLst/>
          </a:prstGeom>
          <a:ln/>
        </p:spPr>
        <p:style>
          <a:lnRef idx="1">
            <a:schemeClr val="accent5"/>
          </a:lnRef>
          <a:fillRef idx="2">
            <a:schemeClr val="accent5"/>
          </a:fillRef>
          <a:effectRef idx="1">
            <a:schemeClr val="accent5"/>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smtClean="0">
                <a:solidFill>
                  <a:schemeClr val="tx1"/>
                </a:solidFill>
              </a:rPr>
              <a:t>Требованиями Бюджетного кодекса  Российской Федерации</a:t>
            </a:r>
            <a:endParaRPr lang="ru-RU" b="1" dirty="0">
              <a:solidFill>
                <a:schemeClr val="tx1"/>
              </a:solidFill>
            </a:endParaRPr>
          </a:p>
        </p:txBody>
      </p:sp>
      <p:sp>
        <p:nvSpPr>
          <p:cNvPr id="22" name="TextBox 21"/>
          <p:cNvSpPr txBox="1"/>
          <p:nvPr/>
        </p:nvSpPr>
        <p:spPr>
          <a:xfrm>
            <a:off x="971600" y="476672"/>
            <a:ext cx="7185355" cy="792088"/>
          </a:xfrm>
          <a:prstGeom prst="rect">
            <a:avLst/>
          </a:prstGeom>
          <a:solidFill>
            <a:schemeClr val="accent6">
              <a:lumMod val="20000"/>
              <a:lumOff val="80000"/>
            </a:schemeClr>
          </a:solidFill>
          <a:ln>
            <a:noFill/>
          </a:ln>
          <a:effectLst>
            <a:glow rad="2286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sz="2400" b="1" dirty="0" smtClean="0">
                <a:solidFill>
                  <a:srgbClr val="C00000"/>
                </a:solidFill>
              </a:rPr>
              <a:t>Составление </a:t>
            </a:r>
            <a:r>
              <a:rPr lang="ru-RU" sz="2400" b="1" dirty="0">
                <a:solidFill>
                  <a:srgbClr val="C00000"/>
                </a:solidFill>
              </a:rPr>
              <a:t>проекта  районного бюджета основывается на:</a:t>
            </a:r>
          </a:p>
        </p:txBody>
      </p:sp>
      <p:sp>
        <p:nvSpPr>
          <p:cNvPr id="23" name="TextBox 22"/>
          <p:cNvSpPr txBox="1"/>
          <p:nvPr/>
        </p:nvSpPr>
        <p:spPr>
          <a:xfrm>
            <a:off x="3487573" y="4406019"/>
            <a:ext cx="3240360" cy="401721"/>
          </a:xfrm>
          <a:prstGeom prst="rect">
            <a:avLst/>
          </a:prstGeom>
          <a:solidFill>
            <a:schemeClr val="accent6">
              <a:lumMod val="20000"/>
              <a:lumOff val="80000"/>
            </a:schemeClr>
          </a:solidFill>
          <a:ln>
            <a:noFill/>
          </a:ln>
          <a:effectLst>
            <a:glow rad="228600">
              <a:schemeClr val="accent4">
                <a:satMod val="175000"/>
                <a:alpha val="40000"/>
              </a:schemeClr>
            </a:glow>
          </a:effectLst>
        </p:spPr>
        <p:style>
          <a:lnRef idx="1">
            <a:schemeClr val="accent5"/>
          </a:lnRef>
          <a:fillRef idx="3">
            <a:schemeClr val="accent5"/>
          </a:fillRef>
          <a:effectRef idx="2">
            <a:schemeClr val="accent5"/>
          </a:effectRef>
          <a:fontRef idx="minor">
            <a:schemeClr val="lt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sz="2200" b="1" dirty="0" smtClean="0">
                <a:solidFill>
                  <a:schemeClr val="tx2">
                    <a:lumMod val="50000"/>
                  </a:schemeClr>
                </a:solidFill>
                <a:effectLst>
                  <a:outerShdw blurRad="38100" dist="38100" dir="2700000" algn="tl">
                    <a:srgbClr val="000000">
                      <a:alpha val="43137"/>
                    </a:srgbClr>
                  </a:outerShdw>
                </a:effectLst>
              </a:rPr>
              <a:t>руководствуются:</a:t>
            </a:r>
          </a:p>
          <a:p>
            <a:pPr>
              <a:defRPr/>
            </a:pPr>
            <a:endParaRPr lang="ru-RU" sz="2400" b="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TextBox 23"/>
          <p:cNvSpPr txBox="1"/>
          <p:nvPr/>
        </p:nvSpPr>
        <p:spPr>
          <a:xfrm rot="5400000">
            <a:off x="4812619" y="4628541"/>
            <a:ext cx="936103" cy="3289550"/>
          </a:xfrm>
          <a:prstGeom prst="rect">
            <a:avLst/>
          </a:prstGeom>
          <a:solidFill>
            <a:srgbClr val="CCCCFF"/>
          </a:solidFill>
          <a:ln>
            <a:no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endParaRPr lang="ru-RU" dirty="0"/>
          </a:p>
        </p:txBody>
      </p:sp>
      <p:sp>
        <p:nvSpPr>
          <p:cNvPr id="25" name="TextBox 24"/>
          <p:cNvSpPr txBox="1"/>
          <p:nvPr/>
        </p:nvSpPr>
        <p:spPr>
          <a:xfrm>
            <a:off x="3743462" y="5877272"/>
            <a:ext cx="3060786" cy="792088"/>
          </a:xfrm>
          <a:prstGeom prst="rect">
            <a:avLst/>
          </a:prstGeom>
          <a:ln/>
        </p:spPr>
        <p:style>
          <a:lnRef idx="1">
            <a:schemeClr val="accent4"/>
          </a:lnRef>
          <a:fillRef idx="2">
            <a:schemeClr val="accent4"/>
          </a:fillRef>
          <a:effectRef idx="1">
            <a:schemeClr val="accent4"/>
          </a:effectRef>
          <a:fontRef idx="minor">
            <a:schemeClr val="dk1"/>
          </a:fontRef>
        </p:style>
        <p:txBody>
          <a:bodyPr/>
          <a:lstStyle>
            <a:defPPr>
              <a:defRPr lang="ru-RU"/>
            </a:defPPr>
            <a:lvl1pPr algn="ctr">
              <a:defRPr sz="1400">
                <a:solidFill>
                  <a:srgbClr val="817457"/>
                </a:solidFill>
                <a:latin typeface="Times New Roman" panose="02020603050405020304" pitchFamily="18" charset="0"/>
                <a:cs typeface="Times New Roman" panose="02020603050405020304" pitchFamily="18" charset="0"/>
              </a:defRPr>
            </a:lvl1pPr>
          </a:lstStyle>
          <a:p>
            <a:pPr>
              <a:defRPr/>
            </a:pPr>
            <a:r>
              <a:rPr lang="ru-RU" b="1" dirty="0" smtClean="0">
                <a:solidFill>
                  <a:schemeClr val="tx1"/>
                </a:solidFill>
              </a:rPr>
              <a:t>Бюджетной классификацией  и иными нормативными документами </a:t>
            </a:r>
            <a:endParaRPr lang="ru-RU" b="1" dirty="0">
              <a:solidFill>
                <a:schemeClr val="tx1"/>
              </a:solidFill>
            </a:endParaRPr>
          </a:p>
        </p:txBody>
      </p:sp>
    </p:spTree>
    <p:controls>
      <mc:AlternateContent xmlns:mc="http://schemas.openxmlformats.org/markup-compatibility/2006">
        <mc:Choice xmlns:v="urn:schemas-microsoft-com:vml" Requires="v">
          <p:control spid="6229"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200965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99558743"/>
              </p:ext>
            </p:extLst>
          </p:nvPr>
        </p:nvGraphicFramePr>
        <p:xfrm>
          <a:off x="251520" y="1044027"/>
          <a:ext cx="8640960" cy="5781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2123728" y="116632"/>
            <a:ext cx="4536504" cy="954107"/>
          </a:xfrm>
          <a:prstGeom prst="rect">
            <a:avLst/>
          </a:prstGeom>
        </p:spPr>
        <p:txBody>
          <a:bodyPr wrap="square">
            <a:spAutoFit/>
          </a:bodyPr>
          <a:lstStyle/>
          <a:p>
            <a:pPr algn="ctr"/>
            <a:r>
              <a:rPr lang="ru-RU" sz="2400" b="1" dirty="0" smtClean="0">
                <a:solidFill>
                  <a:srgbClr val="C00000"/>
                </a:solidFill>
                <a:latin typeface="Arial" pitchFamily="34" charset="0"/>
                <a:cs typeface="Arial" pitchFamily="34" charset="0"/>
              </a:rPr>
              <a:t>   </a:t>
            </a:r>
            <a:r>
              <a:rPr lang="ru-RU" sz="2800" b="1" dirty="0" smtClean="0">
                <a:solidFill>
                  <a:srgbClr val="C00000"/>
                </a:solidFill>
                <a:latin typeface="+mj-lt"/>
                <a:cs typeface="Arial" pitchFamily="34" charset="0"/>
              </a:rPr>
              <a:t>Участники </a:t>
            </a:r>
            <a:r>
              <a:rPr lang="ru-RU" sz="2800" b="1" dirty="0">
                <a:solidFill>
                  <a:srgbClr val="C00000"/>
                </a:solidFill>
                <a:latin typeface="+mj-lt"/>
                <a:cs typeface="Arial" pitchFamily="34" charset="0"/>
              </a:rPr>
              <a:t>бюджетного </a:t>
            </a:r>
            <a:r>
              <a:rPr lang="ru-RU" sz="2800" b="1" dirty="0" smtClean="0">
                <a:solidFill>
                  <a:srgbClr val="C00000"/>
                </a:solidFill>
                <a:latin typeface="+mj-lt"/>
                <a:cs typeface="Arial" pitchFamily="34" charset="0"/>
              </a:rPr>
              <a:t>процесса:</a:t>
            </a:r>
            <a:endParaRPr lang="ru-RU" sz="2800" b="1" dirty="0">
              <a:solidFill>
                <a:srgbClr val="C00000"/>
              </a:solidFill>
              <a:latin typeface="+mj-lt"/>
              <a:cs typeface="Arial" pitchFamily="34" charset="0"/>
            </a:endParaRPr>
          </a:p>
        </p:txBody>
      </p:sp>
      <p:sp>
        <p:nvSpPr>
          <p:cNvPr id="2" name="Прямоугольник 1"/>
          <p:cNvSpPr/>
          <p:nvPr/>
        </p:nvSpPr>
        <p:spPr>
          <a:xfrm>
            <a:off x="107504" y="122148"/>
            <a:ext cx="2448272" cy="923330"/>
          </a:xfrm>
          <a:prstGeom prst="rect">
            <a:avLst/>
          </a:prstGeom>
        </p:spPr>
        <p:txBody>
          <a:bodyPr wrap="square">
            <a:spAutoFit/>
          </a:bodyPr>
          <a:lstStyle/>
          <a:p>
            <a:pPr algn="ctr"/>
            <a:r>
              <a:rPr lang="ru-RU" b="1" i="1" dirty="0">
                <a:solidFill>
                  <a:srgbClr val="7030A0"/>
                </a:solidFill>
                <a:effectLst>
                  <a:outerShdw blurRad="38100" dist="38100" dir="2700000" algn="tl">
                    <a:srgbClr val="000000">
                      <a:alpha val="43137"/>
                    </a:srgbClr>
                  </a:outerShdw>
                </a:effectLst>
                <a:latin typeface="Arial" pitchFamily="34" charset="0"/>
                <a:cs typeface="Arial" pitchFamily="34" charset="0"/>
              </a:rPr>
              <a:t>Кто </a:t>
            </a:r>
            <a:r>
              <a:rPr lang="ru-RU" b="1" i="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участвует в формировании  бюджета?</a:t>
            </a:r>
            <a:endParaRPr lang="ru-RU" b="1" i="1" dirty="0">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Прямоугольник 5"/>
          <p:cNvSpPr/>
          <p:nvPr/>
        </p:nvSpPr>
        <p:spPr>
          <a:xfrm>
            <a:off x="6660232" y="116348"/>
            <a:ext cx="2304256" cy="923330"/>
          </a:xfrm>
          <a:prstGeom prst="rect">
            <a:avLst/>
          </a:prstGeom>
        </p:spPr>
        <p:txBody>
          <a:bodyPr wrap="square">
            <a:spAutoFit/>
          </a:bodyPr>
          <a:lstStyle/>
          <a:p>
            <a:pPr algn="ctr"/>
            <a:r>
              <a:rPr lang="ru-RU" b="1" i="1" dirty="0">
                <a:solidFill>
                  <a:srgbClr val="7030A0"/>
                </a:solidFill>
                <a:effectLst>
                  <a:outerShdw blurRad="38100" dist="38100" dir="2700000" algn="tl">
                    <a:srgbClr val="000000">
                      <a:alpha val="43137"/>
                    </a:srgbClr>
                  </a:outerShdw>
                </a:effectLst>
                <a:latin typeface="Arial" pitchFamily="34" charset="0"/>
                <a:cs typeface="Arial" pitchFamily="34" charset="0"/>
              </a:rPr>
              <a:t>Кто </a:t>
            </a:r>
            <a:r>
              <a:rPr lang="ru-RU" b="1" i="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участвует в формировании  бюджета?</a:t>
            </a:r>
            <a:endParaRPr lang="ru-RU" b="1" i="1" dirty="0">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9" name="Прямая со стрелкой 8"/>
          <p:cNvCxnSpPr/>
          <p:nvPr/>
        </p:nvCxnSpPr>
        <p:spPr>
          <a:xfrm flipV="1">
            <a:off x="5580112" y="2924944"/>
            <a:ext cx="576064" cy="36004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4499992" y="2449969"/>
            <a:ext cx="0" cy="186943"/>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3212722" y="2449969"/>
            <a:ext cx="351166" cy="330959"/>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3212722" y="4077072"/>
            <a:ext cx="207150" cy="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H="1">
            <a:off x="3203848" y="5157192"/>
            <a:ext cx="216024" cy="288032"/>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4499992" y="5373216"/>
            <a:ext cx="0" cy="288032"/>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5580112" y="4293096"/>
            <a:ext cx="144016" cy="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a:off x="5508104" y="5229200"/>
            <a:ext cx="792088" cy="43204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796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Овал 44"/>
          <p:cNvSpPr/>
          <p:nvPr/>
        </p:nvSpPr>
        <p:spPr>
          <a:xfrm>
            <a:off x="4043015" y="2675186"/>
            <a:ext cx="2185169" cy="2272717"/>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54" name="Прямоугольник 53"/>
          <p:cNvSpPr/>
          <p:nvPr/>
        </p:nvSpPr>
        <p:spPr>
          <a:xfrm>
            <a:off x="6362061" y="3046402"/>
            <a:ext cx="2637729" cy="96045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20481" name="Заголовок 1"/>
          <p:cNvSpPr>
            <a:spLocks noGrp="1"/>
          </p:cNvSpPr>
          <p:nvPr>
            <p:ph type="title"/>
          </p:nvPr>
        </p:nvSpPr>
        <p:spPr>
          <a:xfrm>
            <a:off x="467544" y="260648"/>
            <a:ext cx="7719442" cy="562074"/>
          </a:xfrm>
        </p:spPr>
        <p:txBody>
          <a:bodyPr>
            <a:noAutofit/>
          </a:bodyPr>
          <a:lstStyle/>
          <a:p>
            <a:pPr eaLnBrk="1" hangingPunct="1"/>
            <a:r>
              <a:rPr lang="ru-RU" sz="2800" b="1" dirty="0" smtClean="0">
                <a:solidFill>
                  <a:srgbClr val="C00000"/>
                </a:solidFill>
                <a:effectLst/>
                <a:latin typeface="Times New Roman" pitchFamily="18" charset="0"/>
                <a:cs typeface="Times New Roman" pitchFamily="18" charset="0"/>
              </a:rPr>
              <a:t>Сеть муниципальных учреждений</a:t>
            </a:r>
          </a:p>
        </p:txBody>
      </p:sp>
      <p:pic>
        <p:nvPicPr>
          <p:cNvPr id="5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04388" y="931139"/>
            <a:ext cx="1316039" cy="61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560197" y="930743"/>
            <a:ext cx="3368055" cy="1597682"/>
          </a:xfrm>
          <a:prstGeom prst="rect">
            <a:avLst/>
          </a:prstGeom>
          <a:solidFill>
            <a:schemeClr val="bg2"/>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6" name="Прямоугольник 5"/>
          <p:cNvSpPr/>
          <p:nvPr/>
        </p:nvSpPr>
        <p:spPr>
          <a:xfrm>
            <a:off x="5622176" y="955229"/>
            <a:ext cx="3284522" cy="579768"/>
          </a:xfrm>
          <a:prstGeom prst="rect">
            <a:avLst/>
          </a:prstGeom>
          <a:solidFill>
            <a:schemeClr val="accent4">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 name="Прямоугольник 7"/>
          <p:cNvSpPr/>
          <p:nvPr/>
        </p:nvSpPr>
        <p:spPr>
          <a:xfrm>
            <a:off x="4625163" y="5157192"/>
            <a:ext cx="4184321" cy="127793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9" name="Прямоугольник 8"/>
          <p:cNvSpPr/>
          <p:nvPr/>
        </p:nvSpPr>
        <p:spPr>
          <a:xfrm>
            <a:off x="4644009" y="5229200"/>
            <a:ext cx="4165475" cy="550367"/>
          </a:xfrm>
          <a:prstGeom prst="rect">
            <a:avLst/>
          </a:prstGeom>
          <a:solidFill>
            <a:schemeClr val="accent4">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Прямоугольник 9"/>
          <p:cNvSpPr/>
          <p:nvPr/>
        </p:nvSpPr>
        <p:spPr>
          <a:xfrm>
            <a:off x="251521" y="908720"/>
            <a:ext cx="3403808" cy="907501"/>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11" name="Прямоугольник 10"/>
          <p:cNvSpPr/>
          <p:nvPr/>
        </p:nvSpPr>
        <p:spPr>
          <a:xfrm>
            <a:off x="634223" y="980171"/>
            <a:ext cx="3001673" cy="792645"/>
          </a:xfrm>
          <a:prstGeom prst="rect">
            <a:avLst/>
          </a:prstGeom>
          <a:solidFill>
            <a:schemeClr val="accent4">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2" name="TextBox 11"/>
          <p:cNvSpPr txBox="1"/>
          <p:nvPr/>
        </p:nvSpPr>
        <p:spPr>
          <a:xfrm>
            <a:off x="5742973" y="980728"/>
            <a:ext cx="2933483"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400" b="1"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органа </a:t>
            </a:r>
            <a:r>
              <a:rPr lang="ru-RU" sz="1400" dirty="0">
                <a:latin typeface="Times New Roman" pitchFamily="18" charset="0"/>
                <a:cs typeface="Times New Roman" pitchFamily="18" charset="0"/>
              </a:rPr>
              <a:t>местного </a:t>
            </a:r>
            <a:r>
              <a:rPr lang="ru-RU" sz="1400" dirty="0" smtClean="0">
                <a:latin typeface="Times New Roman" pitchFamily="18" charset="0"/>
                <a:cs typeface="Times New Roman" pitchFamily="18" charset="0"/>
              </a:rPr>
              <a:t>самоуправления:</a:t>
            </a:r>
            <a:endParaRPr lang="ru-RU" sz="1400" b="1" dirty="0" smtClean="0">
              <a:latin typeface="Times New Roman" pitchFamily="18" charset="0"/>
              <a:cs typeface="Times New Roman" pitchFamily="18" charset="0"/>
            </a:endParaRPr>
          </a:p>
        </p:txBody>
      </p:sp>
      <p:sp>
        <p:nvSpPr>
          <p:cNvPr id="13" name="TextBox 12"/>
          <p:cNvSpPr txBox="1"/>
          <p:nvPr/>
        </p:nvSpPr>
        <p:spPr>
          <a:xfrm>
            <a:off x="4684723" y="5221212"/>
            <a:ext cx="4084045"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400" b="1" dirty="0" smtClean="0">
                <a:latin typeface="Times New Roman" pitchFamily="18" charset="0"/>
                <a:cs typeface="Times New Roman" pitchFamily="18" charset="0"/>
              </a:rPr>
              <a:t>4</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отраслевых (функциональных) </a:t>
            </a:r>
            <a:r>
              <a:rPr lang="ru-RU" sz="1400" dirty="0" smtClean="0">
                <a:latin typeface="Times New Roman" pitchFamily="18" charset="0"/>
                <a:cs typeface="Times New Roman" pitchFamily="18" charset="0"/>
              </a:rPr>
              <a:t>управлений и отделов</a:t>
            </a:r>
            <a:endParaRPr lang="ru-RU" sz="1400" b="1" dirty="0">
              <a:latin typeface="Times New Roman" pitchFamily="18" charset="0"/>
              <a:cs typeface="Times New Roman" pitchFamily="18" charset="0"/>
            </a:endParaRPr>
          </a:p>
        </p:txBody>
      </p:sp>
      <p:sp>
        <p:nvSpPr>
          <p:cNvPr id="15" name="TextBox 14"/>
          <p:cNvSpPr txBox="1"/>
          <p:nvPr/>
        </p:nvSpPr>
        <p:spPr>
          <a:xfrm>
            <a:off x="1839273" y="1052736"/>
            <a:ext cx="1724615"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400" b="1" dirty="0" smtClean="0">
                <a:solidFill>
                  <a:schemeClr val="tx1"/>
                </a:solidFill>
                <a:latin typeface="Times New Roman" pitchFamily="18" charset="0"/>
                <a:cs typeface="Times New Roman" pitchFamily="18" charset="0"/>
              </a:rPr>
              <a:t>49</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муниципальных </a:t>
            </a:r>
            <a:r>
              <a:rPr lang="ru-RU" sz="1400" dirty="0" smtClean="0">
                <a:latin typeface="Times New Roman" pitchFamily="18" charset="0"/>
                <a:cs typeface="Times New Roman" pitchFamily="18" charset="0"/>
              </a:rPr>
              <a:t>учреждения</a:t>
            </a:r>
            <a:endParaRPr lang="ru-RU" sz="1400" b="1" dirty="0">
              <a:latin typeface="Times New Roman" pitchFamily="18" charset="0"/>
              <a:cs typeface="Times New Roman" pitchFamily="18" charset="0"/>
            </a:endParaRPr>
          </a:p>
        </p:txBody>
      </p:sp>
      <p:sp>
        <p:nvSpPr>
          <p:cNvPr id="17" name="Скругленный прямоугольник 16"/>
          <p:cNvSpPr/>
          <p:nvPr/>
        </p:nvSpPr>
        <p:spPr>
          <a:xfrm>
            <a:off x="232726" y="1988840"/>
            <a:ext cx="1674978" cy="776482"/>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b="1" dirty="0" smtClean="0">
                <a:solidFill>
                  <a:schemeClr val="tx2">
                    <a:lumMod val="50000"/>
                  </a:schemeClr>
                </a:solidFill>
                <a:latin typeface="Times New Roman" pitchFamily="18" charset="0"/>
                <a:cs typeface="Times New Roman" pitchFamily="18" charset="0"/>
              </a:rPr>
              <a:t>25</a:t>
            </a:r>
            <a:r>
              <a:rPr lang="ru-RU" sz="1200" dirty="0" smtClean="0">
                <a:solidFill>
                  <a:schemeClr val="tx2">
                    <a:lumMod val="50000"/>
                  </a:schemeClr>
                </a:solidFill>
                <a:latin typeface="Times New Roman" pitchFamily="18" charset="0"/>
                <a:cs typeface="Times New Roman" pitchFamily="18" charset="0"/>
              </a:rPr>
              <a:t> школ,</a:t>
            </a:r>
          </a:p>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в</a:t>
            </a:r>
            <a:r>
              <a:rPr lang="ru-RU" sz="1200" dirty="0" smtClean="0">
                <a:solidFill>
                  <a:schemeClr val="tx2">
                    <a:lumMod val="50000"/>
                  </a:schemeClr>
                </a:solidFill>
                <a:latin typeface="Times New Roman" pitchFamily="18" charset="0"/>
                <a:cs typeface="Times New Roman" pitchFamily="18" charset="0"/>
              </a:rPr>
              <a:t> них  </a:t>
            </a:r>
            <a:r>
              <a:rPr lang="ru-RU" sz="1200" b="1" dirty="0" smtClean="0">
                <a:solidFill>
                  <a:schemeClr val="tx2">
                    <a:lumMod val="50000"/>
                  </a:schemeClr>
                </a:solidFill>
                <a:latin typeface="Times New Roman" pitchFamily="18" charset="0"/>
                <a:cs typeface="Times New Roman" pitchFamily="18" charset="0"/>
              </a:rPr>
              <a:t>5954 </a:t>
            </a:r>
            <a:r>
              <a:rPr lang="ru-RU" sz="1200" dirty="0" smtClean="0">
                <a:solidFill>
                  <a:schemeClr val="tx2">
                    <a:lumMod val="50000"/>
                  </a:schemeClr>
                </a:solidFill>
                <a:latin typeface="Times New Roman" pitchFamily="18" charset="0"/>
                <a:cs typeface="Times New Roman" pitchFamily="18" charset="0"/>
              </a:rPr>
              <a:t>обучающихся</a:t>
            </a:r>
            <a:endParaRPr lang="ru-RU" sz="1200" dirty="0">
              <a:latin typeface="Times New Roman" pitchFamily="18" charset="0"/>
              <a:cs typeface="Times New Roman" pitchFamily="18" charset="0"/>
            </a:endParaRPr>
          </a:p>
        </p:txBody>
      </p:sp>
      <p:sp>
        <p:nvSpPr>
          <p:cNvPr id="18" name="Скругленный прямоугольник 17"/>
          <p:cNvSpPr/>
          <p:nvPr/>
        </p:nvSpPr>
        <p:spPr>
          <a:xfrm>
            <a:off x="216210" y="4353379"/>
            <a:ext cx="1703264" cy="707334"/>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b="1" dirty="0" smtClean="0">
                <a:solidFill>
                  <a:schemeClr val="tx2">
                    <a:lumMod val="50000"/>
                  </a:schemeClr>
                </a:solidFill>
                <a:latin typeface="Times New Roman" pitchFamily="18" charset="0"/>
                <a:cs typeface="Times New Roman" pitchFamily="18" charset="0"/>
              </a:rPr>
              <a:t>14</a:t>
            </a:r>
            <a:r>
              <a:rPr lang="ru-RU" sz="1200" dirty="0" smtClean="0">
                <a:solidFill>
                  <a:schemeClr val="tx2">
                    <a:lumMod val="50000"/>
                  </a:schemeClr>
                </a:solidFill>
                <a:latin typeface="Times New Roman" pitchFamily="18" charset="0"/>
                <a:cs typeface="Times New Roman" pitchFamily="18" charset="0"/>
              </a:rPr>
              <a:t>  </a:t>
            </a:r>
            <a:r>
              <a:rPr lang="ru-RU" sz="1200" dirty="0">
                <a:solidFill>
                  <a:schemeClr val="tx2">
                    <a:lumMod val="50000"/>
                  </a:schemeClr>
                </a:solidFill>
                <a:latin typeface="Times New Roman" pitchFamily="18" charset="0"/>
                <a:cs typeface="Times New Roman" pitchFamily="18" charset="0"/>
              </a:rPr>
              <a:t>детских дошкольных учреждений, </a:t>
            </a:r>
          </a:p>
          <a:p>
            <a:pPr algn="ctr" fontAlgn="auto">
              <a:spcBef>
                <a:spcPts val="0"/>
              </a:spcBef>
              <a:spcAft>
                <a:spcPts val="0"/>
              </a:spcAft>
              <a:defRPr/>
            </a:pPr>
            <a:r>
              <a:rPr lang="ru-RU" sz="1200" b="1" dirty="0">
                <a:solidFill>
                  <a:schemeClr val="tx2">
                    <a:lumMod val="50000"/>
                  </a:schemeClr>
                </a:solidFill>
                <a:latin typeface="Times New Roman" pitchFamily="18" charset="0"/>
                <a:cs typeface="Times New Roman" pitchFamily="18" charset="0"/>
              </a:rPr>
              <a:t> </a:t>
            </a:r>
            <a:r>
              <a:rPr lang="ru-RU" sz="1200" b="1" dirty="0" smtClean="0">
                <a:solidFill>
                  <a:schemeClr val="tx2">
                    <a:lumMod val="50000"/>
                  </a:schemeClr>
                </a:solidFill>
                <a:latin typeface="Times New Roman" pitchFamily="18" charset="0"/>
                <a:cs typeface="Times New Roman" pitchFamily="18" charset="0"/>
              </a:rPr>
              <a:t>1881 </a:t>
            </a:r>
            <a:r>
              <a:rPr lang="ru-RU" sz="1200" dirty="0" smtClean="0">
                <a:solidFill>
                  <a:schemeClr val="tx2">
                    <a:lumMod val="50000"/>
                  </a:schemeClr>
                </a:solidFill>
                <a:latin typeface="Times New Roman" pitchFamily="18" charset="0"/>
                <a:cs typeface="Times New Roman" pitchFamily="18" charset="0"/>
              </a:rPr>
              <a:t>детей</a:t>
            </a:r>
            <a:endParaRPr lang="ru-RU" sz="1200" dirty="0">
              <a:solidFill>
                <a:schemeClr val="tx2">
                  <a:lumMod val="50000"/>
                </a:schemeClr>
              </a:solidFill>
              <a:latin typeface="Times New Roman" pitchFamily="18" charset="0"/>
              <a:cs typeface="Times New Roman" pitchFamily="18" charset="0"/>
            </a:endParaRPr>
          </a:p>
        </p:txBody>
      </p:sp>
      <p:sp>
        <p:nvSpPr>
          <p:cNvPr id="21" name="Скругленный прямоугольник 20"/>
          <p:cNvSpPr/>
          <p:nvPr/>
        </p:nvSpPr>
        <p:spPr>
          <a:xfrm>
            <a:off x="227980" y="3160689"/>
            <a:ext cx="1679724" cy="843788"/>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b="1" dirty="0" smtClean="0">
                <a:solidFill>
                  <a:schemeClr val="tx2">
                    <a:lumMod val="50000"/>
                  </a:schemeClr>
                </a:solidFill>
                <a:latin typeface="Times New Roman" pitchFamily="18" charset="0"/>
                <a:cs typeface="Times New Roman" pitchFamily="18" charset="0"/>
              </a:rPr>
              <a:t>7</a:t>
            </a:r>
            <a:r>
              <a:rPr lang="ru-RU" sz="1200" dirty="0" smtClean="0">
                <a:solidFill>
                  <a:schemeClr val="tx2">
                    <a:lumMod val="50000"/>
                  </a:schemeClr>
                </a:solidFill>
                <a:latin typeface="Times New Roman" pitchFamily="18" charset="0"/>
                <a:cs typeface="Times New Roman" pitchFamily="18" charset="0"/>
              </a:rPr>
              <a:t> учреждений дополнительного образования </a:t>
            </a:r>
            <a:r>
              <a:rPr lang="ru-RU" sz="1200" dirty="0">
                <a:solidFill>
                  <a:schemeClr val="tx2">
                    <a:lumMod val="50000"/>
                  </a:schemeClr>
                </a:solidFill>
                <a:latin typeface="Times New Roman" pitchFamily="18" charset="0"/>
                <a:cs typeface="Times New Roman" pitchFamily="18" charset="0"/>
              </a:rPr>
              <a:t>детей, </a:t>
            </a:r>
          </a:p>
          <a:p>
            <a:pPr algn="ctr" fontAlgn="auto">
              <a:spcBef>
                <a:spcPts val="0"/>
              </a:spcBef>
              <a:spcAft>
                <a:spcPts val="0"/>
              </a:spcAft>
              <a:defRPr/>
            </a:pPr>
            <a:r>
              <a:rPr lang="ru-RU" sz="1200" b="1" dirty="0" smtClean="0">
                <a:solidFill>
                  <a:schemeClr val="tx2">
                    <a:lumMod val="50000"/>
                  </a:schemeClr>
                </a:solidFill>
                <a:latin typeface="Times New Roman" pitchFamily="18" charset="0"/>
                <a:cs typeface="Times New Roman" pitchFamily="18" charset="0"/>
              </a:rPr>
              <a:t>2535</a:t>
            </a:r>
            <a:r>
              <a:rPr lang="ru-RU" sz="1200" dirty="0" smtClean="0">
                <a:solidFill>
                  <a:schemeClr val="tx2">
                    <a:lumMod val="50000"/>
                  </a:schemeClr>
                </a:solidFill>
                <a:latin typeface="Times New Roman" pitchFamily="18" charset="0"/>
                <a:cs typeface="Times New Roman" pitchFamily="18" charset="0"/>
              </a:rPr>
              <a:t> детей</a:t>
            </a:r>
            <a:endParaRPr lang="ru-RU" sz="1200" dirty="0">
              <a:solidFill>
                <a:schemeClr val="tx2">
                  <a:lumMod val="50000"/>
                </a:schemeClr>
              </a:solidFill>
              <a:latin typeface="Times New Roman" pitchFamily="18" charset="0"/>
              <a:cs typeface="Times New Roman" pitchFamily="18" charset="0"/>
            </a:endParaRPr>
          </a:p>
        </p:txBody>
      </p:sp>
      <p:sp>
        <p:nvSpPr>
          <p:cNvPr id="22" name="Скругленный прямоугольник 21"/>
          <p:cNvSpPr/>
          <p:nvPr/>
        </p:nvSpPr>
        <p:spPr>
          <a:xfrm>
            <a:off x="2051720" y="5802287"/>
            <a:ext cx="2022136" cy="682546"/>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Информационно-методический кабинет </a:t>
            </a:r>
          </a:p>
          <a:p>
            <a:pPr algn="ctr" fontAlgn="auto">
              <a:spcBef>
                <a:spcPts val="0"/>
              </a:spcBef>
              <a:spcAft>
                <a:spcPts val="0"/>
              </a:spcAft>
              <a:defRPr/>
            </a:pPr>
            <a:r>
              <a:rPr lang="ru-RU" sz="900" dirty="0">
                <a:solidFill>
                  <a:schemeClr val="tx2">
                    <a:lumMod val="50000"/>
                  </a:schemeClr>
                </a:solidFill>
                <a:latin typeface="Times New Roman" pitchFamily="18" charset="0"/>
                <a:cs typeface="Times New Roman" pitchFamily="18" charset="0"/>
              </a:rPr>
              <a:t>(в сфере образования и культуры</a:t>
            </a:r>
            <a:r>
              <a:rPr lang="ru-RU" sz="900" dirty="0" smtClean="0">
                <a:solidFill>
                  <a:schemeClr val="tx2">
                    <a:lumMod val="50000"/>
                  </a:schemeClr>
                </a:solidFill>
                <a:latin typeface="Times New Roman" pitchFamily="18" charset="0"/>
                <a:cs typeface="Times New Roman" pitchFamily="18" charset="0"/>
              </a:rPr>
              <a:t>)</a:t>
            </a:r>
          </a:p>
          <a:p>
            <a:pPr algn="ctr" fontAlgn="auto">
              <a:spcBef>
                <a:spcPts val="0"/>
              </a:spcBef>
              <a:spcAft>
                <a:spcPts val="0"/>
              </a:spcAft>
              <a:defRPr/>
            </a:pPr>
            <a:endParaRPr lang="ru-RU" sz="900" dirty="0">
              <a:solidFill>
                <a:schemeClr val="tx2">
                  <a:lumMod val="50000"/>
                </a:schemeClr>
              </a:solidFill>
            </a:endParaRPr>
          </a:p>
        </p:txBody>
      </p:sp>
      <p:sp>
        <p:nvSpPr>
          <p:cNvPr id="23" name="Скругленный прямоугольник 22"/>
          <p:cNvSpPr/>
          <p:nvPr/>
        </p:nvSpPr>
        <p:spPr>
          <a:xfrm>
            <a:off x="2195736" y="2636912"/>
            <a:ext cx="1749273" cy="864096"/>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100" b="1" dirty="0" smtClean="0">
                <a:solidFill>
                  <a:schemeClr val="tx2">
                    <a:lumMod val="50000"/>
                  </a:schemeClr>
                </a:solidFill>
                <a:latin typeface="Times New Roman" pitchFamily="18" charset="0"/>
                <a:cs typeface="Times New Roman" pitchFamily="18" charset="0"/>
              </a:rPr>
              <a:t>4</a:t>
            </a:r>
            <a:r>
              <a:rPr lang="ru-RU" sz="1100" dirty="0" smtClean="0">
                <a:solidFill>
                  <a:schemeClr val="tx2">
                    <a:lumMod val="50000"/>
                  </a:schemeClr>
                </a:solidFill>
                <a:latin typeface="Times New Roman" pitchFamily="18" charset="0"/>
                <a:cs typeface="Times New Roman" pitchFamily="18" charset="0"/>
              </a:rPr>
              <a:t> школ искусств (музыкальные школы), в них </a:t>
            </a:r>
            <a:r>
              <a:rPr lang="ru-RU" sz="1100" b="1" dirty="0" smtClean="0">
                <a:solidFill>
                  <a:schemeClr val="tx2">
                    <a:lumMod val="50000"/>
                  </a:schemeClr>
                </a:solidFill>
                <a:latin typeface="Times New Roman" pitchFamily="18" charset="0"/>
                <a:cs typeface="Times New Roman" pitchFamily="18" charset="0"/>
              </a:rPr>
              <a:t>829</a:t>
            </a:r>
            <a:r>
              <a:rPr lang="ru-RU" sz="1100" dirty="0" smtClean="0">
                <a:solidFill>
                  <a:schemeClr val="tx2">
                    <a:lumMod val="50000"/>
                  </a:schemeClr>
                </a:solidFill>
                <a:latin typeface="Times New Roman" pitchFamily="18" charset="0"/>
                <a:cs typeface="Times New Roman" pitchFamily="18" charset="0"/>
              </a:rPr>
              <a:t> обучающихся,</a:t>
            </a:r>
          </a:p>
          <a:p>
            <a:pPr algn="ctr" fontAlgn="auto">
              <a:spcBef>
                <a:spcPts val="0"/>
              </a:spcBef>
              <a:spcAft>
                <a:spcPts val="0"/>
              </a:spcAft>
              <a:defRPr/>
            </a:pPr>
            <a:r>
              <a:rPr lang="ru-RU" sz="1100" dirty="0">
                <a:solidFill>
                  <a:schemeClr val="tx2">
                    <a:lumMod val="50000"/>
                  </a:schemeClr>
                </a:solidFill>
                <a:latin typeface="Times New Roman" pitchFamily="18" charset="0"/>
                <a:cs typeface="Times New Roman" pitchFamily="18" charset="0"/>
              </a:rPr>
              <a:t>в</a:t>
            </a:r>
            <a:r>
              <a:rPr lang="ru-RU" sz="1100" dirty="0" smtClean="0">
                <a:solidFill>
                  <a:schemeClr val="tx2">
                    <a:lumMod val="50000"/>
                  </a:schemeClr>
                </a:solidFill>
                <a:latin typeface="Times New Roman" pitchFamily="18" charset="0"/>
                <a:cs typeface="Times New Roman" pitchFamily="18" charset="0"/>
              </a:rPr>
              <a:t> т.ч. художественная школа на </a:t>
            </a:r>
            <a:r>
              <a:rPr lang="ru-RU" sz="1100" b="1" dirty="0" smtClean="0">
                <a:solidFill>
                  <a:schemeClr val="tx2">
                    <a:lumMod val="50000"/>
                  </a:schemeClr>
                </a:solidFill>
                <a:latin typeface="Times New Roman" pitchFamily="18" charset="0"/>
                <a:cs typeface="Times New Roman" pitchFamily="18" charset="0"/>
              </a:rPr>
              <a:t>104 </a:t>
            </a:r>
            <a:r>
              <a:rPr lang="ru-RU" sz="1100" dirty="0" smtClean="0">
                <a:solidFill>
                  <a:schemeClr val="tx2">
                    <a:lumMod val="50000"/>
                  </a:schemeClr>
                </a:solidFill>
                <a:latin typeface="Times New Roman" pitchFamily="18" charset="0"/>
                <a:cs typeface="Times New Roman" pitchFamily="18" charset="0"/>
              </a:rPr>
              <a:t>детей</a:t>
            </a:r>
            <a:endParaRPr lang="ru-RU" sz="1100" dirty="0">
              <a:solidFill>
                <a:schemeClr val="tx2">
                  <a:lumMod val="50000"/>
                </a:schemeClr>
              </a:solidFill>
              <a:latin typeface="Times New Roman" pitchFamily="18" charset="0"/>
              <a:cs typeface="Times New Roman" pitchFamily="18" charset="0"/>
            </a:endParaRPr>
          </a:p>
        </p:txBody>
      </p:sp>
      <p:sp>
        <p:nvSpPr>
          <p:cNvPr id="24" name="Скругленный прямоугольник 23"/>
          <p:cNvSpPr/>
          <p:nvPr/>
        </p:nvSpPr>
        <p:spPr>
          <a:xfrm>
            <a:off x="2123728" y="2132856"/>
            <a:ext cx="1919287" cy="373545"/>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dirty="0" smtClean="0">
                <a:solidFill>
                  <a:schemeClr val="tx2">
                    <a:lumMod val="50000"/>
                  </a:schemeClr>
                </a:solidFill>
                <a:latin typeface="Times New Roman" pitchFamily="18" charset="0"/>
                <a:cs typeface="Times New Roman" pitchFamily="18" charset="0"/>
              </a:rPr>
              <a:t>3 учреждения культуры</a:t>
            </a:r>
            <a:endParaRPr lang="ru-RU" sz="1200" dirty="0">
              <a:solidFill>
                <a:schemeClr val="tx2">
                  <a:lumMod val="50000"/>
                </a:schemeClr>
              </a:solidFill>
              <a:latin typeface="Times New Roman" pitchFamily="18" charset="0"/>
              <a:cs typeface="Times New Roman" pitchFamily="18" charset="0"/>
            </a:endParaRPr>
          </a:p>
        </p:txBody>
      </p:sp>
      <p:sp>
        <p:nvSpPr>
          <p:cNvPr id="25" name="Скругленный прямоугольник 24"/>
          <p:cNvSpPr/>
          <p:nvPr/>
        </p:nvSpPr>
        <p:spPr>
          <a:xfrm>
            <a:off x="2135059" y="4791446"/>
            <a:ext cx="1919288" cy="830262"/>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Многофункциональный центр предоставления государственных и муниципальных </a:t>
            </a:r>
            <a:r>
              <a:rPr lang="ru-RU" sz="1200" dirty="0" smtClean="0">
                <a:solidFill>
                  <a:schemeClr val="tx2">
                    <a:lumMod val="50000"/>
                  </a:schemeClr>
                </a:solidFill>
                <a:latin typeface="Times New Roman" pitchFamily="18" charset="0"/>
                <a:cs typeface="Times New Roman" pitchFamily="18" charset="0"/>
              </a:rPr>
              <a:t>услуг</a:t>
            </a:r>
            <a:endParaRPr lang="ru-RU" sz="1200" dirty="0">
              <a:solidFill>
                <a:schemeClr val="tx2">
                  <a:lumMod val="50000"/>
                </a:schemeClr>
              </a:solidFill>
              <a:latin typeface="Times New Roman" pitchFamily="18" charset="0"/>
              <a:cs typeface="Times New Roman" pitchFamily="18" charset="0"/>
            </a:endParaRPr>
          </a:p>
        </p:txBody>
      </p:sp>
      <p:sp>
        <p:nvSpPr>
          <p:cNvPr id="27" name="Скругленный прямоугольник 26"/>
          <p:cNvSpPr/>
          <p:nvPr/>
        </p:nvSpPr>
        <p:spPr>
          <a:xfrm>
            <a:off x="2195736" y="3573016"/>
            <a:ext cx="1746922" cy="510791"/>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100" b="1" dirty="0" smtClean="0">
                <a:solidFill>
                  <a:schemeClr val="tx2">
                    <a:lumMod val="50000"/>
                  </a:schemeClr>
                </a:solidFill>
                <a:latin typeface="Times New Roman" pitchFamily="18" charset="0"/>
                <a:cs typeface="Times New Roman" pitchFamily="18" charset="0"/>
              </a:rPr>
              <a:t>2 </a:t>
            </a:r>
            <a:r>
              <a:rPr lang="ru-RU" sz="1100" dirty="0" smtClean="0">
                <a:solidFill>
                  <a:schemeClr val="tx2">
                    <a:lumMod val="50000"/>
                  </a:schemeClr>
                </a:solidFill>
                <a:latin typeface="Times New Roman" pitchFamily="18" charset="0"/>
                <a:cs typeface="Times New Roman" pitchFamily="18" charset="0"/>
              </a:rPr>
              <a:t>детско-юношеские спортшколы,</a:t>
            </a:r>
          </a:p>
          <a:p>
            <a:pPr algn="ctr" fontAlgn="auto">
              <a:spcBef>
                <a:spcPts val="0"/>
              </a:spcBef>
              <a:spcAft>
                <a:spcPts val="0"/>
              </a:spcAft>
              <a:defRPr/>
            </a:pPr>
            <a:r>
              <a:rPr lang="ru-RU" sz="1100" b="1" dirty="0" smtClean="0">
                <a:solidFill>
                  <a:schemeClr val="tx2">
                    <a:lumMod val="50000"/>
                  </a:schemeClr>
                </a:solidFill>
                <a:latin typeface="Times New Roman" pitchFamily="18" charset="0"/>
                <a:cs typeface="Times New Roman" pitchFamily="18" charset="0"/>
              </a:rPr>
              <a:t>1070 </a:t>
            </a:r>
            <a:r>
              <a:rPr lang="ru-RU" sz="1100" dirty="0" smtClean="0">
                <a:solidFill>
                  <a:schemeClr val="tx2">
                    <a:lumMod val="50000"/>
                  </a:schemeClr>
                </a:solidFill>
                <a:latin typeface="Times New Roman" pitchFamily="18" charset="0"/>
                <a:cs typeface="Times New Roman" pitchFamily="18" charset="0"/>
              </a:rPr>
              <a:t>воспитанника</a:t>
            </a:r>
            <a:endParaRPr lang="ru-RU" sz="1100" b="1" dirty="0">
              <a:solidFill>
                <a:schemeClr val="tx2">
                  <a:lumMod val="50000"/>
                </a:schemeClr>
              </a:solidFill>
              <a:latin typeface="Times New Roman" pitchFamily="18" charset="0"/>
              <a:cs typeface="Times New Roman" pitchFamily="18" charset="0"/>
            </a:endParaRPr>
          </a:p>
        </p:txBody>
      </p:sp>
      <p:sp>
        <p:nvSpPr>
          <p:cNvPr id="48" name="Скругленный прямоугольник 47"/>
          <p:cNvSpPr/>
          <p:nvPr/>
        </p:nvSpPr>
        <p:spPr>
          <a:xfrm>
            <a:off x="198791" y="5471646"/>
            <a:ext cx="1824896" cy="746899"/>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200" dirty="0" smtClean="0">
                <a:solidFill>
                  <a:schemeClr val="tx2">
                    <a:lumMod val="50000"/>
                  </a:schemeClr>
                </a:solidFill>
              </a:rPr>
              <a:t> </a:t>
            </a:r>
          </a:p>
          <a:p>
            <a:pPr algn="ctr" fontAlgn="auto">
              <a:spcBef>
                <a:spcPts val="0"/>
              </a:spcBef>
              <a:spcAft>
                <a:spcPts val="0"/>
              </a:spcAft>
              <a:defRPr/>
            </a:pPr>
            <a:r>
              <a:rPr lang="ru-RU" sz="1200" dirty="0" smtClean="0">
                <a:solidFill>
                  <a:schemeClr val="tx2">
                    <a:lumMod val="50000"/>
                  </a:schemeClr>
                </a:solidFill>
                <a:latin typeface="Times New Roman" pitchFamily="18" charset="0"/>
                <a:cs typeface="Times New Roman" pitchFamily="18" charset="0"/>
              </a:rPr>
              <a:t>Единая </a:t>
            </a:r>
            <a:r>
              <a:rPr lang="ru-RU" sz="1200" dirty="0">
                <a:solidFill>
                  <a:schemeClr val="tx2">
                    <a:lumMod val="50000"/>
                  </a:schemeClr>
                </a:solidFill>
                <a:latin typeface="Times New Roman" pitchFamily="18" charset="0"/>
                <a:cs typeface="Times New Roman" pitchFamily="18" charset="0"/>
              </a:rPr>
              <a:t>дежурная диспетчерская служба </a:t>
            </a:r>
          </a:p>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и Отдел по делам</a:t>
            </a:r>
          </a:p>
          <a:p>
            <a:pPr algn="ctr" fontAlgn="auto">
              <a:spcBef>
                <a:spcPts val="0"/>
              </a:spcBef>
              <a:spcAft>
                <a:spcPts val="0"/>
              </a:spcAft>
              <a:defRPr/>
            </a:pPr>
            <a:r>
              <a:rPr lang="ru-RU" sz="1200" dirty="0">
                <a:solidFill>
                  <a:schemeClr val="tx2">
                    <a:lumMod val="50000"/>
                  </a:schemeClr>
                </a:solidFill>
                <a:latin typeface="Times New Roman" pitchFamily="18" charset="0"/>
                <a:cs typeface="Times New Roman" pitchFamily="18" charset="0"/>
              </a:rPr>
              <a:t> ГО и ЧС</a:t>
            </a:r>
          </a:p>
          <a:p>
            <a:pPr algn="ctr" fontAlgn="auto">
              <a:spcBef>
                <a:spcPts val="0"/>
              </a:spcBef>
              <a:spcAft>
                <a:spcPts val="0"/>
              </a:spcAft>
              <a:defRPr/>
            </a:pPr>
            <a:endParaRPr lang="ru-RU" sz="1200" dirty="0">
              <a:solidFill>
                <a:schemeClr val="tx2">
                  <a:lumMod val="50000"/>
                </a:schemeClr>
              </a:solidFill>
            </a:endParaRPr>
          </a:p>
        </p:txBody>
      </p:sp>
      <p:sp>
        <p:nvSpPr>
          <p:cNvPr id="51" name="TextBox 50"/>
          <p:cNvSpPr txBox="1"/>
          <p:nvPr/>
        </p:nvSpPr>
        <p:spPr>
          <a:xfrm>
            <a:off x="5594333" y="1607640"/>
            <a:ext cx="3312365" cy="769441"/>
          </a:xfrm>
          <a:prstGeom prst="rect">
            <a:avLst/>
          </a:prstGeom>
          <a:solidFill>
            <a:srgbClr val="E1EBCD"/>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100" dirty="0" smtClean="0">
                <a:latin typeface="Arial" pitchFamily="34" charset="0"/>
                <a:cs typeface="Arial" pitchFamily="34" charset="0"/>
              </a:rPr>
              <a:t>   </a:t>
            </a:r>
            <a:r>
              <a:rPr lang="ru-RU" sz="1100" dirty="0" smtClean="0">
                <a:latin typeface="Times New Roman" pitchFamily="18" charset="0"/>
                <a:cs typeface="Times New Roman" pitchFamily="18" charset="0"/>
              </a:rPr>
              <a:t>1.  Представительный  орган  –  Совет   </a:t>
            </a:r>
          </a:p>
          <a:p>
            <a:pPr fontAlgn="auto">
              <a:spcBef>
                <a:spcPts val="0"/>
              </a:spcBef>
              <a:spcAft>
                <a:spcPts val="0"/>
              </a:spcAft>
              <a:defRPr/>
            </a:pPr>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       Зеленчукского </a:t>
            </a:r>
            <a:r>
              <a:rPr lang="ru-RU" sz="1100" dirty="0">
                <a:latin typeface="Times New Roman" pitchFamily="18" charset="0"/>
                <a:cs typeface="Times New Roman" pitchFamily="18" charset="0"/>
              </a:rPr>
              <a:t>муниципального </a:t>
            </a:r>
            <a:r>
              <a:rPr lang="ru-RU" sz="1100" dirty="0" smtClean="0">
                <a:latin typeface="Times New Roman" pitchFamily="18" charset="0"/>
                <a:cs typeface="Times New Roman" pitchFamily="18" charset="0"/>
              </a:rPr>
              <a:t>района </a:t>
            </a:r>
          </a:p>
          <a:p>
            <a:pPr fontAlgn="auto">
              <a:spcBef>
                <a:spcPts val="0"/>
              </a:spcBef>
              <a:spcAft>
                <a:spcPts val="0"/>
              </a:spcAft>
              <a:defRPr/>
            </a:pPr>
            <a:r>
              <a:rPr lang="ru-RU" sz="1100" dirty="0" smtClean="0">
                <a:latin typeface="Times New Roman" pitchFamily="18" charset="0"/>
                <a:cs typeface="Times New Roman" pitchFamily="18" charset="0"/>
              </a:rPr>
              <a:t>   2.  Исполнительный орган  –  Администрация  </a:t>
            </a:r>
          </a:p>
          <a:p>
            <a:pPr fontAlgn="auto">
              <a:spcBef>
                <a:spcPts val="0"/>
              </a:spcBef>
              <a:spcAft>
                <a:spcPts val="0"/>
              </a:spcAft>
              <a:defRPr/>
            </a:pPr>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        Зеленчукского </a:t>
            </a:r>
            <a:r>
              <a:rPr lang="ru-RU" sz="1100" dirty="0">
                <a:latin typeface="Times New Roman" pitchFamily="18" charset="0"/>
                <a:cs typeface="Times New Roman" pitchFamily="18" charset="0"/>
              </a:rPr>
              <a:t>муниципального </a:t>
            </a:r>
            <a:r>
              <a:rPr lang="ru-RU" sz="1100" dirty="0" smtClean="0">
                <a:latin typeface="Times New Roman" pitchFamily="18" charset="0"/>
                <a:cs typeface="Times New Roman" pitchFamily="18" charset="0"/>
              </a:rPr>
              <a:t>района </a:t>
            </a:r>
            <a:endParaRPr lang="ru-RU" sz="1100" dirty="0">
              <a:latin typeface="Times New Roman" pitchFamily="18" charset="0"/>
              <a:cs typeface="Times New Roman" pitchFamily="18" charset="0"/>
            </a:endParaRPr>
          </a:p>
        </p:txBody>
      </p:sp>
      <p:sp>
        <p:nvSpPr>
          <p:cNvPr id="53" name="Прямоугольник 52"/>
          <p:cNvSpPr/>
          <p:nvPr/>
        </p:nvSpPr>
        <p:spPr>
          <a:xfrm>
            <a:off x="6509978" y="3091656"/>
            <a:ext cx="2469616" cy="542926"/>
          </a:xfrm>
          <a:prstGeom prst="rect">
            <a:avLst/>
          </a:prstGeom>
          <a:solidFill>
            <a:schemeClr val="accent4">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ru-RU" sz="1200" dirty="0" smtClean="0">
                <a:solidFill>
                  <a:schemeClr val="tx1"/>
                </a:solidFill>
                <a:latin typeface="Times New Roman" pitchFamily="18" charset="0"/>
                <a:cs typeface="Times New Roman" pitchFamily="18" charset="0"/>
              </a:rPr>
              <a:t>  1 - контрольный орган</a:t>
            </a:r>
            <a:r>
              <a:rPr lang="ru-RU" sz="1200" dirty="0" smtClean="0">
                <a:solidFill>
                  <a:schemeClr val="tx1"/>
                </a:solidFill>
                <a:latin typeface="Arial" pitchFamily="34" charset="0"/>
                <a:cs typeface="Arial" pitchFamily="34" charset="0"/>
              </a:rPr>
              <a:t>: </a:t>
            </a:r>
            <a:endParaRPr lang="ru-RU" sz="1200" dirty="0">
              <a:solidFill>
                <a:schemeClr val="tx1"/>
              </a:solidFill>
            </a:endParaRPr>
          </a:p>
        </p:txBody>
      </p:sp>
      <p:sp>
        <p:nvSpPr>
          <p:cNvPr id="57" name="TextBox 56"/>
          <p:cNvSpPr txBox="1"/>
          <p:nvPr/>
        </p:nvSpPr>
        <p:spPr>
          <a:xfrm>
            <a:off x="4644009" y="5733256"/>
            <a:ext cx="4156051" cy="738664"/>
          </a:xfrm>
          <a:prstGeom prst="rect">
            <a:avLst/>
          </a:prstGeom>
          <a:solidFill>
            <a:srgbClr val="E1EBCD"/>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050" dirty="0" smtClean="0">
                <a:latin typeface="Arial" pitchFamily="34" charset="0"/>
                <a:cs typeface="Arial" pitchFamily="34" charset="0"/>
              </a:rPr>
              <a:t> </a:t>
            </a:r>
            <a:r>
              <a:rPr lang="ru-RU" sz="1050" dirty="0" smtClean="0">
                <a:latin typeface="Times New Roman" pitchFamily="18" charset="0"/>
                <a:cs typeface="Times New Roman" pitchFamily="18" charset="0"/>
              </a:rPr>
              <a:t>1. Финансовое  управление  </a:t>
            </a:r>
          </a:p>
          <a:p>
            <a:pPr fontAlgn="auto">
              <a:spcBef>
                <a:spcPts val="0"/>
              </a:spcBef>
              <a:spcAft>
                <a:spcPts val="0"/>
              </a:spcAft>
              <a:defRPr/>
            </a:pPr>
            <a:r>
              <a:rPr lang="ru-RU" sz="1050" dirty="0" smtClean="0">
                <a:latin typeface="Times New Roman" pitchFamily="18" charset="0"/>
                <a:cs typeface="Times New Roman" pitchFamily="18" charset="0"/>
              </a:rPr>
              <a:t> 2. Управление образования</a:t>
            </a:r>
          </a:p>
          <a:p>
            <a:pPr fontAlgn="auto">
              <a:spcBef>
                <a:spcPts val="0"/>
              </a:spcBef>
              <a:spcAft>
                <a:spcPts val="0"/>
              </a:spcAft>
              <a:defRPr/>
            </a:pPr>
            <a:r>
              <a:rPr lang="ru-RU" sz="1050" dirty="0" smtClean="0">
                <a:latin typeface="Times New Roman" pitchFamily="18" charset="0"/>
                <a:cs typeface="Times New Roman" pitchFamily="18" charset="0"/>
              </a:rPr>
              <a:t> 3. Отдел культуры   </a:t>
            </a:r>
          </a:p>
          <a:p>
            <a:pPr fontAlgn="auto">
              <a:spcBef>
                <a:spcPts val="0"/>
              </a:spcBef>
              <a:spcAft>
                <a:spcPts val="0"/>
              </a:spcAft>
              <a:defRPr/>
            </a:pPr>
            <a:r>
              <a:rPr lang="ru-RU" sz="1050" dirty="0" smtClean="0">
                <a:latin typeface="Times New Roman" pitchFamily="18" charset="0"/>
                <a:cs typeface="Times New Roman" pitchFamily="18" charset="0"/>
              </a:rPr>
              <a:t> 4. Управление труда и социального  развития </a:t>
            </a:r>
            <a:endParaRPr lang="ru-RU" sz="1050" dirty="0">
              <a:latin typeface="Times New Roman" pitchFamily="18" charset="0"/>
              <a:cs typeface="Times New Roman" pitchFamily="18" charset="0"/>
            </a:endParaRPr>
          </a:p>
        </p:txBody>
      </p:sp>
      <p:pic>
        <p:nvPicPr>
          <p:cNvPr id="58" name="Рисунок 57" descr="https://im1-tub-ru.yandex.net/i?id=c76e8ed1f5b9bad1df08d3274b976d90&amp;n=33&amp;h=190&amp;w=254">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0205" y="4320804"/>
            <a:ext cx="1500217" cy="836388"/>
          </a:xfrm>
          <a:prstGeom prst="rect">
            <a:avLst/>
          </a:prstGeom>
          <a:noFill/>
          <a:ln>
            <a:noFill/>
          </a:ln>
        </p:spPr>
      </p:pic>
      <p:sp>
        <p:nvSpPr>
          <p:cNvPr id="60" name="TextBox 59"/>
          <p:cNvSpPr txBox="1"/>
          <p:nvPr/>
        </p:nvSpPr>
        <p:spPr>
          <a:xfrm>
            <a:off x="6380205" y="3613279"/>
            <a:ext cx="2601440" cy="430887"/>
          </a:xfrm>
          <a:prstGeom prst="rect">
            <a:avLst/>
          </a:prstGeom>
          <a:solidFill>
            <a:srgbClr val="E1EBCD"/>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1100" dirty="0" smtClean="0">
                <a:latin typeface="Times New Roman" pitchFamily="18" charset="0"/>
                <a:cs typeface="Times New Roman" pitchFamily="18" charset="0"/>
              </a:rPr>
              <a:t> Контрольно-ревизионная комиссия</a:t>
            </a:r>
          </a:p>
          <a:p>
            <a:pPr fontAlgn="auto">
              <a:spcBef>
                <a:spcPts val="0"/>
              </a:spcBef>
              <a:spcAft>
                <a:spcPts val="0"/>
              </a:spcAft>
              <a:defRPr/>
            </a:pPr>
            <a:r>
              <a:rPr lang="ru-RU" sz="1050" dirty="0" smtClean="0">
                <a:latin typeface="Times New Roman" pitchFamily="18" charset="0"/>
                <a:cs typeface="Times New Roman" pitchFamily="18" charset="0"/>
              </a:rPr>
              <a:t> Зеленчукского муниципального р-на  </a:t>
            </a:r>
            <a:endParaRPr lang="ru-RU" sz="1050" dirty="0">
              <a:latin typeface="Times New Roman" pitchFamily="18" charset="0"/>
              <a:cs typeface="Times New Roman" pitchFamily="18" charset="0"/>
            </a:endParaRPr>
          </a:p>
        </p:txBody>
      </p:sp>
      <p:pic>
        <p:nvPicPr>
          <p:cNvPr id="61" name="Рисунок 60" descr="https://im0-tub-ru.yandex.net/i?id=d6aed096ed5901eb18455f1c0df64ef8&amp;n=33&amp;h=190&amp;w=174">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372200" y="3068960"/>
            <a:ext cx="818515" cy="591364"/>
          </a:xfrm>
          <a:prstGeom prst="rect">
            <a:avLst/>
          </a:prstGeom>
          <a:noFill/>
          <a:ln>
            <a:noFill/>
          </a:ln>
        </p:spPr>
      </p:pic>
      <p:sp>
        <p:nvSpPr>
          <p:cNvPr id="67" name="Скругленный прямоугольник 66"/>
          <p:cNvSpPr/>
          <p:nvPr/>
        </p:nvSpPr>
        <p:spPr>
          <a:xfrm>
            <a:off x="2203594" y="4149080"/>
            <a:ext cx="1759554" cy="402750"/>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sz="1100" b="1" dirty="0" smtClean="0">
                <a:solidFill>
                  <a:schemeClr val="tx2">
                    <a:lumMod val="50000"/>
                  </a:schemeClr>
                </a:solidFill>
                <a:latin typeface="Times New Roman" pitchFamily="18" charset="0"/>
                <a:cs typeface="Times New Roman" pitchFamily="18" charset="0"/>
              </a:rPr>
              <a:t>1 </a:t>
            </a:r>
            <a:r>
              <a:rPr lang="ru-RU" sz="1100" dirty="0" smtClean="0">
                <a:solidFill>
                  <a:schemeClr val="tx2">
                    <a:lumMod val="50000"/>
                  </a:schemeClr>
                </a:solidFill>
                <a:latin typeface="Times New Roman" pitchFamily="18" charset="0"/>
                <a:cs typeface="Times New Roman" pitchFamily="18" charset="0"/>
              </a:rPr>
              <a:t>дом творчества детей,</a:t>
            </a:r>
          </a:p>
          <a:p>
            <a:pPr algn="ctr" fontAlgn="auto">
              <a:spcBef>
                <a:spcPts val="0"/>
              </a:spcBef>
              <a:spcAft>
                <a:spcPts val="0"/>
              </a:spcAft>
              <a:defRPr/>
            </a:pPr>
            <a:r>
              <a:rPr lang="ru-RU" sz="1100" b="1" dirty="0" smtClean="0">
                <a:solidFill>
                  <a:schemeClr val="tx2">
                    <a:lumMod val="50000"/>
                  </a:schemeClr>
                </a:solidFill>
                <a:latin typeface="Times New Roman" pitchFamily="18" charset="0"/>
                <a:cs typeface="Times New Roman" pitchFamily="18" charset="0"/>
              </a:rPr>
              <a:t>636 </a:t>
            </a:r>
            <a:r>
              <a:rPr lang="ru-RU" sz="1100" dirty="0" smtClean="0">
                <a:solidFill>
                  <a:schemeClr val="tx2">
                    <a:lumMod val="50000"/>
                  </a:schemeClr>
                </a:solidFill>
                <a:latin typeface="Times New Roman" pitchFamily="18" charset="0"/>
                <a:cs typeface="Times New Roman" pitchFamily="18" charset="0"/>
              </a:rPr>
              <a:t>детей</a:t>
            </a:r>
            <a:endParaRPr lang="ru-RU" sz="1100" b="1" dirty="0">
              <a:solidFill>
                <a:schemeClr val="tx2">
                  <a:lumMod val="50000"/>
                </a:schemeClr>
              </a:solidFill>
              <a:latin typeface="Times New Roman" pitchFamily="18" charset="0"/>
              <a:cs typeface="Times New Roman" pitchFamily="18" charset="0"/>
            </a:endParaRPr>
          </a:p>
        </p:txBody>
      </p:sp>
      <p:sp>
        <p:nvSpPr>
          <p:cNvPr id="68" name="Левая фигурная скобка 67"/>
          <p:cNvSpPr/>
          <p:nvPr/>
        </p:nvSpPr>
        <p:spPr>
          <a:xfrm>
            <a:off x="1907704" y="2636912"/>
            <a:ext cx="291461" cy="1944216"/>
          </a:xfrm>
          <a:prstGeom prst="leftBrac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7" name="16-конечная звезда 6"/>
          <p:cNvSpPr/>
          <p:nvPr/>
        </p:nvSpPr>
        <p:spPr>
          <a:xfrm>
            <a:off x="3942658" y="2636912"/>
            <a:ext cx="2390322" cy="2310991"/>
          </a:xfrm>
          <a:prstGeom prst="star16">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a:solidFill>
                <a:schemeClr val="tx2">
                  <a:lumMod val="50000"/>
                </a:schemeClr>
              </a:solidFill>
            </a:endParaRPr>
          </a:p>
        </p:txBody>
      </p:sp>
      <p:sp>
        <p:nvSpPr>
          <p:cNvPr id="46" name="TextBox 45"/>
          <p:cNvSpPr txBox="1"/>
          <p:nvPr/>
        </p:nvSpPr>
        <p:spPr>
          <a:xfrm>
            <a:off x="4265492" y="3344505"/>
            <a:ext cx="1746668" cy="109260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ru-RU" sz="13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Из </a:t>
            </a:r>
            <a:r>
              <a:rPr lang="ru-RU" sz="13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районного бюджета получают финансирование</a:t>
            </a:r>
          </a:p>
          <a:p>
            <a:pPr algn="ctr" fontAlgn="auto">
              <a:spcBef>
                <a:spcPts val="0"/>
              </a:spcBef>
              <a:spcAft>
                <a:spcPts val="0"/>
              </a:spcAft>
              <a:defRPr/>
            </a:pPr>
            <a:r>
              <a:rPr lang="ru-RU" sz="13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55 </a:t>
            </a:r>
          </a:p>
          <a:p>
            <a:pPr algn="ctr" fontAlgn="auto">
              <a:spcBef>
                <a:spcPts val="0"/>
              </a:spcBef>
              <a:spcAft>
                <a:spcPts val="0"/>
              </a:spcAft>
              <a:defRPr/>
            </a:pPr>
            <a:r>
              <a:rPr lang="ru-RU" sz="13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учреждений</a:t>
            </a:r>
            <a:endParaRPr lang="ru-RU" sz="13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638" y="945997"/>
            <a:ext cx="1499154" cy="86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3856" y="1314347"/>
            <a:ext cx="1390266" cy="67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260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79512" y="130622"/>
            <a:ext cx="8964488" cy="562074"/>
          </a:xfrm>
        </p:spPr>
        <p:txBody>
          <a:bodyPr>
            <a:noAutofit/>
          </a:bodyPr>
          <a:lstStyle/>
          <a:p>
            <a:r>
              <a:rPr lang="ru-RU" sz="2400" b="1" dirty="0" smtClean="0">
                <a:solidFill>
                  <a:srgbClr val="C00000"/>
                </a:solidFill>
                <a:effectLst/>
                <a:latin typeface="Times New Roman" pitchFamily="18" charset="0"/>
                <a:cs typeface="Times New Roman" pitchFamily="18" charset="0"/>
              </a:rPr>
              <a:t>Основные характеристики районного бюджета</a:t>
            </a:r>
            <a:endParaRPr lang="ru-RU" sz="2400" dirty="0">
              <a:solidFill>
                <a:srgbClr val="C00000"/>
              </a:solidFill>
              <a:effectLst/>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72557925"/>
              </p:ext>
            </p:extLst>
          </p:nvPr>
        </p:nvGraphicFramePr>
        <p:xfrm>
          <a:off x="683568" y="4437112"/>
          <a:ext cx="8280920"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971600" y="3933056"/>
            <a:ext cx="7056784"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Динамика </a:t>
            </a:r>
            <a:r>
              <a:rPr lang="ru-RU" sz="28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исполнения доходов </a:t>
            </a:r>
            <a:r>
              <a:rPr lang="ru-RU" sz="28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 </a:t>
            </a:r>
            <a:r>
              <a:rPr lang="ru-RU" sz="28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расходов</a:t>
            </a:r>
            <a:endParaRPr lang="ru-RU" sz="28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699514661"/>
              </p:ext>
            </p:extLst>
          </p:nvPr>
        </p:nvGraphicFramePr>
        <p:xfrm>
          <a:off x="824263" y="692696"/>
          <a:ext cx="7632848" cy="1793631"/>
        </p:xfrm>
        <a:graphic>
          <a:graphicData uri="http://schemas.openxmlformats.org/drawingml/2006/table">
            <a:tbl>
              <a:tblPr firstRow="1" firstCol="1" bandRow="1"/>
              <a:tblGrid>
                <a:gridCol w="1443481"/>
                <a:gridCol w="864096"/>
                <a:gridCol w="792088"/>
                <a:gridCol w="1080120"/>
                <a:gridCol w="1103016"/>
                <a:gridCol w="1175023"/>
                <a:gridCol w="1175024"/>
              </a:tblGrid>
              <a:tr h="605286">
                <a:tc rowSpan="2">
                  <a:txBody>
                    <a:bodyPr/>
                    <a:lstStyle/>
                    <a:p>
                      <a:pPr algn="ctr">
                        <a:lnSpc>
                          <a:spcPct val="115000"/>
                        </a:lnSpc>
                        <a:spcAft>
                          <a:spcPts val="0"/>
                        </a:spcAft>
                        <a:tabLst>
                          <a:tab pos="1760220" algn="l"/>
                        </a:tabLst>
                      </a:pPr>
                      <a:r>
                        <a:rPr lang="ru-RU" sz="1400" b="1" dirty="0">
                          <a:effectLst/>
                          <a:latin typeface="Times New Roman" pitchFamily="18" charset="0"/>
                          <a:ea typeface="Calibri"/>
                          <a:cs typeface="Times New Roman" pitchFamily="18" charset="0"/>
                        </a:rPr>
                        <a:t>Наименование</a:t>
                      </a:r>
                      <a:endParaRPr lang="ru-RU" sz="1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a:lnSpc>
                          <a:spcPct val="115000"/>
                        </a:lnSpc>
                        <a:spcAft>
                          <a:spcPts val="0"/>
                        </a:spcAft>
                        <a:tabLst>
                          <a:tab pos="1760220" algn="l"/>
                        </a:tabLst>
                      </a:pPr>
                      <a:r>
                        <a:rPr lang="ru-RU" sz="1400" b="1" dirty="0">
                          <a:effectLst/>
                          <a:latin typeface="Times New Roman" pitchFamily="18" charset="0"/>
                          <a:ea typeface="Calibri"/>
                          <a:cs typeface="Times New Roman" pitchFamily="18" charset="0"/>
                        </a:rPr>
                        <a:t>План </a:t>
                      </a:r>
                      <a:endParaRPr lang="ru-RU" sz="1100" dirty="0">
                        <a:effectLst/>
                        <a:latin typeface="Times New Roman" pitchFamily="18" charset="0"/>
                        <a:ea typeface="Calibri"/>
                        <a:cs typeface="Times New Roman" pitchFamily="18" charset="0"/>
                      </a:endParaRPr>
                    </a:p>
                    <a:p>
                      <a:pPr algn="ctr">
                        <a:lnSpc>
                          <a:spcPct val="115000"/>
                        </a:lnSpc>
                        <a:spcAft>
                          <a:spcPts val="0"/>
                        </a:spcAft>
                        <a:tabLst>
                          <a:tab pos="1760220" algn="l"/>
                        </a:tabLst>
                      </a:pPr>
                      <a:r>
                        <a:rPr lang="ru-RU" sz="1400" b="1" dirty="0" smtClean="0">
                          <a:effectLst/>
                          <a:latin typeface="Times New Roman" pitchFamily="18" charset="0"/>
                          <a:ea typeface="Calibri"/>
                          <a:cs typeface="Times New Roman" pitchFamily="18" charset="0"/>
                        </a:rPr>
                        <a:t>2022 </a:t>
                      </a:r>
                      <a:r>
                        <a:rPr lang="ru-RU" sz="1400" b="1" dirty="0">
                          <a:effectLst/>
                          <a:latin typeface="Times New Roman" pitchFamily="18" charset="0"/>
                          <a:ea typeface="Calibri"/>
                          <a:cs typeface="Times New Roman" pitchFamily="18" charset="0"/>
                        </a:rPr>
                        <a:t>года</a:t>
                      </a:r>
                      <a:endParaRPr lang="ru-RU" sz="11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rowSpan="2">
                  <a:txBody>
                    <a:bodyPr/>
                    <a:lstStyle/>
                    <a:p>
                      <a:pPr algn="ctr">
                        <a:lnSpc>
                          <a:spcPct val="115000"/>
                        </a:lnSpc>
                        <a:spcAft>
                          <a:spcPts val="0"/>
                        </a:spcAft>
                        <a:tabLst>
                          <a:tab pos="1760220" algn="l"/>
                        </a:tabLst>
                      </a:pPr>
                      <a:r>
                        <a:rPr lang="ru-RU" sz="1200" b="1" dirty="0">
                          <a:effectLst/>
                          <a:latin typeface="Times New Roman" pitchFamily="18" charset="0"/>
                          <a:ea typeface="Calibri"/>
                          <a:cs typeface="Times New Roman" pitchFamily="18" charset="0"/>
                        </a:rPr>
                        <a:t>Ожидаемое исполнение </a:t>
                      </a:r>
                      <a:endParaRPr lang="ru-RU" sz="1200" dirty="0">
                        <a:effectLst/>
                        <a:latin typeface="Times New Roman" pitchFamily="18" charset="0"/>
                        <a:ea typeface="Calibri"/>
                        <a:cs typeface="Times New Roman" pitchFamily="18" charset="0"/>
                      </a:endParaRPr>
                    </a:p>
                    <a:p>
                      <a:pPr algn="ctr">
                        <a:lnSpc>
                          <a:spcPct val="115000"/>
                        </a:lnSpc>
                        <a:spcAft>
                          <a:spcPts val="0"/>
                        </a:spcAft>
                        <a:tabLst>
                          <a:tab pos="1760220" algn="l"/>
                        </a:tabLst>
                      </a:pPr>
                      <a:r>
                        <a:rPr lang="ru-RU" sz="1200" b="1" dirty="0" smtClean="0">
                          <a:effectLst/>
                          <a:latin typeface="Times New Roman" pitchFamily="18" charset="0"/>
                          <a:ea typeface="Calibri"/>
                          <a:cs typeface="Times New Roman" pitchFamily="18" charset="0"/>
                        </a:rPr>
                        <a:t>2022 </a:t>
                      </a:r>
                      <a:r>
                        <a:rPr lang="ru-RU" sz="1200" b="1" dirty="0">
                          <a:effectLst/>
                          <a:latin typeface="Times New Roman" pitchFamily="18" charset="0"/>
                          <a:ea typeface="Calibri"/>
                          <a:cs typeface="Times New Roman" pitchFamily="18" charset="0"/>
                        </a:rPr>
                        <a:t>года</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a:lnSpc>
                          <a:spcPct val="115000"/>
                        </a:lnSpc>
                        <a:spcAft>
                          <a:spcPts val="0"/>
                        </a:spcAft>
                        <a:tabLst>
                          <a:tab pos="1760220" algn="l"/>
                        </a:tabLst>
                      </a:pPr>
                      <a:r>
                        <a:rPr lang="ru-RU" sz="1400" b="1" dirty="0">
                          <a:effectLst/>
                          <a:latin typeface="Times New Roman" pitchFamily="18" charset="0"/>
                          <a:ea typeface="Calibri"/>
                          <a:cs typeface="Times New Roman" pitchFamily="18" charset="0"/>
                        </a:rPr>
                        <a:t>Проект  </a:t>
                      </a:r>
                      <a:endParaRPr lang="ru-RU" sz="1100" dirty="0">
                        <a:effectLst/>
                        <a:latin typeface="Times New Roman" pitchFamily="18" charset="0"/>
                        <a:ea typeface="Calibri"/>
                        <a:cs typeface="Times New Roman" pitchFamily="18" charset="0"/>
                      </a:endParaRPr>
                    </a:p>
                    <a:p>
                      <a:pPr algn="ctr">
                        <a:lnSpc>
                          <a:spcPct val="115000"/>
                        </a:lnSpc>
                        <a:spcAft>
                          <a:spcPts val="0"/>
                        </a:spcAft>
                        <a:tabLst>
                          <a:tab pos="1760220" algn="l"/>
                        </a:tabLst>
                      </a:pPr>
                      <a:r>
                        <a:rPr lang="ru-RU" sz="1400" b="1" dirty="0">
                          <a:effectLst/>
                          <a:latin typeface="Times New Roman" pitchFamily="18" charset="0"/>
                          <a:ea typeface="Calibri"/>
                          <a:cs typeface="Times New Roman" pitchFamily="18" charset="0"/>
                        </a:rPr>
                        <a:t>на </a:t>
                      </a:r>
                      <a:r>
                        <a:rPr lang="ru-RU" sz="1400" b="1" dirty="0" smtClean="0">
                          <a:effectLst/>
                          <a:latin typeface="Times New Roman" pitchFamily="18" charset="0"/>
                          <a:ea typeface="Calibri"/>
                          <a:cs typeface="Times New Roman" pitchFamily="18" charset="0"/>
                        </a:rPr>
                        <a:t>2023 </a:t>
                      </a:r>
                      <a:r>
                        <a:rPr lang="ru-RU" sz="1400" b="1" dirty="0">
                          <a:effectLst/>
                          <a:latin typeface="Times New Roman" pitchFamily="18" charset="0"/>
                          <a:ea typeface="Calibri"/>
                          <a:cs typeface="Times New Roman" pitchFamily="18" charset="0"/>
                        </a:rPr>
                        <a:t>год</a:t>
                      </a:r>
                      <a:endParaRPr lang="ru-RU" sz="1100" dirty="0">
                        <a:effectLst/>
                        <a:latin typeface="Times New Roman" pitchFamily="18" charset="0"/>
                        <a:ea typeface="Calibri"/>
                        <a:cs typeface="Times New Roman" pitchFamily="18" charset="0"/>
                      </a:endParaRPr>
                    </a:p>
                    <a:p>
                      <a:pPr algn="ctr">
                        <a:lnSpc>
                          <a:spcPct val="115000"/>
                        </a:lnSpc>
                        <a:spcAft>
                          <a:spcPts val="0"/>
                        </a:spcAft>
                        <a:tabLst>
                          <a:tab pos="1760220" algn="l"/>
                        </a:tabLst>
                      </a:pPr>
                      <a:r>
                        <a:rPr lang="ru-RU" sz="900" b="1" dirty="0">
                          <a:effectLst/>
                          <a:latin typeface="Times New Roman" pitchFamily="18" charset="0"/>
                          <a:ea typeface="Calibri"/>
                          <a:cs typeface="Times New Roman" pitchFamily="18" charset="0"/>
                        </a:rPr>
                        <a:t> </a:t>
                      </a:r>
                      <a:endParaRPr lang="ru-RU" sz="9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tab pos="1760220" algn="l"/>
                        </a:tabLst>
                        <a:defRPr/>
                      </a:pPr>
                      <a:r>
                        <a:rPr kumimoji="0" lang="ru-RU" sz="14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Проект  </a:t>
                      </a:r>
                      <a:endParaRPr kumimoji="0" lang="ru-RU" sz="11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tab pos="1760220" algn="l"/>
                        </a:tabLst>
                        <a:defRPr/>
                      </a:pPr>
                      <a:r>
                        <a:rPr kumimoji="0" lang="ru-RU" sz="14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на 2024 год</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tab pos="1760220" algn="l"/>
                        </a:tabLst>
                        <a:defRPr/>
                      </a:pPr>
                      <a:r>
                        <a:rPr kumimoji="0" lang="ru-RU" sz="14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Проект  </a:t>
                      </a:r>
                      <a:endParaRPr kumimoji="0" lang="ru-RU" sz="11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tab pos="1760220" algn="l"/>
                        </a:tabLst>
                        <a:defRPr/>
                      </a:pPr>
                      <a:r>
                        <a:rPr kumimoji="0" lang="ru-RU" sz="14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на 2025 год</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58810">
                <a:tc vMerge="1">
                  <a:txBody>
                    <a:bodyPr/>
                    <a:lstStyle/>
                    <a:p>
                      <a:endParaRPr lang="ru-RU"/>
                    </a:p>
                  </a:txBody>
                  <a:tcPr/>
                </a:tc>
                <a:tc>
                  <a:txBody>
                    <a:bodyPr/>
                    <a:lstStyle/>
                    <a:p>
                      <a:pPr algn="ctr">
                        <a:lnSpc>
                          <a:spcPct val="115000"/>
                        </a:lnSpc>
                        <a:spcAft>
                          <a:spcPts val="0"/>
                        </a:spcAft>
                        <a:tabLst>
                          <a:tab pos="1760220" algn="l"/>
                        </a:tabLst>
                      </a:pPr>
                      <a:r>
                        <a:rPr lang="ru-RU" sz="800" b="1" dirty="0" smtClean="0">
                          <a:effectLst/>
                          <a:latin typeface="Times New Roman" pitchFamily="18" charset="0"/>
                          <a:ea typeface="Calibri"/>
                          <a:cs typeface="Times New Roman" pitchFamily="18" charset="0"/>
                        </a:rPr>
                        <a:t>Первоначаль-ный </a:t>
                      </a:r>
                      <a:endParaRPr lang="ru-RU" sz="8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tabLst>
                          <a:tab pos="1760220" algn="l"/>
                        </a:tabLst>
                      </a:pPr>
                      <a:r>
                        <a:rPr lang="ru-RU" sz="800" b="1" dirty="0" smtClean="0">
                          <a:effectLst/>
                          <a:latin typeface="Times New Roman" pitchFamily="18" charset="0"/>
                          <a:ea typeface="Calibri"/>
                          <a:cs typeface="Times New Roman" pitchFamily="18" charset="0"/>
                        </a:rPr>
                        <a:t>уточненный</a:t>
                      </a:r>
                      <a:endParaRPr lang="ru-RU" sz="8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302643">
                <a:tc>
                  <a:txBody>
                    <a:bodyPr/>
                    <a:lstStyle/>
                    <a:p>
                      <a:pPr algn="ctr">
                        <a:lnSpc>
                          <a:spcPct val="115000"/>
                        </a:lnSpc>
                        <a:spcAft>
                          <a:spcPts val="0"/>
                        </a:spcAft>
                        <a:tabLst>
                          <a:tab pos="1760220" algn="l"/>
                        </a:tabLst>
                      </a:pPr>
                      <a:r>
                        <a:rPr lang="ru-RU" sz="1200" dirty="0">
                          <a:effectLst/>
                          <a:latin typeface="Times New Roman" pitchFamily="18" charset="0"/>
                          <a:ea typeface="Calibri"/>
                          <a:cs typeface="Times New Roman" pitchFamily="18" charset="0"/>
                        </a:rPr>
                        <a:t>Доходы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ru-RU" sz="1200" dirty="0" smtClean="0">
                          <a:effectLst/>
                          <a:latin typeface="Times New Roman" pitchFamily="18" charset="0"/>
                          <a:ea typeface="Calibri"/>
                          <a:cs typeface="Times New Roman" pitchFamily="18" charset="0"/>
                        </a:rPr>
                        <a:t>1527201,4</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200" dirty="0" smtClean="0">
                          <a:effectLst/>
                          <a:latin typeface="Times New Roman" pitchFamily="18" charset="0"/>
                          <a:ea typeface="Calibri"/>
                          <a:cs typeface="Times New Roman" pitchFamily="18" charset="0"/>
                        </a:rPr>
                        <a:t>1619696,2</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200" dirty="0" smtClean="0">
                          <a:effectLst/>
                          <a:latin typeface="Times New Roman" pitchFamily="18" charset="0"/>
                          <a:ea typeface="Calibri"/>
                          <a:cs typeface="Times New Roman" pitchFamily="18" charset="0"/>
                        </a:rPr>
                        <a:t>1619309,0</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200" dirty="0" smtClean="0">
                          <a:effectLst/>
                          <a:latin typeface="Times New Roman" pitchFamily="18" charset="0"/>
                          <a:ea typeface="Calibri"/>
                          <a:cs typeface="Times New Roman" pitchFamily="18" charset="0"/>
                        </a:rPr>
                        <a:t>1255557,4</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200" dirty="0" smtClean="0">
                          <a:effectLst/>
                          <a:latin typeface="Times New Roman" pitchFamily="18" charset="0"/>
                          <a:ea typeface="Calibri"/>
                          <a:cs typeface="Times New Roman" pitchFamily="18" charset="0"/>
                        </a:rPr>
                        <a:t>1115344,5</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200" dirty="0" smtClean="0">
                          <a:effectLst/>
                          <a:latin typeface="Times New Roman" pitchFamily="18" charset="0"/>
                          <a:ea typeface="Calibri"/>
                          <a:cs typeface="Times New Roman" pitchFamily="18" charset="0"/>
                        </a:rPr>
                        <a:t>1086094,3</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2643">
                <a:tc>
                  <a:txBody>
                    <a:bodyPr/>
                    <a:lstStyle/>
                    <a:p>
                      <a:pPr algn="ctr">
                        <a:lnSpc>
                          <a:spcPct val="115000"/>
                        </a:lnSpc>
                        <a:spcAft>
                          <a:spcPts val="0"/>
                        </a:spcAft>
                        <a:tabLst>
                          <a:tab pos="1760220" algn="l"/>
                        </a:tabLst>
                      </a:pPr>
                      <a:r>
                        <a:rPr lang="ru-RU" sz="1200" dirty="0">
                          <a:effectLst/>
                          <a:latin typeface="Times New Roman" pitchFamily="18" charset="0"/>
                          <a:ea typeface="Calibri"/>
                          <a:cs typeface="Times New Roman" pitchFamily="18" charset="0"/>
                        </a:rPr>
                        <a:t>Расходы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1527201,4</a:t>
                      </a:r>
                      <a:endParaRPr kumimoji="0" lang="ru-RU" sz="12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200" dirty="0" smtClean="0">
                          <a:effectLst/>
                          <a:latin typeface="Times New Roman" pitchFamily="18" charset="0"/>
                          <a:ea typeface="Calibri"/>
                          <a:cs typeface="Times New Roman" pitchFamily="18" charset="0"/>
                        </a:rPr>
                        <a:t>1626777,2</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200" dirty="0" smtClean="0">
                          <a:effectLst/>
                          <a:latin typeface="Times New Roman" pitchFamily="18" charset="0"/>
                          <a:ea typeface="Calibri"/>
                          <a:cs typeface="Times New Roman" pitchFamily="18" charset="0"/>
                        </a:rPr>
                        <a:t>1628009,8</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200" dirty="0" smtClean="0">
                          <a:effectLst/>
                          <a:latin typeface="Times New Roman" pitchFamily="18" charset="0"/>
                          <a:ea typeface="Calibri"/>
                          <a:cs typeface="Times New Roman" pitchFamily="18" charset="0"/>
                        </a:rPr>
                        <a:t>1255557,4</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200" dirty="0" smtClean="0">
                          <a:effectLst/>
                          <a:latin typeface="Times New Roman" pitchFamily="18" charset="0"/>
                          <a:ea typeface="Calibri"/>
                          <a:cs typeface="Times New Roman" pitchFamily="18" charset="0"/>
                        </a:rPr>
                        <a:t>1115344,5</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200" dirty="0" smtClean="0">
                          <a:effectLst/>
                          <a:latin typeface="Times New Roman" pitchFamily="18" charset="0"/>
                          <a:ea typeface="Calibri"/>
                          <a:cs typeface="Times New Roman" pitchFamily="18" charset="0"/>
                        </a:rPr>
                        <a:t>1086094,3</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2643">
                <a:tc>
                  <a:txBody>
                    <a:bodyPr/>
                    <a:lstStyle/>
                    <a:p>
                      <a:pPr algn="ctr">
                        <a:lnSpc>
                          <a:spcPct val="115000"/>
                        </a:lnSpc>
                        <a:spcAft>
                          <a:spcPts val="0"/>
                        </a:spcAft>
                        <a:tabLst>
                          <a:tab pos="1760220" algn="l"/>
                        </a:tabLst>
                      </a:pPr>
                      <a:r>
                        <a:rPr lang="ru-RU" sz="1200" dirty="0">
                          <a:effectLst/>
                          <a:latin typeface="Times New Roman" pitchFamily="18" charset="0"/>
                          <a:ea typeface="Calibri"/>
                          <a:cs typeface="Times New Roman" pitchFamily="18" charset="0"/>
                        </a:rPr>
                        <a:t>Результаты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200" dirty="0" smtClean="0">
                          <a:effectLst/>
                          <a:latin typeface="Times New Roman" pitchFamily="18" charset="0"/>
                          <a:ea typeface="Calibri"/>
                          <a:cs typeface="Times New Roman" pitchFamily="18" charset="0"/>
                        </a:rPr>
                        <a:t>-7081,0</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r>
                        <a:rPr lang="ru-RU" sz="1200" dirty="0" smtClean="0">
                          <a:effectLst/>
                          <a:latin typeface="Times New Roman" pitchFamily="18" charset="0"/>
                          <a:ea typeface="Calibri"/>
                          <a:cs typeface="Times New Roman" pitchFamily="18" charset="0"/>
                        </a:rPr>
                        <a:t>-8700,8</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tabLst>
                          <a:tab pos="1760220" algn="l"/>
                        </a:tabLst>
                      </a:pP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8" name="Rectangle 5"/>
          <p:cNvSpPr>
            <a:spLocks noChangeArrowheads="1"/>
          </p:cNvSpPr>
          <p:nvPr/>
        </p:nvSpPr>
        <p:spPr bwMode="auto">
          <a:xfrm>
            <a:off x="755576" y="2996952"/>
            <a:ext cx="2315320" cy="720080"/>
          </a:xfrm>
          <a:prstGeom prst="rect">
            <a:avLst/>
          </a:prstGeom>
          <a:solidFill>
            <a:srgbClr val="9999FF"/>
          </a:solidFill>
          <a:ln w="19050">
            <a:solidFill>
              <a:schemeClr val="accent1">
                <a:lumMod val="60000"/>
                <a:lumOff val="40000"/>
              </a:schemeClr>
            </a:solidFill>
            <a:miter lim="800000"/>
            <a:headEnd/>
            <a:tailEnd/>
          </a:ln>
          <a:effectLst>
            <a:innerShdw blurRad="114300">
              <a:prstClr val="black"/>
            </a:innerShdw>
          </a:effectLst>
        </p:spPr>
        <p:txBody>
          <a:bodyPr anchor="ctr"/>
          <a:lstStyle/>
          <a:p>
            <a:pPr algn="ctr" eaLnBrk="1" hangingPunct="1"/>
            <a:r>
              <a:rPr lang="ru-RU" altLang="ru-RU" sz="1600" dirty="0" smtClean="0">
                <a:solidFill>
                  <a:schemeClr val="tx2">
                    <a:lumMod val="75000"/>
                  </a:schemeClr>
                </a:solidFill>
                <a:latin typeface="Times New Roman" pitchFamily="18" charset="0"/>
                <a:cs typeface="Times New Roman" pitchFamily="18" charset="0"/>
              </a:rPr>
              <a:t>Доходы</a:t>
            </a:r>
          </a:p>
          <a:p>
            <a:pPr algn="ctr" eaLnBrk="1" hangingPunct="1"/>
            <a:r>
              <a:rPr lang="ru-RU" altLang="ru-RU" sz="1600"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26167 руб.</a:t>
            </a:r>
            <a:endParaRPr lang="ru-RU" altLang="ru-RU" sz="160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6"/>
          <p:cNvSpPr>
            <a:spLocks noChangeArrowheads="1"/>
          </p:cNvSpPr>
          <p:nvPr/>
        </p:nvSpPr>
        <p:spPr bwMode="auto">
          <a:xfrm>
            <a:off x="6156176" y="2997496"/>
            <a:ext cx="2232248" cy="720080"/>
          </a:xfrm>
          <a:prstGeom prst="rect">
            <a:avLst/>
          </a:prstGeom>
          <a:solidFill>
            <a:srgbClr val="E1EBCD"/>
          </a:solidFill>
          <a:ln w="19050">
            <a:solidFill>
              <a:schemeClr val="accent1">
                <a:lumMod val="60000"/>
                <a:lumOff val="40000"/>
              </a:schemeClr>
            </a:solidFill>
            <a:miter lim="800000"/>
            <a:headEnd/>
            <a:tailEnd/>
          </a:ln>
          <a:effectLst>
            <a:innerShdw blurRad="114300">
              <a:prstClr val="black"/>
            </a:innerShdw>
          </a:effectLst>
        </p:spPr>
        <p:txBody>
          <a:bodyPr anchor="ctr"/>
          <a:lstStyle/>
          <a:p>
            <a:pPr algn="ctr" eaLnBrk="1" hangingPunct="1"/>
            <a:r>
              <a:rPr lang="ru-RU" altLang="ru-RU" sz="1600" dirty="0" smtClean="0">
                <a:solidFill>
                  <a:schemeClr val="tx2">
                    <a:lumMod val="75000"/>
                  </a:schemeClr>
                </a:solidFill>
                <a:latin typeface="Times New Roman" pitchFamily="18" charset="0"/>
                <a:cs typeface="Times New Roman" pitchFamily="18" charset="0"/>
              </a:rPr>
              <a:t>Расходы</a:t>
            </a:r>
          </a:p>
          <a:p>
            <a:pPr algn="ctr" eaLnBrk="1" hangingPunct="1"/>
            <a:r>
              <a:rPr lang="ru-RU" altLang="ru-RU" sz="1600"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26167 руб.</a:t>
            </a:r>
            <a:endParaRPr lang="ru-RU" altLang="ru-RU" sz="160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Двойная стрелка влево/вправо 9"/>
          <p:cNvSpPr/>
          <p:nvPr/>
        </p:nvSpPr>
        <p:spPr>
          <a:xfrm>
            <a:off x="3131840" y="2564904"/>
            <a:ext cx="2941264" cy="1512168"/>
          </a:xfrm>
          <a:prstGeom prst="leftRightArrow">
            <a:avLst/>
          </a:prstGeom>
          <a:solidFill>
            <a:srgbClr val="FDDFF7"/>
          </a:solidFill>
          <a:ln>
            <a:solidFill>
              <a:schemeClr val="accent1">
                <a:lumMod val="60000"/>
                <a:lumOff val="4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600" dirty="0">
                <a:solidFill>
                  <a:schemeClr val="tx2">
                    <a:lumMod val="75000"/>
                  </a:schemeClr>
                </a:solidFill>
                <a:latin typeface="Times New Roman" pitchFamily="18" charset="0"/>
                <a:cs typeface="Times New Roman" pitchFamily="18" charset="0"/>
              </a:rPr>
              <a:t>в расчете</a:t>
            </a:r>
          </a:p>
          <a:p>
            <a:pPr algn="ctr"/>
            <a:r>
              <a:rPr lang="ru-RU" altLang="ru-RU" sz="1600" dirty="0">
                <a:solidFill>
                  <a:schemeClr val="tx2">
                    <a:lumMod val="75000"/>
                  </a:schemeClr>
                </a:solidFill>
                <a:latin typeface="Times New Roman" pitchFamily="18" charset="0"/>
                <a:cs typeface="Times New Roman" pitchFamily="18" charset="0"/>
              </a:rPr>
              <a:t>на 1 человека </a:t>
            </a:r>
          </a:p>
          <a:p>
            <a:pPr algn="ctr"/>
            <a:endParaRPr lang="ru-RU" altLang="ru-RU" sz="1600" dirty="0">
              <a:solidFill>
                <a:schemeClr val="tx2">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1708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2000"/>
                                        <p:tgtEl>
                                          <p:spTgt spid="8"/>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1907704" y="116632"/>
            <a:ext cx="505090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C00000"/>
                </a:solidFill>
                <a:effectLst/>
                <a:latin typeface="Times New Roman" pitchFamily="18" charset="0"/>
                <a:cs typeface="Times New Roman" pitchFamily="18" charset="0"/>
              </a:rPr>
              <a:t>Приоритеты бюджета</a:t>
            </a:r>
          </a:p>
        </p:txBody>
      </p:sp>
      <p:sp>
        <p:nvSpPr>
          <p:cNvPr id="5" name="Объект 4"/>
          <p:cNvSpPr txBox="1">
            <a:spLocks noGrp="1"/>
          </p:cNvSpPr>
          <p:nvPr>
            <p:ph idx="1"/>
          </p:nvPr>
        </p:nvSpPr>
        <p:spPr>
          <a:xfrm>
            <a:off x="467544" y="692696"/>
            <a:ext cx="8363272" cy="6001643"/>
          </a:xfrm>
          <a:prstGeom prst="rect">
            <a:avLst/>
          </a:prstGeom>
          <a:solidFill>
            <a:schemeClr val="accent3">
              <a:lumMod val="20000"/>
              <a:lumOff val="80000"/>
            </a:schemeClr>
          </a:solidFill>
          <a:effectLst>
            <a:innerShdw blurRad="114300">
              <a:prstClr val="black"/>
            </a:innerShdw>
          </a:effectLst>
        </p:spPr>
        <p:txBody>
          <a:bodyPr wrap="square">
            <a:spAutoFit/>
          </a:bodyPr>
          <a:lstStyle/>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Times New Roman" pitchFamily="18" charset="0"/>
                <a:cs typeface="Times New Roman" pitchFamily="18" charset="0"/>
              </a:rPr>
              <a:t>Дальнейшее </a:t>
            </a:r>
            <a:r>
              <a:rPr lang="ru-RU" sz="1600" dirty="0">
                <a:latin typeface="Times New Roman" pitchFamily="18" charset="0"/>
                <a:cs typeface="Times New Roman" pitchFamily="18" charset="0"/>
              </a:rPr>
              <a:t>совершенствование методов налогового администрирования,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Times New Roman" pitchFamily="18" charset="0"/>
                <a:cs typeface="Times New Roman" pitchFamily="18" charset="0"/>
              </a:rPr>
              <a:t>Предотвращение </a:t>
            </a:r>
            <a:r>
              <a:rPr lang="ru-RU" sz="1600" dirty="0">
                <a:latin typeface="Times New Roman" pitchFamily="18" charset="0"/>
                <a:cs typeface="Times New Roman" pitchFamily="18" charset="0"/>
              </a:rPr>
              <a:t>уклонения от уплаты налогов;</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Times New Roman" pitchFamily="18" charset="0"/>
                <a:cs typeface="Times New Roman" pitchFamily="18" charset="0"/>
              </a:rPr>
              <a:t>Усиление </a:t>
            </a:r>
            <a:r>
              <a:rPr lang="ru-RU" sz="1600" dirty="0">
                <a:latin typeface="Times New Roman" pitchFamily="18" charset="0"/>
                <a:cs typeface="Times New Roman" pitchFamily="18" charset="0"/>
              </a:rPr>
              <a:t>контроля за соблюдением законодательства в области платежной дисциплины, легализации заработной платы, устранения нарушений по уплате страховых взносов в государственные внебюджетные фонды; </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Times New Roman" pitchFamily="18" charset="0"/>
                <a:cs typeface="Times New Roman" pitchFamily="18" charset="0"/>
              </a:rPr>
              <a:t>Повышение </a:t>
            </a:r>
            <a:r>
              <a:rPr lang="ru-RU" sz="1600" dirty="0">
                <a:latin typeface="Times New Roman" pitchFamily="18" charset="0"/>
                <a:cs typeface="Times New Roman" pitchFamily="18" charset="0"/>
              </a:rPr>
              <a:t>эффективности управления государственным и муниципальным имуществом посредством выявления неиспользуемых и (или) неэффективно используемых основных фондов и принятие мер по их перепрофилированию, продаже или предоставлению в аренду;</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Times New Roman" pitchFamily="18" charset="0"/>
                <a:cs typeface="Times New Roman" pitchFamily="18" charset="0"/>
              </a:rPr>
              <a:t>Обеспечение </a:t>
            </a:r>
            <a:r>
              <a:rPr lang="ru-RU" sz="1600" dirty="0">
                <a:latin typeface="Times New Roman" pitchFamily="18" charset="0"/>
                <a:cs typeface="Times New Roman" pitchFamily="18" charset="0"/>
              </a:rPr>
              <a:t>тесного взаимодействия органов государственной власти Карачаево-Черкесской Республики, органов местного самоуправления и территориальных подразделений федеральных органов власти в целях повышения роли имущественных налогов в формировании консолидированного бюджета Карачаево-Черкесской </a:t>
            </a:r>
            <a:r>
              <a:rPr lang="ru-RU" sz="1600" dirty="0" smtClean="0">
                <a:latin typeface="Times New Roman" pitchFamily="18" charset="0"/>
                <a:cs typeface="Times New Roman" pitchFamily="18" charset="0"/>
              </a:rPr>
              <a:t>Республики; </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Times New Roman" pitchFamily="18" charset="0"/>
                <a:cs typeface="Times New Roman" pitchFamily="18" charset="0"/>
              </a:rPr>
              <a:t>Обеспечение  </a:t>
            </a:r>
            <a:r>
              <a:rPr lang="ru-RU" sz="1600" dirty="0">
                <a:latin typeface="Times New Roman" pitchFamily="18" charset="0"/>
                <a:cs typeface="Times New Roman" pitchFamily="18" charset="0"/>
              </a:rPr>
              <a:t>сбалансированности и устойчивости бюджета Зеленчукского муниципального района в условиях ограниченности его доходных </a:t>
            </a:r>
            <a:r>
              <a:rPr lang="ru-RU" sz="1600" dirty="0" smtClean="0">
                <a:latin typeface="Times New Roman" pitchFamily="18" charset="0"/>
                <a:cs typeface="Times New Roman" pitchFamily="18" charset="0"/>
              </a:rPr>
              <a:t>источников;</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Times New Roman"/>
                <a:ea typeface="Times New Roman"/>
              </a:rPr>
              <a:t>Оптимизация </a:t>
            </a:r>
            <a:r>
              <a:rPr lang="ru-RU" sz="1600" dirty="0">
                <a:latin typeface="Times New Roman"/>
                <a:ea typeface="Times New Roman"/>
              </a:rPr>
              <a:t>бюджетных расходов на оказание муниципальных услуг и улучшению качества муниципальных </a:t>
            </a:r>
            <a:r>
              <a:rPr lang="ru-RU" sz="1600" dirty="0" smtClean="0">
                <a:latin typeface="Times New Roman"/>
                <a:ea typeface="Times New Roman"/>
              </a:rPr>
              <a:t>программ;</a:t>
            </a:r>
            <a:endParaRPr lang="ru-RU" sz="1600" dirty="0">
              <a:latin typeface="Times New Roman" pitchFamily="18" charset="0"/>
              <a:cs typeface="Times New Roman" pitchFamily="18" charset="0"/>
            </a:endParaRP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Times New Roman" pitchFamily="18" charset="0"/>
                <a:cs typeface="Times New Roman" pitchFamily="18" charset="0"/>
              </a:rPr>
              <a:t>Обеспечение выплаты заработной платы работникам муниципальных учреждений и органов местного самоуправления</a:t>
            </a:r>
          </a:p>
          <a:p>
            <a:pPr marL="285750" indent="-285750" algn="just" fontAlgn="auto">
              <a:spcBef>
                <a:spcPts val="0"/>
              </a:spcBef>
              <a:spcAft>
                <a:spcPts val="0"/>
              </a:spcAft>
              <a:buClr>
                <a:schemeClr val="accent6">
                  <a:lumMod val="50000"/>
                </a:schemeClr>
              </a:buClr>
              <a:buFont typeface="Wingdings" pitchFamily="2" charset="2"/>
              <a:buChar char="Ø"/>
              <a:defRPr/>
            </a:pPr>
            <a:r>
              <a:rPr lang="ru-RU" sz="1600" dirty="0" smtClean="0">
                <a:latin typeface="Times New Roman" pitchFamily="18" charset="0"/>
                <a:cs typeface="Times New Roman" pitchFamily="18" charset="0"/>
              </a:rPr>
              <a:t>Исполнение </a:t>
            </a:r>
            <a:r>
              <a:rPr lang="ru-RU" sz="1600" dirty="0">
                <a:latin typeface="Times New Roman" pitchFamily="18" charset="0"/>
                <a:cs typeface="Times New Roman" pitchFamily="18" charset="0"/>
              </a:rPr>
              <a:t>действующих расходных </a:t>
            </a:r>
            <a:r>
              <a:rPr lang="ru-RU" sz="1600" dirty="0" smtClean="0">
                <a:latin typeface="Times New Roman" pitchFamily="18" charset="0"/>
                <a:cs typeface="Times New Roman" pitchFamily="18" charset="0"/>
              </a:rPr>
              <a:t>обязательств</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93672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6113" y="1260065"/>
            <a:ext cx="3456384" cy="267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bwMode="auto">
          <a:xfrm>
            <a:off x="2127112" y="188640"/>
            <a:ext cx="4968552" cy="1071425"/>
          </a:xfrm>
          <a:prstGeom prst="rect">
            <a:avLst/>
          </a:prstGeom>
          <a:solidFill>
            <a:schemeClr val="accent1"/>
          </a:solidFill>
          <a:ln>
            <a:headEnd/>
            <a:tailEnd/>
          </a:ln>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anchor="ctr"/>
          <a:lstStyle/>
          <a:p>
            <a:pPr algn="ctr"/>
            <a:r>
              <a:rPr lang="ru-RU" sz="4800" b="1" dirty="0" smtClean="0">
                <a:solidFill>
                  <a:schemeClr val="accent3">
                    <a:lumMod val="50000"/>
                  </a:schemeClr>
                </a:solidFill>
                <a:latin typeface="Times New Roman" pitchFamily="18" charset="0"/>
                <a:cs typeface="Times New Roman" pitchFamily="18" charset="0"/>
              </a:rPr>
              <a:t>ДОХОДЫ</a:t>
            </a:r>
            <a:r>
              <a:rPr lang="ru-RU" sz="4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4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кругленный прямоугольник 2"/>
          <p:cNvSpPr/>
          <p:nvPr/>
        </p:nvSpPr>
        <p:spPr>
          <a:xfrm>
            <a:off x="395536" y="1772816"/>
            <a:ext cx="4953298" cy="1830614"/>
          </a:xfrm>
          <a:prstGeom prst="roundRect">
            <a:avLst/>
          </a:prstGeom>
          <a:solidFill>
            <a:srgbClr val="E1EBCD"/>
          </a:solidFill>
          <a:ln>
            <a:solidFill>
              <a:schemeClr val="accent4">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itchFamily="18" charset="0"/>
                <a:cs typeface="Times New Roman" pitchFamily="18" charset="0"/>
              </a:rPr>
              <a:t>Доходы бюджетов формируются в соответствии с </a:t>
            </a:r>
            <a:r>
              <a:rPr lang="ru-RU" dirty="0" smtClean="0">
                <a:solidFill>
                  <a:schemeClr val="tx1"/>
                </a:solidFill>
                <a:latin typeface="Times New Roman" pitchFamily="18" charset="0"/>
                <a:cs typeface="Times New Roman" pitchFamily="18" charset="0"/>
              </a:rPr>
              <a:t>бюджетным законодательством </a:t>
            </a:r>
            <a:r>
              <a:rPr lang="ru-RU" dirty="0">
                <a:solidFill>
                  <a:schemeClr val="tx1"/>
                </a:solidFill>
                <a:latin typeface="Times New Roman" pitchFamily="18" charset="0"/>
                <a:cs typeface="Times New Roman" pitchFamily="18" charset="0"/>
              </a:rPr>
              <a:t>Российской Федерации, законодательством о налогах и сборах и законодательством об иных обязательных </a:t>
            </a:r>
            <a:r>
              <a:rPr lang="ru-RU" dirty="0" smtClean="0">
                <a:solidFill>
                  <a:schemeClr val="tx1"/>
                </a:solidFill>
                <a:latin typeface="Times New Roman" pitchFamily="18" charset="0"/>
                <a:cs typeface="Times New Roman" pitchFamily="18" charset="0"/>
              </a:rPr>
              <a:t>платежах</a:t>
            </a:r>
            <a:r>
              <a:rPr lang="ru-RU" dirty="0">
                <a:solidFill>
                  <a:srgbClr val="002060"/>
                </a:solidFill>
                <a:latin typeface="Times New Roman" pitchFamily="18" charset="0"/>
                <a:cs typeface="Times New Roman" pitchFamily="18" charset="0"/>
              </a:rPr>
              <a:t>.</a:t>
            </a:r>
          </a:p>
        </p:txBody>
      </p:sp>
      <p:sp>
        <p:nvSpPr>
          <p:cNvPr id="6" name="Скругленный прямоугольник 5"/>
          <p:cNvSpPr/>
          <p:nvPr/>
        </p:nvSpPr>
        <p:spPr>
          <a:xfrm>
            <a:off x="179512" y="4005064"/>
            <a:ext cx="8064896" cy="2540533"/>
          </a:xfrm>
          <a:prstGeom prst="roundRect">
            <a:avLst/>
          </a:prstGeom>
          <a:solidFill>
            <a:schemeClr val="accent6">
              <a:lumMod val="20000"/>
              <a:lumOff val="80000"/>
            </a:schemeClr>
          </a:solidFill>
          <a:ln>
            <a:solidFill>
              <a:schemeClr val="accent4">
                <a:lumMod val="20000"/>
                <a:lumOff val="8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1"/>
                </a:solidFill>
                <a:latin typeface="Times New Roman" pitchFamily="18" charset="0"/>
                <a:cs typeface="Times New Roman" pitchFamily="18" charset="0"/>
              </a:rPr>
              <a:t>       При </a:t>
            </a:r>
            <a:r>
              <a:rPr lang="ru-RU" sz="1400" dirty="0">
                <a:solidFill>
                  <a:schemeClr val="tx1"/>
                </a:solidFill>
                <a:latin typeface="Times New Roman" pitchFamily="18" charset="0"/>
                <a:cs typeface="Times New Roman" pitchFamily="18" charset="0"/>
              </a:rPr>
              <a:t>планировании бюджета Зеленчукского муниципального района на </a:t>
            </a:r>
            <a:r>
              <a:rPr lang="ru-RU" sz="1400" dirty="0" smtClean="0">
                <a:solidFill>
                  <a:schemeClr val="tx1"/>
                </a:solidFill>
                <a:latin typeface="Times New Roman" pitchFamily="18" charset="0"/>
                <a:cs typeface="Times New Roman" pitchFamily="18" charset="0"/>
              </a:rPr>
              <a:t>2023-2025 </a:t>
            </a:r>
            <a:r>
              <a:rPr lang="ru-RU" sz="1400" dirty="0">
                <a:solidFill>
                  <a:schemeClr val="tx1"/>
                </a:solidFill>
                <a:latin typeface="Times New Roman" pitchFamily="18" charset="0"/>
                <a:cs typeface="Times New Roman" pitchFamily="18" charset="0"/>
              </a:rPr>
              <a:t>годы учтены объемы по  безвозмездным поступлениям, предусмотренные </a:t>
            </a:r>
            <a:r>
              <a:rPr lang="ru-RU" sz="1400" dirty="0" smtClean="0">
                <a:solidFill>
                  <a:schemeClr val="tx1"/>
                </a:solidFill>
                <a:latin typeface="Times New Roman" pitchFamily="18" charset="0"/>
                <a:cs typeface="Times New Roman" pitchFamily="18" charset="0"/>
              </a:rPr>
              <a:t>проектом республиканского закона </a:t>
            </a:r>
            <a:r>
              <a:rPr lang="ru-RU" sz="1400" dirty="0">
                <a:solidFill>
                  <a:schemeClr val="tx1"/>
                </a:solidFill>
                <a:latin typeface="Times New Roman" pitchFamily="18" charset="0"/>
                <a:cs typeface="Times New Roman" pitchFamily="18" charset="0"/>
              </a:rPr>
              <a:t>«О республиканском бюджете Карачаево-Черкесской Республики на  </a:t>
            </a:r>
            <a:r>
              <a:rPr lang="ru-RU" sz="1400" dirty="0" smtClean="0">
                <a:solidFill>
                  <a:schemeClr val="tx1"/>
                </a:solidFill>
                <a:latin typeface="Times New Roman" pitchFamily="18" charset="0"/>
                <a:cs typeface="Times New Roman" pitchFamily="18" charset="0"/>
              </a:rPr>
              <a:t>2023 </a:t>
            </a:r>
            <a:r>
              <a:rPr lang="ru-RU" sz="1400" dirty="0">
                <a:solidFill>
                  <a:schemeClr val="tx1"/>
                </a:solidFill>
                <a:latin typeface="Times New Roman" pitchFamily="18" charset="0"/>
                <a:cs typeface="Times New Roman" pitchFamily="18" charset="0"/>
              </a:rPr>
              <a:t>год и на плановый период </a:t>
            </a:r>
            <a:r>
              <a:rPr lang="ru-RU" sz="1400" dirty="0" smtClean="0">
                <a:solidFill>
                  <a:schemeClr val="tx1"/>
                </a:solidFill>
                <a:latin typeface="Times New Roman" pitchFamily="18" charset="0"/>
                <a:cs typeface="Times New Roman" pitchFamily="18" charset="0"/>
              </a:rPr>
              <a:t>2024 </a:t>
            </a:r>
            <a:r>
              <a:rPr lang="ru-RU" sz="1400" dirty="0">
                <a:solidFill>
                  <a:schemeClr val="tx1"/>
                </a:solidFill>
                <a:latin typeface="Times New Roman" pitchFamily="18" charset="0"/>
                <a:cs typeface="Times New Roman" pitchFamily="18" charset="0"/>
              </a:rPr>
              <a:t>и </a:t>
            </a:r>
            <a:r>
              <a:rPr lang="ru-RU" sz="1400" dirty="0" smtClean="0">
                <a:solidFill>
                  <a:schemeClr val="tx1"/>
                </a:solidFill>
                <a:latin typeface="Times New Roman" pitchFamily="18" charset="0"/>
                <a:cs typeface="Times New Roman" pitchFamily="18" charset="0"/>
              </a:rPr>
              <a:t>2025 </a:t>
            </a:r>
            <a:r>
              <a:rPr lang="ru-RU" sz="1400" dirty="0">
                <a:solidFill>
                  <a:schemeClr val="tx1"/>
                </a:solidFill>
                <a:latin typeface="Times New Roman" pitchFamily="18" charset="0"/>
                <a:cs typeface="Times New Roman" pitchFamily="18" charset="0"/>
              </a:rPr>
              <a:t>годов»</a:t>
            </a:r>
          </a:p>
          <a:p>
            <a:pPr algn="just"/>
            <a:r>
              <a:rPr lang="ru-RU" sz="1400" dirty="0">
                <a:solidFill>
                  <a:schemeClr val="tx1"/>
                </a:solidFill>
                <a:latin typeface="Times New Roman" pitchFamily="18" charset="0"/>
                <a:cs typeface="Times New Roman" pitchFamily="18" charset="0"/>
              </a:rPr>
              <a:t>       После принятия Закона о республиканском бюджете на </a:t>
            </a:r>
            <a:r>
              <a:rPr lang="ru-RU" sz="1400" dirty="0" smtClean="0">
                <a:solidFill>
                  <a:schemeClr val="tx1"/>
                </a:solidFill>
                <a:latin typeface="Times New Roman" pitchFamily="18" charset="0"/>
                <a:cs typeface="Times New Roman" pitchFamily="18" charset="0"/>
              </a:rPr>
              <a:t>2023-2025 </a:t>
            </a:r>
            <a:r>
              <a:rPr lang="ru-RU" sz="1400" dirty="0">
                <a:solidFill>
                  <a:schemeClr val="tx1"/>
                </a:solidFill>
                <a:latin typeface="Times New Roman" pitchFamily="18" charset="0"/>
                <a:cs typeface="Times New Roman" pitchFamily="18" charset="0"/>
              </a:rPr>
              <a:t>годы, суммы безвозмездных поступлений будут откорректированы и приведены в соответствие со значениями </a:t>
            </a:r>
            <a:r>
              <a:rPr lang="ru-RU" sz="1400" dirty="0" smtClean="0">
                <a:solidFill>
                  <a:schemeClr val="tx1"/>
                </a:solidFill>
                <a:latin typeface="Times New Roman" pitchFamily="18" charset="0"/>
                <a:cs typeface="Times New Roman" pitchFamily="18" charset="0"/>
              </a:rPr>
              <a:t>2023-2025 </a:t>
            </a:r>
            <a:r>
              <a:rPr lang="ru-RU" sz="1400" dirty="0">
                <a:solidFill>
                  <a:schemeClr val="tx1"/>
                </a:solidFill>
                <a:latin typeface="Times New Roman" pitchFamily="18" charset="0"/>
                <a:cs typeface="Times New Roman" pitchFamily="18" charset="0"/>
              </a:rPr>
              <a:t>годов, принятыми Народным Собранием Карачаево-Черкесской Республики: После </a:t>
            </a:r>
            <a:r>
              <a:rPr lang="ru-RU" sz="1400" dirty="0" smtClean="0">
                <a:solidFill>
                  <a:schemeClr val="tx1"/>
                </a:solidFill>
                <a:latin typeface="Times New Roman" pitchFamily="18" charset="0"/>
                <a:cs typeface="Times New Roman" pitchFamily="18" charset="0"/>
              </a:rPr>
              <a:t>принятия бюджета на республиканском уровне, проект районного </a:t>
            </a:r>
            <a:r>
              <a:rPr lang="ru-RU" sz="1400" dirty="0">
                <a:solidFill>
                  <a:schemeClr val="tx1"/>
                </a:solidFill>
                <a:latin typeface="Times New Roman" pitchFamily="18" charset="0"/>
                <a:cs typeface="Times New Roman" pitchFamily="18" charset="0"/>
              </a:rPr>
              <a:t>бюджета ко второму чтению </a:t>
            </a:r>
            <a:r>
              <a:rPr lang="ru-RU" sz="1400" dirty="0" smtClean="0">
                <a:solidFill>
                  <a:schemeClr val="tx1"/>
                </a:solidFill>
                <a:latin typeface="Times New Roman" pitchFamily="18" charset="0"/>
                <a:cs typeface="Times New Roman" pitchFamily="18" charset="0"/>
              </a:rPr>
              <a:t> (к принятию) будет скорректирован. </a:t>
            </a:r>
            <a:endParaRPr lang="ru-RU" sz="1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14839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bwMode="auto">
          <a:xfrm>
            <a:off x="179512" y="116632"/>
            <a:ext cx="8712968" cy="504056"/>
          </a:xfrm>
          <a:prstGeom prst="rect">
            <a:avLst/>
          </a:prstGeom>
          <a:noFill/>
          <a:ln>
            <a:noFill/>
            <a:headEnd/>
            <a:tailEnd/>
          </a:ln>
        </p:spPr>
        <p:style>
          <a:lnRef idx="1">
            <a:schemeClr val="dk1"/>
          </a:lnRef>
          <a:fillRef idx="2">
            <a:schemeClr val="dk1"/>
          </a:fillRef>
          <a:effectRef idx="1">
            <a:schemeClr val="dk1"/>
          </a:effectRef>
          <a:fontRef idx="minor">
            <a:schemeClr val="dk1"/>
          </a:fontRef>
        </p:style>
        <p:txBody>
          <a:bodyPr anchor="ctr">
            <a:noAutofit/>
          </a:bodyPr>
          <a:lstStyle/>
          <a:p>
            <a:pPr algn="ctr"/>
            <a:r>
              <a:rPr lang="ru-RU" sz="2400" b="1" dirty="0">
                <a:solidFill>
                  <a:srgbClr val="C00000"/>
                </a:solidFill>
                <a:effectLst/>
                <a:latin typeface="Times New Roman" pitchFamily="18" charset="0"/>
                <a:cs typeface="Times New Roman" pitchFamily="18" charset="0"/>
              </a:rPr>
              <a:t>Особенности планирования доходов бюджета</a:t>
            </a:r>
          </a:p>
        </p:txBody>
      </p:sp>
      <p:sp>
        <p:nvSpPr>
          <p:cNvPr id="5" name="Прямоугольник 4"/>
          <p:cNvSpPr/>
          <p:nvPr/>
        </p:nvSpPr>
        <p:spPr>
          <a:xfrm>
            <a:off x="611560" y="692696"/>
            <a:ext cx="7992888" cy="2677656"/>
          </a:xfrm>
          <a:prstGeom prst="rect">
            <a:avLst/>
          </a:prstGeom>
          <a:solidFill>
            <a:schemeClr val="accent6">
              <a:lumMod val="20000"/>
              <a:lumOff val="80000"/>
            </a:schemeClr>
          </a:solidFill>
          <a:ln>
            <a:solidFill>
              <a:schemeClr val="accent3">
                <a:lumMod val="60000"/>
                <a:lumOff val="40000"/>
              </a:schemeClr>
            </a:solidFill>
          </a:ln>
        </p:spPr>
        <p:txBody>
          <a:bodyPr wrap="square">
            <a:spAutoFit/>
          </a:bodyPr>
          <a:lstStyle/>
          <a:p>
            <a:pPr algn="just">
              <a:spcAft>
                <a:spcPts val="0"/>
              </a:spcAft>
            </a:pPr>
            <a:r>
              <a:rPr lang="ru-RU" sz="1400" dirty="0">
                <a:latin typeface="Times New Roman"/>
                <a:ea typeface="Times New Roman"/>
              </a:rPr>
              <a:t>Оценка суммарного налогового потенциала и расчетных налоговых и неналоговых доходов бюджета Зеленчукского муниципального района на </a:t>
            </a:r>
            <a:r>
              <a:rPr lang="ru-RU" sz="1400" dirty="0" smtClean="0">
                <a:latin typeface="Times New Roman"/>
                <a:ea typeface="Times New Roman"/>
              </a:rPr>
              <a:t>2023-2025 </a:t>
            </a:r>
            <a:r>
              <a:rPr lang="ru-RU" sz="1400" dirty="0">
                <a:latin typeface="Times New Roman"/>
                <a:ea typeface="Times New Roman"/>
              </a:rPr>
              <a:t>годы произведена на основе показателей прогноза социально- экономического развития  Зеленчукского муниципального района на </a:t>
            </a:r>
            <a:r>
              <a:rPr lang="ru-RU" sz="1400" dirty="0" smtClean="0">
                <a:latin typeface="Times New Roman"/>
                <a:ea typeface="Times New Roman"/>
              </a:rPr>
              <a:t>2021-2024 </a:t>
            </a:r>
            <a:r>
              <a:rPr lang="ru-RU" sz="1400" dirty="0">
                <a:latin typeface="Times New Roman"/>
                <a:ea typeface="Times New Roman"/>
              </a:rPr>
              <a:t>годы  с учетом роста фонда оплаты труда, оценки ожидаемых поступлений соответствующих доходов в районный бюджет в </a:t>
            </a:r>
            <a:r>
              <a:rPr lang="ru-RU" sz="1400" dirty="0" smtClean="0">
                <a:latin typeface="Times New Roman"/>
                <a:ea typeface="Times New Roman"/>
              </a:rPr>
              <a:t>2022 </a:t>
            </a:r>
            <a:r>
              <a:rPr lang="ru-RU" sz="1400" dirty="0">
                <a:latin typeface="Times New Roman"/>
                <a:ea typeface="Times New Roman"/>
              </a:rPr>
              <a:t>году, данных главных администраторов доходов, а также с учетом изменений, вносимых в бюджетное и налоговое законодательство Российской Федерации. </a:t>
            </a:r>
          </a:p>
          <a:p>
            <a:pPr algn="just">
              <a:spcAft>
                <a:spcPts val="0"/>
              </a:spcAft>
            </a:pPr>
            <a:r>
              <a:rPr lang="ru-RU" sz="1400" dirty="0">
                <a:latin typeface="Times New Roman"/>
                <a:ea typeface="Times New Roman"/>
              </a:rPr>
              <a:t>           При оценке налоговых и неналоговых доходов бюджета, предусмотрен максимально возможный уровень собираемости налогов, поступление возможной к взысканию недоимки прошлых периодов, а также меры по совершенствованию администрирования.</a:t>
            </a:r>
          </a:p>
          <a:p>
            <a:pPr algn="just">
              <a:spcAft>
                <a:spcPts val="0"/>
              </a:spcAft>
            </a:pPr>
            <a:r>
              <a:rPr lang="ru-RU" sz="1400" dirty="0">
                <a:latin typeface="Times New Roman"/>
                <a:ea typeface="Times New Roman"/>
              </a:rPr>
              <a:t>           Достаточно важным являются неналоговые поступления  источником дохода бюджета Зеленчукского муниципального района, которые зависят исключительно от эффективности функционирования местных органов власти.</a:t>
            </a:r>
            <a:endParaRPr lang="ru-RU" sz="1400" dirty="0">
              <a:effectLst/>
              <a:latin typeface="Times New Roman"/>
              <a:ea typeface="Times New Roman"/>
            </a:endParaRPr>
          </a:p>
        </p:txBody>
      </p:sp>
      <p:sp>
        <p:nvSpPr>
          <p:cNvPr id="10" name="Заголовок 1"/>
          <p:cNvSpPr txBox="1">
            <a:spLocks/>
          </p:cNvSpPr>
          <p:nvPr/>
        </p:nvSpPr>
        <p:spPr bwMode="auto">
          <a:xfrm>
            <a:off x="323528" y="3645024"/>
            <a:ext cx="8568952" cy="576064"/>
          </a:xfrm>
          <a:prstGeom prst="rect">
            <a:avLst/>
          </a:prstGeom>
          <a:noFill/>
          <a:ln>
            <a:noFill/>
            <a:headEnd/>
            <a:tailEnd/>
          </a:ln>
        </p:spPr>
        <p:style>
          <a:lnRef idx="1">
            <a:schemeClr val="dk1"/>
          </a:lnRef>
          <a:fillRef idx="2">
            <a:schemeClr val="dk1"/>
          </a:fillRef>
          <a:effectRef idx="1">
            <a:schemeClr val="dk1"/>
          </a:effectRef>
          <a:fontRef idx="minor">
            <a:schemeClr val="dk1"/>
          </a:fontRef>
        </p:style>
        <p:txBody>
          <a:bodyPr anchor="ctr"/>
          <a:lstStyle/>
          <a:p>
            <a:pPr algn="ctr"/>
            <a:r>
              <a:rPr lang="ru-RU" sz="2800" b="1" dirty="0">
                <a:solidFill>
                  <a:srgbClr val="C00000"/>
                </a:solidFill>
                <a:latin typeface="+mj-lt"/>
                <a:cs typeface="Tahoma" pitchFamily="34" charset="0"/>
              </a:rPr>
              <a:t>Объем недоимки по налоговым доходам, </a:t>
            </a:r>
            <a:r>
              <a:rPr lang="ru-RU" sz="2400" b="1" dirty="0">
                <a:solidFill>
                  <a:srgbClr val="C00000"/>
                </a:solidFill>
                <a:latin typeface="+mj-lt"/>
                <a:cs typeface="Tahoma" pitchFamily="34" charset="0"/>
              </a:rPr>
              <a:t>учтенный в расчетах доходов районного бюджета </a:t>
            </a:r>
          </a:p>
        </p:txBody>
      </p:sp>
      <p:graphicFrame>
        <p:nvGraphicFramePr>
          <p:cNvPr id="11" name="Таблица 10"/>
          <p:cNvGraphicFramePr>
            <a:graphicFrameLocks noGrp="1"/>
          </p:cNvGraphicFramePr>
          <p:nvPr>
            <p:extLst>
              <p:ext uri="{D42A27DB-BD31-4B8C-83A1-F6EECF244321}">
                <p14:modId xmlns:p14="http://schemas.microsoft.com/office/powerpoint/2010/main" val="175192326"/>
              </p:ext>
            </p:extLst>
          </p:nvPr>
        </p:nvGraphicFramePr>
        <p:xfrm>
          <a:off x="467545" y="4509120"/>
          <a:ext cx="7008084" cy="1970418"/>
        </p:xfrm>
        <a:graphic>
          <a:graphicData uri="http://schemas.openxmlformats.org/drawingml/2006/table">
            <a:tbl>
              <a:tblPr>
                <a:tableStyleId>{5C22544A-7EE6-4342-B048-85BDC9FD1C3A}</a:tableStyleId>
              </a:tblPr>
              <a:tblGrid>
                <a:gridCol w="3739213"/>
                <a:gridCol w="1881365"/>
                <a:gridCol w="1387506"/>
              </a:tblGrid>
              <a:tr h="572305">
                <a:tc>
                  <a:txBody>
                    <a:bodyPr/>
                    <a:lstStyle/>
                    <a:p>
                      <a:pPr algn="ctr" fontAlgn="base">
                        <a:lnSpc>
                          <a:spcPct val="115000"/>
                        </a:lnSpc>
                        <a:spcAft>
                          <a:spcPts val="0"/>
                        </a:spcAft>
                      </a:pPr>
                      <a:r>
                        <a:rPr lang="ru-RU" sz="1000" b="1" kern="1200" dirty="0">
                          <a:effectLst/>
                          <a:latin typeface="Times New Roman" pitchFamily="18" charset="0"/>
                          <a:cs typeface="Times New Roman" pitchFamily="18" charset="0"/>
                        </a:rPr>
                        <a:t>Показатели</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kern="1200" dirty="0">
                          <a:effectLst/>
                          <a:latin typeface="Times New Roman" pitchFamily="18" charset="0"/>
                          <a:cs typeface="Times New Roman" pitchFamily="18" charset="0"/>
                        </a:rPr>
                        <a:t>Объем недоимки по </a:t>
                      </a:r>
                      <a:r>
                        <a:rPr lang="ru-RU" sz="900" b="1" kern="1200" dirty="0">
                          <a:effectLst/>
                          <a:latin typeface="Times New Roman" pitchFamily="18" charset="0"/>
                          <a:cs typeface="Times New Roman" pitchFamily="18" charset="0"/>
                        </a:rPr>
                        <a:t>отчетности </a:t>
                      </a:r>
                      <a:r>
                        <a:rPr lang="ru-RU" sz="900" b="1" kern="1200" dirty="0" smtClean="0">
                          <a:effectLst/>
                          <a:latin typeface="Times New Roman" pitchFamily="18" charset="0"/>
                          <a:cs typeface="Times New Roman" pitchFamily="18" charset="0"/>
                        </a:rPr>
                        <a:t>МИФНС </a:t>
                      </a:r>
                      <a:r>
                        <a:rPr lang="ru-RU" sz="900" b="1" kern="1200" dirty="0">
                          <a:effectLst/>
                          <a:latin typeface="Times New Roman" pitchFamily="18" charset="0"/>
                          <a:cs typeface="Times New Roman" pitchFamily="18" charset="0"/>
                        </a:rPr>
                        <a:t>РФ в части </a:t>
                      </a:r>
                      <a:r>
                        <a:rPr lang="ru-RU" sz="900" b="1" kern="1200" dirty="0" smtClean="0">
                          <a:effectLst/>
                          <a:latin typeface="Times New Roman" pitchFamily="18" charset="0"/>
                          <a:cs typeface="Times New Roman" pitchFamily="18" charset="0"/>
                        </a:rPr>
                        <a:t> райбюджета </a:t>
                      </a:r>
                      <a:r>
                        <a:rPr lang="ru-RU" sz="900" b="1" kern="1200" dirty="0">
                          <a:effectLst/>
                          <a:latin typeface="Times New Roman" pitchFamily="18" charset="0"/>
                          <a:cs typeface="Times New Roman" pitchFamily="18" charset="0"/>
                        </a:rPr>
                        <a:t/>
                      </a:r>
                      <a:br>
                        <a:rPr lang="ru-RU" sz="900" b="1" kern="1200" dirty="0">
                          <a:effectLst/>
                          <a:latin typeface="Times New Roman" pitchFamily="18" charset="0"/>
                          <a:cs typeface="Times New Roman" pitchFamily="18" charset="0"/>
                        </a:rPr>
                      </a:br>
                      <a:r>
                        <a:rPr lang="ru-RU" sz="1000" b="1" kern="1200" dirty="0">
                          <a:effectLst/>
                          <a:latin typeface="Times New Roman" pitchFamily="18" charset="0"/>
                          <a:cs typeface="Times New Roman" pitchFamily="18" charset="0"/>
                        </a:rPr>
                        <a:t>(на </a:t>
                      </a:r>
                      <a:r>
                        <a:rPr lang="ru-RU" sz="1000" b="1" kern="1200" dirty="0" smtClean="0">
                          <a:effectLst/>
                          <a:latin typeface="Times New Roman" pitchFamily="18" charset="0"/>
                          <a:cs typeface="Times New Roman" pitchFamily="18" charset="0"/>
                        </a:rPr>
                        <a:t>01.10.2022)</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kern="1200" dirty="0">
                          <a:effectLst/>
                          <a:latin typeface="Times New Roman" pitchFamily="18" charset="0"/>
                          <a:cs typeface="Times New Roman" pitchFamily="18" charset="0"/>
                        </a:rPr>
                        <a:t>Объем недоимки, учтенный в расчетах </a:t>
                      </a:r>
                      <a:r>
                        <a:rPr lang="ru-RU" sz="1000" b="1" kern="1200" dirty="0" smtClean="0">
                          <a:effectLst/>
                          <a:latin typeface="Times New Roman" pitchFamily="18" charset="0"/>
                          <a:cs typeface="Times New Roman" pitchFamily="18" charset="0"/>
                        </a:rPr>
                        <a:t>доходов на 2023 г.</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r>
              <a:tr h="408254">
                <a:tc>
                  <a:txBody>
                    <a:bodyPr/>
                    <a:lstStyle/>
                    <a:p>
                      <a:pPr fontAlgn="base">
                        <a:lnSpc>
                          <a:spcPct val="115000"/>
                        </a:lnSpc>
                        <a:spcAft>
                          <a:spcPts val="0"/>
                        </a:spcAft>
                      </a:pPr>
                      <a:r>
                        <a:rPr lang="ru-RU" sz="1000" b="1" kern="1200" dirty="0">
                          <a:effectLst/>
                          <a:latin typeface="Times New Roman" pitchFamily="18" charset="0"/>
                          <a:cs typeface="Times New Roman" pitchFamily="18" charset="0"/>
                        </a:rPr>
                        <a:t>Всего по налоговым доходам, </a:t>
                      </a:r>
                      <a:endParaRPr lang="ru-RU" sz="1000" b="1" dirty="0">
                        <a:effectLst/>
                        <a:latin typeface="Times New Roman" pitchFamily="18" charset="0"/>
                        <a:cs typeface="Times New Roman" pitchFamily="18" charset="0"/>
                      </a:endParaRPr>
                    </a:p>
                    <a:p>
                      <a:pPr fontAlgn="base">
                        <a:lnSpc>
                          <a:spcPct val="115000"/>
                        </a:lnSpc>
                        <a:spcAft>
                          <a:spcPts val="0"/>
                        </a:spcAft>
                      </a:pPr>
                      <a:r>
                        <a:rPr lang="ru-RU" sz="1000" b="1" kern="1200" dirty="0">
                          <a:effectLst/>
                          <a:latin typeface="Times New Roman" pitchFamily="18" charset="0"/>
                          <a:cs typeface="Times New Roman" pitchFamily="18" charset="0"/>
                        </a:rPr>
                        <a:t>в том числе:</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dirty="0" smtClean="0">
                          <a:effectLst/>
                          <a:latin typeface="Times New Roman" pitchFamily="18" charset="0"/>
                          <a:ea typeface="Calibri"/>
                          <a:cs typeface="Times New Roman" pitchFamily="18" charset="0"/>
                        </a:rPr>
                        <a:t>6400,6</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dirty="0" smtClean="0">
                          <a:effectLst/>
                          <a:latin typeface="Times New Roman" pitchFamily="18" charset="0"/>
                          <a:ea typeface="Calibri"/>
                          <a:cs typeface="Times New Roman" pitchFamily="18" charset="0"/>
                        </a:rPr>
                        <a:t>0</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r>
              <a:tr h="244202">
                <a:tc>
                  <a:txBody>
                    <a:bodyPr/>
                    <a:lstStyle/>
                    <a:p>
                      <a:pPr fontAlgn="base">
                        <a:lnSpc>
                          <a:spcPct val="115000"/>
                        </a:lnSpc>
                        <a:spcAft>
                          <a:spcPts val="0"/>
                        </a:spcAft>
                      </a:pPr>
                      <a:r>
                        <a:rPr lang="ru-RU" sz="1000" b="1" kern="1200" dirty="0">
                          <a:effectLst/>
                          <a:latin typeface="Times New Roman" pitchFamily="18" charset="0"/>
                          <a:cs typeface="Times New Roman" pitchFamily="18" charset="0"/>
                        </a:rPr>
                        <a:t>НДФЛ</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dirty="0" smtClean="0">
                          <a:effectLst/>
                          <a:latin typeface="Times New Roman" pitchFamily="18" charset="0"/>
                          <a:ea typeface="Calibri"/>
                          <a:cs typeface="Times New Roman" pitchFamily="18" charset="0"/>
                        </a:rPr>
                        <a:t>2999,1</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nSpc>
                          <a:spcPct val="115000"/>
                        </a:lnSpc>
                        <a:spcAft>
                          <a:spcPts val="0"/>
                        </a:spcAft>
                      </a:pPr>
                      <a:r>
                        <a:rPr lang="ru-RU" sz="1000" b="1" dirty="0" smtClean="0">
                          <a:effectLst/>
                          <a:latin typeface="Times New Roman" pitchFamily="18" charset="0"/>
                          <a:ea typeface="Calibri"/>
                          <a:cs typeface="Times New Roman" pitchFamily="18" charset="0"/>
                        </a:rPr>
                        <a:t>                  0</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r>
              <a:tr h="244202">
                <a:tc>
                  <a:txBody>
                    <a:bodyPr/>
                    <a:lstStyle/>
                    <a:p>
                      <a:pPr fontAlgn="base">
                        <a:lnSpc>
                          <a:spcPct val="115000"/>
                        </a:lnSpc>
                        <a:spcAft>
                          <a:spcPts val="0"/>
                        </a:spcAft>
                      </a:pPr>
                      <a:r>
                        <a:rPr lang="ru-RU" sz="1000" b="1" kern="1200" dirty="0">
                          <a:effectLst/>
                          <a:latin typeface="Times New Roman" pitchFamily="18" charset="0"/>
                          <a:cs typeface="Times New Roman" pitchFamily="18" charset="0"/>
                        </a:rPr>
                        <a:t>Налог на имущество организаций</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dirty="0" smtClean="0">
                          <a:effectLst/>
                          <a:latin typeface="Times New Roman" pitchFamily="18" charset="0"/>
                          <a:ea typeface="Calibri"/>
                          <a:cs typeface="Times New Roman" pitchFamily="18" charset="0"/>
                        </a:rPr>
                        <a:t>1522,0</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nSpc>
                          <a:spcPct val="115000"/>
                        </a:lnSpc>
                        <a:spcAft>
                          <a:spcPts val="0"/>
                        </a:spcAft>
                      </a:pPr>
                      <a:r>
                        <a:rPr lang="ru-RU" sz="1000" b="1" dirty="0" smtClean="0">
                          <a:effectLst/>
                          <a:latin typeface="Times New Roman" pitchFamily="18" charset="0"/>
                          <a:ea typeface="Calibri"/>
                          <a:cs typeface="Times New Roman" pitchFamily="18" charset="0"/>
                        </a:rPr>
                        <a:t>                  0</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r>
              <a:tr h="244202">
                <a:tc>
                  <a:txBody>
                    <a:bodyPr/>
                    <a:lstStyle/>
                    <a:p>
                      <a:pPr fontAlgn="base">
                        <a:lnSpc>
                          <a:spcPct val="115000"/>
                        </a:lnSpc>
                        <a:spcAft>
                          <a:spcPts val="0"/>
                        </a:spcAft>
                      </a:pPr>
                      <a:r>
                        <a:rPr lang="ru-RU" sz="1000" b="1" kern="1200" dirty="0" smtClean="0">
                          <a:effectLst/>
                          <a:latin typeface="Times New Roman" pitchFamily="18" charset="0"/>
                          <a:cs typeface="Times New Roman" pitchFamily="18" charset="0"/>
                        </a:rPr>
                        <a:t>УСН, ЕНВД, ЕСХН, патентная система</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dirty="0">
                          <a:effectLst/>
                          <a:latin typeface="Times New Roman" pitchFamily="18" charset="0"/>
                          <a:cs typeface="Times New Roman" pitchFamily="18" charset="0"/>
                        </a:rPr>
                        <a:t> </a:t>
                      </a:r>
                      <a:r>
                        <a:rPr lang="ru-RU" sz="1000" b="1" dirty="0" smtClean="0">
                          <a:effectLst/>
                          <a:latin typeface="Times New Roman" pitchFamily="18" charset="0"/>
                          <a:cs typeface="Times New Roman" pitchFamily="18" charset="0"/>
                        </a:rPr>
                        <a:t>1879,5</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c>
                  <a:txBody>
                    <a:bodyPr/>
                    <a:lstStyle/>
                    <a:p>
                      <a:pPr algn="ctr" fontAlgn="base">
                        <a:lnSpc>
                          <a:spcPct val="115000"/>
                        </a:lnSpc>
                        <a:spcAft>
                          <a:spcPts val="0"/>
                        </a:spcAft>
                      </a:pPr>
                      <a:r>
                        <a:rPr lang="ru-RU" sz="1000" b="1" dirty="0" smtClean="0">
                          <a:effectLst/>
                          <a:latin typeface="Times New Roman" pitchFamily="18" charset="0"/>
                          <a:cs typeface="Times New Roman" pitchFamily="18" charset="0"/>
                        </a:rPr>
                        <a:t>0</a:t>
                      </a:r>
                      <a:r>
                        <a:rPr lang="ru-RU" sz="1000" b="1" dirty="0">
                          <a:effectLst/>
                          <a:latin typeface="Times New Roman" pitchFamily="18" charset="0"/>
                          <a:cs typeface="Times New Roman" pitchFamily="18" charset="0"/>
                        </a:rPr>
                        <a:t> </a:t>
                      </a:r>
                      <a:endParaRPr lang="ru-RU" sz="1000" b="1" dirty="0">
                        <a:effectLst/>
                        <a:latin typeface="Times New Roman" pitchFamily="18" charset="0"/>
                        <a:ea typeface="Calibri"/>
                        <a:cs typeface="Times New Roman" pitchFamily="18" charset="0"/>
                      </a:endParaRPr>
                    </a:p>
                  </a:txBody>
                  <a:tcPr marL="85626" marR="85626" marT="42813" marB="42813" anchor="ctr">
                    <a:solidFill>
                      <a:srgbClr val="CDDDAD"/>
                    </a:solidFill>
                  </a:tcPr>
                </a:tc>
              </a:tr>
            </a:tbl>
          </a:graphicData>
        </a:graphic>
      </p:graphicFrame>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509120"/>
            <a:ext cx="1510283" cy="214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33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558633"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Прямоугольник 19"/>
          <p:cNvSpPr/>
          <p:nvPr/>
        </p:nvSpPr>
        <p:spPr>
          <a:xfrm>
            <a:off x="323528" y="332656"/>
            <a:ext cx="8820472" cy="64807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2800" b="1" dirty="0" smtClean="0">
                <a:solidFill>
                  <a:srgbClr val="C00000"/>
                </a:solidFill>
                <a:latin typeface="Times New Roman" pitchFamily="18" charset="0"/>
                <a:cs typeface="Times New Roman" pitchFamily="18" charset="0"/>
              </a:rPr>
              <a:t>Доходная часть бюджета муниципального района </a:t>
            </a:r>
            <a:endParaRPr lang="ru-RU" sz="2800" b="1" dirty="0">
              <a:solidFill>
                <a:srgbClr val="C00000"/>
              </a:solidFill>
              <a:latin typeface="Times New Roman" pitchFamily="18" charset="0"/>
              <a:cs typeface="Times New Roman" pitchFamily="18" charset="0"/>
            </a:endParaRPr>
          </a:p>
        </p:txBody>
      </p:sp>
      <p:cxnSp>
        <p:nvCxnSpPr>
          <p:cNvPr id="22" name="Прямая соединительная линия 21"/>
          <p:cNvCxnSpPr/>
          <p:nvPr/>
        </p:nvCxnSpPr>
        <p:spPr>
          <a:xfrm>
            <a:off x="4724398" y="1268760"/>
            <a:ext cx="1" cy="803663"/>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Прямая соединительная линия 23"/>
          <p:cNvCxnSpPr/>
          <p:nvPr/>
        </p:nvCxnSpPr>
        <p:spPr>
          <a:xfrm flipV="1">
            <a:off x="1691680" y="1311520"/>
            <a:ext cx="0" cy="798187"/>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Прямая соединительная линия 25"/>
          <p:cNvCxnSpPr/>
          <p:nvPr/>
        </p:nvCxnSpPr>
        <p:spPr>
          <a:xfrm flipV="1">
            <a:off x="7779921" y="1268760"/>
            <a:ext cx="0" cy="840947"/>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Прямая соединительная линия 27"/>
          <p:cNvCxnSpPr/>
          <p:nvPr/>
        </p:nvCxnSpPr>
        <p:spPr>
          <a:xfrm flipV="1">
            <a:off x="1683001" y="1268760"/>
            <a:ext cx="6131651" cy="15875"/>
          </a:xfrm>
          <a:prstGeom prst="line">
            <a:avLst/>
          </a:prstGeom>
        </p:spPr>
        <p:style>
          <a:lnRef idx="3">
            <a:schemeClr val="accent3"/>
          </a:lnRef>
          <a:fillRef idx="0">
            <a:schemeClr val="accent3"/>
          </a:fillRef>
          <a:effectRef idx="2">
            <a:schemeClr val="accent3"/>
          </a:effectRef>
          <a:fontRef idx="minor">
            <a:schemeClr val="tx1"/>
          </a:fontRef>
        </p:style>
      </p:cxnSp>
      <p:sp>
        <p:nvSpPr>
          <p:cNvPr id="12" name="Прямоугольник 11"/>
          <p:cNvSpPr/>
          <p:nvPr/>
        </p:nvSpPr>
        <p:spPr>
          <a:xfrm>
            <a:off x="234162" y="2780928"/>
            <a:ext cx="2897678" cy="32316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71450" indent="-171450" fontAlgn="auto">
              <a:spcBef>
                <a:spcPts val="0"/>
              </a:spcBef>
              <a:spcAft>
                <a:spcPts val="0"/>
              </a:spcAft>
              <a:buFont typeface="Arial" panose="020B0604020202020204" pitchFamily="34" charset="0"/>
              <a:buChar char="•"/>
              <a:defRPr/>
            </a:pPr>
            <a:r>
              <a:rPr lang="ru-RU" sz="1200" dirty="0" smtClean="0">
                <a:solidFill>
                  <a:schemeClr val="tx1"/>
                </a:solidFill>
                <a:latin typeface="Times New Roman" pitchFamily="18" charset="0"/>
                <a:cs typeface="Times New Roman" pitchFamily="18" charset="0"/>
              </a:rPr>
              <a:t>Налог на доходы физических лиц</a:t>
            </a:r>
          </a:p>
          <a:p>
            <a:pPr marL="171450" indent="-171450" fontAlgn="auto">
              <a:spcBef>
                <a:spcPts val="0"/>
              </a:spcBef>
              <a:spcAft>
                <a:spcPts val="0"/>
              </a:spcAft>
              <a:buFont typeface="Arial" panose="020B0604020202020204" pitchFamily="34" charset="0"/>
              <a:buChar char="•"/>
              <a:defRPr/>
            </a:pPr>
            <a:r>
              <a:rPr lang="ru-RU" sz="1200" dirty="0" smtClean="0">
                <a:solidFill>
                  <a:schemeClr val="tx1"/>
                </a:solidFill>
                <a:latin typeface="Times New Roman" pitchFamily="18" charset="0"/>
                <a:cs typeface="Times New Roman" pitchFamily="18" charset="0"/>
              </a:rPr>
              <a:t>Доходы от акцизов на автомобильный и прямогонный бензин, дизельное топливо, моторные масла для дизельных и (или) карбюраторных (инжекторных) двигателей</a:t>
            </a:r>
          </a:p>
          <a:p>
            <a:pPr marL="171450" indent="-171450" fontAlgn="auto">
              <a:spcBef>
                <a:spcPts val="0"/>
              </a:spcBef>
              <a:spcAft>
                <a:spcPts val="0"/>
              </a:spcAft>
              <a:buFont typeface="Arial" panose="020B0604020202020204" pitchFamily="34" charset="0"/>
              <a:buChar char="•"/>
              <a:defRPr/>
            </a:pPr>
            <a:r>
              <a:rPr lang="ru-RU" sz="1200" dirty="0" smtClean="0">
                <a:solidFill>
                  <a:schemeClr val="tx1"/>
                </a:solidFill>
                <a:latin typeface="Times New Roman" pitchFamily="18" charset="0"/>
                <a:cs typeface="Times New Roman" pitchFamily="18" charset="0"/>
              </a:rPr>
              <a:t>Налоги на совокупный доход</a:t>
            </a:r>
          </a:p>
          <a:p>
            <a:pPr marL="171450" indent="-171450" fontAlgn="auto">
              <a:spcBef>
                <a:spcPts val="0"/>
              </a:spcBef>
              <a:spcAft>
                <a:spcPts val="0"/>
              </a:spcAft>
              <a:buFont typeface="Arial" panose="020B0604020202020204" pitchFamily="34" charset="0"/>
              <a:buChar char="•"/>
              <a:defRPr/>
            </a:pPr>
            <a:r>
              <a:rPr lang="ru-RU" sz="1200" dirty="0" smtClean="0">
                <a:solidFill>
                  <a:schemeClr val="tx1"/>
                </a:solidFill>
                <a:latin typeface="Times New Roman" pitchFamily="18" charset="0"/>
                <a:cs typeface="Times New Roman" pitchFamily="18" charset="0"/>
              </a:rPr>
              <a:t>Налог </a:t>
            </a:r>
            <a:r>
              <a:rPr lang="ru-RU" sz="1200" dirty="0">
                <a:solidFill>
                  <a:schemeClr val="tx1"/>
                </a:solidFill>
                <a:latin typeface="Times New Roman" pitchFamily="18" charset="0"/>
                <a:cs typeface="Times New Roman" pitchFamily="18" charset="0"/>
              </a:rPr>
              <a:t>на имущество организаций по имуществу, не входящему в Единую систему газоснабжения</a:t>
            </a:r>
            <a:endParaRPr lang="ru-RU" sz="1200" dirty="0" smtClean="0">
              <a:solidFill>
                <a:schemeClr val="tx1"/>
              </a:solidFill>
              <a:latin typeface="Times New Roman" pitchFamily="18" charset="0"/>
              <a:cs typeface="Times New Roman" pitchFamily="18" charset="0"/>
            </a:endParaRPr>
          </a:p>
          <a:p>
            <a:pPr marL="171450" indent="-171450" fontAlgn="auto">
              <a:spcBef>
                <a:spcPts val="0"/>
              </a:spcBef>
              <a:spcAft>
                <a:spcPts val="0"/>
              </a:spcAft>
              <a:buFont typeface="Arial" panose="020B0604020202020204" pitchFamily="34" charset="0"/>
              <a:buChar char="•"/>
              <a:defRPr/>
            </a:pPr>
            <a:r>
              <a:rPr lang="ru-RU" sz="1200" dirty="0" smtClean="0">
                <a:solidFill>
                  <a:schemeClr val="tx1"/>
                </a:solidFill>
                <a:latin typeface="Times New Roman" pitchFamily="18" charset="0"/>
                <a:cs typeface="Times New Roman" pitchFamily="18" charset="0"/>
              </a:rPr>
              <a:t>Государственная пошлина по делам, рассматриваемым в судах общей юрисдикции, мировыми судьями</a:t>
            </a:r>
          </a:p>
          <a:p>
            <a:pPr marL="171450" indent="-171450" fontAlgn="auto">
              <a:spcBef>
                <a:spcPts val="0"/>
              </a:spcBef>
              <a:spcAft>
                <a:spcPts val="0"/>
              </a:spcAft>
              <a:buFont typeface="Arial" panose="020B0604020202020204" pitchFamily="34" charset="0"/>
              <a:buChar char="•"/>
              <a:defRPr/>
            </a:pPr>
            <a:r>
              <a:rPr lang="ru-RU" sz="1200" dirty="0" smtClean="0">
                <a:solidFill>
                  <a:schemeClr val="tx1"/>
                </a:solidFill>
                <a:latin typeface="Times New Roman" pitchFamily="18" charset="0"/>
                <a:cs typeface="Times New Roman" pitchFamily="18" charset="0"/>
              </a:rPr>
              <a:t>Государственная пошлина за государственную регистрацию, а также за совершение прочих юридически значимых действий.</a:t>
            </a:r>
          </a:p>
        </p:txBody>
      </p:sp>
      <p:sp>
        <p:nvSpPr>
          <p:cNvPr id="13" name="Прямоугольник 12"/>
          <p:cNvSpPr/>
          <p:nvPr/>
        </p:nvSpPr>
        <p:spPr>
          <a:xfrm>
            <a:off x="3275856" y="2582427"/>
            <a:ext cx="2952328"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171450" indent="-171450" fontAlgn="auto">
              <a:spcBef>
                <a:spcPts val="0"/>
              </a:spcBef>
              <a:spcAft>
                <a:spcPts val="0"/>
              </a:spcAft>
              <a:buFont typeface="Arial" panose="020B0604020202020204" pitchFamily="34" charset="0"/>
              <a:buChar char="•"/>
              <a:defRPr/>
            </a:pPr>
            <a:r>
              <a:rPr lang="ru-RU" sz="1200" dirty="0">
                <a:latin typeface="Times New Roman" pitchFamily="18" charset="0"/>
                <a:cs typeface="Times New Roman" pitchFamily="18" charset="0"/>
              </a:rPr>
              <a:t>Доходы от использования имущества, находящегося в муниципальной собственности</a:t>
            </a:r>
          </a:p>
          <a:p>
            <a:pPr marL="171450" indent="-171450" fontAlgn="auto">
              <a:spcBef>
                <a:spcPts val="0"/>
              </a:spcBef>
              <a:spcAft>
                <a:spcPts val="0"/>
              </a:spcAft>
              <a:buFont typeface="Arial" panose="020B0604020202020204" pitchFamily="34" charset="0"/>
              <a:buChar char="•"/>
              <a:defRPr/>
            </a:pPr>
            <a:r>
              <a:rPr lang="ru-RU" sz="1200" dirty="0">
                <a:latin typeface="Times New Roman" pitchFamily="18" charset="0"/>
                <a:cs typeface="Times New Roman" pitchFamily="18" charset="0"/>
              </a:rPr>
              <a:t>Плата за негативное воздействие на окружающую среду</a:t>
            </a:r>
          </a:p>
          <a:p>
            <a:pPr marL="171450" indent="-171450" fontAlgn="auto">
              <a:spcBef>
                <a:spcPts val="0"/>
              </a:spcBef>
              <a:spcAft>
                <a:spcPts val="0"/>
              </a:spcAft>
              <a:buFont typeface="Arial" panose="020B0604020202020204" pitchFamily="34" charset="0"/>
              <a:buChar char="•"/>
              <a:defRPr/>
            </a:pPr>
            <a:r>
              <a:rPr lang="ru-RU" sz="1200" dirty="0">
                <a:latin typeface="Times New Roman" pitchFamily="18" charset="0"/>
                <a:cs typeface="Times New Roman" pitchFamily="18" charset="0"/>
              </a:rPr>
              <a:t>Доходы от оказания платных услуг получателями средств бюджетов </a:t>
            </a:r>
            <a:r>
              <a:rPr lang="ru-RU" sz="1200" dirty="0" smtClean="0">
                <a:latin typeface="Times New Roman" pitchFamily="18" charset="0"/>
                <a:cs typeface="Times New Roman" pitchFamily="18" charset="0"/>
              </a:rPr>
              <a:t>Доходы </a:t>
            </a:r>
            <a:r>
              <a:rPr lang="ru-RU" sz="1200" dirty="0">
                <a:latin typeface="Times New Roman" pitchFamily="18" charset="0"/>
                <a:cs typeface="Times New Roman" pitchFamily="18" charset="0"/>
              </a:rPr>
              <a:t>от компенсации затрат бюджетов </a:t>
            </a:r>
            <a:r>
              <a:rPr lang="ru-RU" sz="1200" dirty="0" smtClean="0">
                <a:latin typeface="Times New Roman" pitchFamily="18" charset="0"/>
                <a:cs typeface="Times New Roman" pitchFamily="18" charset="0"/>
              </a:rPr>
              <a:t> МО</a:t>
            </a:r>
            <a:endParaRPr lang="ru-RU" sz="1200" dirty="0">
              <a:latin typeface="Times New Roman" pitchFamily="18" charset="0"/>
              <a:cs typeface="Times New Roman" pitchFamily="18" charset="0"/>
            </a:endParaRPr>
          </a:p>
          <a:p>
            <a:pPr marL="171450" indent="-171450" fontAlgn="auto">
              <a:spcBef>
                <a:spcPts val="0"/>
              </a:spcBef>
              <a:spcAft>
                <a:spcPts val="0"/>
              </a:spcAft>
              <a:buFont typeface="Arial" panose="020B0604020202020204" pitchFamily="34" charset="0"/>
              <a:buChar char="•"/>
              <a:defRPr/>
            </a:pPr>
            <a:r>
              <a:rPr lang="ru-RU" sz="1200" dirty="0">
                <a:latin typeface="Times New Roman" pitchFamily="18" charset="0"/>
                <a:cs typeface="Times New Roman" pitchFamily="18" charset="0"/>
              </a:rPr>
              <a:t>Доходы от реализации имущества, находящегося в муниципальной собственности</a:t>
            </a:r>
          </a:p>
          <a:p>
            <a:pPr marL="171450" indent="-171450" fontAlgn="auto">
              <a:spcBef>
                <a:spcPts val="0"/>
              </a:spcBef>
              <a:spcAft>
                <a:spcPts val="0"/>
              </a:spcAft>
              <a:buFont typeface="Arial" panose="020B0604020202020204" pitchFamily="34" charset="0"/>
              <a:buChar char="•"/>
              <a:defRPr/>
            </a:pPr>
            <a:r>
              <a:rPr lang="ru-RU" sz="1200" dirty="0">
                <a:latin typeface="Times New Roman" pitchFamily="18" charset="0"/>
                <a:cs typeface="Times New Roman" pitchFamily="18" charset="0"/>
              </a:rPr>
              <a:t>Доходы от продажи земельных участков, находящихся в муниципальной собственности</a:t>
            </a:r>
          </a:p>
          <a:p>
            <a:pPr marL="171450" indent="-171450" fontAlgn="auto">
              <a:spcBef>
                <a:spcPts val="0"/>
              </a:spcBef>
              <a:spcAft>
                <a:spcPts val="0"/>
              </a:spcAft>
              <a:buFont typeface="Arial" panose="020B0604020202020204" pitchFamily="34" charset="0"/>
              <a:buChar char="•"/>
              <a:defRPr/>
            </a:pPr>
            <a:r>
              <a:rPr lang="ru-RU" sz="1200" dirty="0" smtClean="0">
                <a:latin typeface="Times New Roman" pitchFamily="18" charset="0"/>
                <a:cs typeface="Times New Roman" pitchFamily="18" charset="0"/>
              </a:rPr>
              <a:t>Штрафы</a:t>
            </a:r>
            <a:r>
              <a:rPr lang="ru-RU" sz="1200" dirty="0">
                <a:latin typeface="Times New Roman" pitchFamily="18" charset="0"/>
                <a:cs typeface="Times New Roman" pitchFamily="18" charset="0"/>
              </a:rPr>
              <a:t>, санкции, возмещение ущерба</a:t>
            </a:r>
          </a:p>
        </p:txBody>
      </p:sp>
      <p:sp>
        <p:nvSpPr>
          <p:cNvPr id="14" name="Прямоугольник 13"/>
          <p:cNvSpPr/>
          <p:nvPr/>
        </p:nvSpPr>
        <p:spPr>
          <a:xfrm>
            <a:off x="6388489" y="2953975"/>
            <a:ext cx="2575999"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Дотации </a:t>
            </a:r>
          </a:p>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Субсидии </a:t>
            </a:r>
          </a:p>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Субвенции </a:t>
            </a:r>
          </a:p>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Иные межбюджетные трансферты</a:t>
            </a:r>
          </a:p>
          <a:p>
            <a:pPr marL="171450" indent="-171450" fontAlgn="auto">
              <a:lnSpc>
                <a:spcPct val="150000"/>
              </a:lnSpc>
              <a:spcBef>
                <a:spcPts val="0"/>
              </a:spcBef>
              <a:spcAft>
                <a:spcPts val="0"/>
              </a:spcAft>
              <a:buFont typeface="Arial" panose="020B0604020202020204" pitchFamily="34" charset="0"/>
              <a:buChar char="•"/>
              <a:defRPr/>
            </a:pPr>
            <a:r>
              <a:rPr lang="ru-RU" sz="1250" dirty="0">
                <a:latin typeface="Times New Roman" pitchFamily="18" charset="0"/>
                <a:cs typeface="Times New Roman" pitchFamily="18" charset="0"/>
              </a:rPr>
              <a:t>Прочие безвозмездные поступления от юридических и физических </a:t>
            </a:r>
            <a:r>
              <a:rPr lang="ru-RU" sz="1250" dirty="0" smtClean="0">
                <a:latin typeface="Times New Roman" pitchFamily="18" charset="0"/>
                <a:cs typeface="Times New Roman" pitchFamily="18" charset="0"/>
              </a:rPr>
              <a:t>лиц</a:t>
            </a:r>
            <a:endParaRPr lang="ru-RU" sz="1200" dirty="0" smtClean="0">
              <a:latin typeface="Times New Roman" pitchFamily="18" charset="0"/>
              <a:cs typeface="Times New Roman" pitchFamily="18" charset="0"/>
            </a:endParaRPr>
          </a:p>
          <a:p>
            <a:pPr marL="171450" indent="-171450" fontAlgn="auto">
              <a:spcBef>
                <a:spcPts val="0"/>
              </a:spcBef>
              <a:spcAft>
                <a:spcPts val="0"/>
              </a:spcAft>
              <a:buFont typeface="Arial" panose="020B0604020202020204" pitchFamily="34" charset="0"/>
              <a:buChar char="•"/>
              <a:defRPr/>
            </a:pPr>
            <a:endParaRPr lang="ru-RU" sz="1200" dirty="0">
              <a:latin typeface="Times New Roman" pitchFamily="18" charset="0"/>
              <a:cs typeface="Times New Roman" pitchFamily="18" charset="0"/>
            </a:endParaRPr>
          </a:p>
          <a:p>
            <a:pPr marL="171450" indent="-171450" fontAlgn="auto">
              <a:spcBef>
                <a:spcPts val="0"/>
              </a:spcBef>
              <a:spcAft>
                <a:spcPts val="0"/>
              </a:spcAft>
              <a:buFont typeface="Arial" panose="020B0604020202020204" pitchFamily="34" charset="0"/>
              <a:buChar char="•"/>
              <a:defRPr/>
            </a:pPr>
            <a:endParaRPr lang="ru-RU" sz="1200" dirty="0" smtClean="0">
              <a:latin typeface="+mn-lt"/>
              <a:cs typeface="Tahoma" pitchFamily="34" charset="0"/>
            </a:endParaRPr>
          </a:p>
          <a:p>
            <a:pPr marL="171450" indent="-171450" fontAlgn="auto">
              <a:spcBef>
                <a:spcPts val="0"/>
              </a:spcBef>
              <a:spcAft>
                <a:spcPts val="0"/>
              </a:spcAft>
              <a:buFont typeface="Arial" panose="020B0604020202020204" pitchFamily="34" charset="0"/>
              <a:buChar char="•"/>
              <a:defRPr/>
            </a:pPr>
            <a:endParaRPr lang="ru-RU" sz="1200" dirty="0">
              <a:cs typeface="Tahoma" pitchFamily="34" charset="0"/>
            </a:endParaRPr>
          </a:p>
          <a:p>
            <a:pPr marL="171450" indent="-171450" fontAlgn="auto">
              <a:spcBef>
                <a:spcPts val="0"/>
              </a:spcBef>
              <a:spcAft>
                <a:spcPts val="0"/>
              </a:spcAft>
              <a:buFont typeface="Arial" panose="020B0604020202020204" pitchFamily="34" charset="0"/>
              <a:buChar char="•"/>
              <a:defRPr/>
            </a:pPr>
            <a:endParaRPr lang="ru-RU" sz="1200" dirty="0">
              <a:latin typeface="+mn-lt"/>
              <a:cs typeface="Tahoma" pitchFamily="34" charset="0"/>
            </a:endParaRPr>
          </a:p>
        </p:txBody>
      </p:sp>
      <p:sp>
        <p:nvSpPr>
          <p:cNvPr id="15" name="Прямоугольник 14"/>
          <p:cNvSpPr/>
          <p:nvPr/>
        </p:nvSpPr>
        <p:spPr>
          <a:xfrm>
            <a:off x="613766" y="2204864"/>
            <a:ext cx="2138470" cy="369332"/>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a:spAutoFit/>
          </a:bodyPr>
          <a:lstStyle/>
          <a:p>
            <a:pPr algn="ctr" fontAlgn="auto">
              <a:spcBef>
                <a:spcPts val="0"/>
              </a:spcBef>
              <a:spcAft>
                <a:spcPts val="0"/>
              </a:spcAft>
              <a:defRPr/>
            </a:pPr>
            <a:r>
              <a:rPr lang="ru-RU" b="1" dirty="0" smtClean="0">
                <a:latin typeface="Times New Roman" pitchFamily="18" charset="0"/>
                <a:cs typeface="Times New Roman" pitchFamily="18" charset="0"/>
              </a:rPr>
              <a:t>Налоговые доходы</a:t>
            </a:r>
            <a:endParaRPr lang="ru-RU" b="1" dirty="0">
              <a:latin typeface="Times New Roman" pitchFamily="18" charset="0"/>
              <a:cs typeface="Times New Roman" pitchFamily="18" charset="0"/>
            </a:endParaRPr>
          </a:p>
        </p:txBody>
      </p:sp>
      <p:sp>
        <p:nvSpPr>
          <p:cNvPr id="18" name="Прямоугольник 17"/>
          <p:cNvSpPr/>
          <p:nvPr/>
        </p:nvSpPr>
        <p:spPr>
          <a:xfrm>
            <a:off x="3507275" y="2014545"/>
            <a:ext cx="2374111" cy="369332"/>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fontAlgn="auto">
              <a:spcBef>
                <a:spcPts val="0"/>
              </a:spcBef>
              <a:spcAft>
                <a:spcPts val="0"/>
              </a:spcAft>
              <a:defRPr/>
            </a:pPr>
            <a:r>
              <a:rPr lang="ru-RU" b="1" dirty="0" smtClean="0">
                <a:latin typeface="Times New Roman" pitchFamily="18" charset="0"/>
                <a:cs typeface="Times New Roman" pitchFamily="18" charset="0"/>
              </a:rPr>
              <a:t>Неналоговые доходы</a:t>
            </a:r>
            <a:endParaRPr lang="ru-RU" b="1" dirty="0">
              <a:latin typeface="Times New Roman" pitchFamily="18" charset="0"/>
              <a:cs typeface="Times New Roman" pitchFamily="18" charset="0"/>
            </a:endParaRPr>
          </a:p>
        </p:txBody>
      </p:sp>
      <p:sp>
        <p:nvSpPr>
          <p:cNvPr id="21" name="Прямоугольник 20"/>
          <p:cNvSpPr/>
          <p:nvPr/>
        </p:nvSpPr>
        <p:spPr>
          <a:xfrm>
            <a:off x="6588223" y="2206605"/>
            <a:ext cx="2232249" cy="646331"/>
          </a:xfrm>
          <a:prstGeom prst="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b="1" dirty="0">
                <a:latin typeface="Times New Roman" pitchFamily="18" charset="0"/>
                <a:cs typeface="Times New Roman" pitchFamily="18" charset="0"/>
              </a:rPr>
              <a:t>Безвозмездные </a:t>
            </a:r>
          </a:p>
          <a:p>
            <a:pPr algn="ctr" fontAlgn="auto">
              <a:spcBef>
                <a:spcPts val="0"/>
              </a:spcBef>
              <a:spcAft>
                <a:spcPts val="0"/>
              </a:spcAft>
              <a:defRPr/>
            </a:pPr>
            <a:r>
              <a:rPr lang="ru-RU" b="1" dirty="0">
                <a:latin typeface="Times New Roman" pitchFamily="18" charset="0"/>
                <a:cs typeface="Times New Roman" pitchFamily="18" charset="0"/>
              </a:rPr>
              <a:t>поступления</a:t>
            </a:r>
          </a:p>
        </p:txBody>
      </p:sp>
    </p:spTree>
    <p:extLst>
      <p:ext uri="{BB962C8B-B14F-4D97-AF65-F5344CB8AC3E}">
        <p14:creationId xmlns:p14="http://schemas.microsoft.com/office/powerpoint/2010/main" val="3071513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509120"/>
            <a:ext cx="262778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3"/>
          <p:cNvSpPr>
            <a:spLocks noGrp="1"/>
          </p:cNvSpPr>
          <p:nvPr>
            <p:ph type="title"/>
          </p:nvPr>
        </p:nvSpPr>
        <p:spPr>
          <a:xfrm>
            <a:off x="107504" y="188640"/>
            <a:ext cx="9036496" cy="864518"/>
          </a:xfrm>
          <a:ln>
            <a:solidFill>
              <a:schemeClr val="bg2"/>
            </a:solidFill>
            <a:miter lim="800000"/>
            <a:headEnd/>
            <a:tailEnd/>
          </a:ln>
        </p:spPr>
        <p:txBody>
          <a:bodyPr>
            <a:normAutofit/>
          </a:bodyPr>
          <a:lstStyle/>
          <a:p>
            <a:pPr algn="ctr" eaLnBrk="1" hangingPunct="1"/>
            <a:r>
              <a:rPr lang="ru-RU" sz="2800" b="1" dirty="0" smtClean="0">
                <a:solidFill>
                  <a:srgbClr val="C00000"/>
                </a:solidFill>
                <a:effectLst/>
                <a:latin typeface="Times New Roman" pitchFamily="18" charset="0"/>
                <a:cs typeface="Times New Roman" pitchFamily="18" charset="0"/>
              </a:rPr>
              <a:t>Структура налоговых доходов бюджета </a:t>
            </a:r>
            <a:br>
              <a:rPr lang="ru-RU" sz="2800" b="1" dirty="0" smtClean="0">
                <a:solidFill>
                  <a:srgbClr val="C00000"/>
                </a:solidFill>
                <a:effectLst/>
                <a:latin typeface="Times New Roman" pitchFamily="18" charset="0"/>
                <a:cs typeface="Times New Roman" pitchFamily="18" charset="0"/>
              </a:rPr>
            </a:br>
            <a:r>
              <a:rPr lang="ru-RU" sz="1800" b="1" dirty="0" smtClean="0">
                <a:solidFill>
                  <a:srgbClr val="C00000"/>
                </a:solidFill>
                <a:effectLst/>
                <a:latin typeface="Times New Roman" pitchFamily="18" charset="0"/>
                <a:cs typeface="Times New Roman" pitchFamily="18" charset="0"/>
              </a:rPr>
              <a:t>(в тыс. руб.)</a:t>
            </a:r>
          </a:p>
        </p:txBody>
      </p:sp>
      <p:graphicFrame>
        <p:nvGraphicFramePr>
          <p:cNvPr id="7" name="Объект 4"/>
          <p:cNvGraphicFramePr>
            <a:graphicFrameLocks noGrp="1"/>
          </p:cNvGraphicFramePr>
          <p:nvPr>
            <p:ph type="chart" idx="1"/>
            <p:extLst>
              <p:ext uri="{D42A27DB-BD31-4B8C-83A1-F6EECF244321}">
                <p14:modId xmlns:p14="http://schemas.microsoft.com/office/powerpoint/2010/main" val="869086133"/>
              </p:ext>
            </p:extLst>
          </p:nvPr>
        </p:nvGraphicFramePr>
        <p:xfrm>
          <a:off x="611560" y="1412776"/>
          <a:ext cx="8003232" cy="4353347"/>
        </p:xfrm>
        <a:graphic>
          <a:graphicData uri="http://schemas.openxmlformats.org/drawingml/2006/chart">
            <c:chart xmlns:c="http://schemas.openxmlformats.org/drawingml/2006/chart" xmlns:r="http://schemas.openxmlformats.org/officeDocument/2006/relationships" r:id="rId3"/>
          </a:graphicData>
        </a:graphic>
      </p:graphicFrame>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1712" y="745189"/>
            <a:ext cx="2592288"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21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title"/>
          </p:nvPr>
        </p:nvSpPr>
        <p:spPr>
          <a:xfrm>
            <a:off x="467544" y="260648"/>
            <a:ext cx="8229600" cy="864518"/>
          </a:xfrm>
          <a:ln>
            <a:solidFill>
              <a:schemeClr val="bg2"/>
            </a:solidFill>
            <a:miter lim="800000"/>
            <a:headEnd/>
            <a:tailEnd/>
          </a:ln>
        </p:spPr>
        <p:txBody>
          <a:bodyPr>
            <a:normAutofit fontScale="90000"/>
          </a:bodyPr>
          <a:lstStyle/>
          <a:p>
            <a:pPr algn="ctr" eaLnBrk="1" hangingPunct="1"/>
            <a:r>
              <a:rPr lang="ru-RU" sz="2800" b="1" dirty="0" smtClean="0">
                <a:solidFill>
                  <a:srgbClr val="C00000"/>
                </a:solidFill>
                <a:effectLst/>
                <a:latin typeface="Times New Roman" pitchFamily="18" charset="0"/>
                <a:cs typeface="Times New Roman" pitchFamily="18" charset="0"/>
              </a:rPr>
              <a:t>Структура неналоговых доходов бюджета </a:t>
            </a:r>
            <a:br>
              <a:rPr lang="ru-RU" sz="2800" b="1" dirty="0" smtClean="0">
                <a:solidFill>
                  <a:srgbClr val="C00000"/>
                </a:solidFill>
                <a:effectLst/>
                <a:latin typeface="Times New Roman" pitchFamily="18" charset="0"/>
                <a:cs typeface="Times New Roman" pitchFamily="18" charset="0"/>
              </a:rPr>
            </a:br>
            <a:r>
              <a:rPr lang="ru-RU" sz="1800" b="1" dirty="0" smtClean="0">
                <a:solidFill>
                  <a:srgbClr val="C00000"/>
                </a:solidFill>
                <a:effectLst/>
                <a:latin typeface="Times New Roman" pitchFamily="18" charset="0"/>
                <a:cs typeface="Times New Roman" pitchFamily="18" charset="0"/>
              </a:rPr>
              <a:t>(в тыс. руб.)</a:t>
            </a:r>
          </a:p>
        </p:txBody>
      </p:sp>
      <p:graphicFrame>
        <p:nvGraphicFramePr>
          <p:cNvPr id="4" name="Диаграмма 3"/>
          <p:cNvGraphicFramePr>
            <a:graphicFrameLocks noGrp="1"/>
          </p:cNvGraphicFramePr>
          <p:nvPr>
            <p:ph type="chart" idx="1"/>
            <p:extLst>
              <p:ext uri="{D42A27DB-BD31-4B8C-83A1-F6EECF244321}">
                <p14:modId xmlns:p14="http://schemas.microsoft.com/office/powerpoint/2010/main" val="223239145"/>
              </p:ext>
            </p:extLst>
          </p:nvPr>
        </p:nvGraphicFramePr>
        <p:xfrm>
          <a:off x="611560" y="1124744"/>
          <a:ext cx="8147248" cy="3672408"/>
        </p:xfrm>
        <a:graphic>
          <a:graphicData uri="http://schemas.openxmlformats.org/drawingml/2006/chart">
            <c:chart xmlns:c="http://schemas.openxmlformats.org/drawingml/2006/chart" xmlns:r="http://schemas.openxmlformats.org/officeDocument/2006/relationships" r:id="rId2"/>
          </a:graphicData>
        </a:graphic>
      </p:graphicFrame>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869160"/>
            <a:ext cx="3816424" cy="183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4882546"/>
            <a:ext cx="3453003" cy="181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70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639" y="116632"/>
            <a:ext cx="2744177" cy="229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131839" y="836712"/>
            <a:ext cx="5959039" cy="1296144"/>
          </a:xfrm>
        </p:spPr>
        <p:txBody>
          <a:bodyPr>
            <a:noAutofit/>
          </a:bodyPr>
          <a:lstStyle/>
          <a:p>
            <a:pPr algn="ctr" fontAlgn="base"/>
            <a:r>
              <a:rPr lang="ru-RU" sz="2000" b="1" i="1" dirty="0">
                <a:solidFill>
                  <a:schemeClr val="tx2">
                    <a:lumMod val="50000"/>
                  </a:schemeClr>
                </a:solidFill>
                <a:effectLst/>
                <a:cs typeface="Arial" pitchFamily="34" charset="0"/>
              </a:rPr>
              <a:t>Уважаемые жители</a:t>
            </a:r>
            <a:br>
              <a:rPr lang="ru-RU" sz="2000" b="1" i="1" dirty="0">
                <a:solidFill>
                  <a:schemeClr val="tx2">
                    <a:lumMod val="50000"/>
                  </a:schemeClr>
                </a:solidFill>
                <a:effectLst/>
                <a:cs typeface="Arial" pitchFamily="34" charset="0"/>
              </a:rPr>
            </a:br>
            <a:r>
              <a:rPr lang="ru-RU" sz="2000" b="1" i="1" dirty="0">
                <a:solidFill>
                  <a:schemeClr val="tx2">
                    <a:lumMod val="50000"/>
                  </a:schemeClr>
                </a:solidFill>
                <a:effectLst/>
                <a:cs typeface="Arial" pitchFamily="34" charset="0"/>
              </a:rPr>
              <a:t> Зеленчукского муниципального района!</a:t>
            </a:r>
          </a:p>
        </p:txBody>
      </p:sp>
      <p:sp>
        <p:nvSpPr>
          <p:cNvPr id="4" name="Прямоугольник 3"/>
          <p:cNvSpPr/>
          <p:nvPr/>
        </p:nvSpPr>
        <p:spPr>
          <a:xfrm>
            <a:off x="683568" y="2564904"/>
            <a:ext cx="8136904" cy="3693319"/>
          </a:xfrm>
          <a:prstGeom prst="rect">
            <a:avLst/>
          </a:prstGeom>
          <a:noFill/>
        </p:spPr>
        <p:txBody>
          <a:bodyPr wrap="square">
            <a:spAutoFit/>
          </a:bodyPr>
          <a:lstStyle/>
          <a:p>
            <a:pPr algn="just" fontAlgn="base"/>
            <a:r>
              <a:rPr lang="ru-RU" dirty="0" smtClean="0"/>
              <a:t>         Представляем </a:t>
            </a:r>
            <a:r>
              <a:rPr lang="ru-RU" dirty="0"/>
              <a:t>вашему вниманию </a:t>
            </a:r>
            <a:r>
              <a:rPr lang="ru-RU" dirty="0" smtClean="0"/>
              <a:t>очередную презентацию, </a:t>
            </a:r>
            <a:r>
              <a:rPr lang="ru-RU" dirty="0"/>
              <a:t>в </a:t>
            </a:r>
            <a:r>
              <a:rPr lang="ru-RU" dirty="0" smtClean="0"/>
              <a:t>которой </a:t>
            </a:r>
            <a:r>
              <a:rPr lang="ru-RU" dirty="0"/>
              <a:t>подготовлена информация об основных </a:t>
            </a:r>
            <a:r>
              <a:rPr lang="ru-RU" dirty="0" smtClean="0"/>
              <a:t>условиях формирования </a:t>
            </a:r>
            <a:r>
              <a:rPr lang="ru-RU" dirty="0"/>
              <a:t>проекта бюджета Зеленчукского муниципального района на </a:t>
            </a:r>
            <a:r>
              <a:rPr lang="ru-RU" dirty="0" smtClean="0"/>
              <a:t>2023 год и плановый период 2024 и 2025 годов. </a:t>
            </a:r>
            <a:r>
              <a:rPr lang="ru-RU" dirty="0"/>
              <a:t>Данная информация в </a:t>
            </a:r>
            <a:r>
              <a:rPr lang="ru-RU" dirty="0" smtClean="0"/>
              <a:t>понятной </a:t>
            </a:r>
            <a:r>
              <a:rPr lang="ru-RU" dirty="0"/>
              <a:t>форме знакомит Вас с основными характеристиками бюджета Зеленчукского муниципального района, основными целями, задачами и приоритетными </a:t>
            </a:r>
            <a:r>
              <a:rPr lang="ru-RU" dirty="0" smtClean="0"/>
              <a:t>направлениями налоговой и </a:t>
            </a:r>
            <a:r>
              <a:rPr lang="ru-RU" dirty="0"/>
              <a:t>бюджетной политики. В работе </a:t>
            </a:r>
            <a:r>
              <a:rPr lang="ru-RU" dirty="0" smtClean="0"/>
              <a:t>мы уделили </a:t>
            </a:r>
            <a:r>
              <a:rPr lang="ru-RU" dirty="0"/>
              <a:t>особое внимание повышению </a:t>
            </a:r>
            <a:r>
              <a:rPr lang="ru-RU" dirty="0" smtClean="0"/>
              <a:t>прозрачности (открытости)  процесса формирования проекта бюджета муниципального района. </a:t>
            </a:r>
            <a:r>
              <a:rPr lang="ru-RU" dirty="0"/>
              <a:t> </a:t>
            </a:r>
            <a:endParaRPr lang="ru-RU" dirty="0" smtClean="0"/>
          </a:p>
          <a:p>
            <a:pPr algn="r" fontAlgn="base"/>
            <a:r>
              <a:rPr lang="ru-RU" dirty="0" smtClean="0"/>
              <a:t>С </a:t>
            </a:r>
            <a:r>
              <a:rPr lang="ru-RU" dirty="0"/>
              <a:t>уважением, </a:t>
            </a:r>
          </a:p>
          <a:p>
            <a:pPr algn="r" fontAlgn="base"/>
            <a:r>
              <a:rPr lang="ru-RU" dirty="0" smtClean="0"/>
              <a:t>начальник </a:t>
            </a:r>
            <a:r>
              <a:rPr lang="ru-RU" dirty="0"/>
              <a:t>финансового управления</a:t>
            </a:r>
          </a:p>
          <a:p>
            <a:pPr algn="r" fontAlgn="base"/>
            <a:r>
              <a:rPr lang="ru-RU" dirty="0" smtClean="0"/>
              <a:t>И.С.Узденов</a:t>
            </a:r>
            <a:endParaRPr lang="ru-RU" dirty="0"/>
          </a:p>
        </p:txBody>
      </p:sp>
    </p:spTree>
    <p:extLst>
      <p:ext uri="{BB962C8B-B14F-4D97-AF65-F5344CB8AC3E}">
        <p14:creationId xmlns:p14="http://schemas.microsoft.com/office/powerpoint/2010/main" val="22009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3019" y="388976"/>
            <a:ext cx="5616626" cy="936104"/>
          </a:xfrm>
          <a:solidFill>
            <a:srgbClr val="E1EBCD"/>
          </a:solidFill>
          <a:ln>
            <a:solidFill>
              <a:schemeClr val="accent6">
                <a:lumMod val="40000"/>
                <a:lumOff val="6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a:noAutofit/>
          </a:bodyPr>
          <a:lstStyle/>
          <a:p>
            <a:r>
              <a:rPr lang="ru-RU" sz="3600" b="1" dirty="0" smtClean="0">
                <a:solidFill>
                  <a:srgbClr val="C00000"/>
                </a:solidFill>
                <a:effectLst/>
                <a:latin typeface="Times New Roman" pitchFamily="18" charset="0"/>
                <a:cs typeface="Times New Roman" pitchFamily="18" charset="0"/>
              </a:rPr>
              <a:t>Налоговые доходы</a:t>
            </a:r>
            <a:endParaRPr lang="ru-RU" sz="2800" dirty="0">
              <a:solidFill>
                <a:srgbClr val="C00000"/>
              </a:solidFill>
              <a:effectLst/>
              <a:latin typeface="Times New Roman" pitchFamily="18" charset="0"/>
              <a:cs typeface="Times New Roman" pitchFamily="18" charset="0"/>
            </a:endParaRPr>
          </a:p>
        </p:txBody>
      </p:sp>
      <p:graphicFrame>
        <p:nvGraphicFramePr>
          <p:cNvPr id="6" name="Диаграмма 5"/>
          <p:cNvGraphicFramePr>
            <a:graphicFrameLocks noGrp="1"/>
          </p:cNvGraphicFramePr>
          <p:nvPr>
            <p:ph type="chart" idx="1"/>
            <p:extLst>
              <p:ext uri="{D42A27DB-BD31-4B8C-83A1-F6EECF244321}">
                <p14:modId xmlns:p14="http://schemas.microsoft.com/office/powerpoint/2010/main" val="4148963018"/>
              </p:ext>
            </p:extLst>
          </p:nvPr>
        </p:nvGraphicFramePr>
        <p:xfrm>
          <a:off x="3476282" y="4425203"/>
          <a:ext cx="5544616" cy="2316165"/>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a:xfrm>
            <a:off x="899592" y="1791616"/>
            <a:ext cx="7341314" cy="5572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Прогноз налога </a:t>
            </a:r>
            <a:r>
              <a:rPr lang="ru-RU" sz="28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на </a:t>
            </a:r>
            <a:r>
              <a:rPr lang="ru-RU" sz="28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доходы физических </a:t>
            </a:r>
            <a:r>
              <a:rPr lang="ru-RU" sz="28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лиц </a:t>
            </a:r>
            <a:endParaRPr lang="ru-RU" sz="2800" dirty="0">
              <a:solidFill>
                <a:schemeClr val="tx2">
                  <a:lumMod val="50000"/>
                </a:schemeClr>
              </a:solidFill>
              <a:latin typeface="Times New Roman" pitchFamily="18" charset="0"/>
              <a:cs typeface="Times New Roman" pitchFamily="18" charset="0"/>
            </a:endParaRPr>
          </a:p>
        </p:txBody>
      </p:sp>
      <p:sp>
        <p:nvSpPr>
          <p:cNvPr id="8" name="Овал 7"/>
          <p:cNvSpPr/>
          <p:nvPr/>
        </p:nvSpPr>
        <p:spPr>
          <a:xfrm>
            <a:off x="350880" y="4520075"/>
            <a:ext cx="2852115" cy="2304256"/>
          </a:xfrm>
          <a:prstGeom prst="ellipse">
            <a:avLst/>
          </a:prstGeom>
          <a:solidFill>
            <a:schemeClr val="accent3">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itchFamily="18" charset="0"/>
                <a:cs typeface="Times New Roman" pitchFamily="18" charset="0"/>
              </a:rPr>
              <a:t> </a:t>
            </a:r>
            <a:r>
              <a:rPr lang="ru-RU" sz="1200" dirty="0" smtClean="0">
                <a:solidFill>
                  <a:schemeClr val="tx1"/>
                </a:solidFill>
                <a:latin typeface="Times New Roman" pitchFamily="18" charset="0"/>
                <a:cs typeface="Times New Roman" pitchFamily="18" charset="0"/>
              </a:rPr>
              <a:t>По НДФЛ, </a:t>
            </a:r>
            <a:r>
              <a:rPr lang="ru-RU" sz="1200" dirty="0">
                <a:solidFill>
                  <a:schemeClr val="tx1"/>
                </a:solidFill>
                <a:latin typeface="Times New Roman" pitchFamily="18" charset="0"/>
                <a:cs typeface="Times New Roman" pitchFamily="18" charset="0"/>
              </a:rPr>
              <a:t>в соответствии с главой 23 Налогового кодекса Российской Федерации, налоговая ставка установлена в размере 13 процентов. Норматив отчисления в бюджет муниципального района составляет 19,5 </a:t>
            </a:r>
            <a:r>
              <a:rPr lang="ru-RU" sz="1200" dirty="0" smtClean="0">
                <a:solidFill>
                  <a:schemeClr val="tx1"/>
                </a:solidFill>
                <a:latin typeface="Times New Roman" pitchFamily="18" charset="0"/>
                <a:cs typeface="Times New Roman" pitchFamily="18" charset="0"/>
              </a:rPr>
              <a:t>процентов.</a:t>
            </a:r>
            <a:endParaRPr lang="ru-RU" sz="1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Скругленный прямоугольник 8"/>
          <p:cNvSpPr/>
          <p:nvPr/>
        </p:nvSpPr>
        <p:spPr>
          <a:xfrm>
            <a:off x="3476282" y="2544527"/>
            <a:ext cx="5416198" cy="1710535"/>
          </a:xfrm>
          <a:prstGeom prst="roundRect">
            <a:avLst/>
          </a:prstGeom>
          <a:solidFill>
            <a:schemeClr val="accent6">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2">
                    <a:lumMod val="50000"/>
                  </a:schemeClr>
                </a:solidFill>
                <a:latin typeface="Times New Roman" pitchFamily="18" charset="0"/>
                <a:cs typeface="Times New Roman" pitchFamily="18" charset="0"/>
              </a:rPr>
              <a:t>Поступление налога на доходы физических лиц на </a:t>
            </a:r>
            <a:r>
              <a:rPr lang="ru-RU" sz="1200" dirty="0" smtClean="0">
                <a:solidFill>
                  <a:schemeClr val="tx2">
                    <a:lumMod val="50000"/>
                  </a:schemeClr>
                </a:solidFill>
                <a:latin typeface="Times New Roman" pitchFamily="18" charset="0"/>
                <a:cs typeface="Times New Roman" pitchFamily="18" charset="0"/>
              </a:rPr>
              <a:t>2023-2025 </a:t>
            </a:r>
            <a:r>
              <a:rPr lang="ru-RU" sz="1200" dirty="0">
                <a:solidFill>
                  <a:schemeClr val="tx2">
                    <a:lumMod val="50000"/>
                  </a:schemeClr>
                </a:solidFill>
                <a:latin typeface="Times New Roman" pitchFamily="18" charset="0"/>
                <a:cs typeface="Times New Roman" pitchFamily="18" charset="0"/>
              </a:rPr>
              <a:t>годы прогнозируется исходя из данных главного администратора дохода МИ ФНС России №2 по КЧР.   В связи с увеличением с 1 января </a:t>
            </a:r>
            <a:r>
              <a:rPr lang="ru-RU" sz="1200" dirty="0" smtClean="0">
                <a:solidFill>
                  <a:schemeClr val="tx2">
                    <a:lumMod val="50000"/>
                  </a:schemeClr>
                </a:solidFill>
                <a:latin typeface="Times New Roman" pitchFamily="18" charset="0"/>
                <a:cs typeface="Times New Roman" pitchFamily="18" charset="0"/>
              </a:rPr>
              <a:t>2023 </a:t>
            </a:r>
            <a:r>
              <a:rPr lang="ru-RU" sz="1200" dirty="0">
                <a:solidFill>
                  <a:schemeClr val="tx2">
                    <a:lumMod val="50000"/>
                  </a:schemeClr>
                </a:solidFill>
                <a:latin typeface="Times New Roman" pitchFamily="18" charset="0"/>
                <a:cs typeface="Times New Roman" pitchFamily="18" charset="0"/>
              </a:rPr>
              <a:t>года  минимальной оплаты труда до уровня прожиточного </a:t>
            </a:r>
            <a:r>
              <a:rPr lang="ru-RU" sz="1200" dirty="0" smtClean="0">
                <a:solidFill>
                  <a:schemeClr val="tx2">
                    <a:lumMod val="50000"/>
                  </a:schemeClr>
                </a:solidFill>
                <a:latin typeface="Times New Roman" pitchFamily="18" charset="0"/>
                <a:cs typeface="Times New Roman" pitchFamily="18" charset="0"/>
              </a:rPr>
              <a:t>минимума, </a:t>
            </a:r>
            <a:r>
              <a:rPr lang="ru-RU" sz="1200" dirty="0">
                <a:solidFill>
                  <a:schemeClr val="tx2">
                    <a:lumMod val="50000"/>
                  </a:schemeClr>
                </a:solidFill>
                <a:latin typeface="Times New Roman" pitchFamily="18" charset="0"/>
                <a:cs typeface="Times New Roman" pitchFamily="18" charset="0"/>
              </a:rPr>
              <a:t>доведением оплаты труды отдельным категориям работников до </a:t>
            </a:r>
            <a:r>
              <a:rPr lang="ru-RU" sz="1200" dirty="0" smtClean="0">
                <a:solidFill>
                  <a:schemeClr val="tx2">
                    <a:lumMod val="50000"/>
                  </a:schemeClr>
                </a:solidFill>
                <a:latin typeface="Times New Roman" pitchFamily="18" charset="0"/>
                <a:cs typeface="Times New Roman" pitchFamily="18" charset="0"/>
              </a:rPr>
              <a:t>сто процентного </a:t>
            </a:r>
            <a:r>
              <a:rPr lang="ru-RU" sz="1200" dirty="0">
                <a:solidFill>
                  <a:schemeClr val="tx2">
                    <a:lumMod val="50000"/>
                  </a:schemeClr>
                </a:solidFill>
                <a:latin typeface="Times New Roman" pitchFamily="18" charset="0"/>
                <a:cs typeface="Times New Roman" pitchFamily="18" charset="0"/>
              </a:rPr>
              <a:t>уровня средней зарплаты по субъекту, поступление налога на доходы физических лиц за 9 месяцев </a:t>
            </a:r>
            <a:r>
              <a:rPr lang="ru-RU" sz="1200" dirty="0" smtClean="0">
                <a:solidFill>
                  <a:schemeClr val="tx2">
                    <a:lumMod val="50000"/>
                  </a:schemeClr>
                </a:solidFill>
                <a:latin typeface="Times New Roman" pitchFamily="18" charset="0"/>
                <a:cs typeface="Times New Roman" pitchFamily="18" charset="0"/>
              </a:rPr>
              <a:t>2022 </a:t>
            </a:r>
            <a:r>
              <a:rPr lang="ru-RU" sz="1200" dirty="0">
                <a:solidFill>
                  <a:schemeClr val="tx2">
                    <a:lumMod val="50000"/>
                  </a:schemeClr>
                </a:solidFill>
                <a:latin typeface="Times New Roman" pitchFamily="18" charset="0"/>
                <a:cs typeface="Times New Roman" pitchFamily="18" charset="0"/>
              </a:rPr>
              <a:t>года на </a:t>
            </a:r>
            <a:r>
              <a:rPr lang="ru-RU" sz="1200" dirty="0" smtClean="0">
                <a:solidFill>
                  <a:schemeClr val="tx2">
                    <a:lumMod val="50000"/>
                  </a:schemeClr>
                </a:solidFill>
                <a:latin typeface="Times New Roman" pitchFamily="18" charset="0"/>
                <a:cs typeface="Times New Roman" pitchFamily="18" charset="0"/>
              </a:rPr>
              <a:t>97,3 </a:t>
            </a:r>
            <a:r>
              <a:rPr lang="ru-RU" sz="1200" dirty="0">
                <a:solidFill>
                  <a:schemeClr val="tx2">
                    <a:lumMod val="50000"/>
                  </a:schemeClr>
                </a:solidFill>
                <a:latin typeface="Times New Roman" pitchFamily="18" charset="0"/>
                <a:cs typeface="Times New Roman" pitchFamily="18" charset="0"/>
              </a:rPr>
              <a:t>процента </a:t>
            </a:r>
            <a:r>
              <a:rPr lang="ru-RU" sz="1200" dirty="0" smtClean="0">
                <a:solidFill>
                  <a:schemeClr val="tx2">
                    <a:lumMod val="50000"/>
                  </a:schemeClr>
                </a:solidFill>
                <a:latin typeface="Times New Roman" pitchFamily="18" charset="0"/>
                <a:cs typeface="Times New Roman" pitchFamily="18" charset="0"/>
              </a:rPr>
              <a:t>ниже</a:t>
            </a:r>
            <a:r>
              <a:rPr lang="ru-RU" sz="1200" dirty="0">
                <a:solidFill>
                  <a:schemeClr val="tx2">
                    <a:lumMod val="50000"/>
                  </a:schemeClr>
                </a:solidFill>
                <a:latin typeface="Times New Roman" pitchFamily="18" charset="0"/>
                <a:cs typeface="Times New Roman" pitchFamily="18" charset="0"/>
              </a:rPr>
              <a:t>, чем за аналогичный период прошлого года. </a:t>
            </a:r>
          </a:p>
        </p:txBody>
      </p:sp>
      <p:pic>
        <p:nvPicPr>
          <p:cNvPr id="10" name="Picture 13" descr="Налог на доход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80" y="2481428"/>
            <a:ext cx="2852115" cy="1955684"/>
          </a:xfrm>
          <a:prstGeom prst="rect">
            <a:avLst/>
          </a:prstGeom>
          <a:noFill/>
          <a:ln>
            <a:noFill/>
          </a:ln>
          <a:effectLst>
            <a:softEdge rad="31750"/>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descr="C:\Documents and Settings\Aminat\Рабочий стол\Презентации- как пример- по КЧР и другим районам и др.  материалы и эмблемы к Презентации ЗМР\налоги.b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32048"/>
            <a:ext cx="2339752" cy="1649960"/>
          </a:xfrm>
          <a:prstGeom prst="rect">
            <a:avLst/>
          </a:prstGeom>
          <a:noFill/>
          <a:ln>
            <a:noFill/>
          </a:ln>
        </p:spPr>
      </p:pic>
    </p:spTree>
    <p:extLst>
      <p:ext uri="{BB962C8B-B14F-4D97-AF65-F5344CB8AC3E}">
        <p14:creationId xmlns:p14="http://schemas.microsoft.com/office/powerpoint/2010/main" val="349501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48880"/>
            <a:ext cx="378904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noGrp="1"/>
          </p:cNvSpPr>
          <p:nvPr>
            <p:ph type="title"/>
          </p:nvPr>
        </p:nvSpPr>
        <p:spPr>
          <a:xfrm>
            <a:off x="1043608" y="332656"/>
            <a:ext cx="684076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C00000"/>
                </a:solidFill>
                <a:effectLst/>
                <a:latin typeface="Times New Roman" pitchFamily="18" charset="0"/>
                <a:cs typeface="Times New Roman" pitchFamily="18" charset="0"/>
              </a:rPr>
              <a:t>Прогноз налога на имущество </a:t>
            </a:r>
            <a:endParaRPr lang="ru-RU" sz="2800" dirty="0">
              <a:solidFill>
                <a:srgbClr val="C00000"/>
              </a:solidFill>
              <a:effectLst/>
              <a:latin typeface="Times New Roman" pitchFamily="18" charset="0"/>
              <a:cs typeface="Times New Roman" pitchFamily="18" charset="0"/>
            </a:endParaRPr>
          </a:p>
        </p:txBody>
      </p:sp>
      <p:graphicFrame>
        <p:nvGraphicFramePr>
          <p:cNvPr id="6" name="Диаграмма 5"/>
          <p:cNvGraphicFramePr>
            <a:graphicFrameLocks noGrp="1"/>
          </p:cNvGraphicFramePr>
          <p:nvPr>
            <p:ph type="chart" idx="1"/>
            <p:extLst>
              <p:ext uri="{D42A27DB-BD31-4B8C-83A1-F6EECF244321}">
                <p14:modId xmlns:p14="http://schemas.microsoft.com/office/powerpoint/2010/main" val="3682769176"/>
              </p:ext>
            </p:extLst>
          </p:nvPr>
        </p:nvGraphicFramePr>
        <p:xfrm>
          <a:off x="107504" y="3429000"/>
          <a:ext cx="5400600" cy="3345235"/>
        </p:xfrm>
        <a:graphic>
          <a:graphicData uri="http://schemas.openxmlformats.org/drawingml/2006/chart">
            <c:chart xmlns:c="http://schemas.openxmlformats.org/drawingml/2006/chart" xmlns:r="http://schemas.openxmlformats.org/officeDocument/2006/relationships" r:id="rId3"/>
          </a:graphicData>
        </a:graphic>
      </p:graphicFrame>
      <p:sp>
        <p:nvSpPr>
          <p:cNvPr id="5" name="Скругленный прямоугольник 4"/>
          <p:cNvSpPr/>
          <p:nvPr/>
        </p:nvSpPr>
        <p:spPr>
          <a:xfrm>
            <a:off x="755576" y="1052736"/>
            <a:ext cx="7488832" cy="1512168"/>
          </a:xfrm>
          <a:prstGeom prst="roundRect">
            <a:avLst/>
          </a:prstGeom>
          <a:solidFill>
            <a:schemeClr val="accent6">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solidFill>
                <a:schemeClr val="tx2">
                  <a:lumMod val="50000"/>
                </a:schemeClr>
              </a:solidFill>
            </a:endParaRPr>
          </a:p>
          <a:p>
            <a:pPr algn="ctr"/>
            <a:endParaRPr lang="ru-RU" sz="1400" dirty="0" smtClean="0">
              <a:solidFill>
                <a:schemeClr val="tx2">
                  <a:lumMod val="50000"/>
                </a:schemeClr>
              </a:solidFill>
            </a:endParaRPr>
          </a:p>
          <a:p>
            <a:pPr algn="ctr"/>
            <a:endParaRPr lang="ru-RU" sz="1400" dirty="0">
              <a:solidFill>
                <a:schemeClr val="tx2">
                  <a:lumMod val="50000"/>
                </a:schemeClr>
              </a:solidFill>
            </a:endParaRPr>
          </a:p>
          <a:p>
            <a:pPr algn="just"/>
            <a:r>
              <a:rPr lang="ru-RU" sz="1200" dirty="0" smtClean="0">
                <a:solidFill>
                  <a:schemeClr val="tx2">
                    <a:lumMod val="50000"/>
                  </a:schemeClr>
                </a:solidFill>
                <a:latin typeface="Times New Roman" pitchFamily="18" charset="0"/>
                <a:cs typeface="Times New Roman" pitchFamily="18" charset="0"/>
              </a:rPr>
              <a:t>В соответствии с Бюджетным кодексом Российской Федерации данный налог зачисляется в республиканский  бюджет  по нормативу – 100 %, из которых</a:t>
            </a:r>
            <a:r>
              <a:rPr lang="ru-RU" sz="1200" dirty="0">
                <a:solidFill>
                  <a:schemeClr val="tx2">
                    <a:lumMod val="50000"/>
                  </a:schemeClr>
                </a:solidFill>
                <a:latin typeface="Times New Roman" pitchFamily="18" charset="0"/>
                <a:cs typeface="Times New Roman" pitchFamily="18" charset="0"/>
              </a:rPr>
              <a:t>, </a:t>
            </a:r>
            <a:r>
              <a:rPr lang="ru-RU" sz="1200" dirty="0" smtClean="0">
                <a:solidFill>
                  <a:schemeClr val="tx2">
                    <a:lumMod val="50000"/>
                  </a:schemeClr>
                </a:solidFill>
                <a:latin typeface="Times New Roman" pitchFamily="18" charset="0"/>
                <a:cs typeface="Times New Roman" pitchFamily="18" charset="0"/>
              </a:rPr>
              <a:t>в </a:t>
            </a:r>
            <a:r>
              <a:rPr lang="ru-RU" sz="1200" dirty="0">
                <a:solidFill>
                  <a:schemeClr val="tx2">
                    <a:lumMod val="50000"/>
                  </a:schemeClr>
                </a:solidFill>
                <a:latin typeface="Times New Roman" pitchFamily="18" charset="0"/>
                <a:cs typeface="Times New Roman" pitchFamily="18" charset="0"/>
              </a:rPr>
              <a:t>бюджет муниципального района поступает налог на имущество организаций по имуществу, </a:t>
            </a:r>
            <a:r>
              <a:rPr lang="ru-RU" sz="1200" dirty="0" smtClean="0">
                <a:solidFill>
                  <a:schemeClr val="tx2">
                    <a:lumMod val="50000"/>
                  </a:schemeClr>
                </a:solidFill>
                <a:latin typeface="Times New Roman" pitchFamily="18" charset="0"/>
                <a:cs typeface="Times New Roman" pitchFamily="18" charset="0"/>
              </a:rPr>
              <a:t> </a:t>
            </a:r>
            <a:r>
              <a:rPr lang="ru-RU" sz="1200" dirty="0">
                <a:solidFill>
                  <a:schemeClr val="tx2">
                    <a:lumMod val="50000"/>
                  </a:schemeClr>
                </a:solidFill>
                <a:latin typeface="Times New Roman" pitchFamily="18" charset="0"/>
                <a:cs typeface="Times New Roman" pitchFamily="18" charset="0"/>
              </a:rPr>
              <a:t>по нормативу 50%, определенному законом </a:t>
            </a:r>
            <a:r>
              <a:rPr lang="ru-RU" sz="1200" dirty="0" smtClean="0">
                <a:solidFill>
                  <a:schemeClr val="tx2">
                    <a:lumMod val="50000"/>
                  </a:schemeClr>
                </a:solidFill>
                <a:latin typeface="Times New Roman" pitchFamily="18" charset="0"/>
                <a:cs typeface="Times New Roman" pitchFamily="18" charset="0"/>
              </a:rPr>
              <a:t>Карачаево-Черкесской Республики</a:t>
            </a:r>
            <a:r>
              <a:rPr lang="ru-RU" sz="1200" dirty="0">
                <a:solidFill>
                  <a:schemeClr val="tx2">
                    <a:lumMod val="50000"/>
                  </a:schemeClr>
                </a:solidFill>
                <a:latin typeface="Times New Roman" pitchFamily="18" charset="0"/>
                <a:cs typeface="Times New Roman" pitchFamily="18" charset="0"/>
              </a:rPr>
              <a:t>. Расчет налога на имущество организаций произведен исходя из налогооблагаемой среднегодовой стоимости основных средств за </a:t>
            </a:r>
            <a:r>
              <a:rPr lang="ru-RU" sz="1200" dirty="0" smtClean="0">
                <a:solidFill>
                  <a:schemeClr val="tx2">
                    <a:lumMod val="50000"/>
                  </a:schemeClr>
                </a:solidFill>
                <a:latin typeface="Times New Roman" pitchFamily="18" charset="0"/>
                <a:cs typeface="Times New Roman" pitchFamily="18" charset="0"/>
              </a:rPr>
              <a:t>2021 </a:t>
            </a:r>
            <a:r>
              <a:rPr lang="ru-RU" sz="1200" dirty="0">
                <a:solidFill>
                  <a:schemeClr val="tx2">
                    <a:lumMod val="50000"/>
                  </a:schemeClr>
                </a:solidFill>
                <a:latin typeface="Times New Roman" pitchFamily="18" charset="0"/>
                <a:cs typeface="Times New Roman" pitchFamily="18" charset="0"/>
              </a:rPr>
              <a:t>год по данным статистической налоговой отчетности главного администратора данного налога - Межрайонной инспекции ФНС России №2 по </a:t>
            </a:r>
            <a:r>
              <a:rPr lang="ru-RU" sz="1200" dirty="0" smtClean="0">
                <a:solidFill>
                  <a:schemeClr val="tx2">
                    <a:lumMod val="50000"/>
                  </a:schemeClr>
                </a:solidFill>
                <a:latin typeface="Times New Roman" pitchFamily="18" charset="0"/>
                <a:cs typeface="Times New Roman" pitchFamily="18" charset="0"/>
              </a:rPr>
              <a:t>КЧР. </a:t>
            </a:r>
          </a:p>
          <a:p>
            <a:pPr algn="just"/>
            <a:r>
              <a:rPr lang="ru-RU" sz="1200" dirty="0" smtClean="0">
                <a:solidFill>
                  <a:schemeClr val="tx2">
                    <a:lumMod val="50000"/>
                  </a:schemeClr>
                </a:solidFill>
                <a:latin typeface="Times New Roman" pitchFamily="18" charset="0"/>
                <a:cs typeface="Times New Roman" pitchFamily="18" charset="0"/>
              </a:rPr>
              <a:t> </a:t>
            </a:r>
            <a:endParaRPr lang="ru-RU" sz="1200" dirty="0">
              <a:solidFill>
                <a:schemeClr val="tx2">
                  <a:lumMod val="50000"/>
                </a:schemeClr>
              </a:solidFill>
              <a:latin typeface="Times New Roman" pitchFamily="18" charset="0"/>
              <a:cs typeface="Times New Roman" pitchFamily="18" charset="0"/>
            </a:endParaRPr>
          </a:p>
          <a:p>
            <a:pPr algn="ctr"/>
            <a:endParaRPr lang="ru-RU" sz="1400" dirty="0" smtClean="0">
              <a:solidFill>
                <a:schemeClr val="tx2">
                  <a:lumMod val="50000"/>
                </a:schemeClr>
              </a:solidFill>
            </a:endParaRPr>
          </a:p>
          <a:p>
            <a:pPr algn="ctr"/>
            <a:r>
              <a:rPr lang="ru-RU" sz="1400" dirty="0" smtClean="0">
                <a:solidFill>
                  <a:schemeClr val="tx2">
                    <a:lumMod val="50000"/>
                  </a:schemeClr>
                </a:solidFill>
              </a:rPr>
              <a:t>  </a:t>
            </a:r>
            <a:endParaRPr lang="ru-RU" sz="1400" dirty="0">
              <a:solidFill>
                <a:schemeClr val="tx2">
                  <a:lumMod val="50000"/>
                </a:schemeClr>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504841704"/>
              </p:ext>
            </p:extLst>
          </p:nvPr>
        </p:nvGraphicFramePr>
        <p:xfrm>
          <a:off x="5712602" y="4365104"/>
          <a:ext cx="3291614" cy="1956547"/>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539632"/>
                <a:gridCol w="751982"/>
              </a:tblGrid>
              <a:tr h="488383">
                <a:tc>
                  <a:txBody>
                    <a:bodyPr/>
                    <a:lstStyle/>
                    <a:p>
                      <a:pPr>
                        <a:spcAft>
                          <a:spcPts val="0"/>
                        </a:spcAft>
                      </a:pPr>
                      <a:r>
                        <a:rPr lang="ru-RU" sz="1000" b="0" dirty="0" smtClean="0">
                          <a:solidFill>
                            <a:schemeClr val="tx1"/>
                          </a:solidFill>
                          <a:effectLst/>
                        </a:rPr>
                        <a:t>Налоговая </a:t>
                      </a:r>
                      <a:r>
                        <a:rPr lang="ru-RU" sz="1000" b="0" dirty="0">
                          <a:solidFill>
                            <a:schemeClr val="tx1"/>
                          </a:solidFill>
                          <a:effectLst/>
                        </a:rPr>
                        <a:t>база для исчисления налога на имущество организаций за </a:t>
                      </a:r>
                      <a:r>
                        <a:rPr lang="ru-RU" sz="1000" b="0" dirty="0" smtClean="0">
                          <a:solidFill>
                            <a:schemeClr val="tx1"/>
                          </a:solidFill>
                          <a:effectLst/>
                        </a:rPr>
                        <a:t>2021 </a:t>
                      </a:r>
                      <a:r>
                        <a:rPr lang="ru-RU" sz="1000" b="0" dirty="0">
                          <a:solidFill>
                            <a:schemeClr val="tx1"/>
                          </a:solidFill>
                          <a:effectLst/>
                        </a:rPr>
                        <a:t>год </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smtClean="0">
                          <a:solidFill>
                            <a:schemeClr val="tx1"/>
                          </a:solidFill>
                          <a:effectLst/>
                          <a:latin typeface="Times New Roman"/>
                          <a:ea typeface="Times New Roman"/>
                        </a:rPr>
                        <a:t>6215060</a:t>
                      </a:r>
                    </a:p>
                    <a:p>
                      <a:pPr algn="r">
                        <a:spcAft>
                          <a:spcPts val="0"/>
                        </a:spcAft>
                      </a:pPr>
                      <a:endParaRPr lang="ru-RU" sz="1000" b="0" dirty="0">
                        <a:solidFill>
                          <a:schemeClr val="tx1"/>
                        </a:solidFill>
                        <a:effectLst/>
                        <a:latin typeface="Times New Roman"/>
                        <a:ea typeface="Times New Roman"/>
                      </a:endParaRPr>
                    </a:p>
                  </a:txBody>
                  <a:tcPr marL="60309" marR="60309" marT="0" marB="0">
                    <a:solidFill>
                      <a:srgbClr val="CDDDAD"/>
                    </a:solidFill>
                  </a:tcPr>
                </a:tc>
              </a:tr>
              <a:tr h="266148">
                <a:tc>
                  <a:txBody>
                    <a:bodyPr/>
                    <a:lstStyle/>
                    <a:p>
                      <a:pPr>
                        <a:spcAft>
                          <a:spcPts val="0"/>
                        </a:spcAft>
                      </a:pPr>
                      <a:r>
                        <a:rPr lang="ru-RU" sz="1000" b="0" dirty="0">
                          <a:solidFill>
                            <a:schemeClr val="tx1"/>
                          </a:solidFill>
                          <a:effectLst/>
                        </a:rPr>
                        <a:t>Налоговая ставка (%)</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smtClean="0">
                          <a:solidFill>
                            <a:schemeClr val="tx1"/>
                          </a:solidFill>
                          <a:effectLst/>
                          <a:latin typeface="Times New Roman"/>
                          <a:ea typeface="Times New Roman"/>
                        </a:rPr>
                        <a:t>2,2</a:t>
                      </a:r>
                      <a:endParaRPr lang="ru-RU" sz="1000" b="0" dirty="0">
                        <a:solidFill>
                          <a:schemeClr val="tx1"/>
                        </a:solidFill>
                        <a:effectLst/>
                        <a:latin typeface="Times New Roman"/>
                        <a:ea typeface="Times New Roman"/>
                      </a:endParaRPr>
                    </a:p>
                  </a:txBody>
                  <a:tcPr marL="60309" marR="60309" marT="0" marB="0">
                    <a:solidFill>
                      <a:srgbClr val="CDDDAD"/>
                    </a:solidFill>
                  </a:tcPr>
                </a:tc>
              </a:tr>
              <a:tr h="236417">
                <a:tc>
                  <a:txBody>
                    <a:bodyPr/>
                    <a:lstStyle/>
                    <a:p>
                      <a:pPr>
                        <a:spcAft>
                          <a:spcPts val="0"/>
                        </a:spcAft>
                      </a:pPr>
                      <a:r>
                        <a:rPr lang="ru-RU" sz="1000" b="0" dirty="0">
                          <a:solidFill>
                            <a:schemeClr val="tx1"/>
                          </a:solidFill>
                          <a:effectLst/>
                        </a:rPr>
                        <a:t>Расчетная сумма налога</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smtClean="0">
                          <a:solidFill>
                            <a:schemeClr val="tx1"/>
                          </a:solidFill>
                          <a:effectLst/>
                          <a:latin typeface="Times New Roman"/>
                          <a:ea typeface="Times New Roman"/>
                        </a:rPr>
                        <a:t>136731,3</a:t>
                      </a:r>
                      <a:endParaRPr lang="ru-RU" sz="1000" b="0" dirty="0">
                        <a:solidFill>
                          <a:schemeClr val="tx1"/>
                        </a:solidFill>
                        <a:effectLst/>
                        <a:latin typeface="Times New Roman"/>
                        <a:ea typeface="Times New Roman"/>
                      </a:endParaRPr>
                    </a:p>
                  </a:txBody>
                  <a:tcPr marL="60309" marR="60309" marT="0" marB="0">
                    <a:solidFill>
                      <a:srgbClr val="CDDDAD"/>
                    </a:solidFill>
                  </a:tcPr>
                </a:tc>
              </a:tr>
              <a:tr h="325589">
                <a:tc>
                  <a:txBody>
                    <a:bodyPr/>
                    <a:lstStyle/>
                    <a:p>
                      <a:pPr>
                        <a:spcAft>
                          <a:spcPts val="0"/>
                        </a:spcAft>
                      </a:pPr>
                      <a:r>
                        <a:rPr lang="ru-RU" sz="1000" b="0" dirty="0">
                          <a:solidFill>
                            <a:schemeClr val="tx1"/>
                          </a:solidFill>
                          <a:effectLst/>
                        </a:rPr>
                        <a:t>Норматив отчисления налога на имущество организаций  в </a:t>
                      </a:r>
                      <a:r>
                        <a:rPr lang="ru-RU" sz="1000" b="0" dirty="0" smtClean="0">
                          <a:solidFill>
                            <a:schemeClr val="tx1"/>
                          </a:solidFill>
                          <a:effectLst/>
                        </a:rPr>
                        <a:t>2023 </a:t>
                      </a:r>
                      <a:r>
                        <a:rPr lang="ru-RU" sz="1000" b="0" dirty="0">
                          <a:solidFill>
                            <a:schemeClr val="tx1"/>
                          </a:solidFill>
                          <a:effectLst/>
                        </a:rPr>
                        <a:t>году</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smtClean="0">
                          <a:solidFill>
                            <a:schemeClr val="tx1"/>
                          </a:solidFill>
                          <a:effectLst/>
                          <a:latin typeface="Times New Roman"/>
                          <a:ea typeface="Times New Roman"/>
                        </a:rPr>
                        <a:t>50</a:t>
                      </a:r>
                      <a:endParaRPr lang="ru-RU" sz="1000" b="0" dirty="0">
                        <a:solidFill>
                          <a:schemeClr val="tx1"/>
                        </a:solidFill>
                        <a:effectLst/>
                        <a:latin typeface="Times New Roman"/>
                        <a:ea typeface="Times New Roman"/>
                      </a:endParaRPr>
                    </a:p>
                  </a:txBody>
                  <a:tcPr marL="60309" marR="60309" marT="0" marB="0">
                    <a:solidFill>
                      <a:srgbClr val="CDDDAD"/>
                    </a:solidFill>
                  </a:tcPr>
                </a:tc>
              </a:tr>
              <a:tr h="314421">
                <a:tc>
                  <a:txBody>
                    <a:bodyPr/>
                    <a:lstStyle/>
                    <a:p>
                      <a:pPr>
                        <a:spcAft>
                          <a:spcPts val="0"/>
                        </a:spcAft>
                      </a:pPr>
                      <a:r>
                        <a:rPr lang="ru-RU" sz="1000" b="0" dirty="0" smtClean="0">
                          <a:solidFill>
                            <a:schemeClr val="tx1"/>
                          </a:solidFill>
                          <a:effectLst/>
                        </a:rPr>
                        <a:t>Темп роста   </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dirty="0" smtClean="0">
                          <a:solidFill>
                            <a:schemeClr val="tx1"/>
                          </a:solidFill>
                          <a:effectLst/>
                          <a:latin typeface="Times New Roman"/>
                          <a:ea typeface="Times New Roman"/>
                        </a:rPr>
                        <a:t>109,6</a:t>
                      </a:r>
                      <a:endParaRPr lang="ru-RU" sz="1000" b="0" dirty="0">
                        <a:solidFill>
                          <a:schemeClr val="tx1"/>
                        </a:solidFill>
                        <a:effectLst/>
                        <a:latin typeface="Times New Roman"/>
                        <a:ea typeface="Times New Roman"/>
                      </a:endParaRPr>
                    </a:p>
                  </a:txBody>
                  <a:tcPr marL="60309" marR="60309" marT="0" marB="0">
                    <a:solidFill>
                      <a:srgbClr val="CDDDAD"/>
                    </a:solidFill>
                  </a:tcPr>
                </a:tc>
              </a:tr>
              <a:tr h="325589">
                <a:tc>
                  <a:txBody>
                    <a:bodyPr/>
                    <a:lstStyle/>
                    <a:p>
                      <a:pPr>
                        <a:spcAft>
                          <a:spcPts val="0"/>
                        </a:spcAft>
                      </a:pPr>
                      <a:r>
                        <a:rPr lang="ru-RU" sz="1000" b="0" dirty="0">
                          <a:solidFill>
                            <a:schemeClr val="tx1"/>
                          </a:solidFill>
                          <a:effectLst/>
                        </a:rPr>
                        <a:t>Сумма налога на имущество организаций на </a:t>
                      </a:r>
                      <a:r>
                        <a:rPr lang="ru-RU" sz="1000" b="0" dirty="0" smtClean="0">
                          <a:solidFill>
                            <a:schemeClr val="tx1"/>
                          </a:solidFill>
                          <a:effectLst/>
                        </a:rPr>
                        <a:t>2023 </a:t>
                      </a:r>
                      <a:r>
                        <a:rPr lang="ru-RU" sz="1000" b="0" dirty="0">
                          <a:solidFill>
                            <a:schemeClr val="tx1"/>
                          </a:solidFill>
                          <a:effectLst/>
                        </a:rPr>
                        <a:t>год</a:t>
                      </a:r>
                      <a:endParaRPr lang="ru-RU" sz="1000" b="0" dirty="0">
                        <a:solidFill>
                          <a:schemeClr val="tx1"/>
                        </a:solidFill>
                        <a:effectLst/>
                        <a:latin typeface="Times New Roman"/>
                        <a:ea typeface="Times New Roman"/>
                      </a:endParaRPr>
                    </a:p>
                  </a:txBody>
                  <a:tcPr marL="60309" marR="60309" marT="0" marB="0">
                    <a:solidFill>
                      <a:srgbClr val="CDDDAD"/>
                    </a:solidFill>
                  </a:tcPr>
                </a:tc>
                <a:tc>
                  <a:txBody>
                    <a:bodyPr/>
                    <a:lstStyle/>
                    <a:p>
                      <a:pPr algn="r">
                        <a:spcAft>
                          <a:spcPts val="0"/>
                        </a:spcAft>
                      </a:pPr>
                      <a:r>
                        <a:rPr lang="ru-RU" sz="1000" b="0" smtClean="0">
                          <a:solidFill>
                            <a:schemeClr val="tx1"/>
                          </a:solidFill>
                          <a:effectLst/>
                          <a:latin typeface="Times New Roman"/>
                          <a:ea typeface="Times New Roman"/>
                        </a:rPr>
                        <a:t>74947</a:t>
                      </a:r>
                      <a:endParaRPr lang="ru-RU" sz="1000" b="0" dirty="0">
                        <a:solidFill>
                          <a:schemeClr val="tx1"/>
                        </a:solidFill>
                        <a:effectLst/>
                        <a:latin typeface="Times New Roman"/>
                        <a:ea typeface="Times New Roman"/>
                      </a:endParaRPr>
                    </a:p>
                  </a:txBody>
                  <a:tcPr marL="60309" marR="60309" marT="0" marB="0">
                    <a:solidFill>
                      <a:srgbClr val="CDDDAD"/>
                    </a:solidFill>
                  </a:tcPr>
                </a:tc>
              </a:tr>
            </a:tbl>
          </a:graphicData>
        </a:graphic>
      </p:graphicFrame>
    </p:spTree>
    <p:extLst>
      <p:ext uri="{BB962C8B-B14F-4D97-AF65-F5344CB8AC3E}">
        <p14:creationId xmlns:p14="http://schemas.microsoft.com/office/powerpoint/2010/main" val="2193258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179512" y="188640"/>
            <a:ext cx="8856984"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a:solidFill>
                  <a:srgbClr val="C00000"/>
                </a:solidFill>
                <a:effectLst/>
                <a:latin typeface="Times New Roman" pitchFamily="18" charset="0"/>
                <a:cs typeface="Times New Roman" pitchFamily="18" charset="0"/>
              </a:rPr>
              <a:t>Прогноз </a:t>
            </a:r>
            <a:r>
              <a:rPr lang="ru-RU" sz="2000" b="1" dirty="0" smtClean="0">
                <a:solidFill>
                  <a:srgbClr val="C00000"/>
                </a:solidFill>
                <a:effectLst/>
                <a:latin typeface="Times New Roman" pitchFamily="18" charset="0"/>
                <a:cs typeface="Times New Roman" pitchFamily="18" charset="0"/>
              </a:rPr>
              <a:t>НАЛОГА, ВЗИМАЕМОГО В СВЯЗИ С ПРИМЕНЕНИЕМ </a:t>
            </a:r>
            <a:r>
              <a:rPr lang="ru-RU" sz="2000" b="1" dirty="0" err="1" smtClean="0">
                <a:solidFill>
                  <a:srgbClr val="C00000"/>
                </a:solidFill>
                <a:effectLst/>
                <a:latin typeface="Times New Roman" pitchFamily="18" charset="0"/>
                <a:cs typeface="Times New Roman" pitchFamily="18" charset="0"/>
              </a:rPr>
              <a:t>УПРоЩЕННОЙ</a:t>
            </a:r>
            <a:r>
              <a:rPr lang="ru-RU" sz="2000" b="1" dirty="0" smtClean="0">
                <a:solidFill>
                  <a:srgbClr val="C00000"/>
                </a:solidFill>
                <a:effectLst/>
                <a:latin typeface="Times New Roman" pitchFamily="18" charset="0"/>
                <a:cs typeface="Times New Roman" pitchFamily="18" charset="0"/>
              </a:rPr>
              <a:t> И ПАТЕНТНОЙ СИСТЕМЫ </a:t>
            </a:r>
            <a:r>
              <a:rPr lang="ru-RU" sz="2000" b="1" dirty="0" err="1" smtClean="0">
                <a:solidFill>
                  <a:srgbClr val="C00000"/>
                </a:solidFill>
                <a:effectLst/>
                <a:latin typeface="Times New Roman" pitchFamily="18" charset="0"/>
                <a:cs typeface="Times New Roman" pitchFamily="18" charset="0"/>
              </a:rPr>
              <a:t>налогооБЛОЖЕНИЯ</a:t>
            </a:r>
            <a:endParaRPr lang="ru-RU" sz="2000" dirty="0">
              <a:solidFill>
                <a:srgbClr val="C00000"/>
              </a:solidFill>
              <a:effectLst/>
              <a:latin typeface="Times New Roman" pitchFamily="18" charset="0"/>
              <a:cs typeface="Times New Roman" pitchFamily="18" charset="0"/>
            </a:endParaRPr>
          </a:p>
        </p:txBody>
      </p:sp>
      <p:graphicFrame>
        <p:nvGraphicFramePr>
          <p:cNvPr id="9" name="Диаграмма 8"/>
          <p:cNvGraphicFramePr>
            <a:graphicFrameLocks/>
          </p:cNvGraphicFramePr>
          <p:nvPr>
            <p:extLst>
              <p:ext uri="{D42A27DB-BD31-4B8C-83A1-F6EECF244321}">
                <p14:modId xmlns:p14="http://schemas.microsoft.com/office/powerpoint/2010/main" val="3131461414"/>
              </p:ext>
            </p:extLst>
          </p:nvPr>
        </p:nvGraphicFramePr>
        <p:xfrm>
          <a:off x="4860032" y="3789040"/>
          <a:ext cx="3816424" cy="1944215"/>
        </p:xfrm>
        <a:graphic>
          <a:graphicData uri="http://schemas.openxmlformats.org/drawingml/2006/chart">
            <c:chart xmlns:c="http://schemas.openxmlformats.org/drawingml/2006/chart" xmlns:r="http://schemas.openxmlformats.org/officeDocument/2006/relationships" r:id="rId2"/>
          </a:graphicData>
        </a:graphic>
      </p:graphicFrame>
      <p:sp>
        <p:nvSpPr>
          <p:cNvPr id="10" name="Заголовок 1"/>
          <p:cNvSpPr txBox="1">
            <a:spLocks/>
          </p:cNvSpPr>
          <p:nvPr/>
        </p:nvSpPr>
        <p:spPr>
          <a:xfrm>
            <a:off x="494410" y="2708921"/>
            <a:ext cx="835292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smtClean="0">
              <a:solidFill>
                <a:srgbClr val="C00000"/>
              </a:solidFill>
              <a:cs typeface="Tahoma" pitchFamily="34" charset="0"/>
            </a:endParaRPr>
          </a:p>
          <a:p>
            <a:r>
              <a:rPr lang="ru-RU" sz="2800" b="1" dirty="0" smtClean="0">
                <a:solidFill>
                  <a:srgbClr val="C00000"/>
                </a:solidFill>
                <a:latin typeface="Times New Roman" pitchFamily="18" charset="0"/>
                <a:cs typeface="Times New Roman" pitchFamily="18" charset="0"/>
              </a:rPr>
              <a:t>Прогноз единого </a:t>
            </a:r>
            <a:r>
              <a:rPr lang="ru-RU" sz="2800" b="1" dirty="0">
                <a:solidFill>
                  <a:srgbClr val="C00000"/>
                </a:solidFill>
                <a:latin typeface="Times New Roman" pitchFamily="18" charset="0"/>
                <a:cs typeface="Times New Roman" pitchFamily="18" charset="0"/>
              </a:rPr>
              <a:t>сельскохозяйственного налога </a:t>
            </a:r>
          </a:p>
          <a:p>
            <a:endParaRPr lang="ru-RU" sz="2800" dirty="0">
              <a:solidFill>
                <a:schemeClr val="tx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21643782"/>
              </p:ext>
            </p:extLst>
          </p:nvPr>
        </p:nvGraphicFramePr>
        <p:xfrm>
          <a:off x="683568" y="3717032"/>
          <a:ext cx="3331894" cy="1656184"/>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635211"/>
                <a:gridCol w="696683"/>
              </a:tblGrid>
              <a:tr h="217138">
                <a:tc>
                  <a:txBody>
                    <a:bodyPr/>
                    <a:lstStyle/>
                    <a:p>
                      <a:pPr algn="just">
                        <a:spcAft>
                          <a:spcPts val="0"/>
                        </a:spcAft>
                      </a:pPr>
                      <a:r>
                        <a:rPr lang="ru-RU" sz="900" dirty="0">
                          <a:solidFill>
                            <a:schemeClr val="tx1"/>
                          </a:solidFill>
                          <a:effectLst/>
                          <a:latin typeface="Times New Roman" pitchFamily="18" charset="0"/>
                          <a:cs typeface="Times New Roman" pitchFamily="18" charset="0"/>
                        </a:rPr>
                        <a:t>Налоговая база </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26664</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r>
              <a:tr h="281363">
                <a:tc>
                  <a:txBody>
                    <a:bodyPr/>
                    <a:lstStyle/>
                    <a:p>
                      <a:pPr algn="just">
                        <a:spcAft>
                          <a:spcPts val="0"/>
                        </a:spcAft>
                      </a:pPr>
                      <a:r>
                        <a:rPr lang="ru-RU" sz="900" dirty="0">
                          <a:solidFill>
                            <a:schemeClr val="tx1"/>
                          </a:solidFill>
                          <a:effectLst/>
                          <a:latin typeface="Times New Roman" pitchFamily="18" charset="0"/>
                          <a:cs typeface="Times New Roman" pitchFamily="18" charset="0"/>
                        </a:rPr>
                        <a:t>Налоговая ставка (%)</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6</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r>
              <a:tr h="234979">
                <a:tc>
                  <a:txBody>
                    <a:bodyPr/>
                    <a:lstStyle/>
                    <a:p>
                      <a:pPr algn="just">
                        <a:spcAft>
                          <a:spcPts val="0"/>
                        </a:spcAft>
                      </a:pPr>
                      <a:r>
                        <a:rPr lang="ru-RU" sz="900" dirty="0">
                          <a:solidFill>
                            <a:schemeClr val="tx1"/>
                          </a:solidFill>
                          <a:effectLst/>
                          <a:latin typeface="Times New Roman" pitchFamily="18" charset="0"/>
                          <a:cs typeface="Times New Roman" pitchFamily="18" charset="0"/>
                        </a:rPr>
                        <a:t>Расчетная сумма налога </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1599,8</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r>
              <a:tr h="250269">
                <a:tc>
                  <a:txBody>
                    <a:bodyPr/>
                    <a:lstStyle/>
                    <a:p>
                      <a:pPr>
                        <a:spcAft>
                          <a:spcPts val="0"/>
                        </a:spcAft>
                      </a:pPr>
                      <a:r>
                        <a:rPr lang="ru-RU" sz="900" dirty="0">
                          <a:solidFill>
                            <a:schemeClr val="tx1"/>
                          </a:solidFill>
                          <a:effectLst/>
                          <a:latin typeface="Times New Roman" pitchFamily="18" charset="0"/>
                          <a:cs typeface="Times New Roman" pitchFamily="18" charset="0"/>
                        </a:rPr>
                        <a:t>Норматив отчисления налога (%)</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50</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r>
              <a:tr h="226823">
                <a:tc>
                  <a:txBody>
                    <a:bodyPr/>
                    <a:lstStyle/>
                    <a:p>
                      <a:pPr>
                        <a:spcAft>
                          <a:spcPts val="0"/>
                        </a:spcAft>
                      </a:pPr>
                      <a:r>
                        <a:rPr lang="ru-RU" sz="900" dirty="0">
                          <a:solidFill>
                            <a:schemeClr val="tx1"/>
                          </a:solidFill>
                          <a:effectLst/>
                          <a:latin typeface="Times New Roman" pitchFamily="18" charset="0"/>
                          <a:cs typeface="Times New Roman" pitchFamily="18" charset="0"/>
                        </a:rPr>
                        <a:t>Сумма налога на </a:t>
                      </a:r>
                      <a:r>
                        <a:rPr lang="ru-RU" sz="900" dirty="0" smtClean="0">
                          <a:solidFill>
                            <a:schemeClr val="tx1"/>
                          </a:solidFill>
                          <a:effectLst/>
                          <a:latin typeface="Times New Roman" pitchFamily="18" charset="0"/>
                          <a:cs typeface="Times New Roman" pitchFamily="18" charset="0"/>
                        </a:rPr>
                        <a:t>2023 </a:t>
                      </a:r>
                      <a:r>
                        <a:rPr lang="ru-RU" sz="900" dirty="0">
                          <a:solidFill>
                            <a:schemeClr val="tx1"/>
                          </a:solidFill>
                          <a:effectLst/>
                          <a:latin typeface="Times New Roman" pitchFamily="18" charset="0"/>
                          <a:cs typeface="Times New Roman" pitchFamily="18" charset="0"/>
                        </a:rPr>
                        <a:t>год</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799,9</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r>
              <a:tr h="200491">
                <a:tc>
                  <a:txBody>
                    <a:bodyPr/>
                    <a:lstStyle/>
                    <a:p>
                      <a:pPr>
                        <a:spcAft>
                          <a:spcPts val="0"/>
                        </a:spcAft>
                      </a:pPr>
                      <a:r>
                        <a:rPr lang="ru-RU" sz="900" dirty="0" smtClean="0">
                          <a:solidFill>
                            <a:schemeClr val="tx1"/>
                          </a:solidFill>
                          <a:effectLst/>
                          <a:latin typeface="Times New Roman" pitchFamily="18" charset="0"/>
                          <a:ea typeface="Times New Roman"/>
                          <a:cs typeface="Times New Roman" pitchFamily="18" charset="0"/>
                        </a:rPr>
                        <a:t>Темп роста (%)</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143,3</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r>
              <a:tr h="245121">
                <a:tc>
                  <a:txBody>
                    <a:bodyPr/>
                    <a:lstStyle/>
                    <a:p>
                      <a:pPr>
                        <a:spcAft>
                          <a:spcPts val="0"/>
                        </a:spcAft>
                      </a:pPr>
                      <a:r>
                        <a:rPr lang="ru-RU" sz="900" dirty="0">
                          <a:solidFill>
                            <a:schemeClr val="tx1"/>
                          </a:solidFill>
                          <a:effectLst/>
                          <a:latin typeface="Times New Roman" pitchFamily="18" charset="0"/>
                          <a:cs typeface="Times New Roman" pitchFamily="18" charset="0"/>
                        </a:rPr>
                        <a:t>Прогнозная сумма налога на </a:t>
                      </a:r>
                      <a:r>
                        <a:rPr lang="ru-RU" sz="900" dirty="0" smtClean="0">
                          <a:solidFill>
                            <a:schemeClr val="tx1"/>
                          </a:solidFill>
                          <a:effectLst/>
                          <a:latin typeface="Times New Roman" pitchFamily="18" charset="0"/>
                          <a:cs typeface="Times New Roman" pitchFamily="18" charset="0"/>
                        </a:rPr>
                        <a:t>2023 год </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1146,0</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rgbClr val="E1EBCD"/>
                    </a:solidFill>
                  </a:tcPr>
                </a:tc>
              </a:tr>
            </a:tbl>
          </a:graphicData>
        </a:graphic>
      </p:graphicFrame>
      <p:sp>
        <p:nvSpPr>
          <p:cNvPr id="5" name="Прямоугольник 4"/>
          <p:cNvSpPr/>
          <p:nvPr/>
        </p:nvSpPr>
        <p:spPr>
          <a:xfrm>
            <a:off x="683568" y="1250754"/>
            <a:ext cx="7992888" cy="1015663"/>
          </a:xfrm>
          <a:prstGeom prst="rect">
            <a:avLst/>
          </a:prstGeom>
        </p:spPr>
        <p:txBody>
          <a:bodyPr wrap="square">
            <a:spAutoFit/>
          </a:bodyPr>
          <a:lstStyle/>
          <a:p>
            <a:r>
              <a:rPr lang="ru-RU" dirty="0">
                <a:latin typeface="Times New Roman"/>
                <a:ea typeface="Times New Roman"/>
              </a:rPr>
              <a:t> </a:t>
            </a:r>
            <a:r>
              <a:rPr lang="ru-RU" sz="1400" dirty="0" smtClean="0">
                <a:latin typeface="Times New Roman"/>
                <a:ea typeface="Times New Roman"/>
              </a:rPr>
              <a:t>Объем поступления налога прогнозируется исходя из данных главного администратора дохода МИ ФНС России № 2 по КЧР. Прогнозная сумма на 2023 год налога, взимаемого в связи с применением упрощенной системы налогообложения -7364,0 </a:t>
            </a:r>
            <a:r>
              <a:rPr lang="ru-RU" sz="1400" dirty="0" err="1" smtClean="0">
                <a:latin typeface="Times New Roman"/>
                <a:ea typeface="Times New Roman"/>
              </a:rPr>
              <a:t>тыс.руб</a:t>
            </a:r>
            <a:r>
              <a:rPr lang="ru-RU" sz="1400" dirty="0" smtClean="0">
                <a:latin typeface="Times New Roman"/>
                <a:ea typeface="Times New Roman"/>
              </a:rPr>
              <a:t>., патентной системы налогообложения – 6125,0 </a:t>
            </a:r>
            <a:r>
              <a:rPr lang="ru-RU" sz="1400" dirty="0" err="1" smtClean="0">
                <a:latin typeface="Times New Roman"/>
                <a:ea typeface="Times New Roman"/>
              </a:rPr>
              <a:t>тыс.руб</a:t>
            </a:r>
            <a:r>
              <a:rPr lang="ru-RU" sz="1400" dirty="0" smtClean="0">
                <a:latin typeface="Times New Roman"/>
                <a:ea typeface="Times New Roman"/>
              </a:rPr>
              <a:t>.</a:t>
            </a:r>
            <a:endParaRPr lang="ru-RU" sz="1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842" y="5373216"/>
            <a:ext cx="3282300" cy="137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99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370293"/>
            <a:ext cx="4176321" cy="2049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Заголовок 1"/>
          <p:cNvSpPr txBox="1">
            <a:spLocks noGrp="1"/>
          </p:cNvSpPr>
          <p:nvPr>
            <p:ph type="title"/>
          </p:nvPr>
        </p:nvSpPr>
        <p:spPr>
          <a:xfrm>
            <a:off x="2411760" y="188640"/>
            <a:ext cx="4042792"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rgbClr val="C00000"/>
                </a:solidFill>
                <a:effectLst/>
                <a:latin typeface="Times New Roman" pitchFamily="18" charset="0"/>
                <a:cs typeface="Times New Roman" pitchFamily="18" charset="0"/>
              </a:rPr>
              <a:t>Акцизы</a:t>
            </a:r>
            <a:r>
              <a:rPr lang="ru-RU"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 </a:t>
            </a:r>
            <a:r>
              <a:rPr lang="ru-RU" sz="2800" b="1" dirty="0" smtClean="0">
                <a:solidFill>
                  <a:srgbClr val="C00000"/>
                </a:solidFill>
                <a:effectLst/>
                <a:latin typeface="Times New Roman" pitchFamily="18" charset="0"/>
                <a:cs typeface="Times New Roman" pitchFamily="18" charset="0"/>
              </a:rPr>
              <a:t>прогноз</a:t>
            </a:r>
            <a:endParaRPr lang="ru-RU" sz="2800" dirty="0">
              <a:solidFill>
                <a:srgbClr val="C00000"/>
              </a:solidFill>
              <a:effectLst/>
              <a:latin typeface="Times New Roman" pitchFamily="18" charset="0"/>
              <a:cs typeface="Times New Roman" pitchFamily="18" charset="0"/>
            </a:endParaRPr>
          </a:p>
        </p:txBody>
      </p:sp>
      <p:graphicFrame>
        <p:nvGraphicFramePr>
          <p:cNvPr id="6" name="Диаграмма 5"/>
          <p:cNvGraphicFramePr>
            <a:graphicFrameLocks noGrp="1"/>
          </p:cNvGraphicFramePr>
          <p:nvPr>
            <p:ph type="chart" idx="1"/>
            <p:extLst>
              <p:ext uri="{D42A27DB-BD31-4B8C-83A1-F6EECF244321}">
                <p14:modId xmlns:p14="http://schemas.microsoft.com/office/powerpoint/2010/main" val="410295152"/>
              </p:ext>
            </p:extLst>
          </p:nvPr>
        </p:nvGraphicFramePr>
        <p:xfrm>
          <a:off x="5364088" y="2029323"/>
          <a:ext cx="3456384" cy="19442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Объект 4"/>
          <p:cNvGraphicFramePr>
            <a:graphicFrameLocks/>
          </p:cNvGraphicFramePr>
          <p:nvPr>
            <p:extLst>
              <p:ext uri="{D42A27DB-BD31-4B8C-83A1-F6EECF244321}">
                <p14:modId xmlns:p14="http://schemas.microsoft.com/office/powerpoint/2010/main" val="3825163181"/>
              </p:ext>
            </p:extLst>
          </p:nvPr>
        </p:nvGraphicFramePr>
        <p:xfrm>
          <a:off x="5436096" y="974597"/>
          <a:ext cx="3384376" cy="876357"/>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769035"/>
                <a:gridCol w="615341"/>
              </a:tblGrid>
              <a:tr h="236375">
                <a:tc>
                  <a:txBody>
                    <a:bodyPr/>
                    <a:lstStyle/>
                    <a:p>
                      <a:pPr algn="just">
                        <a:spcAft>
                          <a:spcPts val="0"/>
                        </a:spcAft>
                      </a:pPr>
                      <a:r>
                        <a:rPr lang="ru-RU" sz="900" dirty="0">
                          <a:solidFill>
                            <a:schemeClr val="tx1"/>
                          </a:solidFill>
                          <a:effectLst/>
                          <a:latin typeface="Times New Roman" pitchFamily="18" charset="0"/>
                          <a:cs typeface="Times New Roman" pitchFamily="18" charset="0"/>
                        </a:rPr>
                        <a:t>Фактическое поступление </a:t>
                      </a:r>
                      <a:r>
                        <a:rPr lang="ru-RU" sz="900" dirty="0" smtClean="0">
                          <a:solidFill>
                            <a:schemeClr val="tx1"/>
                          </a:solidFill>
                          <a:effectLst/>
                          <a:latin typeface="Times New Roman" pitchFamily="18" charset="0"/>
                          <a:cs typeface="Times New Roman" pitchFamily="18" charset="0"/>
                        </a:rPr>
                        <a:t>за 2021 год</a:t>
                      </a:r>
                      <a:endParaRPr lang="ru-RU" sz="900" dirty="0">
                        <a:solidFill>
                          <a:schemeClr val="tx1"/>
                        </a:solidFill>
                        <a:effectLst/>
                        <a:latin typeface="Times New Roman" pitchFamily="18" charset="0"/>
                        <a:ea typeface="Times New Roman"/>
                        <a:cs typeface="Times New Roman" pitchFamily="18" charset="0"/>
                      </a:endParaRPr>
                    </a:p>
                  </a:txBody>
                  <a:tcPr marL="65923" marR="65923"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latin typeface="Times New Roman" pitchFamily="18" charset="0"/>
                          <a:cs typeface="Times New Roman" pitchFamily="18" charset="0"/>
                        </a:rPr>
                        <a:t>9390,7</a:t>
                      </a:r>
                      <a:endParaRPr lang="ru-RU" sz="900" dirty="0">
                        <a:solidFill>
                          <a:schemeClr val="tx1"/>
                        </a:solidFill>
                        <a:effectLst/>
                        <a:latin typeface="Times New Roman" pitchFamily="18" charset="0"/>
                        <a:cs typeface="Times New Roman" pitchFamily="18" charset="0"/>
                      </a:endParaRPr>
                    </a:p>
                  </a:txBody>
                  <a:tcPr marL="65923" marR="65923" marT="0" marB="0">
                    <a:solidFill>
                      <a:schemeClr val="accent3">
                        <a:lumMod val="20000"/>
                        <a:lumOff val="80000"/>
                      </a:schemeClr>
                    </a:solidFill>
                  </a:tcPr>
                </a:tc>
              </a:tr>
              <a:tr h="285419">
                <a:tc>
                  <a:txBody>
                    <a:bodyPr/>
                    <a:lstStyle/>
                    <a:p>
                      <a:pPr>
                        <a:spcAft>
                          <a:spcPts val="0"/>
                        </a:spcAft>
                      </a:pPr>
                      <a:r>
                        <a:rPr lang="ru-RU" sz="900" dirty="0">
                          <a:solidFill>
                            <a:schemeClr val="tx1"/>
                          </a:solidFill>
                          <a:effectLst/>
                          <a:latin typeface="Times New Roman" pitchFamily="18" charset="0"/>
                          <a:cs typeface="Times New Roman" pitchFamily="18" charset="0"/>
                        </a:rPr>
                        <a:t>Ожидаемое исполнение за </a:t>
                      </a:r>
                      <a:r>
                        <a:rPr lang="ru-RU" sz="900" dirty="0" smtClean="0">
                          <a:solidFill>
                            <a:schemeClr val="tx1"/>
                          </a:solidFill>
                          <a:effectLst/>
                          <a:latin typeface="Times New Roman" pitchFamily="18" charset="0"/>
                          <a:cs typeface="Times New Roman" pitchFamily="18" charset="0"/>
                        </a:rPr>
                        <a:t>2022 </a:t>
                      </a:r>
                      <a:r>
                        <a:rPr lang="ru-RU" sz="900" dirty="0">
                          <a:solidFill>
                            <a:schemeClr val="tx1"/>
                          </a:solidFill>
                          <a:effectLst/>
                          <a:latin typeface="Times New Roman" pitchFamily="18" charset="0"/>
                          <a:cs typeface="Times New Roman" pitchFamily="18" charset="0"/>
                        </a:rPr>
                        <a:t>год (по факту исполнения за 9 месяцев </a:t>
                      </a:r>
                      <a:r>
                        <a:rPr lang="ru-RU" sz="900" dirty="0" smtClean="0">
                          <a:solidFill>
                            <a:schemeClr val="tx1"/>
                          </a:solidFill>
                          <a:effectLst/>
                          <a:latin typeface="Times New Roman" pitchFamily="18" charset="0"/>
                          <a:cs typeface="Times New Roman" pitchFamily="18" charset="0"/>
                        </a:rPr>
                        <a:t>)</a:t>
                      </a:r>
                      <a:endParaRPr lang="ru-RU" sz="900" dirty="0">
                        <a:solidFill>
                          <a:schemeClr val="tx1"/>
                        </a:solidFill>
                        <a:effectLst/>
                        <a:latin typeface="Times New Roman" pitchFamily="18" charset="0"/>
                        <a:ea typeface="Times New Roman"/>
                        <a:cs typeface="Times New Roman" pitchFamily="18" charset="0"/>
                      </a:endParaRPr>
                    </a:p>
                  </a:txBody>
                  <a:tcPr marL="65923" marR="65923"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latin typeface="Times New Roman" pitchFamily="18" charset="0"/>
                          <a:ea typeface="+mn-ea"/>
                          <a:cs typeface="Times New Roman" pitchFamily="18" charset="0"/>
                        </a:rPr>
                        <a:t>9366,4</a:t>
                      </a:r>
                      <a:endParaRPr lang="ru-RU" sz="900" dirty="0">
                        <a:solidFill>
                          <a:schemeClr val="tx1"/>
                        </a:solidFill>
                        <a:effectLst/>
                        <a:latin typeface="Times New Roman" pitchFamily="18" charset="0"/>
                        <a:ea typeface="Times New Roman"/>
                        <a:cs typeface="Times New Roman" pitchFamily="18" charset="0"/>
                      </a:endParaRPr>
                    </a:p>
                  </a:txBody>
                  <a:tcPr marL="65923" marR="65923" marT="0" marB="0">
                    <a:solidFill>
                      <a:schemeClr val="accent3">
                        <a:lumMod val="20000"/>
                        <a:lumOff val="80000"/>
                      </a:schemeClr>
                    </a:solidFill>
                  </a:tcPr>
                </a:tc>
              </a:tr>
              <a:tr h="354563">
                <a:tc>
                  <a:txBody>
                    <a:bodyPr/>
                    <a:lstStyle/>
                    <a:p>
                      <a:pPr>
                        <a:spcAft>
                          <a:spcPts val="0"/>
                        </a:spcAft>
                      </a:pPr>
                      <a:r>
                        <a:rPr lang="ru-RU" sz="900" dirty="0">
                          <a:solidFill>
                            <a:schemeClr val="tx1"/>
                          </a:solidFill>
                          <a:effectLst/>
                          <a:latin typeface="Times New Roman" pitchFamily="18" charset="0"/>
                          <a:cs typeface="Times New Roman" pitchFamily="18" charset="0"/>
                        </a:rPr>
                        <a:t>Прогноз поступления в бюджет на </a:t>
                      </a:r>
                      <a:r>
                        <a:rPr lang="ru-RU" sz="900" dirty="0" smtClean="0">
                          <a:solidFill>
                            <a:schemeClr val="tx1"/>
                          </a:solidFill>
                          <a:effectLst/>
                          <a:latin typeface="Times New Roman" pitchFamily="18" charset="0"/>
                          <a:cs typeface="Times New Roman" pitchFamily="18" charset="0"/>
                        </a:rPr>
                        <a:t>2023 </a:t>
                      </a:r>
                      <a:r>
                        <a:rPr lang="ru-RU" sz="900" dirty="0">
                          <a:solidFill>
                            <a:schemeClr val="tx1"/>
                          </a:solidFill>
                          <a:effectLst/>
                          <a:latin typeface="Times New Roman" pitchFamily="18" charset="0"/>
                          <a:cs typeface="Times New Roman" pitchFamily="18" charset="0"/>
                        </a:rPr>
                        <a:t>год</a:t>
                      </a:r>
                      <a:endParaRPr lang="ru-RU" sz="900" dirty="0">
                        <a:solidFill>
                          <a:schemeClr val="tx1"/>
                        </a:solidFill>
                        <a:effectLst/>
                        <a:latin typeface="Times New Roman" pitchFamily="18" charset="0"/>
                        <a:ea typeface="Times New Roman"/>
                        <a:cs typeface="Times New Roman" pitchFamily="18" charset="0"/>
                      </a:endParaRPr>
                    </a:p>
                  </a:txBody>
                  <a:tcPr marL="65923" marR="65923"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9441,4</a:t>
                      </a:r>
                      <a:endParaRPr lang="ru-RU" sz="900" dirty="0">
                        <a:solidFill>
                          <a:schemeClr val="tx1"/>
                        </a:solidFill>
                        <a:effectLst/>
                        <a:latin typeface="Times New Roman" pitchFamily="18" charset="0"/>
                        <a:ea typeface="Times New Roman"/>
                        <a:cs typeface="Times New Roman" pitchFamily="18" charset="0"/>
                      </a:endParaRPr>
                    </a:p>
                  </a:txBody>
                  <a:tcPr marL="65923" marR="65923" marT="0" marB="0">
                    <a:solidFill>
                      <a:schemeClr val="accent3">
                        <a:lumMod val="20000"/>
                        <a:lumOff val="80000"/>
                      </a:schemeClr>
                    </a:solidFill>
                  </a:tcPr>
                </a:tc>
              </a:tr>
            </a:tbl>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1549684977"/>
              </p:ext>
            </p:extLst>
          </p:nvPr>
        </p:nvGraphicFramePr>
        <p:xfrm>
          <a:off x="190304" y="4473116"/>
          <a:ext cx="3960440" cy="2124235"/>
        </p:xfrm>
        <a:graphic>
          <a:graphicData uri="http://schemas.openxmlformats.org/drawingml/2006/chart">
            <c:chart xmlns:c="http://schemas.openxmlformats.org/drawingml/2006/chart" xmlns:r="http://schemas.openxmlformats.org/officeDocument/2006/relationships" r:id="rId4"/>
          </a:graphicData>
        </a:graphic>
      </p:graphicFrame>
      <p:sp>
        <p:nvSpPr>
          <p:cNvPr id="10" name="Заголовок 1"/>
          <p:cNvSpPr txBox="1">
            <a:spLocks/>
          </p:cNvSpPr>
          <p:nvPr/>
        </p:nvSpPr>
        <p:spPr>
          <a:xfrm>
            <a:off x="629308" y="3969060"/>
            <a:ext cx="4392488"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smtClean="0">
              <a:solidFill>
                <a:schemeClr val="tx2">
                  <a:lumMod val="50000"/>
                </a:schemeClr>
              </a:solidFill>
              <a:effectLst>
                <a:outerShdw blurRad="38100" dist="38100" dir="2700000" algn="tl">
                  <a:srgbClr val="000000">
                    <a:alpha val="43137"/>
                  </a:srgbClr>
                </a:outerShdw>
              </a:effectLst>
              <a:cs typeface="Tahoma" pitchFamily="34" charset="0"/>
            </a:endParaRPr>
          </a:p>
          <a:p>
            <a:r>
              <a:rPr lang="ru-RU" sz="2800" b="1" dirty="0" smtClean="0">
                <a:solidFill>
                  <a:srgbClr val="C00000"/>
                </a:solidFill>
                <a:cs typeface="Tahoma" pitchFamily="34" charset="0"/>
              </a:rPr>
              <a:t>Госпошлина – прогноз </a:t>
            </a:r>
            <a:endParaRPr lang="ru-RU" sz="2800" b="1" dirty="0">
              <a:solidFill>
                <a:srgbClr val="C00000"/>
              </a:solidFill>
              <a:cs typeface="Tahoma" pitchFamily="34" charset="0"/>
            </a:endParaRPr>
          </a:p>
          <a:p>
            <a:endParaRPr lang="ru-RU" sz="2800" dirty="0">
              <a:solidFill>
                <a:schemeClr val="tx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9832916"/>
              </p:ext>
            </p:extLst>
          </p:nvPr>
        </p:nvGraphicFramePr>
        <p:xfrm>
          <a:off x="5021796" y="5733256"/>
          <a:ext cx="3331894" cy="596490"/>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2635211"/>
                <a:gridCol w="696683"/>
              </a:tblGrid>
              <a:tr h="208350">
                <a:tc>
                  <a:txBody>
                    <a:bodyPr/>
                    <a:lstStyle/>
                    <a:p>
                      <a:pPr>
                        <a:spcAft>
                          <a:spcPts val="0"/>
                        </a:spcAft>
                      </a:pPr>
                      <a:r>
                        <a:rPr kumimoji="0" lang="ru-RU" sz="9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Ожидаемое исполнение за 2021 год </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4800,7</a:t>
                      </a:r>
                    </a:p>
                  </a:txBody>
                  <a:tcPr marL="68580" marR="68580" marT="0" marB="0">
                    <a:solidFill>
                      <a:schemeClr val="accent3">
                        <a:lumMod val="20000"/>
                        <a:lumOff val="80000"/>
                      </a:schemeClr>
                    </a:solidFill>
                  </a:tcPr>
                </a:tc>
              </a:tr>
              <a:tr h="208350">
                <a:tc>
                  <a:txBody>
                    <a:bodyPr/>
                    <a:lstStyle/>
                    <a:p>
                      <a:pPr>
                        <a:spcAft>
                          <a:spcPts val="0"/>
                        </a:spcAft>
                      </a:pPr>
                      <a:r>
                        <a:rPr lang="ru-RU" sz="900" dirty="0">
                          <a:solidFill>
                            <a:schemeClr val="tx1"/>
                          </a:solidFill>
                          <a:effectLst/>
                          <a:latin typeface="Times New Roman" pitchFamily="18" charset="0"/>
                          <a:cs typeface="Times New Roman" pitchFamily="18" charset="0"/>
                        </a:rPr>
                        <a:t>Сумма </a:t>
                      </a:r>
                      <a:r>
                        <a:rPr lang="ru-RU" sz="900" dirty="0" smtClean="0">
                          <a:solidFill>
                            <a:schemeClr val="tx1"/>
                          </a:solidFill>
                          <a:effectLst/>
                          <a:latin typeface="Times New Roman" pitchFamily="18" charset="0"/>
                          <a:cs typeface="Times New Roman" pitchFamily="18" charset="0"/>
                        </a:rPr>
                        <a:t>налога (оценка) </a:t>
                      </a:r>
                      <a:r>
                        <a:rPr lang="ru-RU" sz="900" dirty="0">
                          <a:solidFill>
                            <a:schemeClr val="tx1"/>
                          </a:solidFill>
                          <a:effectLst/>
                          <a:latin typeface="Times New Roman" pitchFamily="18" charset="0"/>
                          <a:cs typeface="Times New Roman" pitchFamily="18" charset="0"/>
                        </a:rPr>
                        <a:t>на </a:t>
                      </a:r>
                      <a:r>
                        <a:rPr lang="ru-RU" sz="900" dirty="0" smtClean="0">
                          <a:solidFill>
                            <a:schemeClr val="tx1"/>
                          </a:solidFill>
                          <a:effectLst/>
                          <a:latin typeface="Times New Roman" pitchFamily="18" charset="0"/>
                          <a:cs typeface="Times New Roman" pitchFamily="18" charset="0"/>
                        </a:rPr>
                        <a:t>2022 </a:t>
                      </a:r>
                      <a:r>
                        <a:rPr lang="ru-RU" sz="900" dirty="0">
                          <a:solidFill>
                            <a:schemeClr val="tx1"/>
                          </a:solidFill>
                          <a:effectLst/>
                          <a:latin typeface="Times New Roman" pitchFamily="18" charset="0"/>
                          <a:cs typeface="Times New Roman" pitchFamily="18" charset="0"/>
                        </a:rPr>
                        <a:t>год</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4901,6</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3">
                        <a:lumMod val="20000"/>
                        <a:lumOff val="80000"/>
                      </a:schemeClr>
                    </a:solidFill>
                  </a:tcPr>
                </a:tc>
              </a:tr>
              <a:tr h="179790">
                <a:tc>
                  <a:txBody>
                    <a:bodyPr/>
                    <a:lstStyle/>
                    <a:p>
                      <a:pPr>
                        <a:spcAft>
                          <a:spcPts val="0"/>
                        </a:spcAft>
                      </a:pPr>
                      <a:r>
                        <a:rPr lang="ru-RU" sz="900" dirty="0">
                          <a:solidFill>
                            <a:schemeClr val="tx1"/>
                          </a:solidFill>
                          <a:effectLst/>
                          <a:latin typeface="Times New Roman" pitchFamily="18" charset="0"/>
                          <a:cs typeface="Times New Roman" pitchFamily="18" charset="0"/>
                        </a:rPr>
                        <a:t>Прогнозная сумма налога на </a:t>
                      </a:r>
                      <a:r>
                        <a:rPr lang="ru-RU" sz="900" dirty="0" smtClean="0">
                          <a:solidFill>
                            <a:schemeClr val="tx1"/>
                          </a:solidFill>
                          <a:effectLst/>
                          <a:latin typeface="Times New Roman" pitchFamily="18" charset="0"/>
                          <a:cs typeface="Times New Roman" pitchFamily="18" charset="0"/>
                        </a:rPr>
                        <a:t>2023 год </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3">
                        <a:lumMod val="20000"/>
                        <a:lumOff val="80000"/>
                      </a:schemeClr>
                    </a:solidFill>
                  </a:tcPr>
                </a:tc>
                <a:tc>
                  <a:txBody>
                    <a:bodyPr/>
                    <a:lstStyle/>
                    <a:p>
                      <a:pPr algn="r">
                        <a:spcAft>
                          <a:spcPts val="0"/>
                        </a:spcAft>
                      </a:pPr>
                      <a:r>
                        <a:rPr lang="ru-RU" sz="900" dirty="0" smtClean="0">
                          <a:solidFill>
                            <a:schemeClr val="tx1"/>
                          </a:solidFill>
                          <a:effectLst/>
                          <a:latin typeface="Times New Roman" pitchFamily="18" charset="0"/>
                          <a:ea typeface="Times New Roman"/>
                          <a:cs typeface="Times New Roman" pitchFamily="18" charset="0"/>
                        </a:rPr>
                        <a:t>4949,0</a:t>
                      </a:r>
                      <a:endParaRPr lang="ru-RU" sz="9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3">
                        <a:lumMod val="20000"/>
                        <a:lumOff val="80000"/>
                      </a:schemeClr>
                    </a:solidFill>
                  </a:tcPr>
                </a:tc>
              </a:tr>
            </a:tbl>
          </a:graphicData>
        </a:graphic>
      </p:graphicFrame>
      <p:sp>
        <p:nvSpPr>
          <p:cNvPr id="2" name="Прямоугольник 1"/>
          <p:cNvSpPr/>
          <p:nvPr/>
        </p:nvSpPr>
        <p:spPr>
          <a:xfrm>
            <a:off x="539552" y="1412776"/>
            <a:ext cx="4572000" cy="646331"/>
          </a:xfrm>
          <a:prstGeom prst="rect">
            <a:avLst/>
          </a:prstGeom>
        </p:spPr>
        <p:txBody>
          <a:bodyPr>
            <a:spAutoFit/>
          </a:bodyPr>
          <a:lstStyle/>
          <a:p>
            <a:r>
              <a:rPr lang="ru-RU" sz="1200" dirty="0">
                <a:latin typeface="Times New Roman"/>
                <a:ea typeface="Times New Roman"/>
              </a:rPr>
              <a:t>Прогноз доходов от уплаты акцизов на нефтепродукты рассчитывается главным администратором налога – Управлением Федерального казначейства по Карачаево-Черкесской Республике.</a:t>
            </a:r>
            <a:endParaRPr lang="ru-RU" sz="1200" dirty="0"/>
          </a:p>
        </p:txBody>
      </p:sp>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2171308"/>
            <a:ext cx="360040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085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p:cNvSpPr>
            <a:spLocks noGrp="1"/>
          </p:cNvSpPr>
          <p:nvPr>
            <p:ph type="title"/>
          </p:nvPr>
        </p:nvSpPr>
        <p:spPr>
          <a:xfrm>
            <a:off x="1475656" y="188640"/>
            <a:ext cx="6264696" cy="648072"/>
          </a:xfrm>
          <a:solidFill>
            <a:schemeClr val="accent1">
              <a:lumMod val="20000"/>
              <a:lumOff val="80000"/>
            </a:schemeClr>
          </a:solidFill>
          <a:ln>
            <a:solidFill>
              <a:schemeClr val="accent6">
                <a:lumMod val="40000"/>
                <a:lumOff val="6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a:noAutofit/>
          </a:bodyPr>
          <a:lstStyle/>
          <a:p>
            <a:r>
              <a:rPr lang="ru-RU" sz="3600" b="1" dirty="0" smtClean="0">
                <a:solidFill>
                  <a:schemeClr val="tx2">
                    <a:lumMod val="50000"/>
                  </a:schemeClr>
                </a:solidFill>
                <a:effectLst>
                  <a:outerShdw blurRad="38100" dist="38100" dir="2700000" algn="tl">
                    <a:srgbClr val="000000">
                      <a:alpha val="43137"/>
                    </a:srgbClr>
                  </a:outerShdw>
                </a:effectLst>
                <a:cs typeface="Tahoma" pitchFamily="34" charset="0"/>
              </a:rPr>
              <a:t/>
            </a:r>
            <a:br>
              <a:rPr lang="ru-RU" sz="3600" b="1" dirty="0" smtClean="0">
                <a:solidFill>
                  <a:schemeClr val="tx2">
                    <a:lumMod val="50000"/>
                  </a:schemeClr>
                </a:solidFill>
                <a:effectLst>
                  <a:outerShdw blurRad="38100" dist="38100" dir="2700000" algn="tl">
                    <a:srgbClr val="000000">
                      <a:alpha val="43137"/>
                    </a:srgbClr>
                  </a:outerShdw>
                </a:effectLst>
                <a:cs typeface="Tahoma" pitchFamily="34" charset="0"/>
              </a:rPr>
            </a:br>
            <a:r>
              <a:rPr lang="ru-RU" sz="3600" b="1" dirty="0" smtClean="0">
                <a:solidFill>
                  <a:srgbClr val="C00000"/>
                </a:solidFill>
                <a:effectLst/>
                <a:latin typeface="Times New Roman" pitchFamily="18" charset="0"/>
                <a:cs typeface="Times New Roman" pitchFamily="18" charset="0"/>
              </a:rPr>
              <a:t>Неналоговые доходы </a:t>
            </a:r>
            <a:r>
              <a:rPr lang="ru-RU" sz="3600" b="1" dirty="0" smtClean="0">
                <a:solidFill>
                  <a:schemeClr val="tx2">
                    <a:lumMod val="50000"/>
                  </a:schemeClr>
                </a:solidFill>
                <a:effectLst>
                  <a:outerShdw blurRad="38100" dist="38100" dir="2700000" algn="tl">
                    <a:srgbClr val="000000">
                      <a:alpha val="43137"/>
                    </a:srgbClr>
                  </a:outerShdw>
                </a:effectLst>
                <a:cs typeface="Tahoma" pitchFamily="34" charset="0"/>
              </a:rPr>
              <a:t/>
            </a:r>
            <a:br>
              <a:rPr lang="ru-RU" sz="3600" b="1" dirty="0" smtClean="0">
                <a:solidFill>
                  <a:schemeClr val="tx2">
                    <a:lumMod val="50000"/>
                  </a:schemeClr>
                </a:solidFill>
                <a:effectLst>
                  <a:outerShdw blurRad="38100" dist="38100" dir="2700000" algn="tl">
                    <a:srgbClr val="000000">
                      <a:alpha val="43137"/>
                    </a:srgbClr>
                  </a:outerShdw>
                </a:effectLst>
                <a:cs typeface="Tahoma" pitchFamily="34" charset="0"/>
              </a:rPr>
            </a:br>
            <a:r>
              <a:rPr lang="ru-RU" sz="3600" b="1" dirty="0" smtClean="0">
                <a:solidFill>
                  <a:schemeClr val="tx2">
                    <a:lumMod val="50000"/>
                  </a:schemeClr>
                </a:solidFill>
                <a:effectLst>
                  <a:outerShdw blurRad="38100" dist="38100" dir="2700000" algn="tl">
                    <a:srgbClr val="000000">
                      <a:alpha val="43137"/>
                    </a:srgbClr>
                  </a:outerShdw>
                </a:effectLst>
                <a:cs typeface="Tahoma" pitchFamily="34" charset="0"/>
              </a:rPr>
              <a:t> </a:t>
            </a:r>
            <a:endParaRPr lang="ru-RU" sz="2800" dirty="0">
              <a:solidFill>
                <a:schemeClr val="tx2">
                  <a:lumMod val="50000"/>
                </a:schemeClr>
              </a:solidFill>
            </a:endParaRPr>
          </a:p>
        </p:txBody>
      </p:sp>
      <p:graphicFrame>
        <p:nvGraphicFramePr>
          <p:cNvPr id="4" name="Диаграмма 3"/>
          <p:cNvGraphicFramePr>
            <a:graphicFrameLocks noGrp="1"/>
          </p:cNvGraphicFramePr>
          <p:nvPr>
            <p:ph type="chart" idx="1"/>
            <p:extLst>
              <p:ext uri="{D42A27DB-BD31-4B8C-83A1-F6EECF244321}">
                <p14:modId xmlns:p14="http://schemas.microsoft.com/office/powerpoint/2010/main" val="294991172"/>
              </p:ext>
            </p:extLst>
          </p:nvPr>
        </p:nvGraphicFramePr>
        <p:xfrm>
          <a:off x="3738834" y="4653136"/>
          <a:ext cx="5292080" cy="2016224"/>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Группа 33"/>
          <p:cNvGrpSpPr>
            <a:grpSpLocks/>
          </p:cNvGrpSpPr>
          <p:nvPr/>
        </p:nvGrpSpPr>
        <p:grpSpPr bwMode="auto">
          <a:xfrm>
            <a:off x="353350" y="1268760"/>
            <a:ext cx="8192438" cy="1177752"/>
            <a:chOff x="54217" y="2317336"/>
            <a:chExt cx="8062832" cy="824707"/>
          </a:xfrm>
        </p:grpSpPr>
        <p:sp>
          <p:nvSpPr>
            <p:cNvPr id="6" name="Полилиния 5"/>
            <p:cNvSpPr/>
            <p:nvPr/>
          </p:nvSpPr>
          <p:spPr>
            <a:xfrm>
              <a:off x="54217" y="2317336"/>
              <a:ext cx="4268968" cy="824707"/>
            </a:xfrm>
            <a:custGeom>
              <a:avLst/>
              <a:gdLst>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468590 w 2342949"/>
                <a:gd name="connsiteY5" fmla="*/ 468590 h 937179"/>
                <a:gd name="connsiteX6" fmla="*/ 0 w 2342949"/>
                <a:gd name="connsiteY6" fmla="*/ 0 h 9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949" h="937179">
                  <a:moveTo>
                    <a:pt x="0" y="0"/>
                  </a:moveTo>
                  <a:lnTo>
                    <a:pt x="1874360" y="0"/>
                  </a:lnTo>
                  <a:lnTo>
                    <a:pt x="2342949" y="468590"/>
                  </a:lnTo>
                  <a:lnTo>
                    <a:pt x="1874360" y="937179"/>
                  </a:lnTo>
                  <a:lnTo>
                    <a:pt x="0" y="937179"/>
                  </a:lnTo>
                  <a:lnTo>
                    <a:pt x="468590" y="468590"/>
                  </a:lnTo>
                  <a:lnTo>
                    <a:pt x="0" y="0"/>
                  </a:lnTo>
                  <a:close/>
                </a:path>
              </a:pathLst>
            </a:custGeom>
            <a:solidFill>
              <a:schemeClr val="accent3">
                <a:lumMod val="20000"/>
                <a:lumOff val="80000"/>
              </a:schemeClr>
            </a:solidFill>
            <a:ln>
              <a:solidFill>
                <a:srgbClr val="FF0000"/>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4597" tIns="18669" rIns="487258" bIns="18669" spcCol="1270" anchor="ctr"/>
            <a:lstStyle/>
            <a:p>
              <a:pPr lvl="0" algn="ctr"/>
              <a:r>
                <a:rPr lang="ru-RU" sz="1200" dirty="0">
                  <a:solidFill>
                    <a:srgbClr val="C17529">
                      <a:lumMod val="75000"/>
                    </a:srgbClr>
                  </a:solidFill>
                  <a:latin typeface="Times New Roman"/>
                  <a:ea typeface="Times New Roman"/>
                </a:rPr>
                <a:t>Достаточно важным являются неналоговые поступления  источником дохода бюджета </a:t>
              </a:r>
              <a:r>
                <a:rPr lang="ru-RU" sz="1200" dirty="0" err="1">
                  <a:solidFill>
                    <a:srgbClr val="C17529">
                      <a:lumMod val="75000"/>
                    </a:srgbClr>
                  </a:solidFill>
                  <a:latin typeface="Times New Roman"/>
                  <a:ea typeface="Times New Roman"/>
                </a:rPr>
                <a:t>Зеленчукского</a:t>
              </a:r>
              <a:r>
                <a:rPr lang="ru-RU" sz="1200" dirty="0">
                  <a:solidFill>
                    <a:srgbClr val="C17529">
                      <a:lumMod val="75000"/>
                    </a:srgbClr>
                  </a:solidFill>
                  <a:latin typeface="Times New Roman"/>
                  <a:ea typeface="Times New Roman"/>
                </a:rPr>
                <a:t> муниципального района, которые зависят исключительно от эффективности функционирования местных органов власти.</a:t>
              </a:r>
            </a:p>
          </p:txBody>
        </p:sp>
        <p:sp>
          <p:nvSpPr>
            <p:cNvPr id="7" name="Полилиния 6"/>
            <p:cNvSpPr/>
            <p:nvPr/>
          </p:nvSpPr>
          <p:spPr>
            <a:xfrm>
              <a:off x="3739396" y="2317336"/>
              <a:ext cx="4377653" cy="824707"/>
            </a:xfrm>
            <a:custGeom>
              <a:avLst/>
              <a:gdLst>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468590 w 2342949"/>
                <a:gd name="connsiteY5" fmla="*/ 468590 h 937179"/>
                <a:gd name="connsiteX6" fmla="*/ 0 w 2342949"/>
                <a:gd name="connsiteY6" fmla="*/ 0 h 937179"/>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373514 w 2342949"/>
                <a:gd name="connsiteY5" fmla="*/ 468052 h 937179"/>
                <a:gd name="connsiteX6" fmla="*/ 0 w 2342949"/>
                <a:gd name="connsiteY6" fmla="*/ 0 h 9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949" h="937179">
                  <a:moveTo>
                    <a:pt x="0" y="0"/>
                  </a:moveTo>
                  <a:lnTo>
                    <a:pt x="1874360" y="0"/>
                  </a:lnTo>
                  <a:lnTo>
                    <a:pt x="2342949" y="468590"/>
                  </a:lnTo>
                  <a:lnTo>
                    <a:pt x="1874360" y="937179"/>
                  </a:lnTo>
                  <a:lnTo>
                    <a:pt x="0" y="937179"/>
                  </a:lnTo>
                  <a:lnTo>
                    <a:pt x="373514" y="468052"/>
                  </a:lnTo>
                  <a:lnTo>
                    <a:pt x="0" y="0"/>
                  </a:lnTo>
                  <a:close/>
                </a:path>
              </a:pathLst>
            </a:custGeom>
            <a:solidFill>
              <a:schemeClr val="accent5">
                <a:lumMod val="20000"/>
                <a:lumOff val="80000"/>
              </a:schemeClr>
            </a:solidFill>
            <a:ln>
              <a:solidFill>
                <a:srgbClr val="FF0000"/>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4597" tIns="18669" rIns="487258" bIns="18669" spcCol="1270" anchor="ctr"/>
            <a:lstStyle/>
            <a:p>
              <a:pPr lvl="0" algn="ctr" defTabSz="622300">
                <a:lnSpc>
                  <a:spcPct val="90000"/>
                </a:lnSpc>
                <a:defRPr/>
              </a:pPr>
              <a:r>
                <a:rPr lang="ru-RU" sz="1200" dirty="0" smtClean="0">
                  <a:solidFill>
                    <a:schemeClr val="accent1">
                      <a:lumMod val="50000"/>
                    </a:schemeClr>
                  </a:solidFill>
                  <a:latin typeface="Times New Roman" pitchFamily="18" charset="0"/>
                  <a:cs typeface="Times New Roman" pitchFamily="18" charset="0"/>
                </a:rPr>
                <a:t>Основная доля неналоговых доходов в </a:t>
              </a:r>
              <a:r>
                <a:rPr lang="ru-RU" sz="1400" dirty="0" smtClean="0">
                  <a:solidFill>
                    <a:schemeClr val="accent1">
                      <a:lumMod val="50000"/>
                    </a:schemeClr>
                  </a:solidFill>
                  <a:latin typeface="Times New Roman" pitchFamily="18" charset="0"/>
                  <a:cs typeface="Times New Roman" pitchFamily="18" charset="0"/>
                </a:rPr>
                <a:t>местном </a:t>
              </a:r>
              <a:r>
                <a:rPr lang="ru-RU" sz="1200" dirty="0" smtClean="0">
                  <a:solidFill>
                    <a:schemeClr val="accent1">
                      <a:lumMod val="50000"/>
                    </a:schemeClr>
                  </a:solidFill>
                  <a:latin typeface="Times New Roman" pitchFamily="18" charset="0"/>
                  <a:cs typeface="Times New Roman" pitchFamily="18" charset="0"/>
                </a:rPr>
                <a:t>бюджете формируется за счет поступлений дохода получаемого в виде арендной платы за земельные участки, что составило 67,6 % от общей суммы неналоговых доходов</a:t>
              </a:r>
              <a:endParaRPr lang="ru-RU" sz="1200" dirty="0">
                <a:solidFill>
                  <a:srgbClr val="F0A22E">
                    <a:lumMod val="50000"/>
                  </a:srgbClr>
                </a:solidFill>
                <a:latin typeface="Times New Roman" pitchFamily="18" charset="0"/>
                <a:cs typeface="Times New Roman" pitchFamily="18" charset="0"/>
              </a:endParaRPr>
            </a:p>
            <a:p>
              <a:pPr algn="ctr" defTabSz="622300" fontAlgn="auto">
                <a:lnSpc>
                  <a:spcPct val="90000"/>
                </a:lnSpc>
                <a:spcAft>
                  <a:spcPts val="0"/>
                </a:spcAft>
                <a:defRPr/>
              </a:pPr>
              <a:r>
                <a:rPr lang="ru-RU" sz="1400" dirty="0" smtClean="0">
                  <a:solidFill>
                    <a:schemeClr val="accent1">
                      <a:lumMod val="50000"/>
                    </a:schemeClr>
                  </a:solidFill>
                  <a:latin typeface="Times New Roman" pitchFamily="18" charset="0"/>
                  <a:cs typeface="Times New Roman" pitchFamily="18" charset="0"/>
                </a:rPr>
                <a:t>  </a:t>
              </a:r>
              <a:endParaRPr lang="ru-RU" sz="1400" dirty="0">
                <a:solidFill>
                  <a:schemeClr val="accent1">
                    <a:lumMod val="50000"/>
                  </a:schemeClr>
                </a:solidFill>
                <a:latin typeface="Times New Roman" pitchFamily="18" charset="0"/>
                <a:cs typeface="Times New Roman" pitchFamily="18" charset="0"/>
              </a:endParaRPr>
            </a:p>
          </p:txBody>
        </p:sp>
      </p:grpSp>
      <p:grpSp>
        <p:nvGrpSpPr>
          <p:cNvPr id="11" name="Группа 33"/>
          <p:cNvGrpSpPr>
            <a:grpSpLocks/>
          </p:cNvGrpSpPr>
          <p:nvPr/>
        </p:nvGrpSpPr>
        <p:grpSpPr bwMode="auto">
          <a:xfrm>
            <a:off x="353350" y="2667525"/>
            <a:ext cx="8223305" cy="1608437"/>
            <a:chOff x="39538" y="2317336"/>
            <a:chExt cx="8107889" cy="825711"/>
          </a:xfrm>
          <a:solidFill>
            <a:schemeClr val="accent5">
              <a:lumMod val="20000"/>
              <a:lumOff val="80000"/>
            </a:schemeClr>
          </a:solidFill>
        </p:grpSpPr>
        <p:sp>
          <p:nvSpPr>
            <p:cNvPr id="12" name="Полилиния 11"/>
            <p:cNvSpPr/>
            <p:nvPr/>
          </p:nvSpPr>
          <p:spPr>
            <a:xfrm>
              <a:off x="39538" y="2318340"/>
              <a:ext cx="4283651" cy="824707"/>
            </a:xfrm>
            <a:custGeom>
              <a:avLst/>
              <a:gdLst>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468590 w 2342949"/>
                <a:gd name="connsiteY5" fmla="*/ 468590 h 937179"/>
                <a:gd name="connsiteX6" fmla="*/ 0 w 2342949"/>
                <a:gd name="connsiteY6" fmla="*/ 0 h 9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949" h="937179">
                  <a:moveTo>
                    <a:pt x="0" y="0"/>
                  </a:moveTo>
                  <a:lnTo>
                    <a:pt x="1874360" y="0"/>
                  </a:lnTo>
                  <a:lnTo>
                    <a:pt x="2342949" y="468590"/>
                  </a:lnTo>
                  <a:lnTo>
                    <a:pt x="1874360" y="937179"/>
                  </a:lnTo>
                  <a:lnTo>
                    <a:pt x="0" y="937179"/>
                  </a:lnTo>
                  <a:lnTo>
                    <a:pt x="468590" y="468590"/>
                  </a:lnTo>
                  <a:lnTo>
                    <a:pt x="0" y="0"/>
                  </a:lnTo>
                  <a:close/>
                </a:path>
              </a:pathLst>
            </a:custGeom>
            <a:solidFill>
              <a:schemeClr val="accent3">
                <a:lumMod val="20000"/>
                <a:lumOff val="80000"/>
              </a:schemeClr>
            </a:solidFill>
            <a:ln>
              <a:solidFill>
                <a:srgbClr val="FF0000"/>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4597" tIns="18669" rIns="487258" bIns="18669" spcCol="1270" anchor="ctr"/>
            <a:lstStyle/>
            <a:p>
              <a:pPr algn="ctr" defTabSz="622300" fontAlgn="auto">
                <a:lnSpc>
                  <a:spcPct val="90000"/>
                </a:lnSpc>
                <a:spcAft>
                  <a:spcPts val="0"/>
                </a:spcAft>
                <a:defRPr/>
              </a:pPr>
              <a:endParaRPr lang="ru-RU" sz="1200" b="1" dirty="0" smtClean="0">
                <a:solidFill>
                  <a:schemeClr val="accent1">
                    <a:lumMod val="50000"/>
                  </a:schemeClr>
                </a:solidFill>
                <a:latin typeface="+mj-lt"/>
              </a:endParaRPr>
            </a:p>
            <a:p>
              <a:pPr algn="ctr" defTabSz="622300" fontAlgn="auto">
                <a:lnSpc>
                  <a:spcPct val="90000"/>
                </a:lnSpc>
                <a:spcAft>
                  <a:spcPts val="0"/>
                </a:spcAft>
                <a:defRPr/>
              </a:pPr>
              <a:endParaRPr lang="ru-RU" sz="1200" b="1" dirty="0">
                <a:solidFill>
                  <a:schemeClr val="accent1">
                    <a:lumMod val="50000"/>
                  </a:schemeClr>
                </a:solidFill>
                <a:latin typeface="+mj-lt"/>
              </a:endParaRPr>
            </a:p>
            <a:p>
              <a:pPr algn="ctr" defTabSz="622300" fontAlgn="auto">
                <a:lnSpc>
                  <a:spcPct val="90000"/>
                </a:lnSpc>
                <a:spcAft>
                  <a:spcPts val="0"/>
                </a:spcAft>
                <a:defRPr/>
              </a:pPr>
              <a:r>
                <a:rPr lang="ru-RU" sz="1250" b="1" dirty="0" smtClean="0">
                  <a:solidFill>
                    <a:schemeClr val="accent1">
                      <a:lumMod val="50000"/>
                    </a:schemeClr>
                  </a:solidFill>
                  <a:latin typeface="+mj-lt"/>
                </a:rPr>
                <a:t>.</a:t>
              </a:r>
            </a:p>
            <a:p>
              <a:pPr algn="ctr" defTabSz="622300" fontAlgn="auto">
                <a:lnSpc>
                  <a:spcPct val="90000"/>
                </a:lnSpc>
                <a:spcAft>
                  <a:spcPts val="0"/>
                </a:spcAft>
                <a:defRPr/>
              </a:pPr>
              <a:r>
                <a:rPr lang="ru-RU" sz="1250" b="1" dirty="0" smtClean="0">
                  <a:solidFill>
                    <a:schemeClr val="accent1">
                      <a:lumMod val="50000"/>
                    </a:schemeClr>
                  </a:solidFill>
                  <a:latin typeface="+mj-lt"/>
                </a:rPr>
                <a:t> </a:t>
              </a:r>
            </a:p>
          </p:txBody>
        </p:sp>
        <p:sp>
          <p:nvSpPr>
            <p:cNvPr id="13" name="Полилиния 12"/>
            <p:cNvSpPr/>
            <p:nvPr/>
          </p:nvSpPr>
          <p:spPr>
            <a:xfrm>
              <a:off x="3761833" y="2317336"/>
              <a:ext cx="4385594" cy="824707"/>
            </a:xfrm>
            <a:custGeom>
              <a:avLst/>
              <a:gdLst>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468590 w 2342949"/>
                <a:gd name="connsiteY5" fmla="*/ 468590 h 937179"/>
                <a:gd name="connsiteX6" fmla="*/ 0 w 2342949"/>
                <a:gd name="connsiteY6" fmla="*/ 0 h 937179"/>
                <a:gd name="connsiteX0" fmla="*/ 0 w 2342949"/>
                <a:gd name="connsiteY0" fmla="*/ 0 h 937179"/>
                <a:gd name="connsiteX1" fmla="*/ 1874360 w 2342949"/>
                <a:gd name="connsiteY1" fmla="*/ 0 h 937179"/>
                <a:gd name="connsiteX2" fmla="*/ 2342949 w 2342949"/>
                <a:gd name="connsiteY2" fmla="*/ 468590 h 937179"/>
                <a:gd name="connsiteX3" fmla="*/ 1874360 w 2342949"/>
                <a:gd name="connsiteY3" fmla="*/ 937179 h 937179"/>
                <a:gd name="connsiteX4" fmla="*/ 0 w 2342949"/>
                <a:gd name="connsiteY4" fmla="*/ 937179 h 937179"/>
                <a:gd name="connsiteX5" fmla="*/ 373514 w 2342949"/>
                <a:gd name="connsiteY5" fmla="*/ 468052 h 937179"/>
                <a:gd name="connsiteX6" fmla="*/ 0 w 2342949"/>
                <a:gd name="connsiteY6" fmla="*/ 0 h 9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949" h="937179">
                  <a:moveTo>
                    <a:pt x="0" y="0"/>
                  </a:moveTo>
                  <a:lnTo>
                    <a:pt x="1874360" y="0"/>
                  </a:lnTo>
                  <a:lnTo>
                    <a:pt x="2342949" y="468590"/>
                  </a:lnTo>
                  <a:lnTo>
                    <a:pt x="1874360" y="937179"/>
                  </a:lnTo>
                  <a:lnTo>
                    <a:pt x="0" y="937179"/>
                  </a:lnTo>
                  <a:lnTo>
                    <a:pt x="373514" y="468052"/>
                  </a:lnTo>
                  <a:lnTo>
                    <a:pt x="0" y="0"/>
                  </a:lnTo>
                  <a:close/>
                </a:path>
              </a:pathLst>
            </a:custGeom>
            <a:grpFill/>
            <a:ln>
              <a:solidFill>
                <a:srgbClr val="FF0000"/>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24597" tIns="18669" rIns="487258" bIns="18669" spcCol="1270" anchor="ctr"/>
            <a:lstStyle/>
            <a:p>
              <a:pPr algn="ctr" defTabSz="622300" fontAlgn="auto">
                <a:lnSpc>
                  <a:spcPct val="90000"/>
                </a:lnSpc>
                <a:spcAft>
                  <a:spcPts val="0"/>
                </a:spcAft>
                <a:defRPr/>
              </a:pPr>
              <a:endParaRPr lang="ru-RU" sz="1400" dirty="0">
                <a:solidFill>
                  <a:srgbClr val="7030A0"/>
                </a:solidFill>
                <a:latin typeface="Arial Black" pitchFamily="34" charset="0"/>
              </a:endParaRPr>
            </a:p>
          </p:txBody>
        </p:sp>
      </p:grpSp>
      <p:sp>
        <p:nvSpPr>
          <p:cNvPr id="2" name="Прямоугольник 1"/>
          <p:cNvSpPr/>
          <p:nvPr/>
        </p:nvSpPr>
        <p:spPr>
          <a:xfrm>
            <a:off x="1259631" y="2741439"/>
            <a:ext cx="2694015" cy="757130"/>
          </a:xfrm>
          <a:prstGeom prst="rect">
            <a:avLst/>
          </a:prstGeom>
        </p:spPr>
        <p:txBody>
          <a:bodyPr wrap="square">
            <a:spAutoFit/>
          </a:bodyPr>
          <a:lstStyle/>
          <a:p>
            <a:pPr lvl="0" algn="ctr" defTabSz="622300">
              <a:lnSpc>
                <a:spcPct val="90000"/>
              </a:lnSpc>
              <a:defRPr/>
            </a:pPr>
            <a:r>
              <a:rPr lang="ru-RU" sz="1200" dirty="0">
                <a:solidFill>
                  <a:srgbClr val="F0A22E">
                    <a:lumMod val="50000"/>
                  </a:srgbClr>
                </a:solidFill>
                <a:latin typeface="Times New Roman" pitchFamily="18" charset="0"/>
                <a:cs typeface="Times New Roman" pitchFamily="18" charset="0"/>
              </a:rPr>
              <a:t>Отсутствие в собственности района       высоколиквидных объектов имущества, подлежащих приватизации</a:t>
            </a:r>
          </a:p>
        </p:txBody>
      </p:sp>
      <p:sp>
        <p:nvSpPr>
          <p:cNvPr id="3" name="Прямоугольник 2"/>
          <p:cNvSpPr/>
          <p:nvPr/>
        </p:nvSpPr>
        <p:spPr>
          <a:xfrm>
            <a:off x="4813371" y="2822481"/>
            <a:ext cx="3143006" cy="1292662"/>
          </a:xfrm>
          <a:prstGeom prst="rect">
            <a:avLst/>
          </a:prstGeom>
        </p:spPr>
        <p:txBody>
          <a:bodyPr wrap="square">
            <a:spAutoFit/>
          </a:bodyPr>
          <a:lstStyle/>
          <a:p>
            <a:pPr algn="ctr">
              <a:spcAft>
                <a:spcPts val="0"/>
              </a:spcAft>
            </a:pPr>
            <a:r>
              <a:rPr lang="ru-RU" sz="1200" dirty="0">
                <a:solidFill>
                  <a:schemeClr val="accent6">
                    <a:lumMod val="75000"/>
                  </a:schemeClr>
                </a:solidFill>
                <a:latin typeface="Times New Roman"/>
                <a:ea typeface="Times New Roman"/>
              </a:rPr>
              <a:t>При оценке </a:t>
            </a:r>
            <a:r>
              <a:rPr lang="ru-RU" sz="1200" dirty="0" smtClean="0">
                <a:solidFill>
                  <a:schemeClr val="accent6">
                    <a:lumMod val="75000"/>
                  </a:schemeClr>
                </a:solidFill>
                <a:latin typeface="Times New Roman"/>
                <a:ea typeface="Times New Roman"/>
              </a:rPr>
              <a:t>неналоговых </a:t>
            </a:r>
            <a:r>
              <a:rPr lang="ru-RU" sz="1200" dirty="0">
                <a:solidFill>
                  <a:schemeClr val="accent6">
                    <a:lumMod val="75000"/>
                  </a:schemeClr>
                </a:solidFill>
                <a:latin typeface="Times New Roman"/>
                <a:ea typeface="Times New Roman"/>
              </a:rPr>
              <a:t>доходов бюджета, предусмотрен максимально возможный уровень собираемости налогов, поступление возможной к взысканию недоимки прошлых периодов, а также меры </a:t>
            </a:r>
            <a:r>
              <a:rPr lang="ru-RU" sz="1200" dirty="0" smtClean="0">
                <a:solidFill>
                  <a:schemeClr val="accent6">
                    <a:lumMod val="75000"/>
                  </a:schemeClr>
                </a:solidFill>
                <a:latin typeface="Times New Roman"/>
                <a:ea typeface="Times New Roman"/>
              </a:rPr>
              <a:t>по совершенствованию </a:t>
            </a:r>
            <a:r>
              <a:rPr lang="ru-RU" sz="1200" dirty="0">
                <a:solidFill>
                  <a:schemeClr val="accent6">
                    <a:lumMod val="75000"/>
                  </a:schemeClr>
                </a:solidFill>
                <a:latin typeface="Times New Roman"/>
                <a:ea typeface="Times New Roman"/>
              </a:rPr>
              <a:t>администрирования</a:t>
            </a:r>
            <a:r>
              <a:rPr lang="ru-RU" dirty="0">
                <a:solidFill>
                  <a:schemeClr val="accent6">
                    <a:lumMod val="75000"/>
                  </a:schemeClr>
                </a:solidFill>
                <a:latin typeface="Times New Roman"/>
                <a:ea typeface="Times New Roman"/>
              </a:rPr>
              <a:t>.</a:t>
            </a:r>
            <a:endParaRPr lang="ru-RU" sz="1600" dirty="0">
              <a:solidFill>
                <a:schemeClr val="accent6">
                  <a:lumMod val="75000"/>
                </a:schemeClr>
              </a:solidFill>
              <a:effectLst/>
              <a:latin typeface="Times New Roman"/>
              <a:ea typeface="Times New Roman"/>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350" y="4653137"/>
            <a:ext cx="306652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143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
          <p:cNvSpPr>
            <a:spLocks noGrp="1"/>
          </p:cNvSpPr>
          <p:nvPr>
            <p:ph type="title"/>
          </p:nvPr>
        </p:nvSpPr>
        <p:spPr>
          <a:xfrm>
            <a:off x="467544" y="188640"/>
            <a:ext cx="8280920" cy="864096"/>
          </a:xfrm>
          <a:solidFill>
            <a:schemeClr val="accent3">
              <a:lumMod val="40000"/>
              <a:lumOff val="60000"/>
            </a:schemeClr>
          </a:solidFill>
          <a:ln>
            <a:solidFill>
              <a:schemeClr val="accent6">
                <a:lumMod val="40000"/>
                <a:lumOff val="6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a:noAutofit/>
          </a:bodyPr>
          <a:lstStyle/>
          <a:p>
            <a:r>
              <a:rPr lang="ru-RU" sz="3600" dirty="0" smtClean="0">
                <a:solidFill>
                  <a:srgbClr val="C00000"/>
                </a:solidFill>
                <a:effectLst/>
                <a:latin typeface="Times New Roman" pitchFamily="18" charset="0"/>
                <a:cs typeface="Times New Roman" pitchFamily="18" charset="0"/>
              </a:rPr>
              <a:t>Безвозмездные поступления</a:t>
            </a:r>
            <a:endParaRPr lang="ru-RU" sz="3600" dirty="0">
              <a:solidFill>
                <a:srgbClr val="C00000"/>
              </a:solidFill>
              <a:effectLst/>
              <a:latin typeface="Times New Roman" pitchFamily="18" charset="0"/>
              <a:cs typeface="Times New Roman" pitchFamily="18" charset="0"/>
            </a:endParaRPr>
          </a:p>
        </p:txBody>
      </p:sp>
      <p:graphicFrame>
        <p:nvGraphicFramePr>
          <p:cNvPr id="8" name="Содержимое 5"/>
          <p:cNvGraphicFramePr>
            <a:graphicFrameLocks noGrp="1"/>
          </p:cNvGraphicFramePr>
          <p:nvPr>
            <p:ph sz="half" idx="1"/>
            <p:extLst>
              <p:ext uri="{D42A27DB-BD31-4B8C-83A1-F6EECF244321}">
                <p14:modId xmlns:p14="http://schemas.microsoft.com/office/powerpoint/2010/main" val="1846487627"/>
              </p:ext>
            </p:extLst>
          </p:nvPr>
        </p:nvGraphicFramePr>
        <p:xfrm>
          <a:off x="42775" y="1994000"/>
          <a:ext cx="6984899" cy="4257278"/>
        </p:xfrm>
        <a:graphic>
          <a:graphicData uri="http://schemas.openxmlformats.org/drawingml/2006/chart">
            <c:chart xmlns:c="http://schemas.openxmlformats.org/drawingml/2006/chart" xmlns:r="http://schemas.openxmlformats.org/officeDocument/2006/relationships" r:id="rId5"/>
          </a:graphicData>
        </a:graphic>
      </p:graphicFrame>
      <p:sp>
        <p:nvSpPr>
          <p:cNvPr id="7173" name="Содержимое 16"/>
          <p:cNvSpPr>
            <a:spLocks noGrp="1"/>
          </p:cNvSpPr>
          <p:nvPr>
            <p:ph sz="half" idx="2"/>
          </p:nvPr>
        </p:nvSpPr>
        <p:spPr>
          <a:xfrm>
            <a:off x="4245842" y="1716958"/>
            <a:ext cx="4896730" cy="467767"/>
          </a:xfrm>
          <a:solidFill>
            <a:schemeClr val="accent5">
              <a:lumMod val="20000"/>
              <a:lumOff val="80000"/>
            </a:schemeClr>
          </a:solidFill>
          <a:scene3d>
            <a:camera prst="orthographicFront"/>
            <a:lightRig rig="threePt" dir="t"/>
          </a:scene3d>
          <a:sp3d>
            <a:bevelT/>
          </a:sp3d>
        </p:spPr>
        <p:txBody>
          <a:bodyPr>
            <a:normAutofit fontScale="70000" lnSpcReduction="20000"/>
          </a:bodyPr>
          <a:lstStyle/>
          <a:p>
            <a:pPr algn="ctr" eaLnBrk="1" fontAlgn="auto" hangingPunct="1">
              <a:spcAft>
                <a:spcPts val="0"/>
              </a:spcAft>
              <a:buFont typeface="Arial" charset="0"/>
              <a:buNone/>
              <a:defRPr/>
            </a:pPr>
            <a:r>
              <a:rPr lang="ru-RU" sz="2000" b="1" dirty="0" smtClean="0">
                <a:solidFill>
                  <a:schemeClr val="tx2">
                    <a:lumMod val="50000"/>
                  </a:schemeClr>
                </a:solidFill>
                <a:latin typeface="Times New Roman" pitchFamily="18" charset="0"/>
                <a:cs typeface="Times New Roman" pitchFamily="18" charset="0"/>
              </a:rPr>
              <a:t>Дотация на выравнивание уровня бюджетной обеспеченности</a:t>
            </a:r>
          </a:p>
          <a:p>
            <a:pPr eaLnBrk="1" fontAlgn="auto" hangingPunct="1">
              <a:spcAft>
                <a:spcPts val="0"/>
              </a:spcAft>
              <a:buFont typeface="Arial" charset="0"/>
              <a:buNone/>
              <a:defRPr/>
            </a:pPr>
            <a:endParaRPr lang="ru-RU" sz="1800" dirty="0" smtClean="0"/>
          </a:p>
        </p:txBody>
      </p:sp>
      <p:graphicFrame>
        <p:nvGraphicFramePr>
          <p:cNvPr id="10" name="Схема 9"/>
          <p:cNvGraphicFramePr/>
          <p:nvPr>
            <p:extLst>
              <p:ext uri="{D42A27DB-BD31-4B8C-83A1-F6EECF244321}">
                <p14:modId xmlns:p14="http://schemas.microsoft.com/office/powerpoint/2010/main" val="2763356619"/>
              </p:ext>
            </p:extLst>
          </p:nvPr>
        </p:nvGraphicFramePr>
        <p:xfrm>
          <a:off x="5436096" y="2132856"/>
          <a:ext cx="3225588" cy="15116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199" name="Прямоугольник 10"/>
          <p:cNvSpPr>
            <a:spLocks noChangeArrowheads="1"/>
          </p:cNvSpPr>
          <p:nvPr/>
        </p:nvSpPr>
        <p:spPr bwMode="auto">
          <a:xfrm>
            <a:off x="5364088" y="2195016"/>
            <a:ext cx="1368151" cy="369332"/>
          </a:xfrm>
          <a:prstGeom prst="rect">
            <a:avLst/>
          </a:prstGeom>
          <a:noFill/>
          <a:ln w="9525">
            <a:noFill/>
            <a:miter lim="800000"/>
            <a:headEnd/>
            <a:tailEnd/>
          </a:ln>
        </p:spPr>
        <p:txBody>
          <a:bodyPr wrap="square">
            <a:spAutoFit/>
          </a:bodyPr>
          <a:lstStyle/>
          <a:p>
            <a:r>
              <a:rPr lang="ru-RU" b="1" dirty="0" smtClean="0">
                <a:latin typeface="Times New Roman" pitchFamily="18" charset="0"/>
                <a:cs typeface="Times New Roman" pitchFamily="18" charset="0"/>
              </a:rPr>
              <a:t>2022</a:t>
            </a:r>
            <a:r>
              <a:rPr lang="ru-RU" b="1" dirty="0" smtClean="0">
                <a:latin typeface="+mj-lt"/>
              </a:rPr>
              <a:t> </a:t>
            </a:r>
            <a:r>
              <a:rPr lang="ru-RU" b="1" dirty="0">
                <a:latin typeface="+mj-lt"/>
              </a:rPr>
              <a:t>год</a:t>
            </a:r>
          </a:p>
        </p:txBody>
      </p:sp>
      <p:sp>
        <p:nvSpPr>
          <p:cNvPr id="8200" name="Прямоугольник 11"/>
          <p:cNvSpPr>
            <a:spLocks noChangeArrowheads="1"/>
          </p:cNvSpPr>
          <p:nvPr/>
        </p:nvSpPr>
        <p:spPr bwMode="auto">
          <a:xfrm>
            <a:off x="7521483" y="2195572"/>
            <a:ext cx="1224136" cy="923330"/>
          </a:xfrm>
          <a:prstGeom prst="rect">
            <a:avLst/>
          </a:prstGeom>
          <a:noFill/>
          <a:ln w="9525">
            <a:noFill/>
            <a:miter lim="800000"/>
            <a:headEnd/>
            <a:tailEnd/>
          </a:ln>
        </p:spPr>
        <p:txBody>
          <a:bodyPr wrap="square">
            <a:spAutoFit/>
          </a:bodyPr>
          <a:lstStyle/>
          <a:p>
            <a:r>
              <a:rPr lang="ru-RU" b="1" dirty="0" smtClean="0">
                <a:latin typeface="Times New Roman" pitchFamily="18" charset="0"/>
                <a:cs typeface="Times New Roman" pitchFamily="18" charset="0"/>
              </a:rPr>
              <a:t>2023 год</a:t>
            </a:r>
          </a:p>
          <a:p>
            <a:endParaRPr lang="ru-RU" b="1" dirty="0" smtClean="0">
              <a:latin typeface="Times New Roman" pitchFamily="18" charset="0"/>
              <a:cs typeface="Times New Roman" pitchFamily="18" charset="0"/>
            </a:endParaRPr>
          </a:p>
          <a:p>
            <a:endParaRPr lang="ru-RU" b="1" dirty="0">
              <a:latin typeface="Calibri" pitchFamily="34" charset="0"/>
            </a:endParaRPr>
          </a:p>
        </p:txBody>
      </p:sp>
      <p:graphicFrame>
        <p:nvGraphicFramePr>
          <p:cNvPr id="9" name="Схема 8"/>
          <p:cNvGraphicFramePr/>
          <p:nvPr>
            <p:extLst>
              <p:ext uri="{D42A27DB-BD31-4B8C-83A1-F6EECF244321}">
                <p14:modId xmlns:p14="http://schemas.microsoft.com/office/powerpoint/2010/main" val="2014417785"/>
              </p:ext>
            </p:extLst>
          </p:nvPr>
        </p:nvGraphicFramePr>
        <p:xfrm>
          <a:off x="5436096" y="4720506"/>
          <a:ext cx="3384376" cy="151680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 name="Содержимое 16"/>
          <p:cNvSpPr txBox="1">
            <a:spLocks/>
          </p:cNvSpPr>
          <p:nvPr/>
        </p:nvSpPr>
        <p:spPr>
          <a:xfrm>
            <a:off x="5076056" y="4113361"/>
            <a:ext cx="3888432" cy="467767"/>
          </a:xfrm>
          <a:prstGeom prst="rect">
            <a:avLst/>
          </a:prstGeom>
          <a:solidFill>
            <a:schemeClr val="accent5">
              <a:lumMod val="20000"/>
              <a:lumOff val="80000"/>
            </a:schemeClr>
          </a:solidFill>
          <a:scene3d>
            <a:camera prst="orthographicFront"/>
            <a:lightRig rig="threePt" dir="t"/>
          </a:scene3d>
          <a:sp3d>
            <a:bevelT/>
          </a:sp3d>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buFont typeface="Arial" charset="0"/>
              <a:buNone/>
              <a:defRPr/>
            </a:pPr>
            <a:r>
              <a:rPr lang="ru-RU" sz="2000" b="1" dirty="0">
                <a:solidFill>
                  <a:schemeClr val="tx2">
                    <a:lumMod val="50000"/>
                  </a:schemeClr>
                </a:solidFill>
                <a:latin typeface="Times New Roman" pitchFamily="18" charset="0"/>
                <a:cs typeface="Times New Roman" pitchFamily="18" charset="0"/>
              </a:rPr>
              <a:t>Дотация на поддержку мер по обеспечению сбалансированности  бюджетов</a:t>
            </a:r>
            <a:endParaRPr lang="ru-RU" sz="1800" dirty="0" smtClean="0">
              <a:solidFill>
                <a:schemeClr val="tx2">
                  <a:lumMod val="50000"/>
                </a:schemeClr>
              </a:solidFill>
            </a:endParaRPr>
          </a:p>
        </p:txBody>
      </p:sp>
      <p:sp>
        <p:nvSpPr>
          <p:cNvPr id="12" name="Прямоугольник 11"/>
          <p:cNvSpPr>
            <a:spLocks noChangeArrowheads="1"/>
          </p:cNvSpPr>
          <p:nvPr/>
        </p:nvSpPr>
        <p:spPr bwMode="auto">
          <a:xfrm>
            <a:off x="7849887" y="4787304"/>
            <a:ext cx="1114601" cy="369332"/>
          </a:xfrm>
          <a:prstGeom prst="rect">
            <a:avLst/>
          </a:prstGeom>
          <a:noFill/>
          <a:ln w="9525">
            <a:noFill/>
            <a:miter lim="800000"/>
            <a:headEnd/>
            <a:tailEnd/>
          </a:ln>
        </p:spPr>
        <p:txBody>
          <a:bodyPr wrap="none">
            <a:spAutoFit/>
          </a:bodyPr>
          <a:lstStyle/>
          <a:p>
            <a:r>
              <a:rPr lang="ru-RU" b="1" dirty="0" smtClean="0">
                <a:latin typeface="+mj-lt"/>
              </a:rPr>
              <a:t>2023</a:t>
            </a:r>
            <a:r>
              <a:rPr lang="ru-RU" b="1" dirty="0" smtClean="0">
                <a:latin typeface="Calibri" pitchFamily="34" charset="0"/>
              </a:rPr>
              <a:t> </a:t>
            </a:r>
            <a:r>
              <a:rPr lang="ru-RU" b="1" dirty="0">
                <a:latin typeface="Calibri" pitchFamily="34" charset="0"/>
              </a:rPr>
              <a:t>год</a:t>
            </a:r>
          </a:p>
        </p:txBody>
      </p:sp>
      <p:sp>
        <p:nvSpPr>
          <p:cNvPr id="13" name="Прямоугольник 10"/>
          <p:cNvSpPr>
            <a:spLocks noChangeArrowheads="1"/>
          </p:cNvSpPr>
          <p:nvPr/>
        </p:nvSpPr>
        <p:spPr bwMode="auto">
          <a:xfrm>
            <a:off x="5364088" y="4787304"/>
            <a:ext cx="1144587" cy="369888"/>
          </a:xfrm>
          <a:prstGeom prst="rect">
            <a:avLst/>
          </a:prstGeom>
          <a:noFill/>
          <a:ln w="9525">
            <a:noFill/>
            <a:miter lim="800000"/>
            <a:headEnd/>
            <a:tailEnd/>
          </a:ln>
        </p:spPr>
        <p:txBody>
          <a:bodyPr>
            <a:spAutoFit/>
          </a:bodyPr>
          <a:lstStyle/>
          <a:p>
            <a:r>
              <a:rPr lang="ru-RU" b="1" dirty="0" smtClean="0">
                <a:latin typeface="+mj-lt"/>
              </a:rPr>
              <a:t>2022 </a:t>
            </a:r>
            <a:r>
              <a:rPr lang="ru-RU" b="1" dirty="0">
                <a:latin typeface="+mj-lt"/>
              </a:rPr>
              <a:t>год</a:t>
            </a:r>
          </a:p>
        </p:txBody>
      </p:sp>
      <p:sp>
        <p:nvSpPr>
          <p:cNvPr id="2" name="Прямоугольник 1"/>
          <p:cNvSpPr/>
          <p:nvPr/>
        </p:nvSpPr>
        <p:spPr>
          <a:xfrm>
            <a:off x="395536" y="1032991"/>
            <a:ext cx="8568952" cy="738664"/>
          </a:xfrm>
          <a:prstGeom prst="rect">
            <a:avLst/>
          </a:prstGeom>
        </p:spPr>
        <p:txBody>
          <a:bodyPr wrap="square">
            <a:spAutoFit/>
          </a:bodyPr>
          <a:lstStyle/>
          <a:p>
            <a:pPr algn="ctr"/>
            <a:r>
              <a:rPr lang="ru-RU" sz="1400" dirty="0">
                <a:latin typeface="Times New Roman"/>
                <a:ea typeface="Times New Roman"/>
              </a:rPr>
              <a:t> При планировании бюджета Зеленчукского муниципального района на </a:t>
            </a:r>
            <a:r>
              <a:rPr lang="ru-RU" sz="1400" dirty="0" smtClean="0">
                <a:latin typeface="Times New Roman"/>
                <a:ea typeface="Times New Roman"/>
              </a:rPr>
              <a:t>2023-2025 </a:t>
            </a:r>
            <a:r>
              <a:rPr lang="ru-RU" sz="1400" dirty="0">
                <a:latin typeface="Times New Roman"/>
                <a:ea typeface="Times New Roman"/>
              </a:rPr>
              <a:t>годы учтены объемы по  безвозмездным поступлениям, предусмотренные проектом республиканского закона «О республиканском бюджете Карачаево-Черкесской Республики на  </a:t>
            </a:r>
            <a:r>
              <a:rPr lang="ru-RU" sz="1400" dirty="0" smtClean="0">
                <a:latin typeface="Times New Roman"/>
                <a:ea typeface="Times New Roman"/>
              </a:rPr>
              <a:t>2023 </a:t>
            </a:r>
            <a:r>
              <a:rPr lang="ru-RU" sz="1400" dirty="0">
                <a:latin typeface="Times New Roman"/>
                <a:ea typeface="Times New Roman"/>
              </a:rPr>
              <a:t>год и на плановый период </a:t>
            </a:r>
            <a:r>
              <a:rPr lang="ru-RU" sz="1400" dirty="0" smtClean="0">
                <a:latin typeface="Times New Roman"/>
                <a:ea typeface="Times New Roman"/>
              </a:rPr>
              <a:t>2024 </a:t>
            </a:r>
            <a:r>
              <a:rPr lang="ru-RU" sz="1400" dirty="0">
                <a:latin typeface="Times New Roman"/>
                <a:ea typeface="Times New Roman"/>
              </a:rPr>
              <a:t>и </a:t>
            </a:r>
            <a:r>
              <a:rPr lang="ru-RU" sz="1400" dirty="0" smtClean="0">
                <a:latin typeface="Times New Roman"/>
                <a:ea typeface="Times New Roman"/>
              </a:rPr>
              <a:t>2025 годов»</a:t>
            </a:r>
            <a:endParaRPr lang="ru-RU" sz="1400" dirty="0">
              <a:effectLst>
                <a:outerShdw blurRad="38100" dist="38100" dir="2700000" algn="tl">
                  <a:srgbClr val="000000">
                    <a:alpha val="43137"/>
                  </a:srgbClr>
                </a:outerShdw>
              </a:effectLst>
            </a:endParaRPr>
          </a:p>
        </p:txBody>
      </p:sp>
      <p:pic>
        <p:nvPicPr>
          <p:cNvPr id="5185" name="Picture 6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75856" y="2564903"/>
            <a:ext cx="1584177" cy="154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5219"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343665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827584" y="2060848"/>
            <a:ext cx="7704856" cy="461169"/>
          </a:xfrm>
          <a:prstGeom prst="rect">
            <a:avLst/>
          </a:prstGeom>
          <a:solidFill>
            <a:schemeClr val="accent6">
              <a:lumMod val="20000"/>
              <a:lumOff val="80000"/>
            </a:schemeClr>
          </a:solidFill>
          <a:ln>
            <a:solidFill>
              <a:schemeClr val="accent2">
                <a:lumMod val="40000"/>
                <a:lumOff val="60000"/>
              </a:schemeClr>
            </a:solidFill>
            <a:headEnd/>
            <a:tailEnd/>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anchor="ctr"/>
          <a:lstStyle/>
          <a:p>
            <a:pPr algn="ctr"/>
            <a:r>
              <a:rPr lang="ru-RU" sz="28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Особенности планирования расходов </a:t>
            </a:r>
            <a:r>
              <a:rPr lang="ru-RU" sz="28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бюджета </a:t>
            </a:r>
            <a:endParaRPr lang="ru-RU" sz="28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Заголовок 1"/>
          <p:cNvSpPr txBox="1">
            <a:spLocks/>
          </p:cNvSpPr>
          <p:nvPr/>
        </p:nvSpPr>
        <p:spPr bwMode="auto">
          <a:xfrm>
            <a:off x="539552" y="476672"/>
            <a:ext cx="4320480" cy="1224136"/>
          </a:xfrm>
          <a:prstGeom prst="rect">
            <a:avLst/>
          </a:prstGeom>
          <a:solidFill>
            <a:schemeClr val="accent1">
              <a:lumMod val="60000"/>
              <a:lumOff val="40000"/>
            </a:schemeClr>
          </a:solidFill>
          <a:ln>
            <a:headEnd/>
            <a:tailEnd/>
          </a:ln>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anchor="ctr"/>
          <a:lstStyle/>
          <a:p>
            <a:pPr algn="ctr"/>
            <a:r>
              <a:rPr lang="ru-RU" sz="4800" b="1" dirty="0" smtClean="0">
                <a:solidFill>
                  <a:srgbClr val="C00000"/>
                </a:solidFill>
                <a:latin typeface="Times New Roman" pitchFamily="18" charset="0"/>
                <a:cs typeface="Times New Roman" pitchFamily="18" charset="0"/>
              </a:rPr>
              <a:t>РАСХОДЫ </a:t>
            </a:r>
            <a:endParaRPr lang="ru-RU" sz="4800" b="1" dirty="0">
              <a:solidFill>
                <a:srgbClr val="C00000"/>
              </a:solidFill>
              <a:latin typeface="Times New Roman" pitchFamily="18" charset="0"/>
              <a:cs typeface="Times New Roman" pitchFamily="18" charset="0"/>
            </a:endParaRPr>
          </a:p>
        </p:txBody>
      </p:sp>
      <p:pic>
        <p:nvPicPr>
          <p:cNvPr id="6" name="Рисунок 5" descr="https://im3-tub-ru.yandex.net/i?id=3528c235becb8596bc7e788b88a511b2&amp;n=33&amp;h=190&amp;w=28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4624"/>
            <a:ext cx="3672408" cy="2016224"/>
          </a:xfrm>
          <a:prstGeom prst="rect">
            <a:avLst/>
          </a:prstGeom>
          <a:noFill/>
          <a:ln>
            <a:noFill/>
          </a:ln>
        </p:spPr>
      </p:pic>
      <p:sp>
        <p:nvSpPr>
          <p:cNvPr id="8" name="Прямоугольник 7"/>
          <p:cNvSpPr/>
          <p:nvPr/>
        </p:nvSpPr>
        <p:spPr>
          <a:xfrm>
            <a:off x="611560" y="2636912"/>
            <a:ext cx="8064896" cy="3816429"/>
          </a:xfrm>
          <a:prstGeom prst="rect">
            <a:avLst/>
          </a:prstGeom>
          <a:solidFill>
            <a:schemeClr val="accent6">
              <a:lumMod val="20000"/>
              <a:lumOff val="80000"/>
            </a:schemeClr>
          </a:solidFill>
          <a:ln>
            <a:solidFill>
              <a:schemeClr val="accent2">
                <a:lumMod val="40000"/>
                <a:lumOff val="60000"/>
              </a:schemeClr>
            </a:solidFill>
          </a:ln>
          <a:effectLst>
            <a:innerShdw blurRad="114300">
              <a:prstClr val="black"/>
            </a:innerShdw>
          </a:effectLst>
        </p:spPr>
        <p:txBody>
          <a:bodyPr wrap="square">
            <a:spAutoFit/>
          </a:bodyPr>
          <a:lstStyle/>
          <a:p>
            <a:pPr algn="just">
              <a:spcAft>
                <a:spcPts val="0"/>
              </a:spcAft>
            </a:pPr>
            <a:r>
              <a:rPr lang="ru-RU" sz="1100" dirty="0">
                <a:latin typeface="Times New Roman"/>
                <a:ea typeface="Times New Roman"/>
              </a:rPr>
              <a:t> Формирование расходов бюджета Зеленчукского муниципального района на </a:t>
            </a:r>
            <a:r>
              <a:rPr lang="ru-RU" sz="1100" dirty="0" smtClean="0">
                <a:latin typeface="Times New Roman"/>
                <a:ea typeface="Times New Roman"/>
              </a:rPr>
              <a:t>2023 </a:t>
            </a:r>
            <a:r>
              <a:rPr lang="ru-RU" sz="1100" dirty="0">
                <a:latin typeface="Times New Roman"/>
                <a:ea typeface="Times New Roman"/>
              </a:rPr>
              <a:t>год и на плановый период </a:t>
            </a:r>
            <a:r>
              <a:rPr lang="ru-RU" sz="1100" dirty="0" smtClean="0">
                <a:latin typeface="Times New Roman"/>
                <a:ea typeface="Times New Roman"/>
              </a:rPr>
              <a:t>2024 </a:t>
            </a:r>
            <a:r>
              <a:rPr lang="ru-RU" sz="1100" dirty="0">
                <a:latin typeface="Times New Roman"/>
                <a:ea typeface="Times New Roman"/>
              </a:rPr>
              <a:t>и </a:t>
            </a:r>
            <a:r>
              <a:rPr lang="ru-RU" sz="1100" dirty="0" smtClean="0">
                <a:latin typeface="Times New Roman"/>
                <a:ea typeface="Times New Roman"/>
              </a:rPr>
              <a:t>2025 </a:t>
            </a:r>
            <a:r>
              <a:rPr lang="ru-RU" sz="1100" dirty="0">
                <a:latin typeface="Times New Roman"/>
                <a:ea typeface="Times New Roman"/>
              </a:rPr>
              <a:t>годов проводилось в условиях сохранения недостатка ресурсов для удовлетворения потребностей бюджетной сферы с учетом необходимости решения важнейших социальных и экономических задач и обеспечения  расходных обязательств Зеленчукского муниципального района.</a:t>
            </a:r>
            <a:endParaRPr lang="ru-RU" sz="1050" dirty="0">
              <a:latin typeface="Times New Roman"/>
              <a:ea typeface="Times New Roman"/>
            </a:endParaRPr>
          </a:p>
          <a:p>
            <a:pPr algn="just">
              <a:spcAft>
                <a:spcPts val="0"/>
              </a:spcAft>
            </a:pPr>
            <a:r>
              <a:rPr lang="ru-RU" sz="1100" dirty="0">
                <a:latin typeface="Times New Roman"/>
                <a:ea typeface="Times New Roman"/>
              </a:rPr>
              <a:t>          В части передаваемой субвенции учитывается с 1 января </a:t>
            </a:r>
            <a:r>
              <a:rPr lang="ru-RU" sz="1100" dirty="0" smtClean="0">
                <a:latin typeface="Times New Roman"/>
                <a:ea typeface="Times New Roman"/>
              </a:rPr>
              <a:t>2023 </a:t>
            </a:r>
            <a:r>
              <a:rPr lang="ru-RU" sz="1100" dirty="0">
                <a:latin typeface="Times New Roman"/>
                <a:ea typeface="Times New Roman"/>
              </a:rPr>
              <a:t>года размер денежных средств, предназначенных для ежемесячной денежной выплаты опекунам (попечителям), приемным родителям на содержание находящихся под опекой (попечительством) детей-сирот и детей, оставшихся без попечения родителей в возрасте от 0 до </a:t>
            </a:r>
            <a:r>
              <a:rPr lang="ru-RU" sz="1100" dirty="0" smtClean="0">
                <a:latin typeface="Times New Roman"/>
                <a:ea typeface="Times New Roman"/>
              </a:rPr>
              <a:t>18 лет  </a:t>
            </a:r>
            <a:r>
              <a:rPr lang="ru-RU" sz="1100" dirty="0">
                <a:latin typeface="Times New Roman"/>
                <a:ea typeface="Times New Roman"/>
              </a:rPr>
              <a:t>составит </a:t>
            </a:r>
            <a:r>
              <a:rPr lang="ru-RU" sz="1100" dirty="0" smtClean="0">
                <a:latin typeface="Times New Roman"/>
                <a:ea typeface="Times New Roman"/>
              </a:rPr>
              <a:t>13637,0 </a:t>
            </a:r>
            <a:r>
              <a:rPr lang="ru-RU" sz="1100" dirty="0">
                <a:latin typeface="Times New Roman"/>
                <a:ea typeface="Times New Roman"/>
              </a:rPr>
              <a:t>рублей на одного </a:t>
            </a:r>
            <a:r>
              <a:rPr lang="ru-RU" sz="1100" dirty="0" smtClean="0">
                <a:latin typeface="Times New Roman"/>
                <a:ea typeface="Times New Roman"/>
              </a:rPr>
              <a:t>ребенка</a:t>
            </a:r>
            <a:r>
              <a:rPr lang="ru-RU" sz="1100" dirty="0">
                <a:latin typeface="Times New Roman"/>
                <a:ea typeface="Times New Roman"/>
              </a:rPr>
              <a:t> </a:t>
            </a:r>
            <a:r>
              <a:rPr lang="ru-RU" sz="1100" dirty="0" smtClean="0">
                <a:latin typeface="Times New Roman"/>
                <a:ea typeface="Times New Roman"/>
              </a:rPr>
              <a:t> </a:t>
            </a:r>
            <a:r>
              <a:rPr lang="ru-RU" sz="1100" dirty="0">
                <a:latin typeface="Times New Roman"/>
                <a:ea typeface="Times New Roman"/>
              </a:rPr>
              <a:t>и размер ежемесячного вознаграждения, причитающегося приемному родителю составит </a:t>
            </a:r>
            <a:r>
              <a:rPr lang="ru-RU" sz="1100" dirty="0" smtClean="0">
                <a:latin typeface="Times New Roman"/>
                <a:ea typeface="Times New Roman"/>
              </a:rPr>
              <a:t>18350,0 </a:t>
            </a:r>
            <a:r>
              <a:rPr lang="ru-RU" sz="1100" dirty="0">
                <a:latin typeface="Times New Roman"/>
                <a:ea typeface="Times New Roman"/>
              </a:rPr>
              <a:t>рублей с учетом начислений, на каждого ребенка, взятого на воспитание в семью. </a:t>
            </a:r>
            <a:endParaRPr lang="ru-RU" sz="1050" dirty="0">
              <a:latin typeface="Times New Roman"/>
              <a:ea typeface="Times New Roman"/>
            </a:endParaRPr>
          </a:p>
          <a:p>
            <a:pPr algn="just">
              <a:spcAft>
                <a:spcPts val="0"/>
              </a:spcAft>
            </a:pPr>
            <a:r>
              <a:rPr lang="ru-RU" sz="1100" dirty="0">
                <a:latin typeface="Times New Roman"/>
                <a:ea typeface="Times New Roman"/>
              </a:rPr>
              <a:t>          С 1 января </a:t>
            </a:r>
            <a:r>
              <a:rPr lang="ru-RU" sz="1100" dirty="0" smtClean="0">
                <a:latin typeface="Times New Roman"/>
                <a:ea typeface="Times New Roman"/>
              </a:rPr>
              <a:t>2023 </a:t>
            </a:r>
            <a:r>
              <a:rPr lang="ru-RU" sz="1100" dirty="0">
                <a:latin typeface="Times New Roman"/>
                <a:ea typeface="Times New Roman"/>
              </a:rPr>
              <a:t>года размер ежемесячной денежной выплаты, назначаемой в случае рождения третьего ребенка или последующих детей до достижения ребенком трех лет установлен  в размере </a:t>
            </a:r>
            <a:r>
              <a:rPr lang="ru-RU" sz="1100" dirty="0" smtClean="0">
                <a:latin typeface="Times New Roman"/>
                <a:ea typeface="Times New Roman"/>
              </a:rPr>
              <a:t>13206,0 </a:t>
            </a:r>
            <a:r>
              <a:rPr lang="ru-RU" sz="1100" dirty="0">
                <a:latin typeface="Times New Roman"/>
                <a:ea typeface="Times New Roman"/>
              </a:rPr>
              <a:t>рублей.</a:t>
            </a:r>
            <a:endParaRPr lang="ru-RU" sz="1050" dirty="0">
              <a:latin typeface="Times New Roman"/>
              <a:ea typeface="Times New Roman"/>
            </a:endParaRPr>
          </a:p>
          <a:p>
            <a:pPr algn="just">
              <a:spcAft>
                <a:spcPts val="0"/>
              </a:spcAft>
            </a:pPr>
            <a:r>
              <a:rPr lang="ru-RU" sz="1100" dirty="0">
                <a:latin typeface="Times New Roman"/>
                <a:ea typeface="Times New Roman"/>
              </a:rPr>
              <a:t>          Формирование объема и структуры расходов бюджета Зеленчукского муниципального</a:t>
            </a:r>
            <a:r>
              <a:rPr lang="ru-RU" sz="1100" b="1" dirty="0">
                <a:latin typeface="Times New Roman"/>
                <a:ea typeface="Times New Roman"/>
              </a:rPr>
              <a:t> </a:t>
            </a:r>
            <a:r>
              <a:rPr lang="ru-RU" sz="1100" dirty="0">
                <a:latin typeface="Times New Roman"/>
                <a:ea typeface="Times New Roman"/>
              </a:rPr>
              <a:t>района</a:t>
            </a:r>
            <a:r>
              <a:rPr lang="ru-RU" sz="1100" b="1" dirty="0">
                <a:latin typeface="Times New Roman"/>
                <a:ea typeface="Times New Roman"/>
              </a:rPr>
              <a:t> </a:t>
            </a:r>
            <a:r>
              <a:rPr lang="ru-RU" sz="1100" dirty="0">
                <a:latin typeface="Times New Roman"/>
                <a:ea typeface="Times New Roman"/>
              </a:rPr>
              <a:t>на </a:t>
            </a:r>
            <a:r>
              <a:rPr lang="ru-RU" sz="1100" dirty="0" smtClean="0">
                <a:latin typeface="Times New Roman"/>
                <a:ea typeface="Times New Roman"/>
              </a:rPr>
              <a:t>2023 </a:t>
            </a:r>
            <a:r>
              <a:rPr lang="ru-RU" sz="1100" dirty="0">
                <a:latin typeface="Times New Roman"/>
                <a:ea typeface="Times New Roman"/>
              </a:rPr>
              <a:t>год будет осуществляться исходя из следующих основных подходов:</a:t>
            </a:r>
            <a:endParaRPr lang="ru-RU" sz="1050" dirty="0">
              <a:latin typeface="Times New Roman"/>
              <a:ea typeface="Times New Roman"/>
            </a:endParaRPr>
          </a:p>
          <a:p>
            <a:pPr algn="just">
              <a:spcAft>
                <a:spcPts val="0"/>
              </a:spcAft>
            </a:pPr>
            <a:r>
              <a:rPr lang="ru-RU" sz="1100" dirty="0">
                <a:latin typeface="Times New Roman"/>
                <a:ea typeface="Times New Roman"/>
              </a:rPr>
              <a:t>          Определение «базовых» объемов бюджетных ассигнований бюджета Зеленчукского муниципального</a:t>
            </a:r>
            <a:r>
              <a:rPr lang="ru-RU" sz="1100" b="1" dirty="0">
                <a:latin typeface="Times New Roman"/>
                <a:ea typeface="Times New Roman"/>
              </a:rPr>
              <a:t> </a:t>
            </a:r>
            <a:r>
              <a:rPr lang="ru-RU" sz="1100" dirty="0">
                <a:latin typeface="Times New Roman"/>
                <a:ea typeface="Times New Roman"/>
              </a:rPr>
              <a:t>района на </a:t>
            </a:r>
            <a:r>
              <a:rPr lang="ru-RU" sz="1100" dirty="0" smtClean="0">
                <a:latin typeface="Times New Roman"/>
                <a:ea typeface="Times New Roman"/>
              </a:rPr>
              <a:t>2023 </a:t>
            </a:r>
            <a:r>
              <a:rPr lang="ru-RU" sz="1100" dirty="0">
                <a:latin typeface="Times New Roman"/>
                <a:ea typeface="Times New Roman"/>
              </a:rPr>
              <a:t>год и на плановый период </a:t>
            </a:r>
            <a:r>
              <a:rPr lang="ru-RU" sz="1100" dirty="0" smtClean="0">
                <a:latin typeface="Times New Roman"/>
                <a:ea typeface="Times New Roman"/>
              </a:rPr>
              <a:t>2024 </a:t>
            </a:r>
            <a:r>
              <a:rPr lang="ru-RU" sz="1100" dirty="0">
                <a:latin typeface="Times New Roman"/>
                <a:ea typeface="Times New Roman"/>
              </a:rPr>
              <a:t>и </a:t>
            </a:r>
            <a:r>
              <a:rPr lang="ru-RU" sz="1100" dirty="0" smtClean="0">
                <a:latin typeface="Times New Roman"/>
                <a:ea typeface="Times New Roman"/>
              </a:rPr>
              <a:t>2025 </a:t>
            </a:r>
            <a:r>
              <a:rPr lang="ru-RU" sz="1100" dirty="0">
                <a:latin typeface="Times New Roman"/>
                <a:ea typeface="Times New Roman"/>
              </a:rPr>
              <a:t>годов на основе решения Совета Зеленчукского муниципального</a:t>
            </a:r>
            <a:r>
              <a:rPr lang="ru-RU" sz="1100" b="1" dirty="0">
                <a:latin typeface="Times New Roman"/>
                <a:ea typeface="Times New Roman"/>
              </a:rPr>
              <a:t> </a:t>
            </a:r>
            <a:r>
              <a:rPr lang="ru-RU" sz="1100" dirty="0">
                <a:latin typeface="Times New Roman"/>
                <a:ea typeface="Times New Roman"/>
              </a:rPr>
              <a:t>района</a:t>
            </a:r>
            <a:r>
              <a:rPr lang="ru-RU" sz="1100" b="1" dirty="0">
                <a:latin typeface="Times New Roman"/>
                <a:ea typeface="Times New Roman"/>
              </a:rPr>
              <a:t> </a:t>
            </a:r>
            <a:r>
              <a:rPr lang="ru-RU" sz="1100" dirty="0" smtClean="0">
                <a:latin typeface="Times New Roman"/>
                <a:ea typeface="Times New Roman"/>
              </a:rPr>
              <a:t>четвертого </a:t>
            </a:r>
            <a:r>
              <a:rPr lang="ru-RU" sz="1100" dirty="0">
                <a:latin typeface="Times New Roman"/>
                <a:ea typeface="Times New Roman"/>
              </a:rPr>
              <a:t>созыва от </a:t>
            </a:r>
            <a:r>
              <a:rPr lang="ru-RU" sz="1100" dirty="0" smtClean="0">
                <a:latin typeface="Times New Roman"/>
                <a:ea typeface="Times New Roman"/>
              </a:rPr>
              <a:t>27.12.2021 № 129 </a:t>
            </a:r>
            <a:r>
              <a:rPr lang="ru-RU" sz="1100" dirty="0">
                <a:latin typeface="Times New Roman"/>
                <a:ea typeface="Times New Roman"/>
              </a:rPr>
              <a:t>«О бюджете Зеленчукского муниципального</a:t>
            </a:r>
            <a:r>
              <a:rPr lang="ru-RU" sz="1100" b="1" dirty="0">
                <a:latin typeface="Times New Roman"/>
                <a:ea typeface="Times New Roman"/>
              </a:rPr>
              <a:t> </a:t>
            </a:r>
            <a:r>
              <a:rPr lang="ru-RU" sz="1100" dirty="0">
                <a:latin typeface="Times New Roman"/>
                <a:ea typeface="Times New Roman"/>
              </a:rPr>
              <a:t>района</a:t>
            </a:r>
            <a:r>
              <a:rPr lang="ru-RU" sz="1100" b="1" dirty="0">
                <a:latin typeface="Times New Roman"/>
                <a:ea typeface="Times New Roman"/>
              </a:rPr>
              <a:t> </a:t>
            </a:r>
            <a:r>
              <a:rPr lang="ru-RU" sz="1100" dirty="0">
                <a:latin typeface="Times New Roman"/>
                <a:ea typeface="Times New Roman"/>
              </a:rPr>
              <a:t>Карачаево-Черкесской Республики на </a:t>
            </a:r>
            <a:r>
              <a:rPr lang="ru-RU" sz="1100" dirty="0" smtClean="0">
                <a:latin typeface="Times New Roman"/>
                <a:ea typeface="Times New Roman"/>
              </a:rPr>
              <a:t>2022 </a:t>
            </a:r>
            <a:r>
              <a:rPr lang="ru-RU" sz="1100" dirty="0">
                <a:latin typeface="Times New Roman"/>
                <a:ea typeface="Times New Roman"/>
              </a:rPr>
              <a:t>год и плановый период </a:t>
            </a:r>
            <a:r>
              <a:rPr lang="ru-RU" sz="1100" dirty="0" smtClean="0">
                <a:latin typeface="Times New Roman"/>
                <a:ea typeface="Times New Roman"/>
              </a:rPr>
              <a:t>2023 </a:t>
            </a:r>
            <a:r>
              <a:rPr lang="ru-RU" sz="1100" dirty="0">
                <a:latin typeface="Times New Roman"/>
                <a:ea typeface="Times New Roman"/>
              </a:rPr>
              <a:t>и </a:t>
            </a:r>
            <a:r>
              <a:rPr lang="ru-RU" sz="1100" dirty="0" smtClean="0">
                <a:latin typeface="Times New Roman"/>
                <a:ea typeface="Times New Roman"/>
              </a:rPr>
              <a:t>2024 </a:t>
            </a:r>
            <a:r>
              <a:rPr lang="ru-RU" sz="1100" dirty="0">
                <a:latin typeface="Times New Roman"/>
                <a:ea typeface="Times New Roman"/>
              </a:rPr>
              <a:t>годов».</a:t>
            </a:r>
            <a:endParaRPr lang="ru-RU" sz="1050" dirty="0">
              <a:latin typeface="Times New Roman"/>
              <a:ea typeface="Times New Roman"/>
            </a:endParaRPr>
          </a:p>
          <a:p>
            <a:pPr algn="just">
              <a:spcAft>
                <a:spcPts val="0"/>
              </a:spcAft>
            </a:pPr>
            <a:r>
              <a:rPr lang="ru-RU" sz="1100" dirty="0">
                <a:latin typeface="Times New Roman"/>
                <a:ea typeface="Times New Roman"/>
              </a:rPr>
              <a:t>          Уточнение «базовых» объемов бюджетных ассигнований на </a:t>
            </a:r>
            <a:r>
              <a:rPr lang="ru-RU" sz="1100" dirty="0" smtClean="0">
                <a:latin typeface="Times New Roman"/>
                <a:ea typeface="Times New Roman"/>
              </a:rPr>
              <a:t>2023 </a:t>
            </a:r>
            <a:r>
              <a:rPr lang="ru-RU" sz="1100" dirty="0">
                <a:latin typeface="Times New Roman"/>
                <a:ea typeface="Times New Roman"/>
              </a:rPr>
              <a:t>год и на плановый период </a:t>
            </a:r>
            <a:r>
              <a:rPr lang="ru-RU" sz="1100" dirty="0" smtClean="0">
                <a:latin typeface="Times New Roman"/>
                <a:ea typeface="Times New Roman"/>
              </a:rPr>
              <a:t>2024 </a:t>
            </a:r>
            <a:r>
              <a:rPr lang="ru-RU" sz="1100" dirty="0">
                <a:latin typeface="Times New Roman"/>
                <a:ea typeface="Times New Roman"/>
              </a:rPr>
              <a:t>и </a:t>
            </a:r>
            <a:r>
              <a:rPr lang="ru-RU" sz="1100" dirty="0" smtClean="0">
                <a:latin typeface="Times New Roman"/>
                <a:ea typeface="Times New Roman"/>
              </a:rPr>
              <a:t>2025 </a:t>
            </a:r>
            <a:r>
              <a:rPr lang="ru-RU" sz="1100" dirty="0">
                <a:latin typeface="Times New Roman"/>
                <a:ea typeface="Times New Roman"/>
              </a:rPr>
              <a:t>годов будет осуществляться в режиме жесткой экономии бюджетных средств</a:t>
            </a:r>
            <a:r>
              <a:rPr lang="ru-RU" sz="1100" dirty="0" smtClean="0">
                <a:latin typeface="Times New Roman"/>
                <a:ea typeface="Times New Roman"/>
              </a:rPr>
              <a:t>.</a:t>
            </a:r>
          </a:p>
          <a:p>
            <a:pPr algn="just">
              <a:spcAft>
                <a:spcPts val="0"/>
              </a:spcAft>
            </a:pPr>
            <a:r>
              <a:rPr lang="ru-RU" sz="1100" dirty="0">
                <a:latin typeface="Times New Roman"/>
                <a:ea typeface="Times New Roman"/>
              </a:rPr>
              <a:t> На выполнение собственных полномочий, при определении расходной части бюджета, учитывается недостаточность источников доходов районного бюджета, </a:t>
            </a:r>
            <a:r>
              <a:rPr lang="ru-RU" sz="1100" dirty="0" smtClean="0">
                <a:latin typeface="Times New Roman"/>
                <a:ea typeface="Times New Roman"/>
              </a:rPr>
              <a:t>учитывая </a:t>
            </a:r>
            <a:r>
              <a:rPr lang="ru-RU" sz="1100" dirty="0">
                <a:latin typeface="Times New Roman"/>
                <a:ea typeface="Times New Roman"/>
              </a:rPr>
              <a:t>высокую неопределенность в оценке последствий сложной экономической ситуации в </a:t>
            </a:r>
            <a:r>
              <a:rPr lang="ru-RU" sz="1100" dirty="0" smtClean="0">
                <a:latin typeface="Times New Roman"/>
                <a:ea typeface="Times New Roman"/>
              </a:rPr>
              <a:t>2022 </a:t>
            </a:r>
            <a:r>
              <a:rPr lang="ru-RU" sz="1100" dirty="0">
                <a:latin typeface="Times New Roman"/>
                <a:ea typeface="Times New Roman"/>
              </a:rPr>
              <a:t>году, </a:t>
            </a:r>
            <a:r>
              <a:rPr lang="ru-RU" sz="1100" dirty="0" smtClean="0">
                <a:latin typeface="Times New Roman"/>
                <a:ea typeface="Times New Roman"/>
              </a:rPr>
              <a:t>следовательно</a:t>
            </a:r>
            <a:r>
              <a:rPr lang="ru-RU" sz="1100" dirty="0">
                <a:latin typeface="Times New Roman"/>
                <a:ea typeface="Times New Roman"/>
              </a:rPr>
              <a:t>, расходы запланированы в пределах прошлого </a:t>
            </a:r>
            <a:r>
              <a:rPr lang="ru-RU" sz="1100" dirty="0" smtClean="0">
                <a:latin typeface="Times New Roman"/>
                <a:ea typeface="Times New Roman"/>
              </a:rPr>
              <a:t>года.</a:t>
            </a:r>
            <a:endParaRPr lang="ru-RU" sz="1100" dirty="0">
              <a:latin typeface="+mj-lt"/>
              <a:cs typeface="Tahoma" pitchFamily="34" charset="0"/>
            </a:endParaRPr>
          </a:p>
        </p:txBody>
      </p:sp>
    </p:spTree>
    <p:extLst>
      <p:ext uri="{BB962C8B-B14F-4D97-AF65-F5344CB8AC3E}">
        <p14:creationId xmlns:p14="http://schemas.microsoft.com/office/powerpoint/2010/main" val="3486026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C:\Documents and Settings\Aminat\Local Settings\Temporary Internet Files\Content.Word\untitled.bmp"/>
          <p:cNvPicPr/>
          <p:nvPr/>
        </p:nvPicPr>
        <p:blipFill>
          <a:blip r:embed="rId2">
            <a:extLst>
              <a:ext uri="{28A0092B-C50C-407E-A947-70E740481C1C}">
                <a14:useLocalDpi xmlns:a14="http://schemas.microsoft.com/office/drawing/2010/main" val="0"/>
              </a:ext>
            </a:extLst>
          </a:blip>
          <a:srcRect/>
          <a:stretch>
            <a:fillRect/>
          </a:stretch>
        </p:blipFill>
        <p:spPr bwMode="auto">
          <a:xfrm>
            <a:off x="1787087" y="2715100"/>
            <a:ext cx="5809249" cy="3051359"/>
          </a:xfrm>
          <a:prstGeom prst="rect">
            <a:avLst/>
          </a:prstGeom>
          <a:noFill/>
          <a:ln>
            <a:noFill/>
          </a:ln>
        </p:spPr>
      </p:pic>
      <p:pic>
        <p:nvPicPr>
          <p:cNvPr id="17" name="Рисунок 16" descr="https://im1-tub-ru.yandex.net/i?id=06ae79bafd2a5d6cdf7415e764406055&amp;n=33&amp;h=190&amp;w=285">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771800" y="5455204"/>
            <a:ext cx="3168352" cy="1358171"/>
          </a:xfrm>
          <a:prstGeom prst="rect">
            <a:avLst/>
          </a:prstGeom>
          <a:noFill/>
          <a:ln>
            <a:noFill/>
          </a:ln>
        </p:spPr>
      </p:pic>
      <p:pic>
        <p:nvPicPr>
          <p:cNvPr id="16" name="Рисунок 15" descr="https://im1-tub-ru.yandex.net/i?id=aa9266a2f8c8e95b10de845246ef2bd5&amp;n=33&amp;h=190&amp;w=286">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07504" y="4394668"/>
            <a:ext cx="2736304" cy="2202684"/>
          </a:xfrm>
          <a:prstGeom prst="rect">
            <a:avLst/>
          </a:prstGeom>
          <a:noFill/>
          <a:ln>
            <a:noFill/>
          </a:ln>
        </p:spPr>
      </p:pic>
      <p:pic>
        <p:nvPicPr>
          <p:cNvPr id="15" name="Рисунок 14" descr="C:\Documents and Settings\Aminat\Local Settings\Temporary Internet Files\Content.Word\image206927952.jpg"/>
          <p:cNvPicPr/>
          <p:nvPr/>
        </p:nvPicPr>
        <p:blipFill>
          <a:blip r:embed="rId7">
            <a:extLst>
              <a:ext uri="{28A0092B-C50C-407E-A947-70E740481C1C}">
                <a14:useLocalDpi xmlns:a14="http://schemas.microsoft.com/office/drawing/2010/main" val="0"/>
              </a:ext>
            </a:extLst>
          </a:blip>
          <a:srcRect/>
          <a:stretch>
            <a:fillRect/>
          </a:stretch>
        </p:blipFill>
        <p:spPr bwMode="auto">
          <a:xfrm>
            <a:off x="5925942" y="4379297"/>
            <a:ext cx="3149975" cy="2151817"/>
          </a:xfrm>
          <a:prstGeom prst="rect">
            <a:avLst/>
          </a:prstGeom>
          <a:noFill/>
          <a:ln>
            <a:noFill/>
          </a:ln>
        </p:spPr>
      </p:pic>
      <p:sp>
        <p:nvSpPr>
          <p:cNvPr id="13" name="Ромб 12"/>
          <p:cNvSpPr/>
          <p:nvPr/>
        </p:nvSpPr>
        <p:spPr>
          <a:xfrm>
            <a:off x="179512" y="5033714"/>
            <a:ext cx="4337060" cy="1779662"/>
          </a:xfrm>
          <a:prstGeom prst="diamond">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Ромб 11"/>
          <p:cNvSpPr/>
          <p:nvPr/>
        </p:nvSpPr>
        <p:spPr>
          <a:xfrm>
            <a:off x="5148064" y="5554443"/>
            <a:ext cx="3528391" cy="1186925"/>
          </a:xfrm>
          <a:prstGeom prst="diamond">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Выноска-облако 10"/>
          <p:cNvSpPr/>
          <p:nvPr/>
        </p:nvSpPr>
        <p:spPr>
          <a:xfrm rot="243955">
            <a:off x="245061" y="3447441"/>
            <a:ext cx="3782253" cy="1418677"/>
          </a:xfrm>
          <a:prstGeom prst="cloudCallout">
            <a:avLst>
              <a:gd name="adj1" fmla="val -8469"/>
              <a:gd name="adj2" fmla="val 30185"/>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10" name="Семиугольник 9"/>
          <p:cNvSpPr/>
          <p:nvPr/>
        </p:nvSpPr>
        <p:spPr>
          <a:xfrm rot="10800000">
            <a:off x="788737" y="548681"/>
            <a:ext cx="7743703" cy="2736302"/>
          </a:xfrm>
          <a:prstGeom prst="heptagon">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Выноска-облако 1"/>
          <p:cNvSpPr/>
          <p:nvPr/>
        </p:nvSpPr>
        <p:spPr>
          <a:xfrm rot="10800000">
            <a:off x="4966211" y="3465003"/>
            <a:ext cx="3782253" cy="1548172"/>
          </a:xfrm>
          <a:prstGeom prst="cloudCallout">
            <a:avLst>
              <a:gd name="adj1" fmla="val -8469"/>
              <a:gd name="adj2" fmla="val 30185"/>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5" name="Прямоугольник 4"/>
          <p:cNvSpPr/>
          <p:nvPr/>
        </p:nvSpPr>
        <p:spPr>
          <a:xfrm>
            <a:off x="1475656" y="764704"/>
            <a:ext cx="6696744" cy="1938992"/>
          </a:xfrm>
          <a:prstGeom prst="rect">
            <a:avLst/>
          </a:prstGeom>
          <a:noFill/>
        </p:spPr>
        <p:txBody>
          <a:bodyPr wrap="square">
            <a:spAutoFit/>
          </a:bodyPr>
          <a:lstStyle/>
          <a:p>
            <a:pPr algn="ctr"/>
            <a:r>
              <a:rPr lang="ru-RU" sz="1200" b="1" dirty="0">
                <a:solidFill>
                  <a:schemeClr val="accent5">
                    <a:lumMod val="50000"/>
                  </a:schemeClr>
                </a:solidFill>
                <a:latin typeface="Times New Roman" pitchFamily="18" charset="0"/>
                <a:cs typeface="Times New Roman" pitchFamily="18" charset="0"/>
              </a:rPr>
              <a:t>Формирование расходов бюджетов бюджетной системы </a:t>
            </a:r>
            <a:endParaRPr lang="ru-RU" sz="1200" b="1" dirty="0" smtClean="0">
              <a:solidFill>
                <a:schemeClr val="accent5">
                  <a:lumMod val="50000"/>
                </a:schemeClr>
              </a:solidFill>
              <a:latin typeface="Times New Roman" pitchFamily="18" charset="0"/>
              <a:cs typeface="Times New Roman" pitchFamily="18" charset="0"/>
            </a:endParaRPr>
          </a:p>
          <a:p>
            <a:pPr algn="ctr"/>
            <a:r>
              <a:rPr lang="ru-RU" sz="1200" b="1" dirty="0" smtClean="0">
                <a:solidFill>
                  <a:schemeClr val="accent5">
                    <a:lumMod val="50000"/>
                  </a:schemeClr>
                </a:solidFill>
                <a:latin typeface="Times New Roman" pitchFamily="18" charset="0"/>
                <a:cs typeface="Times New Roman" pitchFamily="18" charset="0"/>
              </a:rPr>
              <a:t>Российской </a:t>
            </a:r>
            <a:r>
              <a:rPr lang="ru-RU" sz="1200" b="1" dirty="0">
                <a:solidFill>
                  <a:schemeClr val="accent5">
                    <a:lumMod val="50000"/>
                  </a:schemeClr>
                </a:solidFill>
                <a:latin typeface="Times New Roman" pitchFamily="18" charset="0"/>
                <a:cs typeface="Times New Roman" pitchFamily="18" charset="0"/>
              </a:rPr>
              <a:t>Федерации </a:t>
            </a:r>
            <a:r>
              <a:rPr lang="ru-RU" sz="1200" b="1" dirty="0" smtClean="0">
                <a:solidFill>
                  <a:schemeClr val="accent5">
                    <a:lumMod val="50000"/>
                  </a:schemeClr>
                </a:solidFill>
                <a:latin typeface="Times New Roman" pitchFamily="18" charset="0"/>
                <a:cs typeface="Times New Roman" pitchFamily="18" charset="0"/>
              </a:rPr>
              <a:t>осуществляется </a:t>
            </a:r>
            <a:r>
              <a:rPr lang="ru-RU" sz="1200" b="1" dirty="0">
                <a:solidFill>
                  <a:schemeClr val="accent5">
                    <a:lumMod val="50000"/>
                  </a:schemeClr>
                </a:solidFill>
                <a:latin typeface="Times New Roman" pitchFamily="18" charset="0"/>
                <a:cs typeface="Times New Roman" pitchFamily="18" charset="0"/>
              </a:rPr>
              <a:t>в соответствии с расходными </a:t>
            </a:r>
            <a:endParaRPr lang="ru-RU" sz="1200" b="1" dirty="0" smtClean="0">
              <a:solidFill>
                <a:schemeClr val="accent5">
                  <a:lumMod val="50000"/>
                </a:schemeClr>
              </a:solidFill>
              <a:latin typeface="Times New Roman" pitchFamily="18" charset="0"/>
              <a:cs typeface="Times New Roman" pitchFamily="18" charset="0"/>
            </a:endParaRPr>
          </a:p>
          <a:p>
            <a:pPr algn="ctr"/>
            <a:r>
              <a:rPr lang="ru-RU" sz="1200" b="1" dirty="0" smtClean="0">
                <a:solidFill>
                  <a:schemeClr val="accent5">
                    <a:lumMod val="50000"/>
                  </a:schemeClr>
                </a:solidFill>
                <a:latin typeface="Times New Roman" pitchFamily="18" charset="0"/>
                <a:cs typeface="Times New Roman" pitchFamily="18" charset="0"/>
              </a:rPr>
              <a:t>обязательствами</a:t>
            </a:r>
            <a:r>
              <a:rPr lang="ru-RU" sz="1200" b="1" dirty="0">
                <a:solidFill>
                  <a:schemeClr val="accent5">
                    <a:lumMod val="50000"/>
                  </a:schemeClr>
                </a:solidFill>
                <a:latin typeface="Times New Roman" pitchFamily="18" charset="0"/>
                <a:cs typeface="Times New Roman" pitchFamily="18" charset="0"/>
              </a:rPr>
              <a:t>, обусловленными установленным законодательством Российской Федерации разграничением полномочий федеральных органов государственной власти, органов государственной власти субъектов Российской Федерации и органов местного самоуправления, исполнение которых согласно законодательству Российской Федерации, международным и иным договорам и соглашениям должно </a:t>
            </a:r>
            <a:endParaRPr lang="ru-RU" sz="1200" b="1" dirty="0" smtClean="0">
              <a:solidFill>
                <a:schemeClr val="accent5">
                  <a:lumMod val="50000"/>
                </a:schemeClr>
              </a:solidFill>
              <a:latin typeface="Times New Roman" pitchFamily="18" charset="0"/>
              <a:cs typeface="Times New Roman" pitchFamily="18" charset="0"/>
            </a:endParaRPr>
          </a:p>
          <a:p>
            <a:pPr algn="ctr"/>
            <a:r>
              <a:rPr lang="ru-RU" sz="1200" b="1" dirty="0" smtClean="0">
                <a:solidFill>
                  <a:schemeClr val="accent5">
                    <a:lumMod val="50000"/>
                  </a:schemeClr>
                </a:solidFill>
                <a:latin typeface="Times New Roman" pitchFamily="18" charset="0"/>
                <a:cs typeface="Times New Roman" pitchFamily="18" charset="0"/>
              </a:rPr>
              <a:t>происходить </a:t>
            </a:r>
            <a:r>
              <a:rPr lang="ru-RU" sz="1200" b="1" dirty="0">
                <a:solidFill>
                  <a:schemeClr val="accent5">
                    <a:lumMod val="50000"/>
                  </a:schemeClr>
                </a:solidFill>
                <a:latin typeface="Times New Roman" pitchFamily="18" charset="0"/>
                <a:cs typeface="Times New Roman" pitchFamily="18" charset="0"/>
              </a:rPr>
              <a:t>в очередном финансовом году (очередном финансовом году </a:t>
            </a:r>
            <a:endParaRPr lang="ru-RU" sz="1200" b="1" dirty="0" smtClean="0">
              <a:solidFill>
                <a:schemeClr val="accent5">
                  <a:lumMod val="50000"/>
                </a:schemeClr>
              </a:solidFill>
              <a:latin typeface="Times New Roman" pitchFamily="18" charset="0"/>
              <a:cs typeface="Times New Roman" pitchFamily="18" charset="0"/>
            </a:endParaRPr>
          </a:p>
          <a:p>
            <a:pPr algn="ctr"/>
            <a:r>
              <a:rPr lang="ru-RU" sz="1200" b="1" dirty="0" smtClean="0">
                <a:solidFill>
                  <a:schemeClr val="accent5">
                    <a:lumMod val="50000"/>
                  </a:schemeClr>
                </a:solidFill>
                <a:latin typeface="Times New Roman" pitchFamily="18" charset="0"/>
                <a:cs typeface="Times New Roman" pitchFamily="18" charset="0"/>
              </a:rPr>
              <a:t>и </a:t>
            </a:r>
            <a:r>
              <a:rPr lang="ru-RU" sz="1200" b="1" dirty="0">
                <a:solidFill>
                  <a:schemeClr val="accent5">
                    <a:lumMod val="50000"/>
                  </a:schemeClr>
                </a:solidFill>
                <a:latin typeface="Times New Roman" pitchFamily="18" charset="0"/>
                <a:cs typeface="Times New Roman" pitchFamily="18" charset="0"/>
              </a:rPr>
              <a:t>плановом периоде) за счет средств соответствующих </a:t>
            </a:r>
            <a:r>
              <a:rPr lang="ru-RU" sz="1200" b="1" dirty="0" smtClean="0">
                <a:solidFill>
                  <a:schemeClr val="accent5">
                    <a:lumMod val="50000"/>
                  </a:schemeClr>
                </a:solidFill>
                <a:latin typeface="Times New Roman" pitchFamily="18" charset="0"/>
                <a:cs typeface="Times New Roman" pitchFamily="18" charset="0"/>
              </a:rPr>
              <a:t>бюджетов</a:t>
            </a:r>
            <a:r>
              <a:rPr lang="ru-RU" sz="1200" b="1" dirty="0">
                <a:solidFill>
                  <a:schemeClr val="accent5">
                    <a:lumMod val="50000"/>
                  </a:schemeClr>
                </a:solidFill>
                <a:latin typeface="Times New Roman" pitchFamily="18" charset="0"/>
                <a:cs typeface="Times New Roman" pitchFamily="18" charset="0"/>
              </a:rPr>
              <a:t> </a:t>
            </a:r>
            <a:endParaRPr lang="ru-RU" sz="1200" b="1" dirty="0" smtClean="0">
              <a:solidFill>
                <a:schemeClr val="accent5">
                  <a:lumMod val="50000"/>
                </a:schemeClr>
              </a:solidFill>
              <a:latin typeface="Times New Roman" pitchFamily="18" charset="0"/>
              <a:cs typeface="Times New Roman" pitchFamily="18" charset="0"/>
            </a:endParaRPr>
          </a:p>
          <a:p>
            <a:pPr algn="ctr"/>
            <a:r>
              <a:rPr lang="ru-RU" sz="1200" b="1" dirty="0" smtClean="0">
                <a:solidFill>
                  <a:schemeClr val="accent5">
                    <a:lumMod val="50000"/>
                  </a:schemeClr>
                </a:solidFill>
                <a:latin typeface="Times New Roman" pitchFamily="18" charset="0"/>
                <a:cs typeface="Times New Roman" pitchFamily="18" charset="0"/>
              </a:rPr>
              <a:t>(статья 65 Бюджетного кодекса РФ)</a:t>
            </a:r>
            <a:endParaRPr lang="ru-RU" sz="1200" b="1" dirty="0">
              <a:solidFill>
                <a:schemeClr val="accent5">
                  <a:lumMod val="50000"/>
                </a:schemeClr>
              </a:solidFill>
              <a:latin typeface="Times New Roman" pitchFamily="18" charset="0"/>
              <a:cs typeface="Times New Roman" pitchFamily="18" charset="0"/>
            </a:endParaRPr>
          </a:p>
        </p:txBody>
      </p:sp>
      <p:sp>
        <p:nvSpPr>
          <p:cNvPr id="6" name="Прямоугольник 5"/>
          <p:cNvSpPr/>
          <p:nvPr/>
        </p:nvSpPr>
        <p:spPr>
          <a:xfrm>
            <a:off x="5149389" y="3871448"/>
            <a:ext cx="3456384" cy="738664"/>
          </a:xfrm>
          <a:prstGeom prst="rect">
            <a:avLst/>
          </a:prstGeom>
          <a:noFill/>
        </p:spPr>
        <p:txBody>
          <a:bodyPr wrap="square">
            <a:spAutoFit/>
          </a:bodyPr>
          <a:lstStyle/>
          <a:p>
            <a:pPr algn="ctr"/>
            <a:r>
              <a:rPr lang="ru-RU" sz="1400" b="1" dirty="0" smtClean="0">
                <a:latin typeface="Times New Roman" pitchFamily="18" charset="0"/>
                <a:cs typeface="Times New Roman" pitchFamily="18" charset="0"/>
              </a:rPr>
              <a:t>Финансовая поддержка бюджетным учреждениям на обеспечение </a:t>
            </a:r>
            <a:r>
              <a:rPr lang="ru-RU" sz="1400" b="1" dirty="0">
                <a:latin typeface="Times New Roman" pitchFamily="18" charset="0"/>
                <a:cs typeface="Times New Roman" pitchFamily="18" charset="0"/>
              </a:rPr>
              <a:t>выполнения </a:t>
            </a:r>
            <a:r>
              <a:rPr lang="ru-RU" sz="1400" b="1" dirty="0" smtClean="0">
                <a:latin typeface="Times New Roman" pitchFamily="18" charset="0"/>
                <a:cs typeface="Times New Roman" pitchFamily="18" charset="0"/>
              </a:rPr>
              <a:t>муниципального </a:t>
            </a:r>
            <a:r>
              <a:rPr lang="ru-RU" sz="1400" b="1" dirty="0">
                <a:latin typeface="Times New Roman" pitchFamily="18" charset="0"/>
                <a:cs typeface="Times New Roman" pitchFamily="18" charset="0"/>
              </a:rPr>
              <a:t> </a:t>
            </a:r>
            <a:r>
              <a:rPr lang="ru-RU" sz="1400" b="1" dirty="0" smtClean="0">
                <a:latin typeface="Times New Roman" pitchFamily="18" charset="0"/>
                <a:cs typeface="Times New Roman" pitchFamily="18" charset="0"/>
              </a:rPr>
              <a:t>задания</a:t>
            </a:r>
            <a:endParaRPr lang="ru-RU" sz="1400" b="1" dirty="0">
              <a:latin typeface="Times New Roman" pitchFamily="18" charset="0"/>
              <a:cs typeface="Times New Roman" pitchFamily="18" charset="0"/>
            </a:endParaRPr>
          </a:p>
        </p:txBody>
      </p:sp>
      <p:sp>
        <p:nvSpPr>
          <p:cNvPr id="7" name="Прямоугольник 6"/>
          <p:cNvSpPr/>
          <p:nvPr/>
        </p:nvSpPr>
        <p:spPr>
          <a:xfrm>
            <a:off x="539552" y="5498648"/>
            <a:ext cx="3456384" cy="954107"/>
          </a:xfrm>
          <a:prstGeom prst="rect">
            <a:avLst/>
          </a:prstGeom>
          <a:noFill/>
        </p:spPr>
        <p:txBody>
          <a:bodyPr wrap="square">
            <a:spAutoFit/>
          </a:bodyPr>
          <a:lstStyle/>
          <a:p>
            <a:pPr algn="ctr"/>
            <a:r>
              <a:rPr lang="ru-RU" sz="1400" dirty="0"/>
              <a:t> </a:t>
            </a:r>
            <a:r>
              <a:rPr lang="ru-RU" sz="1400" b="1" dirty="0">
                <a:latin typeface="Times New Roman" pitchFamily="18" charset="0"/>
                <a:cs typeface="Times New Roman" pitchFamily="18" charset="0"/>
              </a:rPr>
              <a:t>осуществлении органами местного самоуправления переданных им отдельных государственных </a:t>
            </a:r>
            <a:r>
              <a:rPr lang="ru-RU" sz="1400" b="1" dirty="0" smtClean="0">
                <a:latin typeface="Times New Roman" pitchFamily="18" charset="0"/>
                <a:cs typeface="Times New Roman" pitchFamily="18" charset="0"/>
              </a:rPr>
              <a:t>полномочий</a:t>
            </a:r>
            <a:endParaRPr lang="ru-RU" sz="1400" b="1" dirty="0">
              <a:latin typeface="Times New Roman" pitchFamily="18" charset="0"/>
              <a:cs typeface="Times New Roman" pitchFamily="18" charset="0"/>
            </a:endParaRPr>
          </a:p>
        </p:txBody>
      </p:sp>
      <p:sp>
        <p:nvSpPr>
          <p:cNvPr id="8" name="Прямоугольник 7"/>
          <p:cNvSpPr/>
          <p:nvPr/>
        </p:nvSpPr>
        <p:spPr>
          <a:xfrm>
            <a:off x="5868144" y="5858108"/>
            <a:ext cx="2304256" cy="523220"/>
          </a:xfrm>
          <a:prstGeom prst="rect">
            <a:avLst/>
          </a:prstGeom>
          <a:noFill/>
        </p:spPr>
        <p:txBody>
          <a:bodyPr wrap="square">
            <a:spAutoFit/>
          </a:bodyPr>
          <a:lstStyle/>
          <a:p>
            <a:pPr algn="ctr"/>
            <a:r>
              <a:rPr lang="ru-RU" sz="1400" b="1" dirty="0">
                <a:latin typeface="Times New Roman" pitchFamily="18" charset="0"/>
                <a:cs typeface="Times New Roman" pitchFamily="18" charset="0"/>
              </a:rPr>
              <a:t>по решению вопросов местного </a:t>
            </a:r>
            <a:r>
              <a:rPr lang="ru-RU" sz="1400" b="1" dirty="0" smtClean="0">
                <a:latin typeface="Times New Roman" pitchFamily="18" charset="0"/>
                <a:cs typeface="Times New Roman" pitchFamily="18" charset="0"/>
              </a:rPr>
              <a:t>значения</a:t>
            </a:r>
            <a:endParaRPr lang="ru-RU" sz="1400" dirty="0">
              <a:latin typeface="Times New Roman" pitchFamily="18" charset="0"/>
              <a:cs typeface="Times New Roman" pitchFamily="18" charset="0"/>
            </a:endParaRPr>
          </a:p>
        </p:txBody>
      </p:sp>
      <p:sp>
        <p:nvSpPr>
          <p:cNvPr id="9" name="Прямоугольник 8"/>
          <p:cNvSpPr/>
          <p:nvPr/>
        </p:nvSpPr>
        <p:spPr>
          <a:xfrm>
            <a:off x="539976" y="3871448"/>
            <a:ext cx="3456384" cy="523220"/>
          </a:xfrm>
          <a:prstGeom prst="rect">
            <a:avLst/>
          </a:prstGeom>
          <a:noFill/>
        </p:spPr>
        <p:txBody>
          <a:bodyPr wrap="square">
            <a:spAutoFit/>
          </a:bodyPr>
          <a:lstStyle/>
          <a:p>
            <a:pPr algn="ctr"/>
            <a:r>
              <a:rPr lang="ru-RU" sz="1400" b="1" dirty="0" smtClean="0">
                <a:latin typeface="Times New Roman" pitchFamily="18" charset="0"/>
                <a:cs typeface="Times New Roman" pitchFamily="18" charset="0"/>
              </a:rPr>
              <a:t>На обеспечение </a:t>
            </a:r>
            <a:r>
              <a:rPr lang="ru-RU" sz="1400" b="1" dirty="0">
                <a:latin typeface="Times New Roman" pitchFamily="18" charset="0"/>
                <a:cs typeface="Times New Roman" pitchFamily="18" charset="0"/>
              </a:rPr>
              <a:t>выполнения функций казенных учреждений</a:t>
            </a:r>
          </a:p>
        </p:txBody>
      </p:sp>
      <p:sp>
        <p:nvSpPr>
          <p:cNvPr id="18" name="Прямоугольник 17"/>
          <p:cNvSpPr/>
          <p:nvPr/>
        </p:nvSpPr>
        <p:spPr>
          <a:xfrm>
            <a:off x="107504" y="116632"/>
            <a:ext cx="8856984" cy="576064"/>
          </a:xfrm>
          <a:prstGeom prst="rect">
            <a:avLst/>
          </a:prstGeom>
          <a:solidFill>
            <a:schemeClr val="accent6">
              <a:lumMod val="40000"/>
              <a:lumOff val="60000"/>
            </a:schemeClr>
          </a:solidFill>
          <a:scene3d>
            <a:camera prst="orthographicFront">
              <a:rot lat="0" lon="0" rev="0"/>
            </a:camera>
            <a:lightRig rig="threePt" dir="t">
              <a:rot lat="0" lon="0" rev="1200000"/>
            </a:lightRig>
          </a:scene3d>
          <a:sp3d>
            <a:bevelT w="63500" h="254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ru-RU" sz="2800" b="1" dirty="0" smtClean="0">
                <a:solidFill>
                  <a:srgbClr val="C00000"/>
                </a:solidFill>
                <a:latin typeface="Times New Roman" pitchFamily="18" charset="0"/>
                <a:cs typeface="Times New Roman" pitchFamily="18" charset="0"/>
              </a:rPr>
              <a:t>Расходная часть бюджета муниципального района </a:t>
            </a:r>
            <a:endParaRPr lang="ru-RU"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68772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107504" y="116632"/>
            <a:ext cx="8856984" cy="864096"/>
          </a:xfrm>
          <a:prstGeom prst="rect">
            <a:avLst/>
          </a:prstGeom>
          <a:solidFill>
            <a:schemeClr val="accent1">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C00000"/>
                </a:solidFill>
                <a:effectLst/>
                <a:latin typeface="Times New Roman" pitchFamily="18" charset="0"/>
                <a:cs typeface="Times New Roman" pitchFamily="18" charset="0"/>
              </a:rPr>
              <a:t>Структура районного бюджета </a:t>
            </a:r>
            <a:br>
              <a:rPr lang="ru-RU" sz="2400" b="1" dirty="0" smtClean="0">
                <a:solidFill>
                  <a:srgbClr val="C00000"/>
                </a:solidFill>
                <a:effectLst/>
                <a:latin typeface="Times New Roman" pitchFamily="18" charset="0"/>
                <a:cs typeface="Times New Roman" pitchFamily="18" charset="0"/>
              </a:rPr>
            </a:br>
            <a:r>
              <a:rPr lang="ru-RU" sz="2400" b="1" dirty="0" smtClean="0">
                <a:solidFill>
                  <a:srgbClr val="C00000"/>
                </a:solidFill>
                <a:effectLst/>
                <a:latin typeface="Times New Roman" pitchFamily="18" charset="0"/>
                <a:cs typeface="Times New Roman" pitchFamily="18" charset="0"/>
              </a:rPr>
              <a:t>по «программному» принципу планирования</a:t>
            </a:r>
          </a:p>
        </p:txBody>
      </p:sp>
      <p:sp>
        <p:nvSpPr>
          <p:cNvPr id="6" name="Заголовок 1"/>
          <p:cNvSpPr txBox="1">
            <a:spLocks/>
          </p:cNvSpPr>
          <p:nvPr/>
        </p:nvSpPr>
        <p:spPr>
          <a:xfrm>
            <a:off x="1259632" y="1484784"/>
            <a:ext cx="6912768" cy="47795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600" b="1" dirty="0" smtClean="0">
                <a:latin typeface="Times New Roman" pitchFamily="18" charset="0"/>
                <a:cs typeface="Times New Roman" pitchFamily="18" charset="0"/>
              </a:rPr>
              <a:t>Программные и непрограммные расходы</a:t>
            </a:r>
          </a:p>
        </p:txBody>
      </p:sp>
      <p:sp>
        <p:nvSpPr>
          <p:cNvPr id="9" name="Штриховая стрелка вправо 8"/>
          <p:cNvSpPr/>
          <p:nvPr/>
        </p:nvSpPr>
        <p:spPr>
          <a:xfrm rot="5400000">
            <a:off x="2560916" y="2312876"/>
            <a:ext cx="894960" cy="329176"/>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0" name="Штриховая стрелка вправо 9"/>
          <p:cNvSpPr/>
          <p:nvPr/>
        </p:nvSpPr>
        <p:spPr>
          <a:xfrm rot="5400000">
            <a:off x="7278720" y="2480289"/>
            <a:ext cx="1231867" cy="329176"/>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11" name="Скругленный прямоугольник 10"/>
          <p:cNvSpPr/>
          <p:nvPr/>
        </p:nvSpPr>
        <p:spPr>
          <a:xfrm>
            <a:off x="6948265" y="3309229"/>
            <a:ext cx="2088232" cy="24324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Непрограммные расходы </a:t>
            </a:r>
          </a:p>
          <a:p>
            <a:pPr algn="ctr"/>
            <a:r>
              <a:rPr lang="ru-RU" sz="1100" dirty="0" smtClean="0">
                <a:latin typeface="Times New Roman" pitchFamily="18" charset="0"/>
                <a:cs typeface="Times New Roman" pitchFamily="18" charset="0"/>
              </a:rPr>
              <a:t>(Содержание представительного органа, контрольно-счетного органа, субсидия автотранспортному предприятию по перевозке граждан, исковые требования по решению суда)</a:t>
            </a:r>
            <a:endParaRPr lang="ru-RU" sz="1100" dirty="0">
              <a:latin typeface="Times New Roman" pitchFamily="18" charset="0"/>
              <a:cs typeface="Times New Roman" pitchFamily="18" charset="0"/>
            </a:endParaRPr>
          </a:p>
        </p:txBody>
      </p:sp>
      <p:sp>
        <p:nvSpPr>
          <p:cNvPr id="12" name="Скругленный прямоугольник 11"/>
          <p:cNvSpPr/>
          <p:nvPr/>
        </p:nvSpPr>
        <p:spPr>
          <a:xfrm>
            <a:off x="971600" y="2996952"/>
            <a:ext cx="4608512" cy="4320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itchFamily="18" charset="0"/>
                <a:cs typeface="Times New Roman" pitchFamily="18" charset="0"/>
              </a:rPr>
              <a:t>Программные расходы </a:t>
            </a:r>
          </a:p>
          <a:p>
            <a:pPr algn="ctr"/>
            <a:r>
              <a:rPr lang="ru-RU" sz="1600" b="1" dirty="0" smtClean="0">
                <a:latin typeface="Times New Roman" pitchFamily="18" charset="0"/>
                <a:cs typeface="Times New Roman" pitchFamily="18" charset="0"/>
              </a:rPr>
              <a:t>(по муниципальным программам)</a:t>
            </a:r>
            <a:endParaRPr lang="ru-RU" sz="1200" dirty="0">
              <a:latin typeface="Times New Roman" pitchFamily="18" charset="0"/>
              <a:cs typeface="Times New Roman" pitchFamily="18" charset="0"/>
            </a:endParaRPr>
          </a:p>
        </p:txBody>
      </p:sp>
      <p:sp>
        <p:nvSpPr>
          <p:cNvPr id="13" name="Скругленный прямоугольник 12"/>
          <p:cNvSpPr/>
          <p:nvPr/>
        </p:nvSpPr>
        <p:spPr>
          <a:xfrm>
            <a:off x="4273682" y="4005064"/>
            <a:ext cx="1306430" cy="1736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latin typeface="Times New Roman" pitchFamily="18" charset="0"/>
                <a:cs typeface="Times New Roman" pitchFamily="18" charset="0"/>
              </a:rPr>
              <a:t>Управление муниципальны-ми финансами </a:t>
            </a:r>
          </a:p>
          <a:p>
            <a:pPr algn="ct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2</a:t>
            </a:r>
            <a:r>
              <a:rPr lang="ru-RU" sz="1200" dirty="0" smtClean="0">
                <a:latin typeface="Times New Roman" pitchFamily="18" charset="0"/>
                <a:cs typeface="Times New Roman" pitchFamily="18" charset="0"/>
              </a:rPr>
              <a:t> программы</a:t>
            </a:r>
            <a:endParaRPr lang="ru-RU" sz="1200" dirty="0">
              <a:latin typeface="Times New Roman" pitchFamily="18" charset="0"/>
              <a:cs typeface="Times New Roman" pitchFamily="18" charset="0"/>
            </a:endParaRPr>
          </a:p>
        </p:txBody>
      </p:sp>
      <p:sp>
        <p:nvSpPr>
          <p:cNvPr id="14" name="Скругленный прямоугольник 13"/>
          <p:cNvSpPr/>
          <p:nvPr/>
        </p:nvSpPr>
        <p:spPr>
          <a:xfrm>
            <a:off x="1691680" y="3996680"/>
            <a:ext cx="1152128" cy="17449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latin typeface="Times New Roman" pitchFamily="18" charset="0"/>
                <a:cs typeface="Times New Roman" pitchFamily="18" charset="0"/>
              </a:rPr>
              <a:t>Поддержка отраслей экономики</a:t>
            </a:r>
          </a:p>
          <a:p>
            <a:pPr algn="ctr"/>
            <a:r>
              <a:rPr lang="ru-RU" sz="1200" b="1" dirty="0" smtClean="0">
                <a:solidFill>
                  <a:schemeClr val="tx1"/>
                </a:solidFill>
                <a:latin typeface="Times New Roman" pitchFamily="18" charset="0"/>
                <a:cs typeface="Times New Roman" pitchFamily="18" charset="0"/>
              </a:rPr>
              <a:t>2</a:t>
            </a:r>
            <a:r>
              <a:rPr lang="ru-RU" sz="1200" dirty="0" smtClean="0">
                <a:solidFill>
                  <a:schemeClr val="tx1"/>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программы</a:t>
            </a:r>
            <a:endParaRPr lang="ru-RU" sz="1200" dirty="0">
              <a:latin typeface="Times New Roman" pitchFamily="18" charset="0"/>
              <a:cs typeface="Times New Roman" pitchFamily="18" charset="0"/>
            </a:endParaRPr>
          </a:p>
        </p:txBody>
      </p:sp>
      <p:sp>
        <p:nvSpPr>
          <p:cNvPr id="15" name="Скругленный прямоугольник 14"/>
          <p:cNvSpPr/>
          <p:nvPr/>
        </p:nvSpPr>
        <p:spPr>
          <a:xfrm>
            <a:off x="179512" y="3996680"/>
            <a:ext cx="1296144" cy="17449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latin typeface="Times New Roman" pitchFamily="18" charset="0"/>
                <a:cs typeface="Times New Roman" pitchFamily="18" charset="0"/>
              </a:rPr>
              <a:t>Социальной-культурной  направлен-ности</a:t>
            </a:r>
          </a:p>
          <a:p>
            <a:pPr algn="ctr"/>
            <a:r>
              <a:rPr lang="ru-RU" sz="1200" b="1" dirty="0" smtClean="0">
                <a:solidFill>
                  <a:schemeClr val="tx1"/>
                </a:solidFill>
                <a:latin typeface="Times New Roman" pitchFamily="18" charset="0"/>
                <a:cs typeface="Times New Roman" pitchFamily="18" charset="0"/>
              </a:rPr>
              <a:t>6</a:t>
            </a:r>
            <a:r>
              <a:rPr lang="ru-RU" sz="1200" dirty="0" smtClean="0">
                <a:latin typeface="Times New Roman" pitchFamily="18" charset="0"/>
                <a:cs typeface="Times New Roman" pitchFamily="18" charset="0"/>
              </a:rPr>
              <a:t> программ</a:t>
            </a:r>
            <a:endParaRPr lang="ru-RU" sz="1200" dirty="0">
              <a:latin typeface="Times New Roman" pitchFamily="18" charset="0"/>
              <a:cs typeface="Times New Roman" pitchFamily="18" charset="0"/>
            </a:endParaRPr>
          </a:p>
        </p:txBody>
      </p:sp>
      <p:sp>
        <p:nvSpPr>
          <p:cNvPr id="16" name="Скругленный прямоугольник 15"/>
          <p:cNvSpPr/>
          <p:nvPr/>
        </p:nvSpPr>
        <p:spPr>
          <a:xfrm>
            <a:off x="5652120" y="4005064"/>
            <a:ext cx="1209490" cy="1736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latin typeface="Times New Roman" pitchFamily="18" charset="0"/>
                <a:cs typeface="Times New Roman" pitchFamily="18" charset="0"/>
              </a:rPr>
              <a:t>Общего характера</a:t>
            </a:r>
          </a:p>
          <a:p>
            <a:pPr algn="ctr"/>
            <a:r>
              <a:rPr lang="ru-RU" sz="1200" dirty="0" smtClean="0">
                <a:solidFill>
                  <a:schemeClr val="tx1"/>
                </a:solidFill>
                <a:latin typeface="Times New Roman" pitchFamily="18" charset="0"/>
                <a:cs typeface="Times New Roman" pitchFamily="18" charset="0"/>
              </a:rPr>
              <a:t>9 </a:t>
            </a:r>
            <a:r>
              <a:rPr lang="ru-RU" sz="1200" dirty="0" smtClean="0">
                <a:latin typeface="Times New Roman" pitchFamily="18" charset="0"/>
                <a:cs typeface="Times New Roman" pitchFamily="18" charset="0"/>
              </a:rPr>
              <a:t>программ</a:t>
            </a:r>
            <a:endParaRPr lang="ru-RU" sz="1200" dirty="0">
              <a:latin typeface="Times New Roman" pitchFamily="18" charset="0"/>
              <a:cs typeface="Times New Roman" pitchFamily="18" charset="0"/>
            </a:endParaRPr>
          </a:p>
        </p:txBody>
      </p:sp>
      <p:sp>
        <p:nvSpPr>
          <p:cNvPr id="17" name="Штриховая стрелка вправо 16"/>
          <p:cNvSpPr/>
          <p:nvPr/>
        </p:nvSpPr>
        <p:spPr>
          <a:xfrm rot="5400000">
            <a:off x="3227160" y="3596791"/>
            <a:ext cx="447480" cy="164589"/>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8" name="Штриховая стрелка вправо 17"/>
          <p:cNvSpPr/>
          <p:nvPr/>
        </p:nvSpPr>
        <p:spPr>
          <a:xfrm rot="5400000">
            <a:off x="2054291" y="3625750"/>
            <a:ext cx="447480" cy="164589"/>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9" name="Выгнутая влево стрелка 18"/>
          <p:cNvSpPr/>
          <p:nvPr/>
        </p:nvSpPr>
        <p:spPr>
          <a:xfrm rot="1902747">
            <a:off x="246222" y="2955390"/>
            <a:ext cx="422074" cy="999911"/>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20" name="Выгнутая вправо стрелка 19"/>
          <p:cNvSpPr/>
          <p:nvPr/>
        </p:nvSpPr>
        <p:spPr>
          <a:xfrm rot="18485250">
            <a:off x="6009133" y="2963372"/>
            <a:ext cx="438102" cy="1075271"/>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22" name="Скругленный прямоугольник 21"/>
          <p:cNvSpPr/>
          <p:nvPr/>
        </p:nvSpPr>
        <p:spPr>
          <a:xfrm>
            <a:off x="2996866" y="3991590"/>
            <a:ext cx="1194521" cy="17500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latin typeface="Times New Roman" pitchFamily="18" charset="0"/>
                <a:cs typeface="Times New Roman" pitchFamily="18" charset="0"/>
              </a:rPr>
              <a:t>Обеспечение  безопасных условий жизнедеятель-ности   </a:t>
            </a:r>
          </a:p>
          <a:p>
            <a:pPr algn="ctr"/>
            <a:r>
              <a:rPr lang="ru-RU" sz="1200" b="1" dirty="0" smtClean="0">
                <a:solidFill>
                  <a:schemeClr val="tx1"/>
                </a:solidFill>
                <a:latin typeface="Times New Roman" pitchFamily="18" charset="0"/>
                <a:cs typeface="Times New Roman" pitchFamily="18" charset="0"/>
              </a:rPr>
              <a:t>3</a:t>
            </a:r>
            <a:r>
              <a:rPr lang="ru-RU" sz="1200" dirty="0" smtClean="0">
                <a:solidFill>
                  <a:schemeClr val="tx1"/>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программы</a:t>
            </a:r>
            <a:endParaRPr lang="ru-RU" sz="1200" dirty="0">
              <a:latin typeface="Times New Roman" pitchFamily="18" charset="0"/>
              <a:cs typeface="Times New Roman" pitchFamily="18" charset="0"/>
            </a:endParaRPr>
          </a:p>
        </p:txBody>
      </p:sp>
      <p:sp>
        <p:nvSpPr>
          <p:cNvPr id="23" name="Штриховая стрелка вправо 22"/>
          <p:cNvSpPr/>
          <p:nvPr/>
        </p:nvSpPr>
        <p:spPr>
          <a:xfrm rot="5400000">
            <a:off x="4646965" y="3652976"/>
            <a:ext cx="447480" cy="164589"/>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2941762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Таблица 24"/>
          <p:cNvGraphicFramePr>
            <a:graphicFrameLocks noGrp="1"/>
          </p:cNvGraphicFramePr>
          <p:nvPr>
            <p:extLst>
              <p:ext uri="{D42A27DB-BD31-4B8C-83A1-F6EECF244321}">
                <p14:modId xmlns:p14="http://schemas.microsoft.com/office/powerpoint/2010/main" val="2336936663"/>
              </p:ext>
            </p:extLst>
          </p:nvPr>
        </p:nvGraphicFramePr>
        <p:xfrm>
          <a:off x="107504" y="1196752"/>
          <a:ext cx="8928992" cy="5276634"/>
        </p:xfrm>
        <a:graphic>
          <a:graphicData uri="http://schemas.openxmlformats.org/drawingml/2006/table">
            <a:tbl>
              <a:tblPr firstRow="1" bandRow="1">
                <a:tableStyleId>{16D9F66E-5EB9-4882-86FB-DCBF35E3C3E4}</a:tableStyleId>
              </a:tblPr>
              <a:tblGrid>
                <a:gridCol w="7361105"/>
                <a:gridCol w="1567887"/>
              </a:tblGrid>
              <a:tr h="504056">
                <a:tc>
                  <a:txBody>
                    <a:bodyPr/>
                    <a:lstStyle/>
                    <a:p>
                      <a:pPr algn="ctr"/>
                      <a:r>
                        <a:rPr lang="ru-RU" sz="1400" cap="none" spc="0" dirty="0" smtClean="0">
                          <a:ln>
                            <a:noFill/>
                          </a:ln>
                          <a:effectLst/>
                          <a:latin typeface="Times New Roman" pitchFamily="18" charset="0"/>
                          <a:cs typeface="Times New Roman" pitchFamily="18" charset="0"/>
                        </a:rPr>
                        <a:t>Наименование программы </a:t>
                      </a:r>
                      <a:r>
                        <a:rPr lang="ru-RU" sz="1200" b="0" cap="none" spc="0" dirty="0" smtClean="0">
                          <a:ln>
                            <a:noFill/>
                          </a:ln>
                          <a:effectLst/>
                          <a:latin typeface="Times New Roman" pitchFamily="18" charset="0"/>
                          <a:cs typeface="Times New Roman" pitchFamily="18" charset="0"/>
                        </a:rPr>
                        <a:t>(собственные полномочия</a:t>
                      </a:r>
                      <a:r>
                        <a:rPr lang="ru-RU" sz="1400" cap="none" spc="0" dirty="0" smtClean="0">
                          <a:ln>
                            <a:noFill/>
                          </a:ln>
                          <a:effectLst/>
                          <a:latin typeface="Times New Roman" pitchFamily="18" charset="0"/>
                          <a:cs typeface="Times New Roman" pitchFamily="18" charset="0"/>
                        </a:rPr>
                        <a:t>)</a:t>
                      </a:r>
                      <a:endParaRPr lang="ru-RU" sz="1400" b="1" cap="none" spc="0" dirty="0">
                        <a:ln>
                          <a:noFill/>
                        </a:ln>
                        <a:solidFill>
                          <a:schemeClr val="tx1"/>
                        </a:solidFill>
                        <a:effectLst/>
                        <a:latin typeface="Times New Roman" pitchFamily="18" charset="0"/>
                        <a:cs typeface="Times New Roman" pitchFamily="18" charset="0"/>
                      </a:endParaRPr>
                    </a:p>
                  </a:txBody>
                  <a:tcPr anchor="ctr"/>
                </a:tc>
                <a:tc>
                  <a:txBody>
                    <a:bodyPr/>
                    <a:lstStyle/>
                    <a:p>
                      <a:pPr algn="ctr"/>
                      <a:r>
                        <a:rPr lang="ru-RU" sz="1400" cap="none" spc="0" dirty="0" smtClean="0">
                          <a:ln>
                            <a:noFill/>
                          </a:ln>
                          <a:effectLst/>
                          <a:latin typeface="Times New Roman" pitchFamily="18" charset="0"/>
                          <a:cs typeface="Times New Roman" pitchFamily="18" charset="0"/>
                        </a:rPr>
                        <a:t>2023 год</a:t>
                      </a:r>
                      <a:endParaRPr lang="ru-RU" sz="1400" b="1" cap="none" spc="0" dirty="0">
                        <a:ln>
                          <a:noFill/>
                        </a:ln>
                        <a:solidFill>
                          <a:schemeClr val="tx1"/>
                        </a:solidFill>
                        <a:effectLst/>
                        <a:latin typeface="Times New Roman" pitchFamily="18" charset="0"/>
                        <a:cs typeface="Times New Roman" pitchFamily="18" charset="0"/>
                      </a:endParaRPr>
                    </a:p>
                  </a:txBody>
                  <a:tcPr marL="36000" marR="36000" anchor="ctr"/>
                </a:tc>
              </a:tr>
              <a:tr h="360040">
                <a:tc>
                  <a:txBody>
                    <a:bodyPr/>
                    <a:lstStyle/>
                    <a:p>
                      <a:pPr algn="just">
                        <a:lnSpc>
                          <a:spcPct val="115000"/>
                        </a:lnSpc>
                        <a:spcAft>
                          <a:spcPts val="0"/>
                        </a:spcAft>
                      </a:pPr>
                      <a:r>
                        <a:rPr lang="ru-RU" sz="1400" b="1" dirty="0" smtClean="0">
                          <a:effectLst/>
                          <a:latin typeface="Times New Roman" pitchFamily="18" charset="0"/>
                          <a:ea typeface="Calibri"/>
                          <a:cs typeface="Times New Roman" pitchFamily="18" charset="0"/>
                        </a:rPr>
                        <a:t>ВСЕГО расходов по программам: </a:t>
                      </a:r>
                      <a:r>
                        <a:rPr lang="ru-RU" sz="1200" b="0" dirty="0" smtClean="0">
                          <a:effectLst>
                            <a:outerShdw blurRad="38100" dist="38100" dir="2700000" algn="tl">
                              <a:srgbClr val="000000">
                                <a:alpha val="43137"/>
                              </a:srgbClr>
                            </a:outerShdw>
                          </a:effectLst>
                          <a:latin typeface="Times New Roman" pitchFamily="18" charset="0"/>
                          <a:ea typeface="Calibri"/>
                          <a:cs typeface="Times New Roman" pitchFamily="18" charset="0"/>
                        </a:rPr>
                        <a:t>в том числе:</a:t>
                      </a:r>
                      <a:endParaRPr lang="ru-RU" sz="1200" b="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b="1" dirty="0" smtClean="0">
                          <a:effectLst/>
                          <a:latin typeface="Times New Roman" pitchFamily="18" charset="0"/>
                          <a:ea typeface="Calibri"/>
                          <a:cs typeface="Times New Roman" pitchFamily="18" charset="0"/>
                        </a:rPr>
                        <a:t>205248,</a:t>
                      </a:r>
                      <a:r>
                        <a:rPr lang="ru-RU" sz="1400" b="1" dirty="0">
                          <a:effectLst/>
                          <a:latin typeface="Times New Roman" pitchFamily="18" charset="0"/>
                          <a:ea typeface="Calibri"/>
                          <a:cs typeface="Times New Roman" pitchFamily="18" charset="0"/>
                        </a:rPr>
                        <a:t>9</a:t>
                      </a:r>
                      <a:endParaRPr lang="ru-RU" sz="1400" b="1" dirty="0" smtClean="0">
                        <a:effectLst/>
                        <a:latin typeface="Times New Roman" pitchFamily="18" charset="0"/>
                        <a:ea typeface="Calibri"/>
                        <a:cs typeface="Times New Roman" pitchFamily="18" charset="0"/>
                      </a:endParaRPr>
                    </a:p>
                  </a:txBody>
                  <a:tcPr marL="68580" marR="68580" marT="0" marB="0"/>
                </a:tc>
              </a:tr>
              <a:tr h="258586">
                <a:tc>
                  <a:txBody>
                    <a:bodyPr/>
                    <a:lstStyle/>
                    <a:p>
                      <a:pPr>
                        <a:lnSpc>
                          <a:spcPct val="115000"/>
                        </a:lnSpc>
                        <a:spcAft>
                          <a:spcPts val="1000"/>
                        </a:spcAft>
                      </a:pPr>
                      <a:r>
                        <a:rPr lang="ru-RU" sz="1200" dirty="0">
                          <a:effectLst/>
                          <a:latin typeface="Times New Roman" pitchFamily="18" charset="0"/>
                          <a:ea typeface="Calibri"/>
                          <a:cs typeface="Times New Roman" pitchFamily="18" charset="0"/>
                        </a:rPr>
                        <a:t>Муниципальная программа «Управление муниципальными финансами»</a:t>
                      </a:r>
                      <a:endParaRPr lang="ru-RU" sz="11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b="1" dirty="0" smtClean="0">
                          <a:effectLst/>
                          <a:latin typeface="Times New Roman" pitchFamily="18" charset="0"/>
                          <a:ea typeface="Times New Roman"/>
                          <a:cs typeface="Times New Roman" pitchFamily="18" charset="0"/>
                        </a:rPr>
                        <a:t>11565,4</a:t>
                      </a:r>
                      <a:endParaRPr lang="ru-RU" sz="1100" b="1" dirty="0">
                        <a:effectLst/>
                        <a:latin typeface="Times New Roman" pitchFamily="18" charset="0"/>
                        <a:ea typeface="Calibri"/>
                        <a:cs typeface="Times New Roman" pitchFamily="18" charset="0"/>
                      </a:endParaRPr>
                    </a:p>
                  </a:txBody>
                  <a:tcPr marL="47625" marR="47625" marT="47625" marB="47625"/>
                </a:tc>
              </a:tr>
              <a:tr h="492279">
                <a:tc>
                  <a:txBody>
                    <a:bodyPr/>
                    <a:lstStyle/>
                    <a:p>
                      <a:pPr>
                        <a:lnSpc>
                          <a:spcPct val="115000"/>
                        </a:lnSpc>
                        <a:spcAft>
                          <a:spcPts val="1000"/>
                        </a:spcAft>
                      </a:pPr>
                      <a:r>
                        <a:rPr lang="ru-RU" sz="1200" dirty="0" smtClean="0">
                          <a:effectLst/>
                          <a:latin typeface="Times New Roman" pitchFamily="18" charset="0"/>
                          <a:ea typeface="Calibri"/>
                          <a:cs typeface="Times New Roman" pitchFamily="18" charset="0"/>
                        </a:rPr>
                        <a:t>Муниципальная подпрограмма «Создание условий для эффективного и ответственного управления муниципальными финансами, повышения устойчивости бюджетов муниципальных образований Зеленчукского муниципального района»</a:t>
                      </a:r>
                      <a:endParaRPr lang="ru-RU" sz="11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dirty="0">
                          <a:effectLst/>
                          <a:latin typeface="Times New Roman" pitchFamily="18" charset="0"/>
                          <a:ea typeface="Times New Roman"/>
                          <a:cs typeface="Times New Roman" pitchFamily="18" charset="0"/>
                        </a:rPr>
                        <a:t>2068,9</a:t>
                      </a:r>
                      <a:endParaRPr lang="ru-RU" sz="1100" dirty="0">
                        <a:effectLst/>
                        <a:latin typeface="Times New Roman" pitchFamily="18" charset="0"/>
                        <a:ea typeface="Calibri"/>
                        <a:cs typeface="Times New Roman" pitchFamily="18" charset="0"/>
                      </a:endParaRPr>
                    </a:p>
                  </a:txBody>
                  <a:tcPr marL="47625" marR="47625" marT="47625" marB="47625"/>
                </a:tc>
              </a:tr>
              <a:tr h="312776">
                <a:tc>
                  <a:txBody>
                    <a:bodyPr/>
                    <a:lstStyle/>
                    <a:p>
                      <a:pPr>
                        <a:lnSpc>
                          <a:spcPct val="115000"/>
                        </a:lnSpc>
                        <a:spcAft>
                          <a:spcPts val="1000"/>
                        </a:spcAft>
                      </a:pPr>
                      <a:r>
                        <a:rPr lang="ru-RU" sz="1200" dirty="0">
                          <a:effectLst/>
                          <a:latin typeface="Times New Roman" pitchFamily="18" charset="0"/>
                          <a:ea typeface="Calibri"/>
                          <a:cs typeface="Times New Roman" pitchFamily="18" charset="0"/>
                        </a:rPr>
                        <a:t>Муниципальная подпрограмма «Обеспечение реализации муниципальной программы и прочие мероприятия»</a:t>
                      </a:r>
                      <a:endParaRPr lang="ru-RU" sz="11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dirty="0" smtClean="0">
                          <a:effectLst/>
                          <a:latin typeface="Times New Roman" pitchFamily="18" charset="0"/>
                          <a:ea typeface="Times New Roman"/>
                          <a:cs typeface="Times New Roman" pitchFamily="18" charset="0"/>
                        </a:rPr>
                        <a:t>9496,5</a:t>
                      </a:r>
                      <a:endParaRPr lang="ru-RU" sz="1100" dirty="0">
                        <a:effectLst/>
                        <a:latin typeface="Times New Roman" pitchFamily="18" charset="0"/>
                        <a:ea typeface="Calibri"/>
                        <a:cs typeface="Times New Roman" pitchFamily="18" charset="0"/>
                      </a:endParaRPr>
                    </a:p>
                  </a:txBody>
                  <a:tcPr marL="47625" marR="47625" marT="47625" marB="47625"/>
                </a:tc>
              </a:tr>
              <a:tr h="432048">
                <a:tc>
                  <a:txBody>
                    <a:bodyPr/>
                    <a:lstStyle/>
                    <a:p>
                      <a:pPr>
                        <a:lnSpc>
                          <a:spcPct val="115000"/>
                        </a:lnSpc>
                        <a:spcAft>
                          <a:spcPts val="1000"/>
                        </a:spcAft>
                      </a:pPr>
                      <a:r>
                        <a:rPr lang="ru-RU" sz="1200" dirty="0">
                          <a:effectLst/>
                          <a:latin typeface="Times New Roman" pitchFamily="18" charset="0"/>
                          <a:ea typeface="Calibri"/>
                          <a:cs typeface="Times New Roman" pitchFamily="18" charset="0"/>
                        </a:rPr>
                        <a:t>Муниципальная программа «Развитие муниципальной системы образования Зеленчукского муниципального района»</a:t>
                      </a:r>
                      <a:endParaRPr lang="ru-RU" sz="11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b="1" dirty="0" smtClean="0">
                          <a:effectLst/>
                          <a:latin typeface="Times New Roman" pitchFamily="18" charset="0"/>
                          <a:ea typeface="Times New Roman"/>
                          <a:cs typeface="Times New Roman" pitchFamily="18" charset="0"/>
                        </a:rPr>
                        <a:t>83540</a:t>
                      </a:r>
                      <a:endParaRPr lang="ru-RU" sz="1100" b="1" dirty="0">
                        <a:effectLst/>
                        <a:latin typeface="Times New Roman" pitchFamily="18" charset="0"/>
                        <a:ea typeface="Calibri"/>
                        <a:cs typeface="Times New Roman" pitchFamily="18" charset="0"/>
                      </a:endParaRPr>
                    </a:p>
                  </a:txBody>
                  <a:tcPr marL="47625" marR="47625" marT="47625" marB="47625"/>
                </a:tc>
              </a:tr>
              <a:tr h="347247">
                <a:tc>
                  <a:txBody>
                    <a:bodyPr/>
                    <a:lstStyle/>
                    <a:p>
                      <a:pPr>
                        <a:lnSpc>
                          <a:spcPct val="115000"/>
                        </a:lnSpc>
                        <a:spcAft>
                          <a:spcPts val="1000"/>
                        </a:spcAft>
                      </a:pPr>
                      <a:r>
                        <a:rPr lang="ru-RU" sz="1200" dirty="0">
                          <a:effectLst/>
                          <a:latin typeface="Times New Roman" pitchFamily="18" charset="0"/>
                          <a:ea typeface="Calibri"/>
                          <a:cs typeface="Times New Roman" pitchFamily="18" charset="0"/>
                        </a:rPr>
                        <a:t>Муниципальная подпрограмма «Одаренные дети»</a:t>
                      </a:r>
                      <a:endParaRPr lang="ru-RU" sz="11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dirty="0" smtClean="0">
                          <a:effectLst/>
                          <a:latin typeface="Times New Roman" pitchFamily="18" charset="0"/>
                          <a:ea typeface="Times New Roman"/>
                          <a:cs typeface="Times New Roman" pitchFamily="18" charset="0"/>
                        </a:rPr>
                        <a:t>50</a:t>
                      </a:r>
                      <a:endParaRPr lang="ru-RU" sz="1100" dirty="0">
                        <a:effectLst/>
                        <a:latin typeface="Times New Roman" pitchFamily="18" charset="0"/>
                        <a:ea typeface="Calibri"/>
                        <a:cs typeface="Times New Roman" pitchFamily="18" charset="0"/>
                      </a:endParaRPr>
                    </a:p>
                  </a:txBody>
                  <a:tcPr marL="47625" marR="47625" marT="47625" marB="47625"/>
                </a:tc>
              </a:tr>
              <a:tr h="344989">
                <a:tc>
                  <a:txBody>
                    <a:bodyPr/>
                    <a:lstStyle/>
                    <a:p>
                      <a:pPr>
                        <a:lnSpc>
                          <a:spcPct val="115000"/>
                        </a:lnSpc>
                        <a:spcAft>
                          <a:spcPts val="1000"/>
                        </a:spcAft>
                      </a:pPr>
                      <a:r>
                        <a:rPr lang="ru-RU" sz="1200" dirty="0">
                          <a:effectLst/>
                          <a:latin typeface="Times New Roman" pitchFamily="18" charset="0"/>
                          <a:ea typeface="Calibri"/>
                          <a:cs typeface="Times New Roman" pitchFamily="18" charset="0"/>
                        </a:rPr>
                        <a:t>Муниципальная подпрограмма «Развитие дошкольного образования»</a:t>
                      </a:r>
                      <a:endParaRPr lang="ru-RU" sz="11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dirty="0" smtClean="0">
                          <a:effectLst/>
                          <a:latin typeface="Times New Roman" pitchFamily="18" charset="0"/>
                          <a:ea typeface="Times New Roman"/>
                          <a:cs typeface="Times New Roman" pitchFamily="18" charset="0"/>
                        </a:rPr>
                        <a:t>30769,2</a:t>
                      </a:r>
                      <a:endParaRPr lang="ru-RU" sz="1100" dirty="0">
                        <a:effectLst/>
                        <a:latin typeface="Times New Roman" pitchFamily="18" charset="0"/>
                        <a:ea typeface="Calibri"/>
                        <a:cs typeface="Times New Roman" pitchFamily="18" charset="0"/>
                      </a:endParaRPr>
                    </a:p>
                  </a:txBody>
                  <a:tcPr marL="47625" marR="47625" marT="47625" marB="47625"/>
                </a:tc>
              </a:tr>
              <a:tr h="304058">
                <a:tc>
                  <a:txBody>
                    <a:bodyPr/>
                    <a:lstStyle/>
                    <a:p>
                      <a:pPr>
                        <a:lnSpc>
                          <a:spcPct val="115000"/>
                        </a:lnSpc>
                        <a:spcAft>
                          <a:spcPts val="1000"/>
                        </a:spcAft>
                      </a:pPr>
                      <a:r>
                        <a:rPr lang="ru-RU" sz="1200" dirty="0">
                          <a:effectLst/>
                          <a:latin typeface="Times New Roman" pitchFamily="18" charset="0"/>
                          <a:ea typeface="Calibri"/>
                          <a:cs typeface="Times New Roman" pitchFamily="18" charset="0"/>
                        </a:rPr>
                        <a:t>Муниципальная  подпрограмма «Развитие системы отдыха и оздоровления детей»</a:t>
                      </a:r>
                      <a:endParaRPr lang="ru-RU" sz="11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dirty="0" smtClean="0">
                          <a:effectLst/>
                          <a:latin typeface="Times New Roman" pitchFamily="18" charset="0"/>
                          <a:ea typeface="Times New Roman"/>
                          <a:cs typeface="Times New Roman" pitchFamily="18" charset="0"/>
                        </a:rPr>
                        <a:t>905,6</a:t>
                      </a:r>
                      <a:endParaRPr lang="ru-RU" sz="1100" dirty="0">
                        <a:effectLst/>
                        <a:latin typeface="Times New Roman" pitchFamily="18" charset="0"/>
                        <a:ea typeface="Calibri"/>
                        <a:cs typeface="Times New Roman" pitchFamily="18" charset="0"/>
                      </a:endParaRPr>
                    </a:p>
                  </a:txBody>
                  <a:tcPr marL="47625" marR="47625" marT="47625" marB="47625"/>
                </a:tc>
              </a:tr>
              <a:tr h="258061">
                <a:tc>
                  <a:txBody>
                    <a:bodyPr/>
                    <a:lstStyle/>
                    <a:p>
                      <a:pPr>
                        <a:lnSpc>
                          <a:spcPct val="115000"/>
                        </a:lnSpc>
                        <a:spcAft>
                          <a:spcPts val="1000"/>
                        </a:spcAft>
                      </a:pPr>
                      <a:r>
                        <a:rPr lang="ru-RU" sz="1200" dirty="0">
                          <a:effectLst/>
                          <a:latin typeface="Times New Roman" pitchFamily="18" charset="0"/>
                          <a:ea typeface="Calibri"/>
                          <a:cs typeface="Times New Roman" pitchFamily="18" charset="0"/>
                        </a:rPr>
                        <a:t>Муниципальная подпрограмма «Развитие общего образования»</a:t>
                      </a:r>
                      <a:endParaRPr lang="ru-RU" sz="11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dirty="0" smtClean="0">
                          <a:effectLst/>
                          <a:latin typeface="Times New Roman" pitchFamily="18" charset="0"/>
                          <a:ea typeface="Times New Roman"/>
                          <a:cs typeface="Times New Roman" pitchFamily="18" charset="0"/>
                        </a:rPr>
                        <a:t>20588,2</a:t>
                      </a:r>
                      <a:endParaRPr lang="ru-RU" sz="1100" dirty="0">
                        <a:effectLst/>
                        <a:latin typeface="Times New Roman" pitchFamily="18" charset="0"/>
                        <a:ea typeface="Calibri"/>
                        <a:cs typeface="Times New Roman" pitchFamily="18" charset="0"/>
                      </a:endParaRPr>
                    </a:p>
                  </a:txBody>
                  <a:tcPr marL="47625" marR="47625" marT="47625" marB="47625"/>
                </a:tc>
              </a:tr>
              <a:tr h="312195">
                <a:tc>
                  <a:txBody>
                    <a:bodyPr/>
                    <a:lstStyle/>
                    <a:p>
                      <a:pPr>
                        <a:lnSpc>
                          <a:spcPct val="115000"/>
                        </a:lnSpc>
                        <a:spcAft>
                          <a:spcPts val="1000"/>
                        </a:spcAft>
                      </a:pPr>
                      <a:r>
                        <a:rPr lang="ru-RU" sz="1200" dirty="0">
                          <a:effectLst/>
                          <a:latin typeface="Times New Roman" pitchFamily="18" charset="0"/>
                          <a:ea typeface="Calibri"/>
                          <a:cs typeface="Times New Roman" pitchFamily="18" charset="0"/>
                        </a:rPr>
                        <a:t>Муниципальная подпрограмма «Развитие дополнительного образования детей»</a:t>
                      </a:r>
                      <a:endParaRPr lang="ru-RU" sz="11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dirty="0" smtClean="0">
                          <a:effectLst/>
                          <a:latin typeface="Times New Roman" pitchFamily="18" charset="0"/>
                          <a:ea typeface="Times New Roman"/>
                          <a:cs typeface="Times New Roman" pitchFamily="18" charset="0"/>
                        </a:rPr>
                        <a:t>19583,9</a:t>
                      </a:r>
                      <a:endParaRPr lang="ru-RU" sz="1100" dirty="0">
                        <a:effectLst/>
                        <a:latin typeface="Times New Roman" pitchFamily="18" charset="0"/>
                        <a:ea typeface="Calibri"/>
                        <a:cs typeface="Times New Roman" pitchFamily="18" charset="0"/>
                      </a:endParaRPr>
                    </a:p>
                  </a:txBody>
                  <a:tcPr marL="47625" marR="47625" marT="47625" marB="47625"/>
                </a:tc>
              </a:tr>
              <a:tr h="312195">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Муниципальная подпрограмма «Другие вопросы образования»</a:t>
                      </a:r>
                      <a:endParaRPr lang="ru-RU" sz="1100" b="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ru-RU" sz="1100" b="0" dirty="0" smtClean="0">
                          <a:effectLst/>
                          <a:latin typeface="Times New Roman" pitchFamily="18" charset="0"/>
                          <a:ea typeface="Calibri"/>
                          <a:cs typeface="Times New Roman" pitchFamily="18" charset="0"/>
                        </a:rPr>
                        <a:t>5578,3</a:t>
                      </a:r>
                      <a:endParaRPr lang="ru-RU" sz="1100" b="0" dirty="0">
                        <a:effectLst/>
                        <a:latin typeface="Times New Roman" pitchFamily="18" charset="0"/>
                        <a:ea typeface="Calibri"/>
                        <a:cs typeface="Times New Roman" pitchFamily="18" charset="0"/>
                      </a:endParaRPr>
                    </a:p>
                  </a:txBody>
                  <a:tcPr marL="47625" marR="47625" marT="47625" marB="47625"/>
                </a:tc>
              </a:tr>
              <a:tr h="312195">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Муниципальная подпрограмма «Комплексная безопасность образовательного учреждения»</a:t>
                      </a:r>
                      <a:endParaRPr lang="ru-RU" sz="1100" b="0" dirty="0">
                        <a:effectLst/>
                        <a:latin typeface="Times New Roman" pitchFamily="18" charset="0"/>
                        <a:ea typeface="Calibri"/>
                        <a:cs typeface="Times New Roman" pitchFamily="18" charset="0"/>
                      </a:endParaRPr>
                    </a:p>
                  </a:txBody>
                  <a:tcPr marL="47625" marR="47625" marT="47625" marB="47625"/>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rPr>
                        <a:t>2437,4</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txBody>
                  <a:tcPr marL="47625" marR="47625" marT="47625" marB="47625"/>
                </a:tc>
              </a:tr>
              <a:tr h="312195">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Муниципальная подпрограмма «Обеспечение реализации муниципальной программы и прочие мероприятия»</a:t>
                      </a:r>
                      <a:endParaRPr lang="ru-RU" sz="1100" b="0" dirty="0">
                        <a:effectLst/>
                        <a:latin typeface="Times New Roman" pitchFamily="18" charset="0"/>
                        <a:ea typeface="Calibri"/>
                        <a:cs typeface="Times New Roman" pitchFamily="18" charset="0"/>
                      </a:endParaRPr>
                    </a:p>
                  </a:txBody>
                  <a:tcPr marL="47625" marR="47625" marT="47625" marB="47625"/>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rPr>
                        <a:t>3359,3</a:t>
                      </a:r>
                      <a:endParaRPr kumimoji="0" lang="ru-RU" sz="11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txBody>
                  <a:tcPr marL="47625" marR="47625" marT="47625" marB="47625"/>
                </a:tc>
              </a:tr>
            </a:tbl>
          </a:graphicData>
        </a:graphic>
      </p:graphicFrame>
      <p:sp>
        <p:nvSpPr>
          <p:cNvPr id="27652" name="TextBox 31"/>
          <p:cNvSpPr txBox="1">
            <a:spLocks noChangeArrowheads="1"/>
          </p:cNvSpPr>
          <p:nvPr/>
        </p:nvSpPr>
        <p:spPr bwMode="auto">
          <a:xfrm>
            <a:off x="7596336" y="836712"/>
            <a:ext cx="1224136" cy="307777"/>
          </a:xfrm>
          <a:prstGeom prst="rect">
            <a:avLst/>
          </a:prstGeom>
          <a:noFill/>
          <a:ln w="9525">
            <a:noFill/>
            <a:miter lim="800000"/>
            <a:headEnd/>
            <a:tailEnd/>
          </a:ln>
        </p:spPr>
        <p:txBody>
          <a:bodyPr wrap="square">
            <a:spAutoFit/>
          </a:bodyPr>
          <a:lstStyle/>
          <a:p>
            <a:r>
              <a:rPr lang="ru-RU" sz="1400" b="1" dirty="0">
                <a:latin typeface="Times New Roman" pitchFamily="18" charset="0"/>
                <a:cs typeface="Times New Roman" pitchFamily="18" charset="0"/>
              </a:rPr>
              <a:t>тыс. рублей</a:t>
            </a:r>
          </a:p>
        </p:txBody>
      </p:sp>
      <p:sp>
        <p:nvSpPr>
          <p:cNvPr id="5" name="Заголовок 1"/>
          <p:cNvSpPr txBox="1">
            <a:spLocks/>
          </p:cNvSpPr>
          <p:nvPr/>
        </p:nvSpPr>
        <p:spPr>
          <a:xfrm>
            <a:off x="1331640" y="260648"/>
            <a:ext cx="6264696" cy="648072"/>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solidFill>
                  <a:srgbClr val="C00000"/>
                </a:solidFill>
                <a:latin typeface="Times New Roman" pitchFamily="18" charset="0"/>
                <a:cs typeface="Times New Roman" pitchFamily="18" charset="0"/>
              </a:rPr>
              <a:t>Муниципальные программы </a:t>
            </a:r>
          </a:p>
        </p:txBody>
      </p:sp>
    </p:spTree>
    <p:extLst>
      <p:ext uri="{BB962C8B-B14F-4D97-AF65-F5344CB8AC3E}">
        <p14:creationId xmlns:p14="http://schemas.microsoft.com/office/powerpoint/2010/main" val="818314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250825" y="274638"/>
            <a:ext cx="8848725" cy="634082"/>
          </a:xfrm>
        </p:spPr>
        <p:txBody>
          <a:bodyPr>
            <a:noAutofit/>
          </a:bodyPr>
          <a:lstStyle/>
          <a:p>
            <a:pPr eaLnBrk="1" hangingPunct="1"/>
            <a:r>
              <a:rPr lang="ru-RU" sz="2800" b="1" dirty="0" smtClean="0">
                <a:solidFill>
                  <a:schemeClr val="tx2">
                    <a:lumMod val="50000"/>
                  </a:schemeClr>
                </a:solidFill>
                <a:effectLst>
                  <a:outerShdw blurRad="38100" dist="38100" dir="2700000" algn="tl">
                    <a:srgbClr val="000000">
                      <a:alpha val="43137"/>
                    </a:srgbClr>
                  </a:outerShdw>
                </a:effectLst>
                <a:cs typeface="Arial" pitchFamily="34" charset="0"/>
              </a:rPr>
              <a:t>Социально-экономическая характеристика Зеленчукского муниципального района</a:t>
            </a:r>
          </a:p>
        </p:txBody>
      </p:sp>
      <p:sp>
        <p:nvSpPr>
          <p:cNvPr id="19462" name="Прямоугольник 7"/>
          <p:cNvSpPr>
            <a:spLocks noChangeArrowheads="1"/>
          </p:cNvSpPr>
          <p:nvPr/>
        </p:nvSpPr>
        <p:spPr bwMode="auto">
          <a:xfrm>
            <a:off x="3203848" y="1308328"/>
            <a:ext cx="2232248" cy="338554"/>
          </a:xfrm>
          <a:prstGeom prst="rect">
            <a:avLst/>
          </a:prstGeom>
          <a:noFill/>
          <a:ln w="9525">
            <a:noFill/>
            <a:miter lim="800000"/>
            <a:headEnd/>
            <a:tailEnd/>
          </a:ln>
        </p:spPr>
        <p:txBody>
          <a:bodyPr wrap="square">
            <a:spAutoFit/>
          </a:bodyPr>
          <a:lstStyle/>
          <a:p>
            <a:r>
              <a:rPr lang="ru-RU" sz="1400" dirty="0" smtClean="0">
                <a:latin typeface="Arial" pitchFamily="34" charset="0"/>
                <a:cs typeface="Arial" pitchFamily="34" charset="0"/>
              </a:rPr>
              <a:t>Площадь  </a:t>
            </a:r>
            <a:r>
              <a:rPr lang="ru-RU" sz="1600" b="1" dirty="0" smtClean="0">
                <a:latin typeface="Arial" pitchFamily="34" charset="0"/>
                <a:cs typeface="Arial" pitchFamily="34" charset="0"/>
              </a:rPr>
              <a:t>2930,7</a:t>
            </a:r>
            <a:r>
              <a:rPr lang="ru-RU" sz="1400" dirty="0" smtClean="0">
                <a:latin typeface="Arial" pitchFamily="34" charset="0"/>
                <a:cs typeface="Arial" pitchFamily="34" charset="0"/>
              </a:rPr>
              <a:t> км</a:t>
            </a:r>
            <a:r>
              <a:rPr lang="ru-RU" sz="1400" baseline="30000" dirty="0" smtClean="0">
                <a:latin typeface="Arial" pitchFamily="34" charset="0"/>
                <a:cs typeface="Arial" pitchFamily="34" charset="0"/>
              </a:rPr>
              <a:t>2</a:t>
            </a:r>
            <a:r>
              <a:rPr lang="ru-RU" sz="1400" dirty="0" smtClean="0">
                <a:latin typeface="Arial" pitchFamily="34" charset="0"/>
                <a:cs typeface="Arial" pitchFamily="34" charset="0"/>
              </a:rPr>
              <a:t> </a:t>
            </a:r>
            <a:endParaRPr lang="ru-RU" sz="1400" dirty="0">
              <a:latin typeface="Arial" pitchFamily="34" charset="0"/>
              <a:cs typeface="Arial" pitchFamily="34" charset="0"/>
            </a:endParaRPr>
          </a:p>
        </p:txBody>
      </p:sp>
      <p:sp>
        <p:nvSpPr>
          <p:cNvPr id="19464" name="Прямоугольник 9"/>
          <p:cNvSpPr>
            <a:spLocks noChangeArrowheads="1"/>
          </p:cNvSpPr>
          <p:nvPr/>
        </p:nvSpPr>
        <p:spPr bwMode="auto">
          <a:xfrm>
            <a:off x="6084168" y="3493457"/>
            <a:ext cx="3074850" cy="1015663"/>
          </a:xfrm>
          <a:prstGeom prst="rect">
            <a:avLst/>
          </a:prstGeom>
          <a:noFill/>
          <a:ln w="9525">
            <a:noFill/>
            <a:miter lim="800000"/>
            <a:headEnd/>
            <a:tailEnd/>
          </a:ln>
        </p:spPr>
        <p:txBody>
          <a:bodyPr wrap="square">
            <a:spAutoFit/>
          </a:bodyPr>
          <a:lstStyle/>
          <a:p>
            <a:pPr algn="ctr"/>
            <a:r>
              <a:rPr lang="ru-RU" sz="1400" dirty="0">
                <a:latin typeface="Arial" pitchFamily="34" charset="0"/>
                <a:cs typeface="Arial" pitchFamily="34" charset="0"/>
              </a:rPr>
              <a:t>Протяженность </a:t>
            </a:r>
            <a:endParaRPr lang="ru-RU" sz="1400" dirty="0" smtClean="0">
              <a:latin typeface="Arial" pitchFamily="34" charset="0"/>
              <a:cs typeface="Arial" pitchFamily="34" charset="0"/>
            </a:endParaRPr>
          </a:p>
          <a:p>
            <a:pPr algn="ctr"/>
            <a:r>
              <a:rPr lang="ru-RU" sz="1400" dirty="0" smtClean="0">
                <a:latin typeface="Arial" pitchFamily="34" charset="0"/>
                <a:cs typeface="Arial" pitchFamily="34" charset="0"/>
              </a:rPr>
              <a:t>автомобильных дорог:</a:t>
            </a:r>
            <a:endParaRPr lang="ru-RU" sz="1400" dirty="0">
              <a:latin typeface="Arial" pitchFamily="34" charset="0"/>
              <a:cs typeface="Arial" pitchFamily="34" charset="0"/>
            </a:endParaRPr>
          </a:p>
          <a:p>
            <a:pPr algn="ctr"/>
            <a:r>
              <a:rPr lang="ru-RU" sz="1400" dirty="0">
                <a:latin typeface="Arial" pitchFamily="34" charset="0"/>
                <a:cs typeface="Arial" pitchFamily="34" charset="0"/>
              </a:rPr>
              <a:t>федерального </a:t>
            </a:r>
            <a:r>
              <a:rPr lang="ru-RU" sz="1400" dirty="0" smtClean="0">
                <a:latin typeface="Arial" pitchFamily="34" charset="0"/>
                <a:cs typeface="Arial" pitchFamily="34" charset="0"/>
              </a:rPr>
              <a:t>значения - </a:t>
            </a:r>
            <a:r>
              <a:rPr lang="ru-RU" sz="1600" b="1" dirty="0" smtClean="0">
                <a:latin typeface="Arial" pitchFamily="34" charset="0"/>
                <a:cs typeface="Arial" pitchFamily="34" charset="0"/>
              </a:rPr>
              <a:t>83,4</a:t>
            </a:r>
            <a:r>
              <a:rPr lang="ru-RU" sz="1400" dirty="0" smtClean="0">
                <a:latin typeface="Arial" pitchFamily="34" charset="0"/>
                <a:cs typeface="Arial" pitchFamily="34" charset="0"/>
              </a:rPr>
              <a:t> км</a:t>
            </a:r>
            <a:r>
              <a:rPr lang="ru-RU" sz="1400" dirty="0">
                <a:latin typeface="Arial" pitchFamily="34" charset="0"/>
                <a:cs typeface="Arial" pitchFamily="34" charset="0"/>
              </a:rPr>
              <a:t>, местного значения </a:t>
            </a:r>
            <a:r>
              <a:rPr lang="ru-RU" sz="1400" dirty="0" smtClean="0">
                <a:latin typeface="Arial" pitchFamily="34" charset="0"/>
                <a:cs typeface="Arial" pitchFamily="34" charset="0"/>
              </a:rPr>
              <a:t> - </a:t>
            </a:r>
            <a:r>
              <a:rPr lang="ru-RU" sz="1600" b="1" dirty="0" smtClean="0">
                <a:latin typeface="Arial" pitchFamily="34" charset="0"/>
                <a:cs typeface="Arial" pitchFamily="34" charset="0"/>
              </a:rPr>
              <a:t>252 </a:t>
            </a:r>
            <a:r>
              <a:rPr lang="ru-RU" sz="1400" dirty="0" smtClean="0">
                <a:latin typeface="Arial" pitchFamily="34" charset="0"/>
                <a:cs typeface="Arial" pitchFamily="34" charset="0"/>
              </a:rPr>
              <a:t>км</a:t>
            </a:r>
            <a:r>
              <a:rPr lang="ru-RU" sz="1400" dirty="0">
                <a:latin typeface="Arial" pitchFamily="34" charset="0"/>
                <a:cs typeface="Arial" pitchFamily="34" charset="0"/>
              </a:rPr>
              <a:t>.</a:t>
            </a:r>
            <a:endParaRPr lang="ru-RU" sz="1400" b="1" dirty="0">
              <a:latin typeface="Arial" pitchFamily="34" charset="0"/>
              <a:cs typeface="Arial" pitchFamily="34" charset="0"/>
            </a:endParaRPr>
          </a:p>
        </p:txBody>
      </p:sp>
      <p:sp>
        <p:nvSpPr>
          <p:cNvPr id="19465" name="Прямоугольник 10"/>
          <p:cNvSpPr>
            <a:spLocks noChangeArrowheads="1"/>
          </p:cNvSpPr>
          <p:nvPr/>
        </p:nvSpPr>
        <p:spPr bwMode="auto">
          <a:xfrm>
            <a:off x="175866" y="2031662"/>
            <a:ext cx="2470150" cy="400050"/>
          </a:xfrm>
          <a:prstGeom prst="rect">
            <a:avLst/>
          </a:prstGeom>
          <a:noFill/>
          <a:ln w="9525">
            <a:noFill/>
            <a:miter lim="800000"/>
            <a:headEnd/>
            <a:tailEnd/>
          </a:ln>
        </p:spPr>
        <p:txBody>
          <a:bodyPr>
            <a:spAutoFit/>
          </a:bodyPr>
          <a:lstStyle/>
          <a:p>
            <a:r>
              <a:rPr lang="ru-RU" sz="1600" b="1" dirty="0" smtClean="0">
                <a:latin typeface="Arial" pitchFamily="34" charset="0"/>
                <a:cs typeface="Arial" pitchFamily="34" charset="0"/>
              </a:rPr>
              <a:t>18</a:t>
            </a:r>
            <a:r>
              <a:rPr lang="ru-RU" sz="2000" b="1" dirty="0" smtClean="0">
                <a:latin typeface="Tahoma" pitchFamily="34" charset="0"/>
              </a:rPr>
              <a:t> </a:t>
            </a:r>
            <a:r>
              <a:rPr lang="ru-RU" sz="1400" dirty="0">
                <a:latin typeface="Arial" pitchFamily="34" charset="0"/>
                <a:cs typeface="Arial" pitchFamily="34" charset="0"/>
              </a:rPr>
              <a:t>населенных пунктов</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016" y="1700808"/>
            <a:ext cx="3438151" cy="308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0"/>
          <p:cNvSpPr>
            <a:spLocks noChangeArrowheads="1"/>
          </p:cNvSpPr>
          <p:nvPr/>
        </p:nvSpPr>
        <p:spPr bwMode="auto">
          <a:xfrm rot="17164626">
            <a:off x="3221055" y="3497076"/>
            <a:ext cx="1479511" cy="246221"/>
          </a:xfrm>
          <a:prstGeom prst="rect">
            <a:avLst/>
          </a:prstGeom>
          <a:noFill/>
          <a:ln w="9525">
            <a:noFill/>
            <a:miter lim="800000"/>
            <a:headEnd/>
            <a:tailEnd/>
          </a:ln>
        </p:spPr>
        <p:txBody>
          <a:bodyPr wrap="square">
            <a:spAutoFit/>
          </a:bodyPr>
          <a:lstStyle/>
          <a:p>
            <a:r>
              <a:rPr lang="ru-RU" sz="1000" dirty="0" smtClean="0">
                <a:latin typeface="Tahoma" pitchFamily="34" charset="0"/>
              </a:rPr>
              <a:t>Зеленчукский район</a:t>
            </a:r>
            <a:endParaRPr lang="ru-RU" sz="1000" dirty="0">
              <a:latin typeface="Tahoma" pitchFamily="34" charset="0"/>
            </a:endParaRPr>
          </a:p>
        </p:txBody>
      </p:sp>
      <p:sp>
        <p:nvSpPr>
          <p:cNvPr id="2" name="Прямоугольник 1"/>
          <p:cNvSpPr/>
          <p:nvPr/>
        </p:nvSpPr>
        <p:spPr>
          <a:xfrm>
            <a:off x="6289445" y="1085753"/>
            <a:ext cx="2664296" cy="2585323"/>
          </a:xfrm>
          <a:prstGeom prst="rect">
            <a:avLst/>
          </a:prstGeom>
        </p:spPr>
        <p:txBody>
          <a:bodyPr wrap="square">
            <a:spAutoFit/>
          </a:bodyPr>
          <a:lstStyle/>
          <a:p>
            <a:pPr algn="ctr">
              <a:lnSpc>
                <a:spcPct val="150000"/>
              </a:lnSpc>
            </a:pPr>
            <a:r>
              <a:rPr lang="ru-RU" sz="1400" dirty="0" smtClean="0">
                <a:latin typeface="Arial" pitchFamily="34" charset="0"/>
                <a:cs typeface="Arial" pitchFamily="34" charset="0"/>
              </a:rPr>
              <a:t> Численность </a:t>
            </a:r>
            <a:r>
              <a:rPr lang="ru-RU" sz="1600" b="1" dirty="0" smtClean="0">
                <a:latin typeface="Arial" pitchFamily="34" charset="0"/>
                <a:cs typeface="Arial" pitchFamily="34" charset="0"/>
              </a:rPr>
              <a:t>47983 </a:t>
            </a:r>
            <a:r>
              <a:rPr lang="ru-RU" sz="1400" dirty="0">
                <a:latin typeface="Arial" pitchFamily="34" charset="0"/>
                <a:cs typeface="Arial" pitchFamily="34" charset="0"/>
              </a:rPr>
              <a:t>чел</a:t>
            </a:r>
            <a:r>
              <a:rPr lang="ru-RU" sz="1400" dirty="0" smtClean="0">
                <a:latin typeface="Arial" pitchFamily="34" charset="0"/>
                <a:cs typeface="Arial" pitchFamily="34" charset="0"/>
              </a:rPr>
              <a:t>.</a:t>
            </a:r>
          </a:p>
          <a:p>
            <a:pPr algn="ctr">
              <a:lnSpc>
                <a:spcPct val="150000"/>
              </a:lnSpc>
            </a:pPr>
            <a:r>
              <a:rPr lang="ru-RU" sz="1400" dirty="0" smtClean="0">
                <a:latin typeface="Arial" pitchFamily="34" charset="0"/>
                <a:cs typeface="Arial" pitchFamily="34" charset="0"/>
              </a:rPr>
              <a:t> </a:t>
            </a:r>
            <a:r>
              <a:rPr lang="ru-RU" sz="1400" dirty="0">
                <a:latin typeface="Arial" pitchFamily="34" charset="0"/>
                <a:cs typeface="Arial" pitchFamily="34" charset="0"/>
              </a:rPr>
              <a:t>Сельское население </a:t>
            </a:r>
            <a:r>
              <a:rPr lang="ru-RU" sz="1400" dirty="0" smtClean="0">
                <a:latin typeface="Arial" pitchFamily="34" charset="0"/>
                <a:cs typeface="Arial" pitchFamily="34" charset="0"/>
              </a:rPr>
              <a:t> </a:t>
            </a:r>
            <a:r>
              <a:rPr lang="ru-RU" sz="1400" b="1" dirty="0" smtClean="0">
                <a:latin typeface="Arial" pitchFamily="34" charset="0"/>
                <a:cs typeface="Arial" pitchFamily="34" charset="0"/>
              </a:rPr>
              <a:t>100 %</a:t>
            </a:r>
          </a:p>
          <a:p>
            <a:pPr algn="ctr">
              <a:lnSpc>
                <a:spcPct val="150000"/>
              </a:lnSpc>
            </a:pPr>
            <a:r>
              <a:rPr lang="ru-RU" sz="1400" dirty="0" smtClean="0">
                <a:latin typeface="Arial" pitchFamily="34" charset="0"/>
                <a:cs typeface="Arial" pitchFamily="34" charset="0"/>
              </a:rPr>
              <a:t> Плотность </a:t>
            </a:r>
            <a:r>
              <a:rPr lang="ru-RU" sz="1400" dirty="0">
                <a:latin typeface="Arial" pitchFamily="34" charset="0"/>
                <a:cs typeface="Arial" pitchFamily="34" charset="0"/>
              </a:rPr>
              <a:t>населения </a:t>
            </a:r>
            <a:endParaRPr lang="ru-RU" sz="1400" dirty="0" smtClean="0">
              <a:latin typeface="Arial" pitchFamily="34" charset="0"/>
              <a:cs typeface="Arial" pitchFamily="34" charset="0"/>
            </a:endParaRPr>
          </a:p>
          <a:p>
            <a:pPr algn="ctr"/>
            <a:r>
              <a:rPr lang="ru-RU" sz="1600" b="1" dirty="0" smtClean="0">
                <a:latin typeface="Arial" pitchFamily="34" charset="0"/>
                <a:cs typeface="Arial" pitchFamily="34" charset="0"/>
              </a:rPr>
              <a:t>16,4</a:t>
            </a:r>
            <a:r>
              <a:rPr lang="ru-RU" sz="1600" dirty="0" smtClean="0">
                <a:latin typeface="Arial" pitchFamily="34" charset="0"/>
                <a:cs typeface="Arial" pitchFamily="34" charset="0"/>
              </a:rPr>
              <a:t> </a:t>
            </a:r>
            <a:r>
              <a:rPr lang="ru-RU" sz="1400" dirty="0">
                <a:latin typeface="Arial" pitchFamily="34" charset="0"/>
                <a:cs typeface="Arial" pitchFamily="34" charset="0"/>
              </a:rPr>
              <a:t>чел</a:t>
            </a:r>
            <a:r>
              <a:rPr lang="ru-RU" sz="1400" dirty="0" smtClean="0">
                <a:latin typeface="Arial" pitchFamily="34" charset="0"/>
                <a:cs typeface="Arial" pitchFamily="34" charset="0"/>
              </a:rPr>
              <a:t>./ кв. км</a:t>
            </a:r>
            <a:r>
              <a:rPr lang="ru-RU" sz="1400" dirty="0"/>
              <a:t>. </a:t>
            </a:r>
          </a:p>
          <a:p>
            <a:pPr algn="ctr"/>
            <a:r>
              <a:rPr lang="ru-RU" sz="1000" dirty="0">
                <a:solidFill>
                  <a:srgbClr val="202122"/>
                </a:solidFill>
                <a:latin typeface="Arial"/>
              </a:rPr>
              <a:t>Распределение населения района</a:t>
            </a:r>
          </a:p>
          <a:p>
            <a:pPr algn="ctr"/>
            <a:r>
              <a:rPr lang="ru-RU" sz="1000" dirty="0">
                <a:solidFill>
                  <a:srgbClr val="FF0000"/>
                </a:solidFill>
                <a:latin typeface="Arial"/>
              </a:rPr>
              <a:t> </a:t>
            </a:r>
            <a:r>
              <a:rPr lang="ru-RU" sz="1000" dirty="0">
                <a:solidFill>
                  <a:srgbClr val="202122"/>
                </a:solidFill>
                <a:latin typeface="Arial"/>
              </a:rPr>
              <a:t> ст. </a:t>
            </a:r>
            <a:r>
              <a:rPr lang="ru-RU" sz="1000" dirty="0">
                <a:solidFill>
                  <a:srgbClr val="0B0080"/>
                </a:solidFill>
                <a:latin typeface="Arial"/>
                <a:hlinkClick r:id="rId3" tooltip="Зеленчукская"/>
              </a:rPr>
              <a:t>Зеленчукская</a:t>
            </a:r>
            <a:r>
              <a:rPr lang="ru-RU" sz="1000" dirty="0">
                <a:solidFill>
                  <a:srgbClr val="202122"/>
                </a:solidFill>
                <a:latin typeface="Arial"/>
              </a:rPr>
              <a:t> </a:t>
            </a:r>
            <a:r>
              <a:rPr lang="ru-RU" sz="1000" dirty="0" smtClean="0">
                <a:solidFill>
                  <a:srgbClr val="202122"/>
                </a:solidFill>
                <a:latin typeface="Arial"/>
              </a:rPr>
              <a:t>(37,46</a:t>
            </a:r>
            <a:r>
              <a:rPr lang="ru-RU" sz="1000" dirty="0">
                <a:solidFill>
                  <a:srgbClr val="202122"/>
                </a:solidFill>
                <a:latin typeface="Arial"/>
              </a:rPr>
              <a:t> %)</a:t>
            </a:r>
          </a:p>
          <a:p>
            <a:pPr algn="ctr"/>
            <a:r>
              <a:rPr lang="ru-RU" sz="1000" dirty="0">
                <a:solidFill>
                  <a:srgbClr val="008000"/>
                </a:solidFill>
                <a:latin typeface="Arial"/>
              </a:rPr>
              <a:t> </a:t>
            </a:r>
            <a:r>
              <a:rPr lang="ru-RU" sz="1000" dirty="0">
                <a:solidFill>
                  <a:srgbClr val="202122"/>
                </a:solidFill>
                <a:latin typeface="Arial"/>
              </a:rPr>
              <a:t> ст. </a:t>
            </a:r>
            <a:r>
              <a:rPr lang="ru-RU" sz="1000" dirty="0">
                <a:solidFill>
                  <a:srgbClr val="0B0080"/>
                </a:solidFill>
                <a:latin typeface="Arial"/>
                <a:hlinkClick r:id="rId4" tooltip="Сторожевая (Карачаево-Черкесия)"/>
              </a:rPr>
              <a:t>Сторожевая</a:t>
            </a:r>
            <a:r>
              <a:rPr lang="ru-RU" sz="1000" dirty="0">
                <a:solidFill>
                  <a:srgbClr val="202122"/>
                </a:solidFill>
                <a:latin typeface="Arial"/>
              </a:rPr>
              <a:t> (</a:t>
            </a:r>
            <a:r>
              <a:rPr lang="ru-RU" sz="1000" dirty="0" smtClean="0">
                <a:solidFill>
                  <a:srgbClr val="202122"/>
                </a:solidFill>
                <a:latin typeface="Arial"/>
              </a:rPr>
              <a:t>22,78</a:t>
            </a:r>
            <a:r>
              <a:rPr lang="ru-RU" sz="1000" dirty="0">
                <a:solidFill>
                  <a:srgbClr val="202122"/>
                </a:solidFill>
                <a:latin typeface="Arial"/>
              </a:rPr>
              <a:t> %)</a:t>
            </a:r>
          </a:p>
          <a:p>
            <a:pPr algn="ctr"/>
            <a:r>
              <a:rPr lang="ru-RU" sz="1000" dirty="0">
                <a:solidFill>
                  <a:srgbClr val="0000FF"/>
                </a:solidFill>
                <a:latin typeface="Arial"/>
              </a:rPr>
              <a:t> </a:t>
            </a:r>
            <a:r>
              <a:rPr lang="ru-RU" sz="1000" dirty="0">
                <a:solidFill>
                  <a:srgbClr val="202122"/>
                </a:solidFill>
                <a:latin typeface="Arial"/>
              </a:rPr>
              <a:t> ст. </a:t>
            </a:r>
            <a:r>
              <a:rPr lang="ru-RU" sz="1000" dirty="0">
                <a:solidFill>
                  <a:srgbClr val="0B0080"/>
                </a:solidFill>
                <a:latin typeface="Arial"/>
                <a:hlinkClick r:id="rId5" tooltip="Кардоникская"/>
              </a:rPr>
              <a:t>Кардоникская</a:t>
            </a:r>
            <a:r>
              <a:rPr lang="ru-RU" sz="1000" dirty="0">
                <a:solidFill>
                  <a:srgbClr val="202122"/>
                </a:solidFill>
                <a:latin typeface="Arial"/>
              </a:rPr>
              <a:t> (</a:t>
            </a:r>
            <a:r>
              <a:rPr lang="ru-RU" sz="1000" dirty="0" smtClean="0">
                <a:solidFill>
                  <a:srgbClr val="202122"/>
                </a:solidFill>
                <a:latin typeface="Arial"/>
              </a:rPr>
              <a:t>13,92</a:t>
            </a:r>
            <a:r>
              <a:rPr lang="ru-RU" sz="1000" dirty="0">
                <a:solidFill>
                  <a:srgbClr val="202122"/>
                </a:solidFill>
                <a:latin typeface="Arial"/>
              </a:rPr>
              <a:t> %)</a:t>
            </a:r>
          </a:p>
          <a:p>
            <a:pPr algn="ctr"/>
            <a:r>
              <a:rPr lang="ru-RU" sz="1000" dirty="0">
                <a:solidFill>
                  <a:srgbClr val="FFFF00"/>
                </a:solidFill>
                <a:latin typeface="Arial"/>
              </a:rPr>
              <a:t> </a:t>
            </a:r>
            <a:r>
              <a:rPr lang="ru-RU" sz="1000" dirty="0">
                <a:solidFill>
                  <a:srgbClr val="202122"/>
                </a:solidFill>
                <a:latin typeface="Arial"/>
              </a:rPr>
              <a:t> ст. </a:t>
            </a:r>
            <a:r>
              <a:rPr lang="ru-RU" sz="1000" dirty="0">
                <a:solidFill>
                  <a:srgbClr val="0B0080"/>
                </a:solidFill>
                <a:latin typeface="Arial"/>
                <a:hlinkClick r:id="rId6" tooltip="Исправная"/>
              </a:rPr>
              <a:t>Исправная</a:t>
            </a:r>
            <a:r>
              <a:rPr lang="ru-RU" sz="1000" dirty="0">
                <a:solidFill>
                  <a:srgbClr val="202122"/>
                </a:solidFill>
                <a:latin typeface="Arial"/>
              </a:rPr>
              <a:t> (</a:t>
            </a:r>
            <a:r>
              <a:rPr lang="ru-RU" sz="1000" dirty="0" smtClean="0">
                <a:solidFill>
                  <a:srgbClr val="202122"/>
                </a:solidFill>
                <a:latin typeface="Arial"/>
              </a:rPr>
              <a:t>8,88</a:t>
            </a:r>
            <a:r>
              <a:rPr lang="ru-RU" sz="1000" dirty="0">
                <a:solidFill>
                  <a:srgbClr val="202122"/>
                </a:solidFill>
                <a:latin typeface="Arial"/>
              </a:rPr>
              <a:t> %)</a:t>
            </a:r>
          </a:p>
          <a:p>
            <a:pPr algn="ctr"/>
            <a:r>
              <a:rPr lang="ru-RU" sz="1000" dirty="0">
                <a:solidFill>
                  <a:srgbClr val="FF00FF"/>
                </a:solidFill>
                <a:latin typeface="Arial"/>
              </a:rPr>
              <a:t> </a:t>
            </a:r>
            <a:r>
              <a:rPr lang="ru-RU" sz="1000" dirty="0">
                <a:solidFill>
                  <a:srgbClr val="202122"/>
                </a:solidFill>
                <a:latin typeface="Arial"/>
              </a:rPr>
              <a:t> а. </a:t>
            </a:r>
            <a:r>
              <a:rPr lang="ru-RU" sz="1000" dirty="0">
                <a:solidFill>
                  <a:srgbClr val="0B0080"/>
                </a:solidFill>
                <a:latin typeface="Arial"/>
                <a:hlinkClick r:id="rId7" tooltip="Кызыл-Октябрь (Карачаево-Черкесия)"/>
              </a:rPr>
              <a:t>Кызыл-Октябрь</a:t>
            </a:r>
            <a:r>
              <a:rPr lang="ru-RU" sz="1000" dirty="0">
                <a:solidFill>
                  <a:srgbClr val="202122"/>
                </a:solidFill>
                <a:latin typeface="Arial"/>
              </a:rPr>
              <a:t> (</a:t>
            </a:r>
            <a:r>
              <a:rPr lang="ru-RU" sz="1000" dirty="0" smtClean="0">
                <a:solidFill>
                  <a:srgbClr val="202122"/>
                </a:solidFill>
                <a:latin typeface="Arial"/>
              </a:rPr>
              <a:t>6,78</a:t>
            </a:r>
            <a:r>
              <a:rPr lang="ru-RU" sz="1000" dirty="0">
                <a:solidFill>
                  <a:srgbClr val="202122"/>
                </a:solidFill>
                <a:latin typeface="Arial"/>
              </a:rPr>
              <a:t> %)</a:t>
            </a:r>
          </a:p>
          <a:p>
            <a:pPr algn="ctr"/>
            <a:r>
              <a:rPr lang="ru-RU" sz="1000" dirty="0">
                <a:solidFill>
                  <a:srgbClr val="FFFFFF"/>
                </a:solidFill>
                <a:latin typeface="Arial"/>
              </a:rPr>
              <a:t> </a:t>
            </a:r>
            <a:r>
              <a:rPr lang="ru-RU" sz="1000" dirty="0">
                <a:solidFill>
                  <a:srgbClr val="202122"/>
                </a:solidFill>
                <a:latin typeface="Arial"/>
              </a:rPr>
              <a:t> Остальные </a:t>
            </a:r>
            <a:r>
              <a:rPr lang="ru-RU" sz="1000" dirty="0" smtClean="0">
                <a:solidFill>
                  <a:srgbClr val="202122"/>
                </a:solidFill>
                <a:latin typeface="Arial"/>
              </a:rPr>
              <a:t>(10,18</a:t>
            </a:r>
            <a:r>
              <a:rPr lang="ru-RU" sz="1000" dirty="0">
                <a:solidFill>
                  <a:srgbClr val="202122"/>
                </a:solidFill>
                <a:latin typeface="Arial"/>
              </a:rPr>
              <a:t> %)</a:t>
            </a:r>
          </a:p>
          <a:p>
            <a:pPr algn="ctr"/>
            <a:endParaRPr lang="ru-RU" sz="1000" dirty="0">
              <a:latin typeface="Arial" pitchFamily="34" charset="0"/>
              <a:cs typeface="Arial" pitchFamily="34" charset="0"/>
            </a:endParaRPr>
          </a:p>
        </p:txBody>
      </p:sp>
      <p:sp>
        <p:nvSpPr>
          <p:cNvPr id="5" name="Прямоугольник 4"/>
          <p:cNvSpPr/>
          <p:nvPr/>
        </p:nvSpPr>
        <p:spPr>
          <a:xfrm>
            <a:off x="251520" y="2564904"/>
            <a:ext cx="2072299" cy="2285241"/>
          </a:xfrm>
          <a:prstGeom prst="rect">
            <a:avLst/>
          </a:prstGeom>
        </p:spPr>
        <p:txBody>
          <a:bodyPr wrap="none">
            <a:spAutoFit/>
          </a:bodyPr>
          <a:lstStyle/>
          <a:p>
            <a:r>
              <a:rPr lang="ru-RU" sz="1600" b="1" dirty="0">
                <a:latin typeface="Arial" pitchFamily="34" charset="0"/>
                <a:cs typeface="Arial" pitchFamily="34" charset="0"/>
              </a:rPr>
              <a:t>9</a:t>
            </a:r>
            <a:r>
              <a:rPr lang="ru-RU" sz="1400" dirty="0">
                <a:latin typeface="Arial" pitchFamily="34" charset="0"/>
                <a:cs typeface="Arial" pitchFamily="34" charset="0"/>
              </a:rPr>
              <a:t> сельских </a:t>
            </a:r>
            <a:r>
              <a:rPr lang="ru-RU" sz="1400" dirty="0" smtClean="0">
                <a:latin typeface="Arial" pitchFamily="34" charset="0"/>
                <a:cs typeface="Arial" pitchFamily="34" charset="0"/>
              </a:rPr>
              <a:t>поселений:</a:t>
            </a:r>
          </a:p>
          <a:p>
            <a:r>
              <a:rPr lang="ru-RU" sz="1250" dirty="0">
                <a:latin typeface="Arial" pitchFamily="34" charset="0"/>
                <a:cs typeface="Arial" pitchFamily="34" charset="0"/>
              </a:rPr>
              <a:t> </a:t>
            </a:r>
            <a:r>
              <a:rPr lang="ru-RU" sz="1250" dirty="0" smtClean="0">
                <a:latin typeface="Arial" pitchFamily="34" charset="0"/>
                <a:cs typeface="Arial" pitchFamily="34" charset="0"/>
              </a:rPr>
              <a:t>     Архызское</a:t>
            </a:r>
          </a:p>
          <a:p>
            <a:r>
              <a:rPr lang="ru-RU" sz="1250" dirty="0" smtClean="0">
                <a:latin typeface="Arial" pitchFamily="34" charset="0"/>
                <a:cs typeface="Arial" pitchFamily="34" charset="0"/>
              </a:rPr>
              <a:t>      Даусузское</a:t>
            </a:r>
          </a:p>
          <a:p>
            <a:r>
              <a:rPr lang="ru-RU" sz="1250" dirty="0">
                <a:latin typeface="Arial" pitchFamily="34" charset="0"/>
                <a:cs typeface="Arial" pitchFamily="34" charset="0"/>
              </a:rPr>
              <a:t> </a:t>
            </a:r>
            <a:r>
              <a:rPr lang="ru-RU" sz="1250" dirty="0" smtClean="0">
                <a:latin typeface="Arial" pitchFamily="34" charset="0"/>
                <a:cs typeface="Arial" pitchFamily="34" charset="0"/>
              </a:rPr>
              <a:t>     Зеленчукское</a:t>
            </a:r>
          </a:p>
          <a:p>
            <a:r>
              <a:rPr lang="ru-RU" sz="1250" dirty="0">
                <a:latin typeface="Arial" pitchFamily="34" charset="0"/>
                <a:cs typeface="Arial" pitchFamily="34" charset="0"/>
              </a:rPr>
              <a:t> </a:t>
            </a:r>
            <a:r>
              <a:rPr lang="ru-RU" sz="1250" dirty="0" smtClean="0">
                <a:latin typeface="Arial" pitchFamily="34" charset="0"/>
                <a:cs typeface="Arial" pitchFamily="34" charset="0"/>
              </a:rPr>
              <a:t>     Исправненское</a:t>
            </a:r>
          </a:p>
          <a:p>
            <a:r>
              <a:rPr lang="ru-RU" sz="1250" dirty="0" smtClean="0">
                <a:latin typeface="Arial" pitchFamily="34" charset="0"/>
                <a:cs typeface="Arial" pitchFamily="34" charset="0"/>
              </a:rPr>
              <a:t>      Кардониксое</a:t>
            </a:r>
          </a:p>
          <a:p>
            <a:r>
              <a:rPr lang="ru-RU" sz="1250" dirty="0" smtClean="0">
                <a:latin typeface="Arial" pitchFamily="34" charset="0"/>
                <a:cs typeface="Arial" pitchFamily="34" charset="0"/>
              </a:rPr>
              <a:t>      Кызыл-Октябрское</a:t>
            </a:r>
          </a:p>
          <a:p>
            <a:r>
              <a:rPr lang="ru-RU" sz="1250" dirty="0" smtClean="0">
                <a:latin typeface="Arial" pitchFamily="34" charset="0"/>
                <a:cs typeface="Arial" pitchFamily="34" charset="0"/>
              </a:rPr>
              <a:t>      Марухское</a:t>
            </a:r>
          </a:p>
          <a:p>
            <a:r>
              <a:rPr lang="ru-RU" sz="1250" dirty="0" smtClean="0">
                <a:latin typeface="Arial" pitchFamily="34" charset="0"/>
                <a:cs typeface="Arial" pitchFamily="34" charset="0"/>
              </a:rPr>
              <a:t>      Сторожевское</a:t>
            </a:r>
          </a:p>
          <a:p>
            <a:r>
              <a:rPr lang="ru-RU" sz="1250" dirty="0" smtClean="0">
                <a:latin typeface="Arial" pitchFamily="34" charset="0"/>
                <a:cs typeface="Arial" pitchFamily="34" charset="0"/>
              </a:rPr>
              <a:t>      Хасаут-Греческое</a:t>
            </a:r>
          </a:p>
          <a:p>
            <a:endParaRPr lang="ru-RU" sz="1400" dirty="0">
              <a:latin typeface="Arial" pitchFamily="34" charset="0"/>
              <a:cs typeface="Arial" pitchFamily="34" charset="0"/>
            </a:endParaRPr>
          </a:p>
        </p:txBody>
      </p:sp>
      <p:sp>
        <p:nvSpPr>
          <p:cNvPr id="19" name="Прямоугольник 18"/>
          <p:cNvSpPr/>
          <p:nvPr/>
        </p:nvSpPr>
        <p:spPr>
          <a:xfrm>
            <a:off x="493357" y="4941168"/>
            <a:ext cx="5230771" cy="1107996"/>
          </a:xfrm>
          <a:prstGeom prst="rect">
            <a:avLst/>
          </a:prstGeom>
        </p:spPr>
        <p:txBody>
          <a:bodyPr wrap="square">
            <a:spAutoFit/>
          </a:bodyPr>
          <a:lstStyle/>
          <a:p>
            <a:pPr lvl="0" fontAlgn="base">
              <a:spcBef>
                <a:spcPct val="0"/>
              </a:spcBef>
              <a:spcAft>
                <a:spcPct val="0"/>
              </a:spcAft>
            </a:pPr>
            <a:r>
              <a:rPr lang="ru-RU" sz="1100" dirty="0">
                <a:latin typeface="Arial" pitchFamily="34" charset="0"/>
                <a:cs typeface="Arial" pitchFamily="34" charset="0"/>
              </a:rPr>
              <a:t>Зеленчукский район занимает срединное положение в </a:t>
            </a:r>
            <a:r>
              <a:rPr lang="ru-RU" sz="1100" dirty="0" smtClean="0">
                <a:latin typeface="Arial" pitchFamily="34" charset="0"/>
                <a:cs typeface="Arial" pitchFamily="34" charset="0"/>
              </a:rPr>
              <a:t>КЧР и </a:t>
            </a:r>
            <a:r>
              <a:rPr lang="ru-RU" sz="1100" dirty="0">
                <a:latin typeface="Arial" pitchFamily="34" charset="0"/>
                <a:cs typeface="Arial" pitchFamily="34" charset="0"/>
              </a:rPr>
              <a:t>граничит:</a:t>
            </a:r>
          </a:p>
          <a:p>
            <a:pPr lvl="0" eaLnBrk="0" fontAlgn="base" hangingPunct="0">
              <a:spcBef>
                <a:spcPct val="0"/>
              </a:spcBef>
              <a:spcAft>
                <a:spcPct val="0"/>
              </a:spcAft>
            </a:pPr>
            <a:r>
              <a:rPr lang="ru-RU" sz="1100" dirty="0">
                <a:latin typeface="Arial" pitchFamily="34" charset="0"/>
                <a:cs typeface="Arial" pitchFamily="34" charset="0"/>
              </a:rPr>
              <a:t>​ на западе – с Урупским районом Карачаево-Черкесии;</a:t>
            </a:r>
          </a:p>
          <a:p>
            <a:pPr lvl="0" eaLnBrk="0" fontAlgn="base" hangingPunct="0">
              <a:spcBef>
                <a:spcPct val="0"/>
              </a:spcBef>
              <a:spcAft>
                <a:spcPct val="0"/>
              </a:spcAft>
            </a:pPr>
            <a:r>
              <a:rPr lang="ru-RU" sz="1100" dirty="0">
                <a:latin typeface="Arial" pitchFamily="34" charset="0"/>
                <a:cs typeface="Arial" pitchFamily="34" charset="0"/>
              </a:rPr>
              <a:t>​ на севере – с Краснодарским краем;</a:t>
            </a:r>
          </a:p>
          <a:p>
            <a:pPr lvl="0" eaLnBrk="0" fontAlgn="base" hangingPunct="0">
              <a:spcBef>
                <a:spcPct val="0"/>
              </a:spcBef>
              <a:spcAft>
                <a:spcPct val="0"/>
              </a:spcAft>
            </a:pPr>
            <a:r>
              <a:rPr lang="ru-RU" sz="1100" dirty="0">
                <a:latin typeface="Arial" pitchFamily="34" charset="0"/>
                <a:cs typeface="Arial" pitchFamily="34" charset="0"/>
              </a:rPr>
              <a:t>​ на северо-востоке – с Хабезским районом Карачаево-Черкесии;</a:t>
            </a:r>
          </a:p>
          <a:p>
            <a:pPr lvl="0" eaLnBrk="0" fontAlgn="base" hangingPunct="0">
              <a:spcBef>
                <a:spcPct val="0"/>
              </a:spcBef>
              <a:spcAft>
                <a:spcPct val="0"/>
              </a:spcAft>
            </a:pPr>
            <a:r>
              <a:rPr lang="ru-RU" sz="1100" dirty="0">
                <a:latin typeface="Arial" pitchFamily="34" charset="0"/>
                <a:cs typeface="Arial" pitchFamily="34" charset="0"/>
              </a:rPr>
              <a:t>​ на востоке – с Карачаевским районом Карачаево-Черкесии;</a:t>
            </a:r>
          </a:p>
          <a:p>
            <a:pPr lvl="0" eaLnBrk="0" fontAlgn="base" hangingPunct="0">
              <a:spcBef>
                <a:spcPct val="0"/>
              </a:spcBef>
              <a:spcAft>
                <a:spcPct val="0"/>
              </a:spcAft>
            </a:pPr>
            <a:r>
              <a:rPr lang="ru-RU" sz="1100" dirty="0">
                <a:latin typeface="Arial" pitchFamily="34" charset="0"/>
                <a:cs typeface="Arial" pitchFamily="34" charset="0"/>
              </a:rPr>
              <a:t>​ на юге – с республикой Абхазией.</a:t>
            </a:r>
          </a:p>
        </p:txBody>
      </p:sp>
      <p:sp>
        <p:nvSpPr>
          <p:cNvPr id="21" name="Прямоугольник 10"/>
          <p:cNvSpPr>
            <a:spLocks noChangeArrowheads="1"/>
          </p:cNvSpPr>
          <p:nvPr/>
        </p:nvSpPr>
        <p:spPr bwMode="auto">
          <a:xfrm>
            <a:off x="334401" y="1347363"/>
            <a:ext cx="2153079" cy="523220"/>
          </a:xfrm>
          <a:prstGeom prst="rect">
            <a:avLst/>
          </a:prstGeom>
          <a:noFill/>
          <a:ln w="9525">
            <a:noFill/>
            <a:miter lim="800000"/>
            <a:headEnd/>
            <a:tailEnd/>
          </a:ln>
        </p:spPr>
        <p:txBody>
          <a:bodyPr wrap="square">
            <a:spAutoFit/>
          </a:bodyPr>
          <a:lstStyle/>
          <a:p>
            <a:pPr algn="ctr"/>
            <a:r>
              <a:rPr lang="ru-RU" sz="1400" dirty="0" smtClean="0">
                <a:latin typeface="Arial" pitchFamily="34" charset="0"/>
                <a:cs typeface="Arial" pitchFamily="34" charset="0"/>
              </a:rPr>
              <a:t>Районный центр –</a:t>
            </a:r>
          </a:p>
          <a:p>
            <a:pPr algn="ctr"/>
            <a:r>
              <a:rPr lang="ru-RU" sz="1400" dirty="0" smtClean="0">
                <a:latin typeface="Arial" pitchFamily="34" charset="0"/>
                <a:cs typeface="Arial" pitchFamily="34" charset="0"/>
              </a:rPr>
              <a:t>станица Зеленчукская </a:t>
            </a:r>
            <a:endParaRPr lang="ru-RU" sz="1400" dirty="0">
              <a:latin typeface="Arial" pitchFamily="34" charset="0"/>
              <a:cs typeface="Arial" pitchFamily="34" charset="0"/>
            </a:endParaRPr>
          </a:p>
        </p:txBody>
      </p:sp>
      <p:pic>
        <p:nvPicPr>
          <p:cNvPr id="92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2897" y="4838751"/>
            <a:ext cx="2806456" cy="183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36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514150470"/>
              </p:ext>
            </p:extLst>
          </p:nvPr>
        </p:nvGraphicFramePr>
        <p:xfrm>
          <a:off x="179512" y="116632"/>
          <a:ext cx="8856984" cy="6939136"/>
        </p:xfrm>
        <a:graphic>
          <a:graphicData uri="http://schemas.openxmlformats.org/drawingml/2006/table">
            <a:tbl>
              <a:tblPr firstRow="1" bandRow="1">
                <a:tableStyleId>{16D9F66E-5EB9-4882-86FB-DCBF35E3C3E4}</a:tableStyleId>
              </a:tblPr>
              <a:tblGrid>
                <a:gridCol w="7848872"/>
                <a:gridCol w="1008112"/>
              </a:tblGrid>
              <a:tr h="155834">
                <a:tc>
                  <a:txBody>
                    <a:bodyPr/>
                    <a:lstStyle/>
                    <a:p>
                      <a:pPr>
                        <a:lnSpc>
                          <a:spcPct val="115000"/>
                        </a:lnSpc>
                        <a:spcAft>
                          <a:spcPts val="1000"/>
                        </a:spcAft>
                      </a:pPr>
                      <a:r>
                        <a:rPr lang="ru-RU" sz="1200" b="0" dirty="0">
                          <a:effectLst/>
                          <a:latin typeface="Times New Roman"/>
                          <a:ea typeface="Calibri"/>
                          <a:cs typeface="Times New Roman"/>
                        </a:rPr>
                        <a:t>Муниципальная подпрограмма «Организация питания обучающихся в муниципальных образовательных организациях»</a:t>
                      </a:r>
                      <a:endParaRPr lang="ru-RU" sz="1100" b="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dirty="0" smtClean="0">
                          <a:effectLst/>
                          <a:latin typeface="Times New Roman"/>
                          <a:ea typeface="Times New Roman"/>
                          <a:cs typeface="Times New Roman"/>
                        </a:rPr>
                        <a:t>268,1</a:t>
                      </a:r>
                      <a:endParaRPr lang="ru-RU" sz="1100" dirty="0">
                        <a:effectLst/>
                        <a:latin typeface="Calibri"/>
                        <a:ea typeface="Calibri"/>
                        <a:cs typeface="Times New Roman"/>
                      </a:endParaRPr>
                    </a:p>
                  </a:txBody>
                  <a:tcPr marL="47625" marR="47625" marT="47625" marB="47625"/>
                </a:tc>
              </a:tr>
              <a:tr h="348222">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Times New Roman"/>
                          <a:ea typeface="Calibri"/>
                          <a:cs typeface="Times New Roman"/>
                        </a:rPr>
                        <a:t>Муниципальная программа «Социальная поддержка населения в  Зеленчукском муниципальном  районе»</a:t>
                      </a:r>
                      <a:endParaRPr kumimoji="0" lang="ru-RU" sz="1100" b="1" i="0" u="none" strike="noStrike" kern="1200" cap="none" spc="0" normalizeH="0" baseline="0" noProof="0" dirty="0">
                        <a:ln>
                          <a:noFill/>
                        </a:ln>
                        <a:solidFill>
                          <a:prstClr val="black"/>
                        </a:solidFill>
                        <a:effectLst/>
                        <a:uLnTx/>
                        <a:uFillTx/>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dirty="0" smtClean="0">
                          <a:effectLst/>
                          <a:latin typeface="Calibri"/>
                          <a:ea typeface="Calibri"/>
                          <a:cs typeface="Times New Roman"/>
                        </a:rPr>
                        <a:t>19244,6</a:t>
                      </a:r>
                      <a:endParaRPr lang="ru-RU" sz="1100" dirty="0">
                        <a:effectLst/>
                        <a:latin typeface="Calibri"/>
                        <a:ea typeface="Calibri"/>
                        <a:cs typeface="Times New Roman"/>
                      </a:endParaRPr>
                    </a:p>
                  </a:txBody>
                  <a:tcPr marL="47625" marR="47625" marT="47625" marB="47625"/>
                </a:tc>
              </a:tr>
              <a:tr h="36004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a:ea typeface="Calibri"/>
                          <a:cs typeface="Times New Roman"/>
                        </a:rPr>
                        <a:t>Муниципальная подпрограмма «Материальная помощь гражданам, оказавшимся в трудной жизненной ситуации»</a:t>
                      </a:r>
                      <a:endParaRPr kumimoji="0" lang="ru-RU" sz="1100" b="0" i="0" u="none" strike="noStrike" kern="1200" cap="none" spc="0" normalizeH="0" baseline="0" noProof="0" dirty="0">
                        <a:ln>
                          <a:noFill/>
                        </a:ln>
                        <a:solidFill>
                          <a:prstClr val="black"/>
                        </a:solidFill>
                        <a:effectLst/>
                        <a:uLnTx/>
                        <a:uFillTx/>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dirty="0" smtClean="0">
                          <a:effectLst/>
                          <a:latin typeface="Calibri"/>
                          <a:ea typeface="Calibri"/>
                          <a:cs typeface="Times New Roman"/>
                        </a:rPr>
                        <a:t>62,5</a:t>
                      </a:r>
                      <a:endParaRPr lang="ru-RU" sz="1100" dirty="0">
                        <a:effectLst/>
                        <a:latin typeface="Calibri"/>
                        <a:ea typeface="Calibri"/>
                        <a:cs typeface="Times New Roman"/>
                      </a:endParaRPr>
                    </a:p>
                  </a:txBody>
                  <a:tcPr marL="47625" marR="47625" marT="47625" marB="47625"/>
                </a:tc>
              </a:tr>
              <a:tr h="47744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a:ea typeface="Calibri"/>
                          <a:cs typeface="Times New Roman"/>
                        </a:rPr>
                        <a:t>Муниципальная подпрограмма «Выплата пенсии за выслугу лет лицам, замещавшим муниципальные должности и должности муниципальной службы в администрации Зеленчукского муниципального района»</a:t>
                      </a:r>
                      <a:endParaRPr kumimoji="0" lang="ru-RU" sz="1100" b="0" i="0" u="none" strike="noStrike" kern="1200" cap="none" spc="0" normalizeH="0" baseline="0" noProof="0" dirty="0">
                        <a:ln>
                          <a:noFill/>
                        </a:ln>
                        <a:solidFill>
                          <a:prstClr val="black"/>
                        </a:solidFill>
                        <a:effectLst/>
                        <a:uLnTx/>
                        <a:uFillTx/>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dirty="0" smtClean="0">
                          <a:effectLst/>
                          <a:latin typeface="Calibri"/>
                          <a:ea typeface="Calibri"/>
                          <a:cs typeface="Times New Roman"/>
                        </a:rPr>
                        <a:t>4573,9</a:t>
                      </a:r>
                      <a:endParaRPr lang="ru-RU" sz="1100" dirty="0">
                        <a:effectLst/>
                        <a:latin typeface="Calibri"/>
                        <a:ea typeface="Calibri"/>
                        <a:cs typeface="Times New Roman"/>
                      </a:endParaRPr>
                    </a:p>
                  </a:txBody>
                  <a:tcPr marL="47625" marR="47625" marT="47625" marB="47625"/>
                </a:tc>
              </a:tr>
              <a:tr h="47744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a:ea typeface="Calibri"/>
                          <a:cs typeface="Times New Roman"/>
                        </a:rPr>
                        <a:t>Муниципальная подпрограмма «Проведение тематических и праздничных мероприятий, чествование юбиляров и долгожителей»</a:t>
                      </a:r>
                      <a:endParaRPr kumimoji="0" lang="ru-RU" sz="1100" b="0" i="0" u="none" strike="noStrike" kern="1200" cap="none" spc="0" normalizeH="0" baseline="0" noProof="0" dirty="0">
                        <a:ln>
                          <a:noFill/>
                        </a:ln>
                        <a:solidFill>
                          <a:prstClr val="black"/>
                        </a:solidFill>
                        <a:effectLst/>
                        <a:uLnTx/>
                        <a:uFillTx/>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dirty="0" smtClean="0">
                          <a:effectLst/>
                          <a:latin typeface="Calibri"/>
                          <a:ea typeface="Calibri"/>
                          <a:cs typeface="Times New Roman"/>
                        </a:rPr>
                        <a:t>85</a:t>
                      </a:r>
                      <a:endParaRPr lang="ru-RU" sz="1100" dirty="0">
                        <a:effectLst/>
                        <a:latin typeface="Calibri"/>
                        <a:ea typeface="Calibri"/>
                        <a:cs typeface="Times New Roman"/>
                      </a:endParaRPr>
                    </a:p>
                  </a:txBody>
                  <a:tcPr marL="47625" marR="47625" marT="47625" marB="47625"/>
                </a:tc>
              </a:tr>
              <a:tr h="408412">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ru-RU" sz="1100" dirty="0" smtClean="0">
                          <a:effectLst/>
                          <a:latin typeface="Times New Roman"/>
                          <a:ea typeface="Calibri"/>
                          <a:cs typeface="Times New Roman"/>
                        </a:rPr>
                        <a:t>Муниципальная подпрограмма «Обеспечение условий реализации муниципальной целевой программы «Социальная поддержка населения в </a:t>
                      </a:r>
                      <a:r>
                        <a:rPr lang="ru-RU" sz="1100" dirty="0" err="1" smtClean="0">
                          <a:effectLst/>
                          <a:latin typeface="Times New Roman"/>
                          <a:ea typeface="Calibri"/>
                          <a:cs typeface="Times New Roman"/>
                        </a:rPr>
                        <a:t>Зеленчукском</a:t>
                      </a:r>
                      <a:r>
                        <a:rPr lang="ru-RU" sz="1100" dirty="0" smtClean="0">
                          <a:effectLst/>
                          <a:latin typeface="Times New Roman"/>
                          <a:ea typeface="Calibri"/>
                          <a:cs typeface="Times New Roman"/>
                        </a:rPr>
                        <a:t> муниципальном районе»</a:t>
                      </a:r>
                      <a:endParaRPr kumimoji="0" lang="ru-RU" sz="1100" b="0" i="0" u="none" strike="noStrike" kern="1200" cap="none" spc="0" normalizeH="0" baseline="0" noProof="0" dirty="0">
                        <a:ln>
                          <a:noFill/>
                        </a:ln>
                        <a:solidFill>
                          <a:prstClr val="black"/>
                        </a:solidFill>
                        <a:effectLst/>
                        <a:uLnTx/>
                        <a:uFillTx/>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dirty="0" smtClean="0">
                          <a:effectLst/>
                          <a:latin typeface="Calibri"/>
                          <a:ea typeface="Calibri"/>
                          <a:cs typeface="Times New Roman"/>
                        </a:rPr>
                        <a:t>14523,2</a:t>
                      </a:r>
                      <a:endParaRPr lang="ru-RU" sz="1100" dirty="0">
                        <a:effectLst/>
                        <a:latin typeface="Calibri"/>
                        <a:ea typeface="Calibri"/>
                        <a:cs typeface="Times New Roman"/>
                      </a:endParaRPr>
                    </a:p>
                  </a:txBody>
                  <a:tcPr marL="47625" marR="47625" marT="47625" marB="47625"/>
                </a:tc>
              </a:tr>
              <a:tr h="234603">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«Молодежная политика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smtClean="0">
                          <a:effectLst/>
                          <a:latin typeface="Times New Roman"/>
                          <a:ea typeface="Times New Roman"/>
                          <a:cs typeface="Times New Roman"/>
                        </a:rPr>
                        <a:t>175</a:t>
                      </a:r>
                      <a:endParaRPr lang="ru-RU" sz="1100" b="1" dirty="0">
                        <a:effectLst/>
                        <a:latin typeface="Calibri"/>
                        <a:ea typeface="Calibri"/>
                        <a:cs typeface="Times New Roman"/>
                      </a:endParaRPr>
                    </a:p>
                  </a:txBody>
                  <a:tcPr marL="47625" marR="47625" marT="47625" marB="47625"/>
                </a:tc>
              </a:tr>
              <a:tr h="497930">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«Профилактика употребления наркотических средств, психотропных веществ и их прекурсоров подростками и молодежью в Зеленчукском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smtClean="0">
                          <a:effectLst/>
                          <a:latin typeface="Times New Roman"/>
                          <a:ea typeface="Times New Roman"/>
                          <a:cs typeface="Times New Roman"/>
                        </a:rPr>
                        <a:t>19</a:t>
                      </a:r>
                      <a:endParaRPr lang="ru-RU" sz="1100" b="1" dirty="0">
                        <a:effectLst/>
                        <a:latin typeface="Calibri"/>
                        <a:ea typeface="Calibri"/>
                        <a:cs typeface="Times New Roman"/>
                      </a:endParaRPr>
                    </a:p>
                  </a:txBody>
                  <a:tcPr marL="47625" marR="47625" marT="47625" marB="47625"/>
                </a:tc>
              </a:tr>
              <a:tr h="246866">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«Профилактика терроризма и экстремизма в Зеленчукском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smtClean="0">
                          <a:effectLst/>
                          <a:latin typeface="Times New Roman"/>
                          <a:ea typeface="Times New Roman"/>
                          <a:cs typeface="Times New Roman"/>
                        </a:rPr>
                        <a:t>100</a:t>
                      </a:r>
                      <a:endParaRPr lang="ru-RU" sz="1100" b="1" dirty="0">
                        <a:effectLst/>
                        <a:latin typeface="Calibri"/>
                        <a:ea typeface="Calibri"/>
                        <a:cs typeface="Times New Roman"/>
                      </a:endParaRPr>
                    </a:p>
                  </a:txBody>
                  <a:tcPr marL="47625" marR="47625" marT="47625" marB="47625"/>
                </a:tc>
              </a:tr>
              <a:tr h="233856">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«Противодействие коррупции в  Зеленчукском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smtClean="0">
                          <a:effectLst/>
                          <a:latin typeface="Times New Roman"/>
                          <a:ea typeface="Times New Roman"/>
                          <a:cs typeface="Times New Roman"/>
                        </a:rPr>
                        <a:t>20</a:t>
                      </a:r>
                      <a:endParaRPr lang="ru-RU" sz="1100" b="1" dirty="0">
                        <a:effectLst/>
                        <a:latin typeface="Calibri"/>
                        <a:ea typeface="Calibri"/>
                        <a:cs typeface="Times New Roman"/>
                      </a:endParaRPr>
                    </a:p>
                  </a:txBody>
                  <a:tcPr marL="47625" marR="47625" marT="47625" marB="47625"/>
                </a:tc>
              </a:tr>
              <a:tr h="427830">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«Профилактика преступлений и иных правонарушений на территории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a:ea typeface="Times New Roman"/>
                          <a:cs typeface="Times New Roman"/>
                        </a:rPr>
                        <a:t> </a:t>
                      </a:r>
                      <a:endParaRPr lang="ru-RU" sz="1100" b="1" dirty="0">
                        <a:effectLst/>
                        <a:latin typeface="Calibri"/>
                        <a:ea typeface="Calibri"/>
                        <a:cs typeface="Times New Roman"/>
                      </a:endParaRPr>
                    </a:p>
                    <a:p>
                      <a:pPr algn="ctr">
                        <a:lnSpc>
                          <a:spcPct val="115000"/>
                        </a:lnSpc>
                        <a:spcAft>
                          <a:spcPts val="0"/>
                        </a:spcAft>
                      </a:pPr>
                      <a:r>
                        <a:rPr lang="ru-RU" sz="1100" b="1" dirty="0" smtClean="0">
                          <a:effectLst/>
                          <a:latin typeface="Times New Roman"/>
                          <a:ea typeface="Times New Roman"/>
                          <a:cs typeface="Times New Roman"/>
                        </a:rPr>
                        <a:t>200</a:t>
                      </a:r>
                      <a:endParaRPr lang="ru-RU" sz="1100" b="1" dirty="0">
                        <a:effectLst/>
                        <a:latin typeface="Calibri"/>
                        <a:ea typeface="Calibri"/>
                        <a:cs typeface="Times New Roman"/>
                      </a:endParaRPr>
                    </a:p>
                  </a:txBody>
                  <a:tcPr marL="47625" marR="47625" marT="47625" marB="47625"/>
                </a:tc>
              </a:tr>
              <a:tr h="497930">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«Содействие занятости несовершеннолетних граждан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smtClean="0">
                          <a:effectLst/>
                          <a:latin typeface="Times New Roman"/>
                          <a:ea typeface="Times New Roman"/>
                          <a:cs typeface="Times New Roman"/>
                        </a:rPr>
                        <a:t>50</a:t>
                      </a:r>
                      <a:endParaRPr lang="ru-RU" sz="1100" b="1" dirty="0">
                        <a:effectLst/>
                        <a:latin typeface="Calibri"/>
                        <a:ea typeface="Calibri"/>
                        <a:cs typeface="Times New Roman"/>
                      </a:endParaRPr>
                    </a:p>
                    <a:p>
                      <a:pPr algn="ctr">
                        <a:lnSpc>
                          <a:spcPct val="115000"/>
                        </a:lnSpc>
                        <a:spcAft>
                          <a:spcPts val="0"/>
                        </a:spcAft>
                      </a:pPr>
                      <a:r>
                        <a:rPr lang="ru-RU" sz="1100" b="1" dirty="0">
                          <a:effectLst/>
                          <a:latin typeface="Times New Roman"/>
                          <a:ea typeface="Times New Roman"/>
                          <a:cs typeface="Times New Roman"/>
                        </a:rPr>
                        <a:t> </a:t>
                      </a:r>
                      <a:endParaRPr lang="ru-RU" sz="1100" b="1" dirty="0">
                        <a:effectLst/>
                        <a:latin typeface="Calibri"/>
                        <a:ea typeface="Calibri"/>
                        <a:cs typeface="Times New Roman"/>
                      </a:endParaRPr>
                    </a:p>
                  </a:txBody>
                  <a:tcPr marL="47625" marR="47625" marT="47625" marB="47625"/>
                </a:tc>
              </a:tr>
              <a:tr h="273449">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«Развитие физической культуры и спорта в Зеленчукском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smtClean="0">
                          <a:effectLst/>
                          <a:latin typeface="Times New Roman"/>
                          <a:ea typeface="Times New Roman"/>
                          <a:cs typeface="Times New Roman"/>
                        </a:rPr>
                        <a:t>175</a:t>
                      </a:r>
                      <a:endParaRPr lang="ru-RU" sz="1100" b="1" dirty="0">
                        <a:effectLst/>
                        <a:latin typeface="Calibri"/>
                        <a:ea typeface="Calibri"/>
                        <a:cs typeface="Times New Roman"/>
                      </a:endParaRPr>
                    </a:p>
                  </a:txBody>
                  <a:tcPr marL="47625" marR="47625" marT="47625" marB="47625"/>
                </a:tc>
              </a:tr>
              <a:tr h="279422">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«Доступная среда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smtClean="0">
                          <a:effectLst/>
                          <a:latin typeface="Times New Roman"/>
                          <a:ea typeface="Times New Roman"/>
                          <a:cs typeface="Times New Roman"/>
                        </a:rPr>
                        <a:t>150</a:t>
                      </a:r>
                      <a:endParaRPr lang="ru-RU" sz="1100" b="1" dirty="0">
                        <a:effectLst/>
                        <a:latin typeface="Calibri"/>
                        <a:ea typeface="Calibri"/>
                        <a:cs typeface="Times New Roman"/>
                      </a:endParaRPr>
                    </a:p>
                  </a:txBody>
                  <a:tcPr marL="47625" marR="47625" marT="47625" marB="47625"/>
                </a:tc>
              </a:tr>
              <a:tr h="279422">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«Развитие и становление Зеленчукского  районного общества Баталпашинского казачьего отдела Кубанского казачьего войска»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a:ea typeface="Times New Roman"/>
                          <a:cs typeface="Times New Roman"/>
                        </a:rPr>
                        <a:t> </a:t>
                      </a:r>
                      <a:endParaRPr lang="ru-RU" sz="1100" b="1" dirty="0">
                        <a:effectLst/>
                        <a:latin typeface="Calibri"/>
                        <a:ea typeface="Calibri"/>
                        <a:cs typeface="Times New Roman"/>
                      </a:endParaRPr>
                    </a:p>
                    <a:p>
                      <a:pPr algn="ctr">
                        <a:lnSpc>
                          <a:spcPct val="115000"/>
                        </a:lnSpc>
                        <a:spcAft>
                          <a:spcPts val="0"/>
                        </a:spcAft>
                      </a:pPr>
                      <a:r>
                        <a:rPr lang="ru-RU" sz="1100" b="1" dirty="0" smtClean="0">
                          <a:effectLst/>
                          <a:latin typeface="Times New Roman"/>
                          <a:ea typeface="Times New Roman"/>
                          <a:cs typeface="Times New Roman"/>
                        </a:rPr>
                        <a:t>200</a:t>
                      </a:r>
                      <a:endParaRPr lang="ru-RU" sz="1100" b="1" dirty="0">
                        <a:effectLst/>
                        <a:latin typeface="Calibri"/>
                        <a:ea typeface="Calibri"/>
                        <a:cs typeface="Times New Roman"/>
                      </a:endParaRPr>
                    </a:p>
                  </a:txBody>
                  <a:tcPr marL="47625" marR="47625" marT="47625" marB="47625"/>
                </a:tc>
              </a:tr>
              <a:tr h="279422">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«Развитие культуры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smtClean="0">
                          <a:effectLst/>
                          <a:latin typeface="Times New Roman"/>
                          <a:ea typeface="Times New Roman"/>
                          <a:cs typeface="Times New Roman"/>
                        </a:rPr>
                        <a:t>53038,2</a:t>
                      </a:r>
                      <a:endParaRPr lang="ru-RU" sz="1100" b="1" dirty="0">
                        <a:effectLst/>
                        <a:latin typeface="Calibri"/>
                        <a:ea typeface="Calibri"/>
                        <a:cs typeface="Times New Roman"/>
                      </a:endParaRPr>
                    </a:p>
                  </a:txBody>
                  <a:tcPr marL="47625" marR="47625" marT="47625" marB="47625"/>
                </a:tc>
              </a:tr>
              <a:tr h="279422">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«Социальная поддержка пожилых граждан  в  Зеленчукском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smtClean="0">
                          <a:effectLst/>
                          <a:latin typeface="Times New Roman"/>
                          <a:ea typeface="Times New Roman"/>
                          <a:cs typeface="Times New Roman"/>
                        </a:rPr>
                        <a:t>75</a:t>
                      </a:r>
                      <a:endParaRPr lang="ru-RU" sz="1100" b="1" dirty="0">
                        <a:effectLst/>
                        <a:latin typeface="Calibri"/>
                        <a:ea typeface="Calibri"/>
                        <a:cs typeface="Times New Roman"/>
                      </a:endParaRPr>
                    </a:p>
                  </a:txBody>
                  <a:tcPr marL="47625" marR="47625" marT="47625" marB="47625"/>
                </a:tc>
              </a:tr>
            </a:tbl>
          </a:graphicData>
        </a:graphic>
      </p:graphicFrame>
    </p:spTree>
    <p:extLst>
      <p:ext uri="{BB962C8B-B14F-4D97-AF65-F5344CB8AC3E}">
        <p14:creationId xmlns:p14="http://schemas.microsoft.com/office/powerpoint/2010/main" val="2364864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436552958"/>
              </p:ext>
            </p:extLst>
          </p:nvPr>
        </p:nvGraphicFramePr>
        <p:xfrm>
          <a:off x="251520" y="-423798"/>
          <a:ext cx="8640960" cy="4611806"/>
        </p:xfrm>
        <a:graphic>
          <a:graphicData uri="http://schemas.openxmlformats.org/drawingml/2006/table">
            <a:tbl>
              <a:tblPr firstRow="1" bandRow="1">
                <a:tableStyleId>{16D9F66E-5EB9-4882-86FB-DCBF35E3C3E4}</a:tableStyleId>
              </a:tblPr>
              <a:tblGrid>
                <a:gridCol w="7488832"/>
                <a:gridCol w="1152128"/>
              </a:tblGrid>
              <a:tr h="285703">
                <a:tc>
                  <a:txBody>
                    <a:bodyPr/>
                    <a:lstStyle/>
                    <a:p>
                      <a:pPr>
                        <a:lnSpc>
                          <a:spcPct val="115000"/>
                        </a:lnSpc>
                        <a:spcAft>
                          <a:spcPts val="1000"/>
                        </a:spcAft>
                      </a:pPr>
                      <a:r>
                        <a:rPr lang="ru-RU" sz="1200" b="0" dirty="0">
                          <a:effectLst/>
                          <a:latin typeface="Times New Roman"/>
                          <a:ea typeface="Calibri"/>
                          <a:cs typeface="Times New Roman"/>
                        </a:rPr>
                        <a:t>Муниципальная программа «Аппарат администрации Зеленчукского муниципального района»</a:t>
                      </a:r>
                      <a:endParaRPr lang="ru-RU" sz="1100" b="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smtClean="0">
                          <a:effectLst/>
                          <a:latin typeface="Times New Roman" panose="02020603050405020304" pitchFamily="18" charset="0"/>
                          <a:ea typeface="Times New Roman"/>
                          <a:cs typeface="Times New Roman" panose="02020603050405020304" pitchFamily="18" charset="0"/>
                        </a:rPr>
                        <a:t>25374,8</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tr>
              <a:tr h="459491">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«Развитие многофункционального центра предоставления государственных и муниципальных услуг в Зеленчукском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 </a:t>
                      </a:r>
                      <a:endParaRPr lang="ru-RU" sz="1100" b="1"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100" b="1" dirty="0" smtClean="0">
                          <a:effectLst/>
                          <a:latin typeface="Times New Roman" panose="02020603050405020304" pitchFamily="18" charset="0"/>
                          <a:ea typeface="Times New Roman"/>
                          <a:cs typeface="Times New Roman" panose="02020603050405020304" pitchFamily="18" charset="0"/>
                        </a:rPr>
                        <a:t>6606,9</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tr>
              <a:tr h="44767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ru-RU" sz="1200" dirty="0" smtClean="0">
                          <a:effectLst/>
                          <a:latin typeface="Times New Roman"/>
                          <a:ea typeface="Calibri"/>
                          <a:cs typeface="Times New Roman"/>
                        </a:rPr>
                        <a:t>Муниципальная программа «Развитие малого и среднего предпринимательства  в </a:t>
                      </a:r>
                      <a:r>
                        <a:rPr lang="ru-RU" sz="1200" dirty="0" err="1" smtClean="0">
                          <a:effectLst/>
                          <a:latin typeface="Times New Roman"/>
                          <a:ea typeface="Calibri"/>
                          <a:cs typeface="Times New Roman"/>
                        </a:rPr>
                        <a:t>Зеленчукском</a:t>
                      </a:r>
                      <a:r>
                        <a:rPr lang="ru-RU" sz="1200" dirty="0" smtClean="0">
                          <a:effectLst/>
                          <a:latin typeface="Times New Roman"/>
                          <a:ea typeface="Calibri"/>
                          <a:cs typeface="Times New Roman"/>
                        </a:rPr>
                        <a:t> муниципальном районе»</a:t>
                      </a:r>
                      <a:endParaRPr lang="ru-RU" sz="12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smtClean="0">
                          <a:effectLst/>
                          <a:latin typeface="Times New Roman" panose="02020603050405020304" pitchFamily="18" charset="0"/>
                          <a:ea typeface="Calibri"/>
                          <a:cs typeface="Times New Roman" panose="02020603050405020304" pitchFamily="18" charset="0"/>
                        </a:rPr>
                        <a:t>15</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tr>
              <a:tr h="459491">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«Гармонизация межнациональных отношений и профилактика этнического экстремизма  в Зеленчукском муниципальном районе»</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 </a:t>
                      </a:r>
                      <a:endParaRPr lang="ru-RU" sz="1100" b="1"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100" b="1" dirty="0" smtClean="0">
                          <a:effectLst/>
                          <a:latin typeface="Times New Roman" panose="02020603050405020304" pitchFamily="18" charset="0"/>
                          <a:ea typeface="Times New Roman"/>
                          <a:cs typeface="Times New Roman" panose="02020603050405020304" pitchFamily="18" charset="0"/>
                        </a:rPr>
                        <a:t>25</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tr>
              <a:tr h="459491">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«Формирование законопослушного поведения участников  дорожного движения на территории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 </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tr>
              <a:tr h="459491">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a:t>
                      </a:r>
                      <a:r>
                        <a:rPr lang="ru-RU" sz="1200" dirty="0" smtClean="0">
                          <a:effectLst/>
                          <a:latin typeface="Times New Roman"/>
                          <a:ea typeface="Calibri"/>
                          <a:cs typeface="Times New Roman"/>
                        </a:rPr>
                        <a:t>«Профилактика безнадзорности и правонарушений несовершеннолетних на территории  </a:t>
                      </a:r>
                      <a:r>
                        <a:rPr lang="ru-RU" sz="1200" dirty="0">
                          <a:effectLst/>
                          <a:latin typeface="Times New Roman"/>
                          <a:ea typeface="Calibri"/>
                          <a:cs typeface="Times New Roman"/>
                        </a:rPr>
                        <a:t>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 </a:t>
                      </a:r>
                      <a:endParaRPr lang="ru-RU" sz="1100" b="1"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100" b="1" dirty="0" smtClean="0">
                          <a:effectLst/>
                          <a:latin typeface="Times New Roman" panose="02020603050405020304" pitchFamily="18" charset="0"/>
                          <a:ea typeface="Times New Roman"/>
                          <a:cs typeface="Times New Roman" panose="02020603050405020304" pitchFamily="18" charset="0"/>
                        </a:rPr>
                        <a:t>17,5</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tr>
              <a:tr h="41741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ru-RU" sz="1200" dirty="0" smtClean="0">
                          <a:effectLst/>
                          <a:latin typeface="Times New Roman"/>
                          <a:ea typeface="Calibri"/>
                          <a:cs typeface="Times New Roman"/>
                        </a:rPr>
                        <a:t>Муниципальная программа «Обеспечение первичных мер пожарной безопасности  на территории  </a:t>
                      </a:r>
                      <a:r>
                        <a:rPr lang="ru-RU" sz="1200" dirty="0" err="1" smtClean="0">
                          <a:effectLst/>
                          <a:latin typeface="Times New Roman"/>
                          <a:ea typeface="Calibri"/>
                          <a:cs typeface="Times New Roman"/>
                        </a:rPr>
                        <a:t>Зеленчукского</a:t>
                      </a:r>
                      <a:r>
                        <a:rPr lang="ru-RU" sz="1200" dirty="0" smtClean="0">
                          <a:effectLst/>
                          <a:latin typeface="Times New Roman"/>
                          <a:ea typeface="Calibri"/>
                          <a:cs typeface="Times New Roman"/>
                        </a:rPr>
                        <a:t> муниципального района»</a:t>
                      </a:r>
                      <a:endParaRPr lang="ru-RU" sz="12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smtClean="0">
                          <a:effectLst/>
                          <a:latin typeface="Times New Roman" panose="02020603050405020304" pitchFamily="18" charset="0"/>
                          <a:ea typeface="Calibri"/>
                          <a:cs typeface="Times New Roman" panose="02020603050405020304" pitchFamily="18" charset="0"/>
                        </a:rPr>
                        <a:t>125</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tr>
              <a:tr h="28228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ru-RU" sz="1200" dirty="0" smtClean="0">
                          <a:effectLst/>
                          <a:latin typeface="Times New Roman"/>
                          <a:ea typeface="Calibri"/>
                          <a:cs typeface="Times New Roman"/>
                        </a:rPr>
                        <a:t>Муниципальная программа «Экология и окружающая среда в </a:t>
                      </a:r>
                      <a:r>
                        <a:rPr lang="ru-RU" sz="1200" dirty="0" err="1" smtClean="0">
                          <a:effectLst/>
                          <a:latin typeface="Times New Roman"/>
                          <a:ea typeface="Calibri"/>
                          <a:cs typeface="Times New Roman"/>
                        </a:rPr>
                        <a:t>Зеленчукском</a:t>
                      </a:r>
                      <a:r>
                        <a:rPr lang="ru-RU" sz="1200" dirty="0" smtClean="0">
                          <a:effectLst/>
                          <a:latin typeface="Times New Roman"/>
                          <a:ea typeface="Calibri"/>
                          <a:cs typeface="Times New Roman"/>
                        </a:rPr>
                        <a:t> муниципальном районе»</a:t>
                      </a:r>
                      <a:endParaRPr lang="ru-RU" sz="12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smtClean="0">
                          <a:effectLst/>
                          <a:latin typeface="Times New Roman" panose="02020603050405020304" pitchFamily="18" charset="0"/>
                          <a:ea typeface="Calibri"/>
                          <a:cs typeface="Times New Roman" panose="02020603050405020304" pitchFamily="18" charset="0"/>
                        </a:rPr>
                        <a:t>4301</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tr>
              <a:tr h="905438">
                <a:tc>
                  <a:txBody>
                    <a:bodyPr/>
                    <a:lstStyle/>
                    <a:p>
                      <a:pPr>
                        <a:lnSpc>
                          <a:spcPct val="115000"/>
                        </a:lnSpc>
                        <a:spcAft>
                          <a:spcPts val="1000"/>
                        </a:spcAft>
                      </a:pPr>
                      <a:r>
                        <a:rPr lang="ru-RU" sz="1200" dirty="0">
                          <a:effectLst/>
                          <a:latin typeface="Times New Roman"/>
                          <a:ea typeface="Calibri"/>
                          <a:cs typeface="Times New Roman"/>
                        </a:rPr>
                        <a:t>Муниципальная программа «Патриотическое и гражданское воспитание несовершеннолетних и молодежи  Зеленчукского муниципального района»</a:t>
                      </a:r>
                      <a:endParaRPr lang="ru-RU" sz="1100" dirty="0">
                        <a:effectLst/>
                        <a:latin typeface="Calibri"/>
                        <a:ea typeface="Calibri"/>
                        <a:cs typeface="Times New Roman"/>
                      </a:endParaRPr>
                    </a:p>
                  </a:txBody>
                  <a:tcPr marL="47625" marR="47625" marT="47625" marB="47625"/>
                </a:tc>
                <a:tc>
                  <a:txBody>
                    <a:bodyPr/>
                    <a:lstStyle/>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 </a:t>
                      </a:r>
                      <a:endParaRPr lang="ru-RU" sz="1100" b="1"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100" b="1" dirty="0" smtClean="0">
                          <a:effectLst/>
                          <a:latin typeface="Times New Roman" panose="02020603050405020304" pitchFamily="18" charset="0"/>
                          <a:ea typeface="Times New Roman"/>
                          <a:cs typeface="Times New Roman" panose="02020603050405020304" pitchFamily="18" charset="0"/>
                        </a:rPr>
                        <a:t>210</a:t>
                      </a:r>
                      <a:endParaRPr lang="ru-RU" sz="1100" b="1"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1100" b="1" dirty="0">
                          <a:effectLst/>
                          <a:latin typeface="Times New Roman" panose="02020603050405020304" pitchFamily="18" charset="0"/>
                          <a:ea typeface="Times New Roman"/>
                          <a:cs typeface="Times New Roman" panose="02020603050405020304" pitchFamily="18" charset="0"/>
                        </a:rPr>
                        <a:t> </a:t>
                      </a:r>
                      <a:endParaRPr lang="ru-RU" sz="1100" b="1" dirty="0">
                        <a:effectLst/>
                        <a:latin typeface="Times New Roman" panose="02020603050405020304" pitchFamily="18" charset="0"/>
                        <a:ea typeface="Calibri"/>
                        <a:cs typeface="Times New Roman" panose="02020603050405020304" pitchFamily="18" charset="0"/>
                      </a:endParaRPr>
                    </a:p>
                  </a:txBody>
                  <a:tcPr marL="47625" marR="47625" marT="47625" marB="47625"/>
                </a:tc>
              </a:tr>
            </a:tbl>
          </a:graphicData>
        </a:graphic>
      </p:graphicFrame>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737" y="4037856"/>
            <a:ext cx="5381625" cy="282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20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20" y="189996"/>
            <a:ext cx="2558364" cy="192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2483768" y="215062"/>
            <a:ext cx="6552728" cy="9356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solidFill>
                  <a:srgbClr val="C00000"/>
                </a:solidFill>
                <a:latin typeface="Times New Roman" pitchFamily="18" charset="0"/>
                <a:cs typeface="Times New Roman" pitchFamily="18" charset="0"/>
              </a:rPr>
              <a:t>Муниципальная программа                                    «Развитие муниципальной системы</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образования Зеленчукского муниципального района »</a:t>
            </a:r>
            <a:br>
              <a:rPr lang="ru-RU" sz="2000" b="1" dirty="0" smtClean="0">
                <a:solidFill>
                  <a:srgbClr val="C00000"/>
                </a:solidFill>
                <a:latin typeface="Times New Roman" pitchFamily="18" charset="0"/>
                <a:cs typeface="Times New Roman" pitchFamily="18" charset="0"/>
              </a:rPr>
            </a:br>
            <a:endParaRPr lang="ru-RU" sz="2000" b="1" dirty="0">
              <a:solidFill>
                <a:srgbClr val="C00000"/>
              </a:solidFill>
              <a:latin typeface="Times New Roman" pitchFamily="18" charset="0"/>
              <a:cs typeface="Times New Roman" pitchFamily="18" charset="0"/>
            </a:endParaRPr>
          </a:p>
        </p:txBody>
      </p:sp>
      <p:sp>
        <p:nvSpPr>
          <p:cNvPr id="5" name="Блок-схема: альтернативный процесс 4"/>
          <p:cNvSpPr/>
          <p:nvPr/>
        </p:nvSpPr>
        <p:spPr>
          <a:xfrm>
            <a:off x="4139952" y="1729888"/>
            <a:ext cx="3888432" cy="763008"/>
          </a:xfrm>
          <a:prstGeom prst="flowChartAlternateProcess">
            <a:avLst/>
          </a:prstGeom>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latin typeface="Times New Roman" pitchFamily="18" charset="0"/>
                <a:ea typeface="Calibri"/>
                <a:cs typeface="Times New Roman" pitchFamily="18" charset="0"/>
              </a:rPr>
              <a:t>На  реализацию муниципальной программы </a:t>
            </a:r>
            <a:r>
              <a:rPr lang="ru-RU" sz="1400" dirty="0" smtClean="0">
                <a:latin typeface="Times New Roman" pitchFamily="18" charset="0"/>
                <a:ea typeface="Calibri"/>
                <a:cs typeface="Times New Roman" pitchFamily="18" charset="0"/>
              </a:rPr>
              <a:t>в проект бюджета на 2023 год  включены расходы в сумме 83540</a:t>
            </a:r>
            <a:r>
              <a:rPr lang="ru-RU" sz="1400" dirty="0" smtClean="0">
                <a:latin typeface="Times New Roman"/>
                <a:ea typeface="Times New Roman"/>
              </a:rPr>
              <a:t> </a:t>
            </a:r>
            <a:r>
              <a:rPr lang="ru-RU" sz="1400" dirty="0" smtClean="0">
                <a:latin typeface="Times New Roman" pitchFamily="18" charset="0"/>
                <a:ea typeface="Calibri"/>
                <a:cs typeface="Times New Roman" pitchFamily="18" charset="0"/>
              </a:rPr>
              <a:t>тыс</a:t>
            </a:r>
            <a:r>
              <a:rPr lang="ru-RU" sz="1400" dirty="0">
                <a:latin typeface="Times New Roman" pitchFamily="18" charset="0"/>
                <a:ea typeface="Calibri"/>
                <a:cs typeface="Times New Roman" pitchFamily="18" charset="0"/>
              </a:rPr>
              <a:t>. </a:t>
            </a:r>
            <a:r>
              <a:rPr lang="ru-RU" sz="1400" dirty="0" smtClean="0">
                <a:latin typeface="Times New Roman" pitchFamily="18" charset="0"/>
                <a:ea typeface="Calibri"/>
                <a:cs typeface="Times New Roman" pitchFamily="18" charset="0"/>
              </a:rPr>
              <a:t>руб.</a:t>
            </a:r>
            <a:endParaRPr lang="ru-RU" sz="1400" dirty="0">
              <a:latin typeface="Times New Roman" pitchFamily="18" charset="0"/>
              <a:ea typeface="Calibri"/>
              <a:cs typeface="Times New Roman" pitchFamily="18" charset="0"/>
            </a:endParaRPr>
          </a:p>
        </p:txBody>
      </p:sp>
      <p:sp>
        <p:nvSpPr>
          <p:cNvPr id="6" name="Блок-схема: альтернативный процесс 5"/>
          <p:cNvSpPr/>
          <p:nvPr/>
        </p:nvSpPr>
        <p:spPr>
          <a:xfrm rot="10800000" flipV="1">
            <a:off x="543745" y="2469350"/>
            <a:ext cx="2376264" cy="455593"/>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b="1" dirty="0" smtClean="0">
                <a:cs typeface="Times New Roman" pitchFamily="18" charset="0"/>
              </a:rPr>
              <a:t>        </a:t>
            </a:r>
            <a:endParaRPr lang="ru-RU" sz="1600" b="1" dirty="0">
              <a:cs typeface="Times New Roman" pitchFamily="18" charset="0"/>
            </a:endParaRPr>
          </a:p>
          <a:p>
            <a:pPr algn="just"/>
            <a:endParaRPr lang="ru-RU" sz="1600" b="1" dirty="0" smtClean="0">
              <a:cs typeface="Times New Roman" pitchFamily="18" charset="0"/>
            </a:endParaRPr>
          </a:p>
          <a:p>
            <a:pPr algn="just"/>
            <a:endParaRPr lang="ru-RU" sz="1600" b="1" dirty="0">
              <a:solidFill>
                <a:srgbClr val="FF0000"/>
              </a:solidFill>
              <a:cs typeface="Times New Roman" pitchFamily="18" charset="0"/>
            </a:endParaRPr>
          </a:p>
          <a:p>
            <a:pPr algn="just"/>
            <a:r>
              <a:rPr lang="ru-RU" sz="1600" b="1" dirty="0" smtClean="0">
                <a:solidFill>
                  <a:srgbClr val="FF0000"/>
                </a:solidFill>
                <a:cs typeface="Times New Roman" pitchFamily="18" charset="0"/>
              </a:rPr>
              <a:t>      </a:t>
            </a:r>
          </a:p>
          <a:p>
            <a:pPr algn="just"/>
            <a:r>
              <a:rPr lang="ru-RU" sz="1600" b="1" dirty="0">
                <a:solidFill>
                  <a:srgbClr val="7030A0"/>
                </a:solidFill>
                <a:effectLst>
                  <a:outerShdw blurRad="38100" dist="38100" dir="2700000" algn="tl">
                    <a:srgbClr val="000000">
                      <a:alpha val="43137"/>
                    </a:srgbClr>
                  </a:outerShdw>
                </a:effectLst>
                <a:ea typeface="Calibri"/>
                <a:cs typeface="Times New Roman" pitchFamily="18" charset="0"/>
              </a:rPr>
              <a:t> </a:t>
            </a:r>
            <a:r>
              <a:rPr lang="ru-RU" sz="1600" b="1" dirty="0" smtClean="0">
                <a:solidFill>
                  <a:srgbClr val="7030A0"/>
                </a:solidFill>
                <a:effectLst>
                  <a:outerShdw blurRad="38100" dist="38100" dir="2700000" algn="tl">
                    <a:srgbClr val="000000">
                      <a:alpha val="43137"/>
                    </a:srgbClr>
                  </a:outerShdw>
                </a:effectLst>
                <a:ea typeface="Calibri"/>
                <a:cs typeface="Times New Roman" pitchFamily="18" charset="0"/>
              </a:rPr>
              <a:t>    </a:t>
            </a:r>
          </a:p>
          <a:p>
            <a:pPr algn="ctr"/>
            <a:endParaRPr lang="ru-RU" sz="1600" b="1" dirty="0" smtClean="0">
              <a:solidFill>
                <a:srgbClr val="7030A0"/>
              </a:solidFill>
              <a:effectLst>
                <a:outerShdw blurRad="38100" dist="38100" dir="2700000" algn="tl">
                  <a:srgbClr val="000000">
                    <a:alpha val="43137"/>
                  </a:srgbClr>
                </a:outerShdw>
              </a:effectLst>
              <a:ea typeface="Calibri"/>
              <a:cs typeface="Times New Roman" pitchFamily="18" charset="0"/>
            </a:endParaRPr>
          </a:p>
          <a:p>
            <a:pPr algn="ctr"/>
            <a:r>
              <a:rPr lang="ru-RU" sz="2400" b="1" dirty="0" smtClean="0">
                <a:solidFill>
                  <a:schemeClr val="bg1"/>
                </a:solidFill>
                <a:latin typeface="Times New Roman" pitchFamily="18" charset="0"/>
                <a:ea typeface="Calibri"/>
                <a:cs typeface="Times New Roman" pitchFamily="18" charset="0"/>
              </a:rPr>
              <a:t>Подпрограммы</a:t>
            </a:r>
            <a:endParaRPr lang="ru-RU" sz="2400" b="1" dirty="0">
              <a:solidFill>
                <a:schemeClr val="bg1"/>
              </a:solidFill>
              <a:latin typeface="Times New Roman" pitchFamily="18" charset="0"/>
              <a:ea typeface="Calibri"/>
              <a:cs typeface="Times New Roman" pitchFamily="18" charset="0"/>
            </a:endParaRPr>
          </a:p>
          <a:p>
            <a:pPr algn="just"/>
            <a:endParaRPr lang="ru-RU" sz="2400" b="1" dirty="0">
              <a:ea typeface="Calibri"/>
            </a:endParaRPr>
          </a:p>
          <a:p>
            <a:pPr algn="just"/>
            <a:endParaRPr lang="ru-RU" sz="1600" b="1" dirty="0" smtClean="0">
              <a:ea typeface="Calibri"/>
            </a:endParaRPr>
          </a:p>
          <a:p>
            <a:pPr algn="just"/>
            <a:endParaRPr lang="ru-RU" sz="1600" b="1" dirty="0">
              <a:ea typeface="Calibri"/>
            </a:endParaRPr>
          </a:p>
          <a:p>
            <a:pPr algn="just"/>
            <a:endParaRPr lang="ru-RU" sz="1600" b="1" dirty="0" smtClean="0">
              <a:ea typeface="Calibri"/>
            </a:endParaRPr>
          </a:p>
          <a:p>
            <a:pPr algn="just"/>
            <a:endParaRPr lang="ru-RU" sz="1600" b="1" dirty="0">
              <a:ea typeface="Calibri"/>
            </a:endParaRPr>
          </a:p>
          <a:p>
            <a:pPr algn="just"/>
            <a:endParaRPr lang="ru-RU" sz="1600" b="1" dirty="0" smtClean="0">
              <a:ea typeface="Calibri"/>
            </a:endParaRPr>
          </a:p>
        </p:txBody>
      </p:sp>
      <p:sp>
        <p:nvSpPr>
          <p:cNvPr id="7" name="Блок-схема: знак завершения 6"/>
          <p:cNvSpPr/>
          <p:nvPr/>
        </p:nvSpPr>
        <p:spPr>
          <a:xfrm>
            <a:off x="467545" y="3212976"/>
            <a:ext cx="2592287" cy="429004"/>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smtClean="0">
                <a:latin typeface="Times New Roman" pitchFamily="18" charset="0"/>
                <a:cs typeface="Times New Roman" pitchFamily="18" charset="0"/>
              </a:rPr>
              <a:t>Одаренные дети</a:t>
            </a:r>
            <a:endParaRPr lang="ru-RU" sz="1600" dirty="0">
              <a:latin typeface="Times New Roman" pitchFamily="18" charset="0"/>
              <a:cs typeface="Times New Roman" pitchFamily="18" charset="0"/>
            </a:endParaRPr>
          </a:p>
        </p:txBody>
      </p:sp>
      <p:sp>
        <p:nvSpPr>
          <p:cNvPr id="8" name="Блок-схема: знак завершения 7"/>
          <p:cNvSpPr/>
          <p:nvPr/>
        </p:nvSpPr>
        <p:spPr>
          <a:xfrm>
            <a:off x="395537" y="4221088"/>
            <a:ext cx="2672679" cy="792088"/>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smtClean="0">
                <a:latin typeface="Times New Roman" pitchFamily="18" charset="0"/>
                <a:ea typeface="Calibri"/>
                <a:cs typeface="Times New Roman" pitchFamily="18" charset="0"/>
              </a:rPr>
              <a:t>Развитие </a:t>
            </a:r>
            <a:r>
              <a:rPr lang="ru-RU" sz="1600" dirty="0">
                <a:latin typeface="Times New Roman" pitchFamily="18" charset="0"/>
                <a:ea typeface="Calibri"/>
                <a:cs typeface="Times New Roman" pitchFamily="18" charset="0"/>
              </a:rPr>
              <a:t>дошкольного образования</a:t>
            </a:r>
            <a:endParaRPr lang="ru-RU" sz="1600" dirty="0">
              <a:latin typeface="Times New Roman" pitchFamily="18" charset="0"/>
              <a:cs typeface="Times New Roman" pitchFamily="18" charset="0"/>
            </a:endParaRPr>
          </a:p>
        </p:txBody>
      </p:sp>
      <p:sp>
        <p:nvSpPr>
          <p:cNvPr id="9" name="Блок-схема: знак завершения 8"/>
          <p:cNvSpPr/>
          <p:nvPr/>
        </p:nvSpPr>
        <p:spPr>
          <a:xfrm>
            <a:off x="395537" y="5661248"/>
            <a:ext cx="2672680" cy="792088"/>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latin typeface="Times New Roman" pitchFamily="18" charset="0"/>
                <a:ea typeface="Calibri"/>
                <a:cs typeface="Times New Roman" pitchFamily="18" charset="0"/>
              </a:rPr>
              <a:t>Развитие системы отдыха и оздоровления </a:t>
            </a:r>
            <a:r>
              <a:rPr lang="ru-RU" sz="1600" dirty="0" smtClean="0">
                <a:latin typeface="Times New Roman" pitchFamily="18" charset="0"/>
                <a:ea typeface="Calibri"/>
                <a:cs typeface="Times New Roman" pitchFamily="18" charset="0"/>
              </a:rPr>
              <a:t>детей </a:t>
            </a:r>
            <a:endParaRPr lang="ru-RU" sz="1600" dirty="0">
              <a:latin typeface="Times New Roman" pitchFamily="18" charset="0"/>
              <a:cs typeface="Times New Roman" pitchFamily="18" charset="0"/>
            </a:endParaRPr>
          </a:p>
        </p:txBody>
      </p:sp>
      <p:sp>
        <p:nvSpPr>
          <p:cNvPr id="12" name="Управляющая кнопка: далее 11">
            <a:hlinkClick r:id="" action="ppaction://hlinkshowjump?jump=nextslide" highlightClick="1"/>
          </p:cNvPr>
          <p:cNvSpPr/>
          <p:nvPr/>
        </p:nvSpPr>
        <p:spPr>
          <a:xfrm>
            <a:off x="3399512" y="5877272"/>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3" name="Скругленный прямоугольник 12"/>
          <p:cNvSpPr/>
          <p:nvPr/>
        </p:nvSpPr>
        <p:spPr>
          <a:xfrm>
            <a:off x="4427984" y="2996952"/>
            <a:ext cx="4464496" cy="796654"/>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indent="449580" algn="ctr">
              <a:spcAft>
                <a:spcPts val="0"/>
              </a:spcAft>
            </a:pPr>
            <a:r>
              <a:rPr lang="ru-RU" sz="1100" dirty="0" smtClean="0">
                <a:latin typeface="Times New Roman" pitchFamily="18" charset="0"/>
                <a:ea typeface="Calibri"/>
                <a:cs typeface="Times New Roman" pitchFamily="18" charset="0"/>
              </a:rPr>
              <a:t> Реализация </a:t>
            </a:r>
            <a:r>
              <a:rPr lang="ru-RU" sz="1100" dirty="0">
                <a:latin typeface="Times New Roman" pitchFamily="18" charset="0"/>
                <a:ea typeface="Calibri"/>
                <a:cs typeface="Times New Roman" pitchFamily="18" charset="0"/>
              </a:rPr>
              <a:t>мероприятий данной подпрограммы направлена </a:t>
            </a:r>
            <a:r>
              <a:rPr lang="ru-RU" sz="1100" dirty="0">
                <a:solidFill>
                  <a:srgbClr val="000000"/>
                </a:solidFill>
                <a:latin typeface="Times New Roman" pitchFamily="18" charset="0"/>
                <a:ea typeface="Times New Roman"/>
                <a:cs typeface="Times New Roman" pitchFamily="18" charset="0"/>
              </a:rPr>
              <a:t>на с</a:t>
            </a:r>
            <a:r>
              <a:rPr lang="ru-RU" sz="1100" dirty="0">
                <a:latin typeface="Times New Roman" pitchFamily="18" charset="0"/>
                <a:ea typeface="Calibri"/>
                <a:cs typeface="Times New Roman" pitchFamily="18" charset="0"/>
              </a:rPr>
              <a:t>овершенствование муниципальной системы выявления и развития детской одаренности и адресной поддержки детей в соответствии с их способностями</a:t>
            </a:r>
            <a:r>
              <a:rPr lang="ru-RU" sz="1100" dirty="0">
                <a:ea typeface="Calibri"/>
                <a:cs typeface="Times New Roman"/>
              </a:rPr>
              <a:t>. </a:t>
            </a:r>
          </a:p>
        </p:txBody>
      </p:sp>
      <p:sp>
        <p:nvSpPr>
          <p:cNvPr id="14" name="Скругленный прямоугольник 13"/>
          <p:cNvSpPr/>
          <p:nvPr/>
        </p:nvSpPr>
        <p:spPr>
          <a:xfrm>
            <a:off x="4391297" y="3933056"/>
            <a:ext cx="4501183" cy="1376938"/>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spcAft>
                <a:spcPts val="0"/>
              </a:spcAft>
            </a:pPr>
            <a:r>
              <a:rPr lang="ru-RU" sz="1100" dirty="0" smtClean="0">
                <a:ea typeface="Calibri"/>
                <a:cs typeface="Times New Roman"/>
              </a:rPr>
              <a:t>  </a:t>
            </a:r>
            <a:r>
              <a:rPr lang="ru-RU" sz="1100" dirty="0">
                <a:latin typeface="Times New Roman" pitchFamily="18" charset="0"/>
                <a:ea typeface="Calibri"/>
                <a:cs typeface="Times New Roman" pitchFamily="18" charset="0"/>
              </a:rPr>
              <a:t>В рамках данной подпрограммы предусмотрено приобретение продуктов питания для дошкольных образовательных учреждений, оборудования, расходы на содержание зданий, оплату коммунальных услуг. Реализация мероприятий подпрограммы направлена на создание условий для содержания детей в муниципальных образовательных учреждениях, обеспечивающих общедоступное, качественное и бесплатное дошкольное образование</a:t>
            </a:r>
            <a:r>
              <a:rPr lang="ru-RU" sz="1100" dirty="0" smtClean="0">
                <a:ea typeface="Calibri"/>
                <a:cs typeface="Times New Roman"/>
              </a:rPr>
              <a:t>.</a:t>
            </a:r>
            <a:endParaRPr lang="ru-RU" sz="1100" dirty="0">
              <a:ea typeface="Calibri"/>
              <a:cs typeface="Times New Roman"/>
            </a:endParaRPr>
          </a:p>
        </p:txBody>
      </p:sp>
      <p:sp>
        <p:nvSpPr>
          <p:cNvPr id="15" name="Скругленный прямоугольник 14"/>
          <p:cNvSpPr/>
          <p:nvPr/>
        </p:nvSpPr>
        <p:spPr>
          <a:xfrm>
            <a:off x="4355976" y="5445224"/>
            <a:ext cx="4553247" cy="1224136"/>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spcAft>
                <a:spcPts val="0"/>
              </a:spcAft>
            </a:pPr>
            <a:r>
              <a:rPr lang="ru-RU" sz="1100" dirty="0" smtClean="0">
                <a:latin typeface="Times New Roman" pitchFamily="18" charset="0"/>
                <a:ea typeface="Calibri"/>
                <a:cs typeface="Times New Roman" pitchFamily="18" charset="0"/>
              </a:rPr>
              <a:t>  </a:t>
            </a:r>
            <a:r>
              <a:rPr lang="ru-RU" sz="1100" dirty="0">
                <a:latin typeface="Times New Roman" pitchFamily="18" charset="0"/>
                <a:ea typeface="Calibri"/>
                <a:cs typeface="Times New Roman" pitchFamily="18" charset="0"/>
              </a:rPr>
              <a:t>Реализация данной подпрограммы направлена на использование всех возможностей для укрепления здоровья детей, снижение уровня их заболеваемости, наполнением каникулярного времени содержательной деятельностью, направленной на развитие интеллектуальных, творческих способностей детей, их социальную адаптацию, охватить организованными летними формами отдыха и оздоровления как можно больше детей района</a:t>
            </a:r>
            <a:r>
              <a:rPr lang="ru-RU" sz="1100" dirty="0">
                <a:ea typeface="Calibri"/>
                <a:cs typeface="Times New Roman"/>
              </a:rPr>
              <a:t>.</a:t>
            </a:r>
          </a:p>
        </p:txBody>
      </p:sp>
      <p:sp>
        <p:nvSpPr>
          <p:cNvPr id="17" name="Управляющая кнопка: далее 16">
            <a:hlinkClick r:id="" action="ppaction://hlinkshowjump?jump=nextslide" highlightClick="1"/>
          </p:cNvPr>
          <p:cNvSpPr/>
          <p:nvPr/>
        </p:nvSpPr>
        <p:spPr>
          <a:xfrm>
            <a:off x="3327504" y="3284984"/>
            <a:ext cx="884456" cy="284988"/>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8" name="Управляющая кнопка: далее 17">
            <a:hlinkClick r:id="" action="ppaction://hlinkshowjump?jump=nextslide" highlightClick="1"/>
          </p:cNvPr>
          <p:cNvSpPr/>
          <p:nvPr/>
        </p:nvSpPr>
        <p:spPr>
          <a:xfrm>
            <a:off x="3399512" y="4509120"/>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3417547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знак завершения 3"/>
          <p:cNvSpPr/>
          <p:nvPr/>
        </p:nvSpPr>
        <p:spPr>
          <a:xfrm>
            <a:off x="406807" y="710698"/>
            <a:ext cx="2713869" cy="828092"/>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latin typeface="Times New Roman" pitchFamily="18" charset="0"/>
                <a:ea typeface="Calibri"/>
                <a:cs typeface="Times New Roman" pitchFamily="18" charset="0"/>
              </a:rPr>
              <a:t>Развитие общего образования</a:t>
            </a:r>
            <a:endParaRPr lang="ru-RU" sz="1600" dirty="0">
              <a:latin typeface="Times New Roman" pitchFamily="18" charset="0"/>
              <a:cs typeface="Times New Roman" pitchFamily="18" charset="0"/>
            </a:endParaRPr>
          </a:p>
        </p:txBody>
      </p:sp>
      <p:sp>
        <p:nvSpPr>
          <p:cNvPr id="6" name="Блок-схема: знак завершения 5"/>
          <p:cNvSpPr/>
          <p:nvPr/>
        </p:nvSpPr>
        <p:spPr>
          <a:xfrm>
            <a:off x="395536" y="3140968"/>
            <a:ext cx="2808312" cy="965248"/>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latin typeface="Times New Roman" pitchFamily="18" charset="0"/>
                <a:ea typeface="Calibri"/>
                <a:cs typeface="Times New Roman" pitchFamily="18" charset="0"/>
              </a:rPr>
              <a:t>Развитие дополнительного образования</a:t>
            </a:r>
            <a:endParaRPr lang="ru-RU" sz="1600" dirty="0">
              <a:latin typeface="Times New Roman" pitchFamily="18" charset="0"/>
              <a:cs typeface="Times New Roman" pitchFamily="18" charset="0"/>
            </a:endParaRPr>
          </a:p>
        </p:txBody>
      </p:sp>
      <p:sp>
        <p:nvSpPr>
          <p:cNvPr id="8" name="Блок-схема: знак завершения 7"/>
          <p:cNvSpPr/>
          <p:nvPr/>
        </p:nvSpPr>
        <p:spPr>
          <a:xfrm>
            <a:off x="395536" y="5445224"/>
            <a:ext cx="2808312" cy="864096"/>
          </a:xfrm>
          <a:prstGeom prst="flowChartTerminator">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latin typeface="Times New Roman" pitchFamily="18" charset="0"/>
                <a:ea typeface="Calibri"/>
                <a:cs typeface="Times New Roman" pitchFamily="18" charset="0"/>
              </a:rPr>
              <a:t>Другие вопросы образования</a:t>
            </a:r>
            <a:endParaRPr lang="ru-RU" sz="1600" dirty="0">
              <a:latin typeface="Times New Roman" pitchFamily="18" charset="0"/>
              <a:cs typeface="Times New Roman" pitchFamily="18" charset="0"/>
            </a:endParaRPr>
          </a:p>
        </p:txBody>
      </p:sp>
      <p:sp>
        <p:nvSpPr>
          <p:cNvPr id="12" name="Скругленный прямоугольник 11"/>
          <p:cNvSpPr/>
          <p:nvPr/>
        </p:nvSpPr>
        <p:spPr>
          <a:xfrm>
            <a:off x="4283968" y="260648"/>
            <a:ext cx="4530421" cy="2160240"/>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spcAft>
                <a:spcPts val="0"/>
              </a:spcAft>
            </a:pPr>
            <a:r>
              <a:rPr lang="ru-RU" sz="1100" dirty="0" smtClean="0">
                <a:latin typeface="Times New Roman" pitchFamily="18" charset="0"/>
                <a:ea typeface="Calibri"/>
                <a:cs typeface="Times New Roman" pitchFamily="18" charset="0"/>
              </a:rPr>
              <a:t> </a:t>
            </a:r>
            <a:r>
              <a:rPr lang="ru-RU" sz="1100" dirty="0">
                <a:latin typeface="Times New Roman" pitchFamily="18" charset="0"/>
                <a:ea typeface="Calibri"/>
                <a:cs typeface="Times New Roman" pitchFamily="18" charset="0"/>
              </a:rPr>
              <a:t>В рамках данной подпрограммы предусмотрены расходы на обеспечение условий безопасного пребывания детей в образовательном учреждении, содержание зданий в соответствии с нормативами </a:t>
            </a:r>
            <a:r>
              <a:rPr lang="ru-RU" sz="1100" dirty="0" smtClean="0">
                <a:latin typeface="Times New Roman" pitchFamily="18" charset="0"/>
                <a:ea typeface="Calibri"/>
                <a:cs typeface="Times New Roman" pitchFamily="18" charset="0"/>
              </a:rPr>
              <a:t>СанПИН</a:t>
            </a:r>
            <a:r>
              <a:rPr lang="ru-RU" sz="1100" dirty="0">
                <a:latin typeface="Times New Roman" pitchFamily="18" charset="0"/>
                <a:ea typeface="Calibri"/>
                <a:cs typeface="Times New Roman" pitchFamily="18" charset="0"/>
              </a:rPr>
              <a:t>, пожарной безопасности и травмобезопасности, оплату коммунальных услуг, услуг связи, содержание школьных автобусов общеобразовательных учреждений, уплату налогов. Расходы направлены на обеспечение получения качественного образования, создание материально- технических, финансовых, кадровых, управленческих условий для удовлетворения образовательных потребностей школьников</a:t>
            </a:r>
            <a:r>
              <a:rPr lang="ru-RU" sz="1100" dirty="0">
                <a:ea typeface="Calibri"/>
                <a:cs typeface="Times New Roman"/>
              </a:rPr>
              <a:t>.</a:t>
            </a:r>
          </a:p>
        </p:txBody>
      </p:sp>
      <p:sp>
        <p:nvSpPr>
          <p:cNvPr id="13" name="Скругленный прямоугольник 12"/>
          <p:cNvSpPr/>
          <p:nvPr/>
        </p:nvSpPr>
        <p:spPr>
          <a:xfrm>
            <a:off x="4355976" y="2564904"/>
            <a:ext cx="4530421" cy="1944216"/>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spcAft>
                <a:spcPts val="0"/>
              </a:spcAft>
            </a:pPr>
            <a:r>
              <a:rPr lang="ru-RU" sz="1100" dirty="0" smtClean="0">
                <a:latin typeface="Times New Roman" pitchFamily="18" charset="0"/>
                <a:ea typeface="Calibri"/>
                <a:cs typeface="Times New Roman" pitchFamily="18" charset="0"/>
              </a:rPr>
              <a:t> </a:t>
            </a:r>
            <a:r>
              <a:rPr lang="ru-RU" sz="1100" dirty="0">
                <a:latin typeface="Times New Roman" pitchFamily="18" charset="0"/>
                <a:ea typeface="Calibri"/>
                <a:cs typeface="Times New Roman" pitchFamily="18" charset="0"/>
              </a:rPr>
              <a:t>Мероприятия данной подпрограммы направлены на улучшение материально-технической базы учреждений дополнительного образования детей, создания условий для реализации эффективного и рационального учебно-воспитательного процесса в учреждениях дополнительного образования детей. </a:t>
            </a:r>
            <a:r>
              <a:rPr lang="ru-RU" sz="1100" dirty="0" smtClean="0">
                <a:latin typeface="Times New Roman" pitchFamily="18" charset="0"/>
                <a:ea typeface="Calibri"/>
                <a:cs typeface="Times New Roman" pitchFamily="18" charset="0"/>
              </a:rPr>
              <a:t> </a:t>
            </a:r>
            <a:r>
              <a:rPr lang="ru-RU" sz="1100" dirty="0">
                <a:latin typeface="Times New Roman" pitchFamily="18" charset="0"/>
                <a:ea typeface="Calibri"/>
                <a:cs typeface="Times New Roman" pitchFamily="18" charset="0"/>
              </a:rPr>
              <a:t>Дополнительное образование детей направлено на формирование и развитие творческих способностей детей, удовлетворение индивидуальных потребностей, формирование культуры здорового и безопасного образа жизни, организацию свободного времени, а также выявление и поддержка детей, проявивших выдающиеся способности.</a:t>
            </a:r>
          </a:p>
        </p:txBody>
      </p:sp>
      <p:sp>
        <p:nvSpPr>
          <p:cNvPr id="14" name="Скругленный прямоугольник 13"/>
          <p:cNvSpPr/>
          <p:nvPr/>
        </p:nvSpPr>
        <p:spPr>
          <a:xfrm>
            <a:off x="4427984" y="4725144"/>
            <a:ext cx="4464496" cy="2088232"/>
          </a:xfrm>
          <a:prstGeom prst="roundRec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100" dirty="0" smtClean="0">
                <a:latin typeface="Times New Roman" pitchFamily="18" charset="0"/>
                <a:ea typeface="Calibri"/>
                <a:cs typeface="Times New Roman" pitchFamily="18" charset="0"/>
              </a:rPr>
              <a:t>  </a:t>
            </a:r>
            <a:r>
              <a:rPr lang="ru-RU" sz="1100" dirty="0">
                <a:latin typeface="Times New Roman" pitchFamily="18" charset="0"/>
                <a:ea typeface="Calibri"/>
                <a:cs typeface="Times New Roman" pitchFamily="18" charset="0"/>
              </a:rPr>
              <a:t>Мероприятия подпрограммы направлены на повышение эффективности методической службы, обеспечивающей научно-методическое и информационное сопровождение развития муниципальной системы образования, повышение качества образования через повышение профессиональной компетентности руководящих и педагогических кадров. Так же мероприятия подпрограммы направлены на повышение эффективности и результативности деятельности бухгалтерско-хозяйственной службы управления </a:t>
            </a:r>
            <a:r>
              <a:rPr lang="ru-RU" sz="1100" dirty="0" smtClean="0">
                <a:latin typeface="Times New Roman" pitchFamily="18" charset="0"/>
                <a:ea typeface="Calibri"/>
                <a:cs typeface="Times New Roman" pitchFamily="18" charset="0"/>
              </a:rPr>
              <a:t>образования, </a:t>
            </a:r>
            <a:r>
              <a:rPr lang="ru-RU" sz="1100" dirty="0">
                <a:latin typeface="Times New Roman" pitchFamily="18" charset="0"/>
                <a:ea typeface="Calibri"/>
                <a:cs typeface="Times New Roman" pitchFamily="18" charset="0"/>
              </a:rPr>
              <a:t>укрепление материально-технической базы методического кабинета и бухгалтерско-хозяйственной службы управления образования. </a:t>
            </a:r>
            <a:endParaRPr lang="ru-RU" sz="1100" dirty="0">
              <a:latin typeface="Times New Roman" pitchFamily="18" charset="0"/>
              <a:cs typeface="Times New Roman" pitchFamily="18" charset="0"/>
            </a:endParaRPr>
          </a:p>
        </p:txBody>
      </p:sp>
      <p:sp>
        <p:nvSpPr>
          <p:cNvPr id="15" name="Управляющая кнопка: далее 14">
            <a:hlinkClick r:id="" action="ppaction://hlinkshowjump?jump=nextslide" highlightClick="1"/>
          </p:cNvPr>
          <p:cNvSpPr/>
          <p:nvPr/>
        </p:nvSpPr>
        <p:spPr>
          <a:xfrm>
            <a:off x="3347864" y="3429000"/>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6" name="Управляющая кнопка: далее 15">
            <a:hlinkClick r:id="" action="ppaction://hlinkshowjump?jump=nextslide" highlightClick="1"/>
          </p:cNvPr>
          <p:cNvSpPr/>
          <p:nvPr/>
        </p:nvSpPr>
        <p:spPr>
          <a:xfrm>
            <a:off x="3419872" y="5733256"/>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7" name="Управляющая кнопка: далее 16">
            <a:hlinkClick r:id="" action="ppaction://hlinkshowjump?jump=nextslide" highlightClick="1"/>
          </p:cNvPr>
          <p:cNvSpPr/>
          <p:nvPr/>
        </p:nvSpPr>
        <p:spPr>
          <a:xfrm>
            <a:off x="3275856" y="1124744"/>
            <a:ext cx="812448" cy="288032"/>
          </a:xfrm>
          <a:prstGeom prst="actionButtonForwardNext">
            <a:avLst/>
          </a:prstGeom>
          <a:solidFill>
            <a:schemeClr val="accent6">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28" y="4156673"/>
            <a:ext cx="3564681" cy="113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13" y="1664804"/>
            <a:ext cx="3494329" cy="133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527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ьная выноска 3"/>
          <p:cNvSpPr/>
          <p:nvPr/>
        </p:nvSpPr>
        <p:spPr>
          <a:xfrm>
            <a:off x="1115616" y="1340768"/>
            <a:ext cx="7124692" cy="3744416"/>
          </a:xfrm>
          <a:prstGeom prst="wedgeEllipseCallout">
            <a:avLst>
              <a:gd name="adj1" fmla="val 42279"/>
              <a:gd name="adj2" fmla="val 833"/>
            </a:avLst>
          </a:prstGeom>
          <a:solidFill>
            <a:srgbClr val="CDDDAD"/>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b="1" dirty="0">
                <a:solidFill>
                  <a:prstClr val="black"/>
                </a:solidFill>
                <a:latin typeface="Times New Roman" pitchFamily="18" charset="0"/>
                <a:cs typeface="Times New Roman" pitchFamily="18" charset="0"/>
              </a:rPr>
              <a:t>Расходы направлены на реализацию в Зеленчукском муниципальном районе </a:t>
            </a:r>
            <a:r>
              <a:rPr lang="ru-RU" sz="1600" b="1" dirty="0" smtClean="0">
                <a:solidFill>
                  <a:prstClr val="black"/>
                </a:solidFill>
                <a:latin typeface="Times New Roman" pitchFamily="18" charset="0"/>
                <a:cs typeface="Times New Roman" pitchFamily="18" charset="0"/>
              </a:rPr>
              <a:t>повышения уровня обеспеченности населения учреждениями культуры, создания условий для повышения качества и разнообразия услуг, предоставляемых в сфере культуры. Сохранение и развитие традиционной народной культуры и любительского самодеятельного творчества, увеличение доступности и расширение предложений населению культурных благ и информации в области культуры</a:t>
            </a:r>
            <a:endParaRPr lang="ru-RU" dirty="0"/>
          </a:p>
        </p:txBody>
      </p:sp>
      <p:sp>
        <p:nvSpPr>
          <p:cNvPr id="7" name="Блок-схема: альтернативный процесс 6"/>
          <p:cNvSpPr/>
          <p:nvPr/>
        </p:nvSpPr>
        <p:spPr>
          <a:xfrm>
            <a:off x="2915816" y="5445224"/>
            <a:ext cx="3260948" cy="1032582"/>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latin typeface="Times New Roman" pitchFamily="18" charset="0"/>
                <a:ea typeface="Calibri"/>
                <a:cs typeface="Times New Roman" pitchFamily="18" charset="0"/>
              </a:rPr>
              <a:t>На  реализацию муниципальной программы </a:t>
            </a:r>
            <a:r>
              <a:rPr lang="ru-RU" sz="1400" dirty="0" smtClean="0">
                <a:latin typeface="Times New Roman" pitchFamily="18" charset="0"/>
                <a:ea typeface="Calibri"/>
                <a:cs typeface="Times New Roman" pitchFamily="18" charset="0"/>
              </a:rPr>
              <a:t>в проект бюджета на 2023 год  включены расходы в </a:t>
            </a:r>
            <a:r>
              <a:rPr lang="ru-RU" sz="1400" dirty="0">
                <a:latin typeface="Times New Roman" pitchFamily="18" charset="0"/>
                <a:ea typeface="Calibri"/>
                <a:cs typeface="Times New Roman" pitchFamily="18" charset="0"/>
              </a:rPr>
              <a:t>сумме </a:t>
            </a:r>
            <a:r>
              <a:rPr lang="ru-RU" sz="1400" dirty="0" smtClean="0">
                <a:latin typeface="Times New Roman" pitchFamily="18" charset="0"/>
                <a:ea typeface="Calibri"/>
                <a:cs typeface="Times New Roman" pitchFamily="18" charset="0"/>
              </a:rPr>
              <a:t>53038,2 тыс</a:t>
            </a:r>
            <a:r>
              <a:rPr lang="ru-RU" sz="1400" dirty="0">
                <a:latin typeface="Times New Roman" pitchFamily="18" charset="0"/>
                <a:ea typeface="Calibri"/>
                <a:cs typeface="Times New Roman" pitchFamily="18" charset="0"/>
              </a:rPr>
              <a:t>. </a:t>
            </a:r>
            <a:r>
              <a:rPr lang="ru-RU" sz="1400" dirty="0" smtClean="0">
                <a:latin typeface="Times New Roman" pitchFamily="18" charset="0"/>
                <a:ea typeface="Calibri"/>
                <a:cs typeface="Times New Roman" pitchFamily="18" charset="0"/>
              </a:rPr>
              <a:t>руб.</a:t>
            </a:r>
            <a:endParaRPr lang="ru-RU" sz="1400" dirty="0">
              <a:latin typeface="Times New Roman" pitchFamily="18" charset="0"/>
              <a:ea typeface="Calibri"/>
              <a:cs typeface="Times New Roman" pitchFamily="18" charset="0"/>
            </a:endParaRPr>
          </a:p>
        </p:txBody>
      </p:sp>
      <p:sp>
        <p:nvSpPr>
          <p:cNvPr id="8" name="Прямоугольник 7"/>
          <p:cNvSpPr/>
          <p:nvPr/>
        </p:nvSpPr>
        <p:spPr>
          <a:xfrm>
            <a:off x="2195736" y="201401"/>
            <a:ext cx="6802043" cy="707886"/>
          </a:xfrm>
          <a:prstGeom prst="rect">
            <a:avLst/>
          </a:prstGeom>
        </p:spPr>
        <p:txBody>
          <a:bodyPr wrap="square">
            <a:spAutoFit/>
          </a:bodyPr>
          <a:lstStyle/>
          <a:p>
            <a:pPr algn="ctr"/>
            <a:r>
              <a:rPr lang="ru-RU" sz="2000" b="1" dirty="0">
                <a:solidFill>
                  <a:srgbClr val="C00000"/>
                </a:solidFill>
                <a:latin typeface="Times New Roman" pitchFamily="18" charset="0"/>
                <a:cs typeface="Times New Roman" pitchFamily="18" charset="0"/>
              </a:rPr>
              <a:t>Муниципальная программа «Развитие культуры Зеленчукского муниципального </a:t>
            </a:r>
            <a:r>
              <a:rPr lang="ru-RU" sz="2000" b="1" dirty="0" smtClean="0">
                <a:solidFill>
                  <a:srgbClr val="C00000"/>
                </a:solidFill>
                <a:latin typeface="Times New Roman" pitchFamily="18" charset="0"/>
                <a:cs typeface="Times New Roman" pitchFamily="18" charset="0"/>
              </a:rPr>
              <a:t>района»</a:t>
            </a:r>
            <a:endParaRPr lang="ru-RU" sz="2000" b="1" dirty="0">
              <a:solidFill>
                <a:srgbClr val="C00000"/>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4901823"/>
            <a:ext cx="2699792" cy="194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030" y="4901823"/>
            <a:ext cx="2654749" cy="194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9" y="87575"/>
            <a:ext cx="2339751" cy="1643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206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1217" y="2998801"/>
            <a:ext cx="1212097" cy="74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кругленный прямоугольник 2"/>
          <p:cNvSpPr/>
          <p:nvPr/>
        </p:nvSpPr>
        <p:spPr>
          <a:xfrm>
            <a:off x="369729" y="2426508"/>
            <a:ext cx="2914800" cy="720080"/>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50" b="1" dirty="0" smtClean="0">
                <a:latin typeface="Times New Roman" pitchFamily="18" charset="0"/>
                <a:cs typeface="Times New Roman" pitchFamily="18" charset="0"/>
              </a:rPr>
              <a:t>Материальная помощь гражданам, оказавшимся в трудной жизненной ситуации</a:t>
            </a:r>
            <a:endParaRPr lang="ru-RU" sz="1050" b="1" dirty="0">
              <a:latin typeface="Times New Roman" pitchFamily="18" charset="0"/>
              <a:cs typeface="Times New Roman" pitchFamily="18" charset="0"/>
            </a:endParaRPr>
          </a:p>
        </p:txBody>
      </p:sp>
      <p:sp>
        <p:nvSpPr>
          <p:cNvPr id="4" name="Скругленный прямоугольник 3"/>
          <p:cNvSpPr/>
          <p:nvPr/>
        </p:nvSpPr>
        <p:spPr>
          <a:xfrm>
            <a:off x="194161" y="3515234"/>
            <a:ext cx="3024338" cy="1152128"/>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smtClean="0">
                <a:latin typeface="Times New Roman" pitchFamily="18" charset="0"/>
                <a:cs typeface="Times New Roman" pitchFamily="18" charset="0"/>
              </a:rPr>
              <a:t>Выплата пенсии за выслугу лет лицам, замещавшим муниципальные должности и должности муниципальной службы в администрации Зеленчукского муниципального района.</a:t>
            </a:r>
            <a:endParaRPr lang="ru-RU" sz="1000" b="1" dirty="0">
              <a:latin typeface="Times New Roman" pitchFamily="18" charset="0"/>
              <a:cs typeface="Times New Roman" pitchFamily="18" charset="0"/>
            </a:endParaRPr>
          </a:p>
        </p:txBody>
      </p:sp>
      <p:sp>
        <p:nvSpPr>
          <p:cNvPr id="5" name="Скругленный прямоугольник 4"/>
          <p:cNvSpPr/>
          <p:nvPr/>
        </p:nvSpPr>
        <p:spPr>
          <a:xfrm>
            <a:off x="222840" y="4897680"/>
            <a:ext cx="3024338" cy="733843"/>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smtClean="0">
                <a:latin typeface="Times New Roman" pitchFamily="18" charset="0"/>
                <a:cs typeface="Times New Roman" pitchFamily="18" charset="0"/>
              </a:rPr>
              <a:t>Проведение тематических и праздничных мероприятий, чествование юбиляров и долгожителей</a:t>
            </a: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p:txBody>
      </p:sp>
      <p:sp>
        <p:nvSpPr>
          <p:cNvPr id="6" name="Скругленный прямоугольник 5"/>
          <p:cNvSpPr/>
          <p:nvPr/>
        </p:nvSpPr>
        <p:spPr>
          <a:xfrm>
            <a:off x="290585" y="6129300"/>
            <a:ext cx="3024338" cy="576064"/>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smtClean="0">
                <a:latin typeface="Times New Roman" pitchFamily="18" charset="0"/>
                <a:cs typeface="Times New Roman" pitchFamily="18" charset="0"/>
              </a:rPr>
              <a:t>Обеспечение условий реализации муниципальной программы</a:t>
            </a:r>
            <a:endParaRPr lang="ru-RU" sz="1000" b="1" dirty="0">
              <a:latin typeface="Times New Roman" pitchFamily="18" charset="0"/>
              <a:cs typeface="Times New Roman" pitchFamily="18" charset="0"/>
            </a:endParaRPr>
          </a:p>
        </p:txBody>
      </p:sp>
      <p:sp>
        <p:nvSpPr>
          <p:cNvPr id="11" name="Скругленный прямоугольник 10"/>
          <p:cNvSpPr/>
          <p:nvPr/>
        </p:nvSpPr>
        <p:spPr>
          <a:xfrm>
            <a:off x="4427984" y="2204187"/>
            <a:ext cx="4464495" cy="1164722"/>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000" dirty="0" smtClean="0">
                <a:latin typeface="Times New Roman" pitchFamily="18" charset="0"/>
                <a:cs typeface="Times New Roman" pitchFamily="18" charset="0"/>
              </a:rPr>
              <a:t>В проект бюджета включено 62,5 тыс. руб. Расходы предусмотрены на улучшение </a:t>
            </a:r>
            <a:r>
              <a:rPr lang="ru-RU" sz="1000" dirty="0">
                <a:latin typeface="Times New Roman" pitchFamily="18" charset="0"/>
                <a:cs typeface="Times New Roman" pitchFamily="18" charset="0"/>
              </a:rPr>
              <a:t>материального положения малообеспеченных граждан, оказавшихся по независящим от них причинам в трудной жизненной ситуации, повышение степени их социальной защищенности, поддержка активного социального долголетия граждан пожилого возраста и инвалидов</a:t>
            </a:r>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
        <p:nvSpPr>
          <p:cNvPr id="12" name="Скругленный прямоугольник 11"/>
          <p:cNvSpPr/>
          <p:nvPr/>
        </p:nvSpPr>
        <p:spPr>
          <a:xfrm>
            <a:off x="4459275" y="3628733"/>
            <a:ext cx="4464495" cy="922962"/>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000" dirty="0">
                <a:latin typeface="Times New Roman" pitchFamily="18" charset="0"/>
                <a:cs typeface="Times New Roman" pitchFamily="18" charset="0"/>
              </a:rPr>
              <a:t>В проект бюджета </a:t>
            </a:r>
            <a:r>
              <a:rPr lang="ru-RU" sz="1000" dirty="0" smtClean="0">
                <a:latin typeface="Times New Roman" pitchFamily="18" charset="0"/>
                <a:cs typeface="Times New Roman" pitchFamily="18" charset="0"/>
              </a:rPr>
              <a:t>включено 4573,9тыс. руб. Расходы предусмотрены на выплату пенсии за выслугу лет лицам, замещавшим муниципальные должности и должности муниципальной службы в администрации Зеленчукского  муниципального района. </a:t>
            </a:r>
            <a:endParaRPr lang="ru-RU" sz="1000" dirty="0">
              <a:latin typeface="Times New Roman" pitchFamily="18" charset="0"/>
              <a:cs typeface="Times New Roman" pitchFamily="18" charset="0"/>
            </a:endParaRPr>
          </a:p>
        </p:txBody>
      </p:sp>
      <p:sp>
        <p:nvSpPr>
          <p:cNvPr id="13" name="Скругленный прямоугольник 12"/>
          <p:cNvSpPr/>
          <p:nvPr/>
        </p:nvSpPr>
        <p:spPr>
          <a:xfrm>
            <a:off x="4438714" y="4674303"/>
            <a:ext cx="4464496" cy="957220"/>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000" dirty="0" smtClean="0">
                <a:latin typeface="Times New Roman" pitchFamily="18" charset="0"/>
                <a:cs typeface="Times New Roman" pitchFamily="18" charset="0"/>
              </a:rPr>
              <a:t>В </a:t>
            </a:r>
            <a:r>
              <a:rPr lang="ru-RU" sz="1000" dirty="0">
                <a:latin typeface="Times New Roman" pitchFamily="18" charset="0"/>
                <a:cs typeface="Times New Roman" pitchFamily="18" charset="0"/>
              </a:rPr>
              <a:t>проект бюджета </a:t>
            </a:r>
            <a:r>
              <a:rPr lang="ru-RU" sz="1000" dirty="0" smtClean="0">
                <a:latin typeface="Times New Roman" pitchFamily="18" charset="0"/>
                <a:cs typeface="Times New Roman" pitchFamily="18" charset="0"/>
              </a:rPr>
              <a:t>включено 85тыс. руб. Расходы направлены на проведение и организацию мероприятий</a:t>
            </a:r>
            <a:r>
              <a:rPr lang="ru-RU" sz="1000" dirty="0">
                <a:latin typeface="Times New Roman" pitchFamily="18" charset="0"/>
                <a:cs typeface="Times New Roman" pitchFamily="18" charset="0"/>
              </a:rPr>
              <a:t>, направленных на социальную реабилитацию ветеранов Великой Отечественной войны, вдов, ветеранов боевых действий, пожилых граждан, инвалидов, реабилитированных, детей-инвалидов, семей с </a:t>
            </a:r>
            <a:r>
              <a:rPr lang="ru-RU" sz="1000" dirty="0" smtClean="0">
                <a:latin typeface="Times New Roman" pitchFamily="18" charset="0"/>
                <a:cs typeface="Times New Roman" pitchFamily="18" charset="0"/>
              </a:rPr>
              <a:t>детьми</a:t>
            </a:r>
            <a:r>
              <a:rPr lang="ru-RU" sz="1100" dirty="0" smtClean="0">
                <a:latin typeface="Times New Roman" pitchFamily="18" charset="0"/>
                <a:cs typeface="Times New Roman" pitchFamily="18" charset="0"/>
              </a:rPr>
              <a:t>. </a:t>
            </a:r>
            <a:endParaRPr lang="ru-RU" sz="1100" dirty="0">
              <a:latin typeface="Times New Roman" pitchFamily="18" charset="0"/>
              <a:cs typeface="Times New Roman" pitchFamily="18" charset="0"/>
            </a:endParaRPr>
          </a:p>
        </p:txBody>
      </p:sp>
      <p:sp>
        <p:nvSpPr>
          <p:cNvPr id="14" name="Скругленный прямоугольник 13"/>
          <p:cNvSpPr/>
          <p:nvPr/>
        </p:nvSpPr>
        <p:spPr>
          <a:xfrm>
            <a:off x="4438713" y="5762517"/>
            <a:ext cx="4464497" cy="1008112"/>
          </a:xfrm>
          <a:prstGeom prst="roundRec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000" dirty="0">
                <a:latin typeface="Times New Roman" pitchFamily="18" charset="0"/>
                <a:cs typeface="Times New Roman" pitchFamily="18" charset="0"/>
              </a:rPr>
              <a:t>В проект бюджета </a:t>
            </a:r>
            <a:r>
              <a:rPr lang="ru-RU" sz="1000" dirty="0" smtClean="0">
                <a:latin typeface="Times New Roman" pitchFamily="18" charset="0"/>
                <a:cs typeface="Times New Roman" pitchFamily="18" charset="0"/>
              </a:rPr>
              <a:t>включено 14523,2 тыс. руб. Расходы направлены на обеспечение </a:t>
            </a:r>
            <a:r>
              <a:rPr lang="ru-RU" sz="1000" dirty="0">
                <a:latin typeface="Times New Roman" pitchFamily="18" charset="0"/>
                <a:cs typeface="Times New Roman" pitchFamily="18" charset="0"/>
              </a:rPr>
              <a:t>эффективного управления  муниципальной целевой </a:t>
            </a:r>
            <a:r>
              <a:rPr lang="ru-RU" sz="1000" dirty="0" smtClean="0">
                <a:latin typeface="Times New Roman" pitchFamily="18" charset="0"/>
                <a:cs typeface="Times New Roman" pitchFamily="18" charset="0"/>
              </a:rPr>
              <a:t>программой, повышение </a:t>
            </a:r>
            <a:r>
              <a:rPr lang="ru-RU" sz="1000" dirty="0">
                <a:latin typeface="Times New Roman" pitchFamily="18" charset="0"/>
                <a:cs typeface="Times New Roman" pitchFamily="18" charset="0"/>
              </a:rPr>
              <a:t>качества оказания муниципальных услуг и исполнения государственных </a:t>
            </a:r>
            <a:r>
              <a:rPr lang="ru-RU" sz="1000" dirty="0" smtClean="0">
                <a:latin typeface="Times New Roman" pitchFamily="18" charset="0"/>
                <a:cs typeface="Times New Roman" pitchFamily="18" charset="0"/>
              </a:rPr>
              <a:t>функций.</a:t>
            </a:r>
            <a:endParaRPr lang="ru-RU" sz="1000" dirty="0">
              <a:solidFill>
                <a:prstClr val="black"/>
              </a:solidFill>
              <a:latin typeface="Times New Roman" pitchFamily="18" charset="0"/>
              <a:ea typeface="Calibri"/>
              <a:cs typeface="Times New Roman" pitchFamily="18" charset="0"/>
            </a:endParaRPr>
          </a:p>
        </p:txBody>
      </p:sp>
      <p:sp>
        <p:nvSpPr>
          <p:cNvPr id="16" name="Управляющая кнопка: далее 15">
            <a:hlinkClick r:id="" action="ppaction://hlinkshowjump?jump=nextslide" highlightClick="1"/>
          </p:cNvPr>
          <p:cNvSpPr/>
          <p:nvPr/>
        </p:nvSpPr>
        <p:spPr>
          <a:xfrm>
            <a:off x="3448132" y="2604325"/>
            <a:ext cx="812448" cy="288032"/>
          </a:xfrm>
          <a:prstGeom prst="actionButtonForwardNex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100" dirty="0">
              <a:latin typeface="Times New Roman" pitchFamily="18" charset="0"/>
              <a:cs typeface="Times New Roman" pitchFamily="18" charset="0"/>
            </a:endParaRPr>
          </a:p>
        </p:txBody>
      </p:sp>
      <p:sp>
        <p:nvSpPr>
          <p:cNvPr id="17" name="Управляющая кнопка: далее 16">
            <a:hlinkClick r:id="" action="ppaction://hlinkshowjump?jump=nextslide" highlightClick="1"/>
          </p:cNvPr>
          <p:cNvSpPr/>
          <p:nvPr/>
        </p:nvSpPr>
        <p:spPr>
          <a:xfrm>
            <a:off x="3403336" y="5120585"/>
            <a:ext cx="812448" cy="288032"/>
          </a:xfrm>
          <a:prstGeom prst="actionButtonForwardNex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100" dirty="0">
              <a:latin typeface="Times New Roman" pitchFamily="18" charset="0"/>
              <a:cs typeface="Times New Roman" pitchFamily="18" charset="0"/>
            </a:endParaRPr>
          </a:p>
        </p:txBody>
      </p:sp>
      <p:sp>
        <p:nvSpPr>
          <p:cNvPr id="18" name="Управляющая кнопка: далее 17">
            <a:hlinkClick r:id="" action="ppaction://hlinkshowjump?jump=nextslide" highlightClick="1"/>
          </p:cNvPr>
          <p:cNvSpPr/>
          <p:nvPr/>
        </p:nvSpPr>
        <p:spPr>
          <a:xfrm>
            <a:off x="3403336" y="3946198"/>
            <a:ext cx="812448" cy="288032"/>
          </a:xfrm>
          <a:prstGeom prst="actionButtonForwardNex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100" dirty="0">
              <a:latin typeface="Times New Roman" pitchFamily="18" charset="0"/>
              <a:cs typeface="Times New Roman" pitchFamily="18" charset="0"/>
            </a:endParaRPr>
          </a:p>
        </p:txBody>
      </p:sp>
      <p:sp>
        <p:nvSpPr>
          <p:cNvPr id="19" name="Управляющая кнопка: далее 18">
            <a:hlinkClick r:id="" action="ppaction://hlinkshowjump?jump=nextslide" highlightClick="1"/>
          </p:cNvPr>
          <p:cNvSpPr/>
          <p:nvPr/>
        </p:nvSpPr>
        <p:spPr>
          <a:xfrm>
            <a:off x="3430222" y="6266573"/>
            <a:ext cx="812448" cy="288032"/>
          </a:xfrm>
          <a:prstGeom prst="actionButtonForwardNext">
            <a:avLst/>
          </a:prstGeom>
          <a:solidFill>
            <a:schemeClr val="accent2">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100" dirty="0">
              <a:latin typeface="Times New Roman" pitchFamily="18" charset="0"/>
              <a:cs typeface="Times New Roman" pitchFamily="18" charset="0"/>
            </a:endParaRPr>
          </a:p>
        </p:txBody>
      </p:sp>
      <p:sp>
        <p:nvSpPr>
          <p:cNvPr id="20" name="Блок-схема: альтернативный процесс 19"/>
          <p:cNvSpPr/>
          <p:nvPr/>
        </p:nvSpPr>
        <p:spPr>
          <a:xfrm rot="10800000" flipV="1">
            <a:off x="755576" y="1842977"/>
            <a:ext cx="2376264" cy="455593"/>
          </a:xfrm>
          <a:prstGeom prst="flowChartAlternateProcess">
            <a:avLst/>
          </a:prstGeom>
          <a:solidFill>
            <a:srgbClr val="CDDDAD"/>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b="1" dirty="0" smtClean="0">
                <a:cs typeface="Times New Roman" pitchFamily="18" charset="0"/>
              </a:rPr>
              <a:t>        </a:t>
            </a:r>
            <a:endParaRPr lang="ru-RU" sz="1600" b="1" dirty="0">
              <a:cs typeface="Times New Roman" pitchFamily="18" charset="0"/>
            </a:endParaRPr>
          </a:p>
          <a:p>
            <a:pPr algn="just"/>
            <a:endParaRPr lang="ru-RU" sz="1600" b="1" dirty="0" smtClean="0">
              <a:cs typeface="Times New Roman" pitchFamily="18" charset="0"/>
            </a:endParaRPr>
          </a:p>
          <a:p>
            <a:pPr algn="just"/>
            <a:endParaRPr lang="ru-RU" sz="1600" b="1" dirty="0">
              <a:solidFill>
                <a:srgbClr val="FF0000"/>
              </a:solidFill>
              <a:cs typeface="Times New Roman" pitchFamily="18" charset="0"/>
            </a:endParaRPr>
          </a:p>
          <a:p>
            <a:pPr algn="just"/>
            <a:r>
              <a:rPr lang="ru-RU" sz="1600" b="1" dirty="0" smtClean="0">
                <a:solidFill>
                  <a:srgbClr val="FF0000"/>
                </a:solidFill>
                <a:cs typeface="Times New Roman" pitchFamily="18" charset="0"/>
              </a:rPr>
              <a:t>      </a:t>
            </a:r>
          </a:p>
          <a:p>
            <a:pPr algn="just"/>
            <a:r>
              <a:rPr lang="ru-RU" sz="1600" b="1" dirty="0">
                <a:solidFill>
                  <a:srgbClr val="7030A0"/>
                </a:solidFill>
                <a:effectLst>
                  <a:outerShdw blurRad="38100" dist="38100" dir="2700000" algn="tl">
                    <a:srgbClr val="000000">
                      <a:alpha val="43137"/>
                    </a:srgbClr>
                  </a:outerShdw>
                </a:effectLst>
                <a:ea typeface="Calibri"/>
                <a:cs typeface="Times New Roman" pitchFamily="18" charset="0"/>
              </a:rPr>
              <a:t> </a:t>
            </a:r>
            <a:r>
              <a:rPr lang="ru-RU" sz="1600" b="1" dirty="0" smtClean="0">
                <a:solidFill>
                  <a:srgbClr val="7030A0"/>
                </a:solidFill>
                <a:effectLst>
                  <a:outerShdw blurRad="38100" dist="38100" dir="2700000" algn="tl">
                    <a:srgbClr val="000000">
                      <a:alpha val="43137"/>
                    </a:srgbClr>
                  </a:outerShdw>
                </a:effectLst>
                <a:ea typeface="Calibri"/>
                <a:cs typeface="Times New Roman" pitchFamily="18" charset="0"/>
              </a:rPr>
              <a:t>    </a:t>
            </a:r>
          </a:p>
          <a:p>
            <a:pPr algn="ctr"/>
            <a:endParaRPr lang="ru-RU" sz="1600" b="1" dirty="0" smtClean="0">
              <a:solidFill>
                <a:srgbClr val="7030A0"/>
              </a:solidFill>
              <a:effectLst>
                <a:outerShdw blurRad="38100" dist="38100" dir="2700000" algn="tl">
                  <a:srgbClr val="000000">
                    <a:alpha val="43137"/>
                  </a:srgbClr>
                </a:outerShdw>
              </a:effectLst>
              <a:ea typeface="Calibri"/>
              <a:cs typeface="Times New Roman" pitchFamily="18" charset="0"/>
            </a:endParaRPr>
          </a:p>
          <a:p>
            <a:pPr algn="ctr"/>
            <a:r>
              <a:rPr lang="ru-RU" sz="2400" b="1" dirty="0" smtClean="0">
                <a:solidFill>
                  <a:srgbClr val="7030A0"/>
                </a:solidFill>
                <a:latin typeface="Times New Roman" pitchFamily="18" charset="0"/>
                <a:ea typeface="Calibri"/>
                <a:cs typeface="Times New Roman" pitchFamily="18" charset="0"/>
              </a:rPr>
              <a:t>Подпрограммы</a:t>
            </a:r>
            <a:endParaRPr lang="ru-RU" sz="2400" b="1" dirty="0">
              <a:solidFill>
                <a:srgbClr val="7030A0"/>
              </a:solidFill>
              <a:latin typeface="Times New Roman" pitchFamily="18" charset="0"/>
              <a:ea typeface="Calibri"/>
              <a:cs typeface="Times New Roman" pitchFamily="18" charset="0"/>
            </a:endParaRPr>
          </a:p>
          <a:p>
            <a:pPr algn="just"/>
            <a:endParaRPr lang="ru-RU" sz="2400" b="1" dirty="0">
              <a:ea typeface="Calibri"/>
            </a:endParaRPr>
          </a:p>
          <a:p>
            <a:pPr algn="just"/>
            <a:endParaRPr lang="ru-RU" sz="1600" b="1" dirty="0" smtClean="0">
              <a:ea typeface="Calibri"/>
            </a:endParaRPr>
          </a:p>
          <a:p>
            <a:pPr algn="just"/>
            <a:endParaRPr lang="ru-RU" sz="1600" b="1" dirty="0">
              <a:ea typeface="Calibri"/>
            </a:endParaRPr>
          </a:p>
          <a:p>
            <a:pPr algn="just"/>
            <a:endParaRPr lang="ru-RU" sz="1600" b="1" dirty="0" smtClean="0">
              <a:ea typeface="Calibri"/>
            </a:endParaRPr>
          </a:p>
          <a:p>
            <a:pPr algn="just"/>
            <a:endParaRPr lang="ru-RU" sz="1600" b="1" dirty="0">
              <a:ea typeface="Calibri"/>
            </a:endParaRPr>
          </a:p>
          <a:p>
            <a:pPr algn="just"/>
            <a:endParaRPr lang="ru-RU" sz="1600" b="1" dirty="0" smtClean="0">
              <a:ea typeface="Calibri"/>
            </a:endParaRPr>
          </a:p>
        </p:txBody>
      </p:sp>
      <p:sp>
        <p:nvSpPr>
          <p:cNvPr id="15" name="Скругленный прямоугольник 14"/>
          <p:cNvSpPr/>
          <p:nvPr/>
        </p:nvSpPr>
        <p:spPr>
          <a:xfrm>
            <a:off x="4571999" y="116632"/>
            <a:ext cx="4536693" cy="1954142"/>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ru-RU" sz="1050" dirty="0">
                <a:solidFill>
                  <a:prstClr val="black"/>
                </a:solidFill>
                <a:latin typeface="Times New Roman" pitchFamily="18" charset="0"/>
                <a:ea typeface="Calibri"/>
                <a:cs typeface="Times New Roman" pitchFamily="18" charset="0"/>
              </a:rPr>
              <a:t>На  реализацию муниципальной программы в проект бюджета на </a:t>
            </a:r>
            <a:r>
              <a:rPr lang="ru-RU" sz="1050" dirty="0" smtClean="0">
                <a:solidFill>
                  <a:prstClr val="black"/>
                </a:solidFill>
                <a:latin typeface="Times New Roman" pitchFamily="18" charset="0"/>
                <a:ea typeface="Calibri"/>
                <a:cs typeface="Times New Roman" pitchFamily="18" charset="0"/>
              </a:rPr>
              <a:t>2023 </a:t>
            </a:r>
            <a:r>
              <a:rPr lang="ru-RU" sz="1050" dirty="0">
                <a:solidFill>
                  <a:prstClr val="black"/>
                </a:solidFill>
                <a:latin typeface="Times New Roman" pitchFamily="18" charset="0"/>
                <a:ea typeface="Calibri"/>
                <a:cs typeface="Times New Roman" pitchFamily="18" charset="0"/>
              </a:rPr>
              <a:t>год  включены расходы в сумме </a:t>
            </a:r>
            <a:r>
              <a:rPr lang="ru-RU" sz="1050" dirty="0" smtClean="0">
                <a:solidFill>
                  <a:prstClr val="black"/>
                </a:solidFill>
                <a:latin typeface="Times New Roman" pitchFamily="18" charset="0"/>
                <a:ea typeface="Calibri"/>
                <a:cs typeface="Times New Roman" pitchFamily="18" charset="0"/>
              </a:rPr>
              <a:t>19244,6</a:t>
            </a:r>
            <a:r>
              <a:rPr lang="ru-RU" sz="1050" dirty="0" smtClean="0">
                <a:latin typeface="Times New Roman"/>
                <a:ea typeface="Times New Roman"/>
              </a:rPr>
              <a:t>  </a:t>
            </a:r>
            <a:r>
              <a:rPr lang="ru-RU" sz="1050" dirty="0" smtClean="0">
                <a:solidFill>
                  <a:prstClr val="black"/>
                </a:solidFill>
                <a:latin typeface="Times New Roman" pitchFamily="18" charset="0"/>
                <a:ea typeface="Calibri"/>
                <a:cs typeface="Times New Roman" pitchFamily="18" charset="0"/>
              </a:rPr>
              <a:t>тыс</a:t>
            </a:r>
            <a:r>
              <a:rPr lang="ru-RU" sz="1050" dirty="0">
                <a:solidFill>
                  <a:prstClr val="black"/>
                </a:solidFill>
                <a:latin typeface="Times New Roman" pitchFamily="18" charset="0"/>
                <a:ea typeface="Calibri"/>
                <a:cs typeface="Times New Roman" pitchFamily="18" charset="0"/>
              </a:rPr>
              <a:t>. руб</a:t>
            </a:r>
            <a:endParaRPr lang="ru-RU" sz="1050" dirty="0" smtClean="0">
              <a:latin typeface="Times New Roman" pitchFamily="18" charset="0"/>
              <a:cs typeface="Times New Roman" pitchFamily="18" charset="0"/>
            </a:endParaRPr>
          </a:p>
          <a:p>
            <a:pPr algn="ctr"/>
            <a:r>
              <a:rPr lang="ru-RU" sz="1050" dirty="0" smtClean="0">
                <a:latin typeface="Times New Roman" pitchFamily="18" charset="0"/>
                <a:cs typeface="Times New Roman" pitchFamily="18" charset="0"/>
              </a:rPr>
              <a:t>Расходы направлены на реализацию в Зеленчукском  муниципальном районе социальной поддержки </a:t>
            </a:r>
            <a:r>
              <a:rPr lang="ru-RU" sz="1050" dirty="0">
                <a:latin typeface="Times New Roman" pitchFamily="18" charset="0"/>
                <a:cs typeface="Times New Roman" pitchFamily="18" charset="0"/>
              </a:rPr>
              <a:t>граждан пожилого возраста, инвалидов и семей с детьми, находящихся в трудной жизненной </a:t>
            </a:r>
            <a:r>
              <a:rPr lang="ru-RU" sz="1050" dirty="0" smtClean="0">
                <a:latin typeface="Times New Roman" pitchFamily="18" charset="0"/>
                <a:cs typeface="Times New Roman" pitchFamily="18" charset="0"/>
              </a:rPr>
              <a:t>ситуации, создание </a:t>
            </a:r>
            <a:r>
              <a:rPr lang="ru-RU" sz="1050" dirty="0">
                <a:latin typeface="Times New Roman" pitchFamily="18" charset="0"/>
                <a:cs typeface="Times New Roman" pitchFamily="18" charset="0"/>
              </a:rPr>
              <a:t>условий для повышения качества </a:t>
            </a:r>
            <a:r>
              <a:rPr lang="ru-RU" sz="1050" dirty="0" smtClean="0">
                <a:latin typeface="Times New Roman" pitchFamily="18" charset="0"/>
                <a:cs typeface="Times New Roman" pitchFamily="18" charset="0"/>
              </a:rPr>
              <a:t>жизни, оказание </a:t>
            </a:r>
            <a:r>
              <a:rPr lang="ru-RU" sz="1050" dirty="0">
                <a:latin typeface="Times New Roman" pitchFamily="18" charset="0"/>
                <a:cs typeface="Times New Roman" pitchFamily="18" charset="0"/>
              </a:rPr>
              <a:t>мер социальной поддержки пожилым гражданам, инвалидам и семьям с </a:t>
            </a:r>
            <a:r>
              <a:rPr lang="ru-RU" sz="1050" dirty="0" smtClean="0">
                <a:latin typeface="Times New Roman" pitchFamily="18" charset="0"/>
                <a:cs typeface="Times New Roman" pitchFamily="18" charset="0"/>
              </a:rPr>
              <a:t>детьми,</a:t>
            </a:r>
            <a:r>
              <a:rPr lang="ru-RU" sz="1050" dirty="0">
                <a:latin typeface="Times New Roman" pitchFamily="18" charset="0"/>
                <a:cs typeface="Times New Roman" pitchFamily="18" charset="0"/>
              </a:rPr>
              <a:t> </a:t>
            </a:r>
            <a:r>
              <a:rPr lang="ru-RU" sz="1050" dirty="0" smtClean="0">
                <a:latin typeface="Times New Roman" pitchFamily="18" charset="0"/>
                <a:cs typeface="Times New Roman" pitchFamily="18" charset="0"/>
              </a:rPr>
              <a:t>укрепление </a:t>
            </a:r>
            <a:r>
              <a:rPr lang="ru-RU" sz="1050" dirty="0">
                <a:latin typeface="Times New Roman" pitchFamily="18" charset="0"/>
                <a:cs typeface="Times New Roman" pitchFamily="18" charset="0"/>
              </a:rPr>
              <a:t>взаимодействия государственных, муниципальных и иных систем и служб, призванных способствовать разрешению социальных проблем пожилых граждан, инвалидов и семей с </a:t>
            </a:r>
            <a:r>
              <a:rPr lang="ru-RU" sz="1050" dirty="0" smtClean="0">
                <a:latin typeface="Times New Roman" pitchFamily="18" charset="0"/>
                <a:cs typeface="Times New Roman" pitchFamily="18" charset="0"/>
              </a:rPr>
              <a:t>детьми</a:t>
            </a:r>
            <a:r>
              <a:rPr lang="ru-RU" sz="1200" dirty="0" smtClean="0">
                <a:latin typeface="Times New Roman" pitchFamily="18" charset="0"/>
                <a:cs typeface="Times New Roman" pitchFamily="18" charset="0"/>
              </a:rPr>
              <a:t>.     </a:t>
            </a:r>
            <a:endParaRPr lang="ru-RU" sz="1200" dirty="0"/>
          </a:p>
        </p:txBody>
      </p:sp>
      <p:sp>
        <p:nvSpPr>
          <p:cNvPr id="2" name="Прямоугольник 1"/>
          <p:cNvSpPr/>
          <p:nvPr/>
        </p:nvSpPr>
        <p:spPr>
          <a:xfrm>
            <a:off x="11832" y="116632"/>
            <a:ext cx="4203952" cy="1569660"/>
          </a:xfrm>
          <a:prstGeom prst="rect">
            <a:avLst/>
          </a:prstGeom>
          <a:solidFill>
            <a:schemeClr val="accent6">
              <a:lumMod val="20000"/>
              <a:lumOff val="80000"/>
            </a:schemeClr>
          </a:solidFill>
        </p:spPr>
        <p:txBody>
          <a:bodyPr wrap="square">
            <a:spAutoFit/>
          </a:bodyPr>
          <a:lstStyle/>
          <a:p>
            <a:r>
              <a:rPr lang="ru-RU" sz="2400" b="1" dirty="0">
                <a:solidFill>
                  <a:srgbClr val="C00000"/>
                </a:solidFill>
                <a:latin typeface="Times New Roman" pitchFamily="18" charset="0"/>
                <a:cs typeface="Times New Roman" pitchFamily="18" charset="0"/>
              </a:rPr>
              <a:t>Муниципальная программа «Социальная поддержка населения в Зеленчукском муниципальном </a:t>
            </a:r>
            <a:r>
              <a:rPr lang="ru-RU" sz="2400" b="1" dirty="0" smtClean="0">
                <a:solidFill>
                  <a:srgbClr val="C00000"/>
                </a:solidFill>
                <a:latin typeface="Times New Roman" pitchFamily="18" charset="0"/>
                <a:cs typeface="Times New Roman" pitchFamily="18" charset="0"/>
              </a:rPr>
              <a:t>районе»</a:t>
            </a:r>
            <a:endParaRPr lang="ru-RU"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898141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29829" y="3212976"/>
            <a:ext cx="5998355" cy="9703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tabLst>
                <a:tab pos="1314450" algn="l"/>
              </a:tabLst>
            </a:pPr>
            <a:r>
              <a:rPr lang="ru-RU" sz="2000" b="1"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Муниципальная программа </a:t>
            </a:r>
            <a:br>
              <a:rPr lang="ru-RU" sz="2000" b="1"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br>
            <a:r>
              <a:rPr lang="ru-RU" sz="2000" b="1"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«Доступная среда  Зеленчукском муниципальном районе»</a:t>
            </a:r>
            <a:br>
              <a:rPr lang="ru-RU" sz="2000" b="1"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br>
            <a:endParaRPr lang="ru-RU"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C:\Documents and Settings\Efimenko\Local Settings\Temporary Internet Files\Content.IE5\MP46KYWX\dostupnaja_sreda_ZD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497537"/>
            <a:ext cx="2077587" cy="1371623"/>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2411760" y="1340768"/>
            <a:ext cx="6402631" cy="1512168"/>
          </a:xfrm>
          <a:prstGeom prst="snip2SameRect">
            <a:avLst/>
          </a:prstGeom>
          <a:solidFill>
            <a:schemeClr val="accent6">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400" dirty="0" smtClean="0">
                <a:latin typeface="Times New Roman" pitchFamily="18" charset="0"/>
                <a:cs typeface="Times New Roman" pitchFamily="18" charset="0"/>
              </a:rPr>
              <a:t>В проект бюджета по данной программе включено 75тыс</a:t>
            </a:r>
            <a:r>
              <a:rPr lang="ru-RU" sz="1400" dirty="0">
                <a:latin typeface="Times New Roman" pitchFamily="18" charset="0"/>
                <a:cs typeface="Times New Roman" pitchFamily="18" charset="0"/>
              </a:rPr>
              <a:t>. руб</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r>
              <a:rPr lang="ru-RU" sz="1400" dirty="0" smtClean="0">
                <a:latin typeface="Times New Roman" pitchFamily="18" charset="0"/>
                <a:cs typeface="Times New Roman" pitchFamily="18" charset="0"/>
              </a:rPr>
              <a:t>Расходы </a:t>
            </a:r>
            <a:r>
              <a:rPr lang="ru-RU" sz="1400" dirty="0">
                <a:latin typeface="Times New Roman" pitchFamily="18" charset="0"/>
                <a:cs typeface="Times New Roman" pitchFamily="18" charset="0"/>
              </a:rPr>
              <a:t>направлены на реализацию в Зеленчукском муниципальном районе условий для повышения качества жизни граждан пожилого возраста , предоставление различных мер социальной поддержки, обеспечение доступности культурно-массовых  услуг, внедрение новых форм социального обслуживания , привлечение к участию в культурной жизни района.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
        <p:nvSpPr>
          <p:cNvPr id="10" name="Прямоугольник 9"/>
          <p:cNvSpPr/>
          <p:nvPr/>
        </p:nvSpPr>
        <p:spPr>
          <a:xfrm>
            <a:off x="2411760" y="240033"/>
            <a:ext cx="6557292" cy="1015663"/>
          </a:xfrm>
          <a:prstGeom prst="rect">
            <a:avLst/>
          </a:prstGeom>
        </p:spPr>
        <p:txBody>
          <a:bodyPr wrap="square">
            <a:spAutoFit/>
          </a:bodyPr>
          <a:lstStyle/>
          <a:p>
            <a:pPr algn="ctr"/>
            <a:r>
              <a:rPr lang="ru-RU" sz="2000" b="1" dirty="0">
                <a:solidFill>
                  <a:srgbClr val="C00000"/>
                </a:solidFill>
                <a:latin typeface="Times New Roman" pitchFamily="18" charset="0"/>
                <a:cs typeface="Times New Roman" pitchFamily="18" charset="0"/>
              </a:rPr>
              <a:t>Муниципальная программа «Социальная поддержка пожилых граждан </a:t>
            </a:r>
            <a:r>
              <a:rPr lang="ru-RU" sz="2000" b="1" dirty="0" smtClean="0">
                <a:solidFill>
                  <a:srgbClr val="C00000"/>
                </a:solidFill>
                <a:latin typeface="Times New Roman" pitchFamily="18" charset="0"/>
                <a:cs typeface="Times New Roman" pitchFamily="18" charset="0"/>
              </a:rPr>
              <a:t>в </a:t>
            </a:r>
            <a:r>
              <a:rPr lang="ru-RU" sz="2000" b="1" dirty="0">
                <a:solidFill>
                  <a:srgbClr val="C00000"/>
                </a:solidFill>
                <a:latin typeface="Times New Roman" pitchFamily="18" charset="0"/>
                <a:cs typeface="Times New Roman" pitchFamily="18" charset="0"/>
              </a:rPr>
              <a:t>Зеленчукском муниципальном районе»</a:t>
            </a:r>
          </a:p>
        </p:txBody>
      </p:sp>
      <p:sp>
        <p:nvSpPr>
          <p:cNvPr id="12" name="Заголовок 1"/>
          <p:cNvSpPr txBox="1">
            <a:spLocks/>
          </p:cNvSpPr>
          <p:nvPr/>
        </p:nvSpPr>
        <p:spPr>
          <a:xfrm>
            <a:off x="2985257" y="4941168"/>
            <a:ext cx="5983795" cy="1696629"/>
          </a:xfrm>
          <a:prstGeom prst="snip2SameRect">
            <a:avLst/>
          </a:prstGeom>
          <a:solidFill>
            <a:schemeClr val="accent6">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2400" dirty="0" smtClean="0">
                <a:latin typeface="Times New Roman" pitchFamily="18" charset="0"/>
                <a:cs typeface="Times New Roman" pitchFamily="18" charset="0"/>
              </a:rPr>
              <a:t>В проект бюджета по данной программе включено 150 </a:t>
            </a:r>
            <a:r>
              <a:rPr lang="ru-RU" sz="2400" dirty="0">
                <a:latin typeface="Times New Roman" pitchFamily="18" charset="0"/>
                <a:cs typeface="Times New Roman" pitchFamily="18" charset="0"/>
              </a:rPr>
              <a:t>тыс. руб</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Расходы направлены  на создание условий для беспрепятственного доступа маломобильных граждан,  на проведение мероприятий по со культурной и спортивной реабилитации маломобильных групп населения таких, как: проведение социально-значимых мероприятий, собраний общественности, проведение районной спартакиады среди инвалидов. Адаптация зданий в целях обеспечения доступности для инвалидов и других маломобильных групп населения. </a:t>
            </a:r>
          </a:p>
          <a:p>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40" y="26285"/>
            <a:ext cx="224991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581128"/>
            <a:ext cx="2386797" cy="201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35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ерфолента 6"/>
          <p:cNvSpPr/>
          <p:nvPr/>
        </p:nvSpPr>
        <p:spPr>
          <a:xfrm>
            <a:off x="3563888" y="2552045"/>
            <a:ext cx="5328592" cy="3469243"/>
          </a:xfrm>
          <a:prstGeom prst="flowChartPunchedTape">
            <a:avLst/>
          </a:prstGeom>
          <a:solidFill>
            <a:schemeClr val="accent2">
              <a:lumMod val="20000"/>
              <a:lumOff val="8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0215" algn="ctr">
              <a:spcAft>
                <a:spcPts val="0"/>
              </a:spcAft>
            </a:pPr>
            <a:r>
              <a:rPr lang="ru-RU" sz="1300" dirty="0">
                <a:latin typeface="Times New Roman" pitchFamily="18" charset="0"/>
                <a:ea typeface="Calibri"/>
                <a:cs typeface="Times New Roman" pitchFamily="18" charset="0"/>
              </a:rPr>
              <a:t> </a:t>
            </a:r>
            <a:r>
              <a:rPr lang="ru-RU" sz="1300" dirty="0" smtClean="0">
                <a:latin typeface="Times New Roman" pitchFamily="18" charset="0"/>
                <a:ea typeface="Calibri"/>
                <a:cs typeface="Times New Roman" pitchFamily="18" charset="0"/>
              </a:rPr>
              <a:t>В рамках данной программы предусмотрены мероприятия, повышающие </a:t>
            </a:r>
            <a:r>
              <a:rPr lang="ru-RU" sz="1300" dirty="0">
                <a:latin typeface="Times New Roman" pitchFamily="18" charset="0"/>
                <a:ea typeface="Calibri"/>
                <a:cs typeface="Times New Roman" pitchFamily="18" charset="0"/>
              </a:rPr>
              <a:t>качественный уровень организованного досуга молодежи, а также направленных на гражданско-патриотическое воспитание, профилактику асоциального поведения в молодежной </a:t>
            </a:r>
            <a:r>
              <a:rPr lang="ru-RU" sz="1300" dirty="0" smtClean="0">
                <a:latin typeface="Times New Roman" pitchFamily="18" charset="0"/>
                <a:ea typeface="Calibri"/>
                <a:cs typeface="Times New Roman" pitchFamily="18" charset="0"/>
              </a:rPr>
              <a:t>среде; снижение доли </a:t>
            </a:r>
            <a:r>
              <a:rPr lang="ru-RU" sz="1300" dirty="0">
                <a:latin typeface="Times New Roman" pitchFamily="18" charset="0"/>
                <a:ea typeface="Calibri"/>
                <a:cs typeface="Times New Roman" pitchFamily="18" charset="0"/>
              </a:rPr>
              <a:t>молодых граждан, страдающих алкоголизмом, наркоманией, токсикоманией по сравнению с </a:t>
            </a:r>
            <a:r>
              <a:rPr lang="ru-RU" sz="1300" dirty="0" smtClean="0">
                <a:latin typeface="Times New Roman" pitchFamily="18" charset="0"/>
                <a:ea typeface="Calibri"/>
                <a:cs typeface="Times New Roman" pitchFamily="18" charset="0"/>
              </a:rPr>
              <a:t>предыдущими годами; увеличение </a:t>
            </a:r>
            <a:r>
              <a:rPr lang="ru-RU" sz="1300" dirty="0">
                <a:latin typeface="Times New Roman" pitchFamily="18" charset="0"/>
                <a:ea typeface="Calibri"/>
                <a:cs typeface="Times New Roman" pitchFamily="18" charset="0"/>
              </a:rPr>
              <a:t>количество детей и подростков, охваченных отдыхом в летний период</a:t>
            </a:r>
            <a:r>
              <a:rPr lang="ru-RU" sz="1300" dirty="0" smtClean="0">
                <a:latin typeface="Times New Roman" pitchFamily="18" charset="0"/>
                <a:ea typeface="Calibri"/>
                <a:cs typeface="Times New Roman" pitchFamily="18" charset="0"/>
              </a:rPr>
              <a:t>;  проведение </a:t>
            </a:r>
            <a:r>
              <a:rPr lang="ru-RU" sz="1300" dirty="0">
                <a:latin typeface="Times New Roman" pitchFamily="18" charset="0"/>
                <a:ea typeface="Calibri"/>
                <a:cs typeface="Times New Roman" pitchFamily="18" charset="0"/>
              </a:rPr>
              <a:t>мероприятий для детей и молодежи, направленных на творческое, духовно-нравственное, трудовое и физическое развитие.</a:t>
            </a:r>
          </a:p>
          <a:p>
            <a:pPr indent="450215" algn="just">
              <a:spcAft>
                <a:spcPts val="0"/>
              </a:spcAft>
              <a:tabLst>
                <a:tab pos="2019300" algn="l"/>
              </a:tabLst>
            </a:pPr>
            <a:r>
              <a:rPr lang="ru-RU" sz="1300" dirty="0">
                <a:latin typeface="Times New Roman" pitchFamily="18" charset="0"/>
                <a:ea typeface="Calibri"/>
                <a:cs typeface="Times New Roman" pitchFamily="18" charset="0"/>
              </a:rPr>
              <a:t>          </a:t>
            </a:r>
            <a:endParaRPr lang="ru-RU" sz="1300" dirty="0">
              <a:effectLst/>
              <a:latin typeface="Times New Roman" pitchFamily="18" charset="0"/>
              <a:ea typeface="Calibri"/>
              <a:cs typeface="Times New Roman" pitchFamily="18" charset="0"/>
            </a:endParaRPr>
          </a:p>
        </p:txBody>
      </p:sp>
      <p:sp>
        <p:nvSpPr>
          <p:cNvPr id="10" name="Заголовок 1"/>
          <p:cNvSpPr txBox="1">
            <a:spLocks/>
          </p:cNvSpPr>
          <p:nvPr/>
        </p:nvSpPr>
        <p:spPr>
          <a:xfrm>
            <a:off x="67363" y="260648"/>
            <a:ext cx="5224718" cy="1296144"/>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450215"/>
            <a:r>
              <a:rPr lang="ru-RU" sz="2000" b="1" dirty="0" smtClean="0">
                <a:latin typeface="Times New Roman" pitchFamily="18" charset="0"/>
                <a:ea typeface="Calibri"/>
                <a:cs typeface="Times New Roman" pitchFamily="18" charset="0"/>
              </a:rPr>
              <a:t/>
            </a:r>
            <a:br>
              <a:rPr lang="ru-RU" sz="2000" b="1" dirty="0" smtClean="0">
                <a:latin typeface="Times New Roman" pitchFamily="18" charset="0"/>
                <a:ea typeface="Calibri"/>
                <a:cs typeface="Times New Roman" pitchFamily="18" charset="0"/>
              </a:rPr>
            </a:br>
            <a:r>
              <a:rPr lang="ru-RU" sz="2000" b="1" dirty="0" smtClean="0">
                <a:latin typeface="Times New Roman" pitchFamily="18" charset="0"/>
                <a:ea typeface="Calibri"/>
                <a:cs typeface="Times New Roman" pitchFamily="18" charset="0"/>
              </a:rPr>
              <a:t/>
            </a:r>
            <a:br>
              <a:rPr lang="ru-RU" sz="2000" b="1" dirty="0" smtClean="0">
                <a:latin typeface="Times New Roman" pitchFamily="18" charset="0"/>
                <a:ea typeface="Calibri"/>
                <a:cs typeface="Times New Roman" pitchFamily="18" charset="0"/>
              </a:rPr>
            </a:br>
            <a:r>
              <a:rPr lang="ru-RU" sz="8000" b="1" dirty="0" smtClean="0">
                <a:solidFill>
                  <a:srgbClr val="C00000"/>
                </a:solidFill>
                <a:latin typeface="Times New Roman" pitchFamily="18" charset="0"/>
                <a:ea typeface="Calibri"/>
                <a:cs typeface="Times New Roman" pitchFamily="18" charset="0"/>
              </a:rPr>
              <a:t>Муниципальная программа  </a:t>
            </a:r>
          </a:p>
          <a:p>
            <a:pPr marL="228600" indent="450215"/>
            <a:r>
              <a:rPr lang="ru-RU" sz="8000" b="1" dirty="0" smtClean="0">
                <a:solidFill>
                  <a:srgbClr val="C00000"/>
                </a:solidFill>
                <a:latin typeface="Times New Roman" pitchFamily="18" charset="0"/>
                <a:ea typeface="Calibri"/>
                <a:cs typeface="Times New Roman" pitchFamily="18" charset="0"/>
              </a:rPr>
              <a:t>«Молодежная политика Зеленчукского муниципального района» </a:t>
            </a:r>
          </a:p>
          <a:p>
            <a:pPr marL="228600" indent="450215"/>
            <a:r>
              <a:rPr lang="ru-RU" sz="8000" b="1" dirty="0" smtClean="0">
                <a:solidFill>
                  <a:schemeClr val="tx2">
                    <a:lumMod val="50000"/>
                  </a:schemeClr>
                </a:solidFill>
                <a:effectLst>
                  <a:outerShdw blurRad="38100" dist="38100" dir="2700000" algn="tl">
                    <a:srgbClr val="000000">
                      <a:alpha val="43137"/>
                    </a:srgbClr>
                  </a:outerShdw>
                </a:effectLst>
                <a:latin typeface="Calibri"/>
                <a:ea typeface="Calibri"/>
                <a:cs typeface="Times New Roman"/>
              </a:rPr>
              <a:t/>
            </a:r>
            <a:br>
              <a:rPr lang="ru-RU" sz="8000" b="1" dirty="0" smtClean="0">
                <a:solidFill>
                  <a:schemeClr val="tx2">
                    <a:lumMod val="50000"/>
                  </a:schemeClr>
                </a:solidFill>
                <a:effectLst>
                  <a:outerShdw blurRad="38100" dist="38100" dir="2700000" algn="tl">
                    <a:srgbClr val="000000">
                      <a:alpha val="43137"/>
                    </a:srgbClr>
                  </a:outerShdw>
                </a:effectLst>
                <a:latin typeface="Calibri"/>
                <a:ea typeface="Calibri"/>
                <a:cs typeface="Times New Roman"/>
              </a:rPr>
            </a:br>
            <a:endParaRPr lang="ru-RU" sz="8000" b="1" dirty="0">
              <a:solidFill>
                <a:schemeClr val="tx2">
                  <a:lumMod val="50000"/>
                </a:schemeClr>
              </a:solidFill>
              <a:effectLst>
                <a:outerShdw blurRad="38100" dist="38100" dir="2700000" algn="tl">
                  <a:srgbClr val="000000">
                    <a:alpha val="43137"/>
                  </a:srgbClr>
                </a:outerShdw>
              </a:effectLst>
            </a:endParaRPr>
          </a:p>
        </p:txBody>
      </p:sp>
      <p:sp>
        <p:nvSpPr>
          <p:cNvPr id="6" name="Блок-схема: альтернативный процесс 5"/>
          <p:cNvSpPr/>
          <p:nvPr/>
        </p:nvSpPr>
        <p:spPr>
          <a:xfrm>
            <a:off x="755577" y="1448780"/>
            <a:ext cx="4536504" cy="828092"/>
          </a:xfrm>
          <a:prstGeom prst="flowChartAlternateProcess">
            <a:avLst/>
          </a:prstGeom>
          <a:solidFill>
            <a:srgbClr val="E1EBCD"/>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a:latin typeface="Times New Roman" pitchFamily="18" charset="0"/>
                <a:ea typeface="Calibri"/>
                <a:cs typeface="Times New Roman" pitchFamily="18" charset="0"/>
              </a:rPr>
              <a:t>На  реализацию муниципальной программы </a:t>
            </a:r>
            <a:r>
              <a:rPr lang="ru-RU" sz="1400" dirty="0" smtClean="0">
                <a:latin typeface="Times New Roman" pitchFamily="18" charset="0"/>
                <a:ea typeface="Calibri"/>
                <a:cs typeface="Times New Roman" pitchFamily="18" charset="0"/>
              </a:rPr>
              <a:t>в проект бюджета на 2023 год  включены расходы в </a:t>
            </a:r>
            <a:r>
              <a:rPr lang="ru-RU" sz="1400" dirty="0">
                <a:latin typeface="Times New Roman" pitchFamily="18" charset="0"/>
                <a:ea typeface="Calibri"/>
                <a:cs typeface="Times New Roman" pitchFamily="18" charset="0"/>
              </a:rPr>
              <a:t>сумме </a:t>
            </a:r>
            <a:r>
              <a:rPr lang="ru-RU" sz="1400" dirty="0" smtClean="0">
                <a:latin typeface="Times New Roman" pitchFamily="18" charset="0"/>
                <a:ea typeface="Calibri"/>
                <a:cs typeface="Times New Roman" pitchFamily="18" charset="0"/>
              </a:rPr>
              <a:t>175 тыс</a:t>
            </a:r>
            <a:r>
              <a:rPr lang="ru-RU" sz="1400" dirty="0">
                <a:latin typeface="Times New Roman" pitchFamily="18" charset="0"/>
                <a:ea typeface="Calibri"/>
                <a:cs typeface="Times New Roman" pitchFamily="18" charset="0"/>
              </a:rPr>
              <a:t>. </a:t>
            </a:r>
            <a:r>
              <a:rPr lang="ru-RU" sz="1400" dirty="0" smtClean="0">
                <a:latin typeface="Times New Roman" pitchFamily="18" charset="0"/>
                <a:ea typeface="Calibri"/>
                <a:cs typeface="Times New Roman" pitchFamily="18" charset="0"/>
              </a:rPr>
              <a:t>руб.</a:t>
            </a:r>
            <a:endParaRPr lang="ru-RU" sz="1400" dirty="0">
              <a:latin typeface="Times New Roman" pitchFamily="18" charset="0"/>
              <a:ea typeface="Calibri"/>
              <a:cs typeface="Times New Roman" pitchFamily="18"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068960"/>
            <a:ext cx="2844317" cy="351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322" y="116632"/>
            <a:ext cx="3312369" cy="229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468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88923" y="188640"/>
            <a:ext cx="5647637" cy="138213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41910"/>
            <a:r>
              <a:rPr lang="ru-RU" sz="1800" b="1" dirty="0" smtClean="0">
                <a:latin typeface="Times New Roman" pitchFamily="18" charset="0"/>
                <a:ea typeface="Calibri"/>
                <a:cs typeface="Times New Roman" pitchFamily="18" charset="0"/>
              </a:rPr>
              <a:t/>
            </a:r>
            <a:br>
              <a:rPr lang="ru-RU" sz="1800" b="1" dirty="0" smtClean="0">
                <a:latin typeface="Times New Roman" pitchFamily="18" charset="0"/>
                <a:ea typeface="Calibri"/>
                <a:cs typeface="Times New Roman" pitchFamily="18" charset="0"/>
              </a:rPr>
            </a:br>
            <a:r>
              <a:rPr lang="ru-RU" sz="2000" b="1" dirty="0" smtClean="0">
                <a:solidFill>
                  <a:srgbClr val="C00000"/>
                </a:solidFill>
                <a:latin typeface="Times New Roman" pitchFamily="18" charset="0"/>
                <a:ea typeface="Calibri"/>
                <a:cs typeface="Times New Roman" pitchFamily="18" charset="0"/>
              </a:rPr>
              <a:t>Муниципальная программа «Содействие занятости несовершеннолетних граждан Зеленчукского муниципального района» </a:t>
            </a:r>
            <a:br>
              <a:rPr lang="ru-RU" sz="2000" b="1" dirty="0" smtClean="0">
                <a:solidFill>
                  <a:srgbClr val="C00000"/>
                </a:solidFill>
                <a:latin typeface="Times New Roman" pitchFamily="18" charset="0"/>
                <a:ea typeface="Calibri"/>
                <a:cs typeface="Times New Roman" pitchFamily="18" charset="0"/>
              </a:rPr>
            </a:br>
            <a:endParaRPr lang="ru-RU" sz="2000" b="1" dirty="0">
              <a:solidFill>
                <a:srgbClr val="C00000"/>
              </a:solidFill>
              <a:latin typeface="Times New Roman" pitchFamily="18" charset="0"/>
              <a:cs typeface="Times New Roman" pitchFamily="18" charset="0"/>
            </a:endParaRPr>
          </a:p>
        </p:txBody>
      </p:sp>
      <p:sp>
        <p:nvSpPr>
          <p:cNvPr id="3" name="Загнутый угол 2"/>
          <p:cNvSpPr/>
          <p:nvPr/>
        </p:nvSpPr>
        <p:spPr>
          <a:xfrm>
            <a:off x="425325" y="3710213"/>
            <a:ext cx="5514828" cy="2424232"/>
          </a:xfrm>
          <a:prstGeom prst="foldedCorner">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indent="450215" algn="ctr">
              <a:spcAft>
                <a:spcPts val="0"/>
              </a:spcAft>
            </a:pPr>
            <a:r>
              <a:rPr lang="ru-RU" sz="1400" dirty="0" smtClean="0">
                <a:latin typeface="Times New Roman"/>
                <a:ea typeface="Calibri"/>
                <a:cs typeface="Times New Roman"/>
              </a:rPr>
              <a:t> </a:t>
            </a:r>
            <a:r>
              <a:rPr lang="ru-RU" sz="1400" dirty="0">
                <a:latin typeface="Times New Roman"/>
                <a:ea typeface="Calibri"/>
                <a:cs typeface="Times New Roman"/>
              </a:rPr>
              <a:t>Программа разработана с целью приобщения подростков к труду в свободное от учебы время, получения первичных профессиональных навыков, адаптации на рынке труда района, профилактики безнадзорности и правонарушений среди несовершеннолетних. Программа предусматривает решение задач по временному трудоустройству несовершеннолетних граждан в возрасте от 14 до 18 лет, а также оказание услуг по профессиональной ориентации с целью оказания помощи в выборе профессии и профессиональном самоопределении</a:t>
            </a:r>
            <a:r>
              <a:rPr lang="ru-RU" sz="1400" dirty="0" smtClean="0">
                <a:latin typeface="Times New Roman"/>
                <a:ea typeface="Calibri"/>
                <a:cs typeface="Times New Roman"/>
              </a:rPr>
              <a:t>.</a:t>
            </a:r>
            <a:endParaRPr lang="ru-RU" sz="1400" dirty="0">
              <a:effectLst/>
              <a:latin typeface="Calibri"/>
              <a:ea typeface="Calibri"/>
              <a:cs typeface="Times New Roman"/>
            </a:endParaRPr>
          </a:p>
        </p:txBody>
      </p:sp>
      <p:pic>
        <p:nvPicPr>
          <p:cNvPr id="5" name="Picture 10" descr="C:\Documents and Settings\Efimenko\Local Settings\Temporary Internet Files\Content.IE5\1QPR522T\ai-224363-aux-head-20160926_szkola_tass_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221" y="3933056"/>
            <a:ext cx="2088232" cy="1978546"/>
          </a:xfrm>
          <a:prstGeom prst="rect">
            <a:avLst/>
          </a:prstGeom>
          <a:noFill/>
          <a:extLst>
            <a:ext uri="{909E8E84-426E-40DD-AFC4-6F175D3DCCD1}">
              <a14:hiddenFill xmlns:a14="http://schemas.microsoft.com/office/drawing/2010/main">
                <a:solidFill>
                  <a:srgbClr val="FFFFFF"/>
                </a:solidFill>
              </a14:hiddenFill>
            </a:ext>
          </a:extLst>
        </p:spPr>
      </p:pic>
      <p:sp>
        <p:nvSpPr>
          <p:cNvPr id="6" name="Блок-схема: альтернативный процесс 5"/>
          <p:cNvSpPr/>
          <p:nvPr/>
        </p:nvSpPr>
        <p:spPr>
          <a:xfrm>
            <a:off x="4191218" y="2060848"/>
            <a:ext cx="4053190" cy="648072"/>
          </a:xfrm>
          <a:prstGeom prst="flowChartAlternateProcess">
            <a:avLst/>
          </a:prstGeom>
          <a:solidFill>
            <a:srgbClr val="E1EBCD"/>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smtClean="0">
                <a:solidFill>
                  <a:srgbClr val="C00000"/>
                </a:solidFill>
                <a:latin typeface="Times New Roman" pitchFamily="18" charset="0"/>
                <a:ea typeface="Calibri"/>
                <a:cs typeface="Times New Roman" pitchFamily="18" charset="0"/>
              </a:rPr>
              <a:t>На  реализацию муниципальной программы в проект бюджета на 2023 год  включены расходы в </a:t>
            </a:r>
            <a:r>
              <a:rPr lang="ru-RU" sz="1400" dirty="0">
                <a:solidFill>
                  <a:srgbClr val="C00000"/>
                </a:solidFill>
                <a:latin typeface="Times New Roman" pitchFamily="18" charset="0"/>
                <a:ea typeface="Calibri"/>
                <a:cs typeface="Times New Roman" pitchFamily="18" charset="0"/>
              </a:rPr>
              <a:t>сумме </a:t>
            </a:r>
            <a:r>
              <a:rPr lang="ru-RU" sz="1400" dirty="0" smtClean="0">
                <a:solidFill>
                  <a:srgbClr val="C00000"/>
                </a:solidFill>
                <a:latin typeface="Times New Roman" pitchFamily="18" charset="0"/>
                <a:ea typeface="Calibri"/>
                <a:cs typeface="Times New Roman" pitchFamily="18" charset="0"/>
              </a:rPr>
              <a:t>50 тыс. руб.</a:t>
            </a:r>
            <a:endParaRPr lang="ru-RU" sz="1400" dirty="0">
              <a:solidFill>
                <a:srgbClr val="C00000"/>
              </a:solidFill>
              <a:latin typeface="Times New Roman" pitchFamily="18" charset="0"/>
              <a:ea typeface="Calibri"/>
              <a:cs typeface="Times New Roman" pitchFamily="18"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25" y="332656"/>
            <a:ext cx="335458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049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649034" y="155848"/>
            <a:ext cx="6315454" cy="111291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smtClean="0">
                <a:solidFill>
                  <a:srgbClr val="C00000"/>
                </a:solidFill>
                <a:latin typeface="Times New Roman" pitchFamily="18" charset="0"/>
                <a:ea typeface="Calibri"/>
                <a:cs typeface="Times New Roman" pitchFamily="18" charset="0"/>
              </a:rPr>
              <a:t>Муниципальная программа </a:t>
            </a:r>
            <a:br>
              <a:rPr lang="ru-RU" sz="2000" b="1" dirty="0" smtClean="0">
                <a:solidFill>
                  <a:srgbClr val="C00000"/>
                </a:solidFill>
                <a:latin typeface="Times New Roman" pitchFamily="18" charset="0"/>
                <a:ea typeface="Calibri"/>
                <a:cs typeface="Times New Roman" pitchFamily="18" charset="0"/>
              </a:rPr>
            </a:br>
            <a:r>
              <a:rPr lang="ru-RU" sz="2000" b="1" dirty="0" smtClean="0">
                <a:solidFill>
                  <a:srgbClr val="C00000"/>
                </a:solidFill>
                <a:latin typeface="Times New Roman" pitchFamily="18" charset="0"/>
                <a:ea typeface="Calibri"/>
                <a:cs typeface="Times New Roman" pitchFamily="18" charset="0"/>
              </a:rPr>
              <a:t>«Профилактика терроризма и экстремизма </a:t>
            </a:r>
            <a:r>
              <a:rPr lang="ru-RU" sz="2000" dirty="0" smtClean="0">
                <a:solidFill>
                  <a:srgbClr val="C00000"/>
                </a:solidFill>
                <a:latin typeface="Times New Roman" pitchFamily="18" charset="0"/>
                <a:ea typeface="Calibri"/>
                <a:cs typeface="Times New Roman" pitchFamily="18" charset="0"/>
              </a:rPr>
              <a:t/>
            </a:r>
            <a:br>
              <a:rPr lang="ru-RU" sz="2000" dirty="0" smtClean="0">
                <a:solidFill>
                  <a:srgbClr val="C00000"/>
                </a:solidFill>
                <a:latin typeface="Times New Roman" pitchFamily="18" charset="0"/>
                <a:ea typeface="Calibri"/>
                <a:cs typeface="Times New Roman" pitchFamily="18" charset="0"/>
              </a:rPr>
            </a:br>
            <a:r>
              <a:rPr lang="ru-RU" sz="2000" b="1" dirty="0" smtClean="0">
                <a:solidFill>
                  <a:srgbClr val="C00000"/>
                </a:solidFill>
                <a:latin typeface="Times New Roman" pitchFamily="18" charset="0"/>
                <a:ea typeface="Calibri"/>
                <a:cs typeface="Times New Roman" pitchFamily="18" charset="0"/>
              </a:rPr>
              <a:t>в Зеленчукском муниципальном районе»</a:t>
            </a:r>
            <a:endParaRPr lang="ru-RU" dirty="0">
              <a:solidFill>
                <a:srgbClr val="C00000"/>
              </a:solidFill>
              <a:latin typeface="Times New Roman" pitchFamily="18" charset="0"/>
              <a:cs typeface="Times New Roman" pitchFamily="18" charset="0"/>
            </a:endParaRPr>
          </a:p>
        </p:txBody>
      </p:sp>
      <p:sp>
        <p:nvSpPr>
          <p:cNvPr id="4" name="Загнутый угол 3"/>
          <p:cNvSpPr/>
          <p:nvPr/>
        </p:nvSpPr>
        <p:spPr>
          <a:xfrm>
            <a:off x="740042" y="1916832"/>
            <a:ext cx="7936413" cy="2191603"/>
          </a:xfrm>
          <a:prstGeom prst="foldedCorner">
            <a:avLst>
              <a:gd name="adj" fmla="val 16403"/>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spcAft>
                <a:spcPts val="0"/>
              </a:spcAft>
            </a:pPr>
            <a:r>
              <a:rPr lang="ru-RU" sz="1000" dirty="0" smtClean="0">
                <a:latin typeface="Times New Roman"/>
                <a:ea typeface="Times New Roman"/>
                <a:cs typeface="Times New Roman"/>
              </a:rPr>
              <a:t>Социально-экономическая </a:t>
            </a:r>
            <a:r>
              <a:rPr lang="ru-RU" sz="1000" dirty="0">
                <a:latin typeface="Times New Roman"/>
                <a:ea typeface="Times New Roman"/>
                <a:cs typeface="Times New Roman"/>
              </a:rPr>
              <a:t>эффективность реализации Программы про­является в следующих целевых показателях:</a:t>
            </a:r>
            <a:endParaRPr lang="ru-RU" sz="1000" dirty="0">
              <a:latin typeface="Calibri"/>
              <a:ea typeface="Calibri"/>
              <a:cs typeface="Times New Roman"/>
            </a:endParaRPr>
          </a:p>
          <a:p>
            <a:pPr marL="24130" marR="6350" indent="445135" algn="just">
              <a:lnSpc>
                <a:spcPts val="1610"/>
              </a:lnSpc>
              <a:spcAft>
                <a:spcPts val="0"/>
              </a:spcAft>
            </a:pPr>
            <a:r>
              <a:rPr lang="ru-RU" sz="1000" spc="-10" dirty="0">
                <a:latin typeface="Times New Roman"/>
                <a:ea typeface="Times New Roman"/>
                <a:cs typeface="Times New Roman"/>
              </a:rPr>
              <a:t>-совершенствование механизма, обеспечивающего эффективную профи­</a:t>
            </a:r>
            <a:r>
              <a:rPr lang="ru-RU" sz="1000" dirty="0">
                <a:latin typeface="Times New Roman"/>
                <a:ea typeface="Times New Roman"/>
                <a:cs typeface="Times New Roman"/>
              </a:rPr>
              <a:t>лактику терроризма и экстремизма в районе;</a:t>
            </a:r>
            <a:endParaRPr lang="ru-RU" sz="1000" dirty="0">
              <a:latin typeface="Calibri"/>
              <a:ea typeface="Calibri"/>
              <a:cs typeface="Times New Roman"/>
            </a:endParaRPr>
          </a:p>
          <a:p>
            <a:pPr algn="just">
              <a:spcAft>
                <a:spcPts val="0"/>
              </a:spcAft>
            </a:pPr>
            <a:r>
              <a:rPr lang="ru-RU" sz="1000" dirty="0" smtClean="0">
                <a:latin typeface="Times New Roman"/>
                <a:ea typeface="Times New Roman"/>
                <a:cs typeface="Times New Roman"/>
              </a:rPr>
              <a:t>            -обеспечение </a:t>
            </a:r>
            <a:r>
              <a:rPr lang="ru-RU" sz="1000" dirty="0">
                <a:latin typeface="Times New Roman"/>
                <a:ea typeface="Times New Roman"/>
                <a:cs typeface="Times New Roman"/>
              </a:rPr>
              <a:t>максимальной антитеррористической защищенности </a:t>
            </a:r>
            <a:r>
              <a:rPr lang="ru-RU" sz="1000" dirty="0" smtClean="0">
                <a:latin typeface="Times New Roman"/>
                <a:ea typeface="Times New Roman"/>
                <a:cs typeface="Times New Roman"/>
              </a:rPr>
              <a:t>критически </a:t>
            </a:r>
            <a:r>
              <a:rPr lang="ru-RU" sz="1000" dirty="0">
                <a:latin typeface="Times New Roman"/>
                <a:ea typeface="Times New Roman"/>
                <a:cs typeface="Times New Roman"/>
              </a:rPr>
              <a:t>важных, потенциально опасных объектов, объектов жизнеобеспече­ния, с массовым пребыванием людей. </a:t>
            </a:r>
            <a:endParaRPr lang="ru-RU" sz="1000" dirty="0" smtClean="0">
              <a:latin typeface="Times New Roman"/>
              <a:ea typeface="Times New Roman"/>
              <a:cs typeface="Times New Roman"/>
            </a:endParaRPr>
          </a:p>
          <a:p>
            <a:pPr indent="450215" algn="just">
              <a:spcAft>
                <a:spcPts val="0"/>
              </a:spcAft>
            </a:pPr>
            <a:r>
              <a:rPr lang="ru-RU" sz="1000" dirty="0" smtClean="0">
                <a:latin typeface="Times New Roman"/>
                <a:ea typeface="Calibri"/>
                <a:cs typeface="Times New Roman"/>
              </a:rPr>
              <a:t>- проведение </a:t>
            </a:r>
            <a:r>
              <a:rPr lang="ru-RU" sz="1000" dirty="0">
                <a:latin typeface="Times New Roman"/>
                <a:ea typeface="Calibri"/>
                <a:cs typeface="Times New Roman"/>
              </a:rPr>
              <a:t>мероприятия по совершенствованию антитеррористической защищенности важных и опасных объектов, мест массового пребывания людей;</a:t>
            </a:r>
            <a:endParaRPr lang="ru-RU" sz="1000" dirty="0">
              <a:latin typeface="Calibri"/>
              <a:ea typeface="Calibri"/>
              <a:cs typeface="Times New Roman"/>
            </a:endParaRPr>
          </a:p>
          <a:p>
            <a:pPr indent="450215" algn="just">
              <a:spcAft>
                <a:spcPts val="0"/>
              </a:spcAft>
            </a:pPr>
            <a:r>
              <a:rPr lang="ru-RU" sz="1000" dirty="0">
                <a:latin typeface="Times New Roman"/>
                <a:ea typeface="Calibri"/>
                <a:cs typeface="Times New Roman"/>
              </a:rPr>
              <a:t>-</a:t>
            </a:r>
            <a:r>
              <a:rPr lang="ru-RU" sz="1000" dirty="0" smtClean="0">
                <a:latin typeface="Times New Roman"/>
                <a:ea typeface="Calibri"/>
                <a:cs typeface="Times New Roman"/>
              </a:rPr>
              <a:t>проведение </a:t>
            </a:r>
            <a:r>
              <a:rPr lang="ru-RU" sz="1000" dirty="0">
                <a:latin typeface="Times New Roman"/>
                <a:ea typeface="Calibri"/>
                <a:cs typeface="Times New Roman"/>
              </a:rPr>
              <a:t>тактико-специальные учения по отработке вопросов взаимодействия всех сил и средств, при выполнении задач по пресечению террористической направленности на объектах с массовым пребыванием людей;</a:t>
            </a:r>
            <a:endParaRPr lang="ru-RU" sz="1000" dirty="0">
              <a:latin typeface="Calibri"/>
              <a:ea typeface="Calibri"/>
              <a:cs typeface="Times New Roman"/>
            </a:endParaRPr>
          </a:p>
          <a:p>
            <a:pPr indent="450215" algn="just">
              <a:spcAft>
                <a:spcPts val="0"/>
              </a:spcAft>
            </a:pPr>
            <a:r>
              <a:rPr lang="ru-RU" sz="1000" dirty="0">
                <a:latin typeface="Times New Roman"/>
                <a:ea typeface="Calibri"/>
                <a:cs typeface="Times New Roman"/>
              </a:rPr>
              <a:t>-</a:t>
            </a:r>
            <a:r>
              <a:rPr lang="ru-RU" sz="1000" dirty="0" smtClean="0">
                <a:latin typeface="Times New Roman"/>
                <a:ea typeface="Calibri"/>
                <a:cs typeface="Times New Roman"/>
              </a:rPr>
              <a:t>проведение опросов </a:t>
            </a:r>
            <a:r>
              <a:rPr lang="ru-RU" sz="1000" dirty="0">
                <a:latin typeface="Times New Roman"/>
                <a:ea typeface="Calibri"/>
                <a:cs typeface="Times New Roman"/>
              </a:rPr>
              <a:t>преподавателей и учащихся муниципальных общеобразовательных учреждений по изучению уровня правовой культуры молодежи, эффективности работы по профилактике экстремизма в молодежной среде в 26 школах;</a:t>
            </a:r>
            <a:endParaRPr lang="ru-RU" sz="1000" dirty="0">
              <a:latin typeface="Calibri"/>
              <a:ea typeface="Calibri"/>
              <a:cs typeface="Times New Roman"/>
            </a:endParaRPr>
          </a:p>
          <a:p>
            <a:pPr indent="450215" algn="just">
              <a:spcAft>
                <a:spcPts val="0"/>
              </a:spcAft>
            </a:pPr>
            <a:r>
              <a:rPr lang="ru-RU" sz="1000" dirty="0">
                <a:latin typeface="Times New Roman"/>
                <a:ea typeface="Calibri"/>
                <a:cs typeface="Times New Roman"/>
              </a:rPr>
              <a:t>-</a:t>
            </a:r>
            <a:r>
              <a:rPr lang="ru-RU" sz="1000" dirty="0" smtClean="0">
                <a:latin typeface="Times New Roman"/>
                <a:ea typeface="Calibri"/>
                <a:cs typeface="Times New Roman"/>
              </a:rPr>
              <a:t>проведение семинара </a:t>
            </a:r>
            <a:r>
              <a:rPr lang="ru-RU" sz="1000" dirty="0">
                <a:latin typeface="Times New Roman"/>
                <a:ea typeface="Calibri"/>
                <a:cs typeface="Times New Roman"/>
              </a:rPr>
              <a:t>со специалистами, работающими с молодежью, по профилактике терроризма и </a:t>
            </a:r>
            <a:r>
              <a:rPr lang="ru-RU" sz="1000" dirty="0" smtClean="0">
                <a:latin typeface="Times New Roman"/>
                <a:ea typeface="Calibri"/>
                <a:cs typeface="Times New Roman"/>
              </a:rPr>
              <a:t>экстремизма.</a:t>
            </a:r>
            <a:endParaRPr lang="ru-RU" sz="1000" dirty="0">
              <a:latin typeface="Calibri"/>
              <a:ea typeface="Calibri"/>
              <a:cs typeface="Times New Roman"/>
            </a:endParaRPr>
          </a:p>
        </p:txBody>
      </p:sp>
      <p:sp>
        <p:nvSpPr>
          <p:cNvPr id="5" name="Блок-схема: альтернативный процесс 4"/>
          <p:cNvSpPr/>
          <p:nvPr/>
        </p:nvSpPr>
        <p:spPr>
          <a:xfrm>
            <a:off x="3635896" y="1134088"/>
            <a:ext cx="4053190" cy="648072"/>
          </a:xfrm>
          <a:prstGeom prst="flowChartAlternateProcess">
            <a:avLst/>
          </a:prstGeom>
          <a:solidFill>
            <a:srgbClr val="E1EBCD"/>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smtClean="0">
                <a:solidFill>
                  <a:srgbClr val="C00000"/>
                </a:solidFill>
                <a:latin typeface="Times New Roman" pitchFamily="18" charset="0"/>
                <a:ea typeface="Calibri"/>
                <a:cs typeface="Times New Roman" pitchFamily="18" charset="0"/>
              </a:rPr>
              <a:t>На  реализацию муниципальной программы в проект бюджета на 2023 год  включены расходы в </a:t>
            </a:r>
            <a:r>
              <a:rPr lang="ru-RU" sz="1400" dirty="0">
                <a:solidFill>
                  <a:srgbClr val="C00000"/>
                </a:solidFill>
                <a:latin typeface="Times New Roman" pitchFamily="18" charset="0"/>
                <a:ea typeface="Calibri"/>
                <a:cs typeface="Times New Roman" pitchFamily="18" charset="0"/>
              </a:rPr>
              <a:t>сумме </a:t>
            </a:r>
            <a:r>
              <a:rPr lang="ru-RU" sz="1400" dirty="0" smtClean="0">
                <a:solidFill>
                  <a:srgbClr val="C00000"/>
                </a:solidFill>
                <a:latin typeface="Times New Roman" pitchFamily="18" charset="0"/>
                <a:ea typeface="Calibri"/>
                <a:cs typeface="Times New Roman" pitchFamily="18" charset="0"/>
              </a:rPr>
              <a:t>100 тыс. руб.</a:t>
            </a:r>
            <a:endParaRPr lang="ru-RU" sz="1400" dirty="0">
              <a:solidFill>
                <a:srgbClr val="C00000"/>
              </a:solidFill>
              <a:latin typeface="Times New Roman" pitchFamily="18" charset="0"/>
              <a:ea typeface="Calibri"/>
              <a:cs typeface="Times New Roman"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4" y="92357"/>
            <a:ext cx="3003798" cy="135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89570" y="4221088"/>
            <a:ext cx="6192688" cy="10081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450215"/>
            <a:r>
              <a:rPr lang="ru-RU" sz="2000" b="1" dirty="0" smtClean="0">
                <a:solidFill>
                  <a:srgbClr val="C00000"/>
                </a:solidFill>
                <a:latin typeface="Times New Roman" pitchFamily="18" charset="0"/>
                <a:ea typeface="Calibri"/>
                <a:cs typeface="Times New Roman" pitchFamily="18" charset="0"/>
              </a:rPr>
              <a:t>Муниципальная программа </a:t>
            </a:r>
            <a:br>
              <a:rPr lang="ru-RU" sz="2000" b="1" dirty="0" smtClean="0">
                <a:solidFill>
                  <a:srgbClr val="C00000"/>
                </a:solidFill>
                <a:latin typeface="Times New Roman" pitchFamily="18" charset="0"/>
                <a:ea typeface="Calibri"/>
                <a:cs typeface="Times New Roman" pitchFamily="18" charset="0"/>
              </a:rPr>
            </a:br>
            <a:r>
              <a:rPr lang="ru-RU" sz="2000" b="1" dirty="0" smtClean="0">
                <a:solidFill>
                  <a:srgbClr val="C00000"/>
                </a:solidFill>
                <a:latin typeface="Times New Roman" pitchFamily="18" charset="0"/>
                <a:ea typeface="Calibri"/>
                <a:cs typeface="Times New Roman" pitchFamily="18" charset="0"/>
              </a:rPr>
              <a:t>       «Противодействие коррупции в Зеленчукском</a:t>
            </a:r>
          </a:p>
          <a:p>
            <a:pPr marL="228600" indent="450215"/>
            <a:r>
              <a:rPr lang="ru-RU" sz="2000" b="1" dirty="0" smtClean="0">
                <a:solidFill>
                  <a:srgbClr val="C00000"/>
                </a:solidFill>
                <a:latin typeface="Times New Roman" pitchFamily="18" charset="0"/>
                <a:ea typeface="Calibri"/>
                <a:cs typeface="Times New Roman" pitchFamily="18" charset="0"/>
              </a:rPr>
              <a:t> муниципальном районе»</a:t>
            </a:r>
            <a:r>
              <a:rPr lang="ru-RU" sz="2000" dirty="0" smtClean="0">
                <a:solidFill>
                  <a:srgbClr val="C00000"/>
                </a:solidFill>
                <a:latin typeface="Times New Roman" pitchFamily="18" charset="0"/>
                <a:ea typeface="Calibri"/>
                <a:cs typeface="Times New Roman" pitchFamily="18" charset="0"/>
              </a:rPr>
              <a:t/>
            </a:r>
            <a:br>
              <a:rPr lang="ru-RU" sz="2000" dirty="0" smtClean="0">
                <a:solidFill>
                  <a:srgbClr val="C00000"/>
                </a:solidFill>
                <a:latin typeface="Times New Roman" pitchFamily="18" charset="0"/>
                <a:ea typeface="Calibri"/>
                <a:cs typeface="Times New Roman" pitchFamily="18" charset="0"/>
              </a:rPr>
            </a:br>
            <a:endParaRPr lang="ru-RU" sz="2000" dirty="0">
              <a:solidFill>
                <a:srgbClr val="C00000"/>
              </a:solidFill>
              <a:latin typeface="Times New Roman" pitchFamily="18" charset="0"/>
              <a:cs typeface="Times New Roman" pitchFamily="18" charset="0"/>
            </a:endParaRPr>
          </a:p>
        </p:txBody>
      </p:sp>
      <p:sp>
        <p:nvSpPr>
          <p:cNvPr id="6" name="Прямоугольник 5"/>
          <p:cNvSpPr/>
          <p:nvPr/>
        </p:nvSpPr>
        <p:spPr>
          <a:xfrm>
            <a:off x="89570" y="5360005"/>
            <a:ext cx="2466206" cy="1169551"/>
          </a:xfrm>
          <a:prstGeom prst="rect">
            <a:avLst/>
          </a:prstGeom>
          <a:solidFill>
            <a:srgbClr val="E1EBCD"/>
          </a:solidFill>
        </p:spPr>
        <p:style>
          <a:lnRef idx="2">
            <a:schemeClr val="accent2"/>
          </a:lnRef>
          <a:fillRef idx="1">
            <a:schemeClr val="lt1"/>
          </a:fillRef>
          <a:effectRef idx="0">
            <a:schemeClr val="accent2"/>
          </a:effectRef>
          <a:fontRef idx="minor">
            <a:schemeClr val="dk1"/>
          </a:fontRef>
        </p:style>
        <p:txBody>
          <a:bodyPr wrap="square">
            <a:spAutoFit/>
          </a:bodyPr>
          <a:lstStyle/>
          <a:p>
            <a:pPr indent="450215" algn="ctr">
              <a:spcAft>
                <a:spcPts val="0"/>
              </a:spcAft>
            </a:pPr>
            <a:r>
              <a:rPr lang="ru-RU" sz="1400" dirty="0">
                <a:latin typeface="Times New Roman" pitchFamily="18" charset="0"/>
                <a:ea typeface="Calibri"/>
                <a:cs typeface="Times New Roman" pitchFamily="18" charset="0"/>
              </a:rPr>
              <a:t>На  реализацию муниципальной программы в проект бюджета на </a:t>
            </a:r>
            <a:r>
              <a:rPr lang="ru-RU" sz="1400" dirty="0" smtClean="0">
                <a:latin typeface="Times New Roman" pitchFamily="18" charset="0"/>
                <a:ea typeface="Calibri"/>
                <a:cs typeface="Times New Roman" pitchFamily="18" charset="0"/>
              </a:rPr>
              <a:t>2023 </a:t>
            </a:r>
            <a:r>
              <a:rPr lang="ru-RU" sz="1400" dirty="0">
                <a:latin typeface="Times New Roman" pitchFamily="18" charset="0"/>
                <a:ea typeface="Calibri"/>
                <a:cs typeface="Times New Roman" pitchFamily="18" charset="0"/>
              </a:rPr>
              <a:t>год  включены расходы в сумме </a:t>
            </a:r>
            <a:r>
              <a:rPr lang="ru-RU" sz="1400" dirty="0" smtClean="0">
                <a:latin typeface="Times New Roman" pitchFamily="18" charset="0"/>
                <a:ea typeface="Calibri"/>
                <a:cs typeface="Times New Roman" pitchFamily="18" charset="0"/>
              </a:rPr>
              <a:t>20 </a:t>
            </a:r>
            <a:r>
              <a:rPr lang="ru-RU" sz="1400" dirty="0">
                <a:latin typeface="Times New Roman" pitchFamily="18" charset="0"/>
                <a:ea typeface="Calibri"/>
                <a:cs typeface="Times New Roman" pitchFamily="18" charset="0"/>
              </a:rPr>
              <a:t>тыс. руб.</a:t>
            </a:r>
          </a:p>
        </p:txBody>
      </p:sp>
      <p:sp>
        <p:nvSpPr>
          <p:cNvPr id="7" name="Прямоугольник 6"/>
          <p:cNvSpPr/>
          <p:nvPr/>
        </p:nvSpPr>
        <p:spPr>
          <a:xfrm>
            <a:off x="3312367" y="5275366"/>
            <a:ext cx="5364088" cy="13388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spcAft>
                <a:spcPts val="0"/>
              </a:spcAft>
            </a:pPr>
            <a:r>
              <a:rPr lang="ru-RU" sz="900" dirty="0">
                <a:latin typeface="Times New Roman" pitchFamily="18" charset="0"/>
                <a:ea typeface="Calibri"/>
                <a:cs typeface="Times New Roman" pitchFamily="18" charset="0"/>
              </a:rPr>
              <a:t>Расходы на реализацию мероприятий по программе , направлены  на :</a:t>
            </a:r>
          </a:p>
          <a:p>
            <a:pPr indent="450215" algn="just">
              <a:spcAft>
                <a:spcPts val="0"/>
              </a:spcAft>
            </a:pPr>
            <a:r>
              <a:rPr lang="ru-RU" sz="900" dirty="0">
                <a:latin typeface="Times New Roman" pitchFamily="18" charset="0"/>
                <a:ea typeface="Calibri"/>
                <a:cs typeface="Times New Roman" pitchFamily="18" charset="0"/>
              </a:rPr>
              <a:t>1. Совершенствование правового регулирования в сфере противодействия коррупции.</a:t>
            </a:r>
          </a:p>
          <a:p>
            <a:r>
              <a:rPr lang="ru-RU" sz="900" dirty="0">
                <a:latin typeface="Times New Roman" pitchFamily="18" charset="0"/>
                <a:ea typeface="Calibri"/>
                <a:cs typeface="Times New Roman" pitchFamily="18" charset="0"/>
              </a:rPr>
              <a:t>           2. Организационные меры по формированию механизмов противодействия коррупции.</a:t>
            </a:r>
          </a:p>
          <a:p>
            <a:r>
              <a:rPr lang="ru-RU" sz="900" dirty="0">
                <a:latin typeface="Times New Roman" pitchFamily="18" charset="0"/>
                <a:ea typeface="Calibri"/>
                <a:cs typeface="Times New Roman" pitchFamily="18" charset="0"/>
              </a:rPr>
              <a:t>           3. Внедрение антикоррупционных механизмов в рамках реализации кадровой политики в администрации Зеленчукского муниципального района.</a:t>
            </a:r>
          </a:p>
          <a:p>
            <a:r>
              <a:rPr lang="ru-RU" sz="900" dirty="0">
                <a:latin typeface="Times New Roman" pitchFamily="18" charset="0"/>
                <a:ea typeface="Calibri"/>
                <a:cs typeface="Times New Roman" pitchFamily="18" charset="0"/>
              </a:rPr>
              <a:t>           4. Организация проведения антикоррупционной экспертизы нормативных правовых актов администрации Зеленчукского муниципального района.</a:t>
            </a:r>
          </a:p>
          <a:p>
            <a:r>
              <a:rPr lang="ru-RU" sz="900" dirty="0">
                <a:latin typeface="Times New Roman" pitchFamily="18" charset="0"/>
                <a:ea typeface="Calibri"/>
                <a:cs typeface="Times New Roman" pitchFamily="18" charset="0"/>
              </a:rPr>
              <a:t>            5.Создание условий для снижения правового нигилизма, формирования антикоррупционного общественного мнения и нетерпимости к коррупционному поведению </a:t>
            </a:r>
            <a:r>
              <a:rPr lang="ru-RU" sz="900" dirty="0" smtClean="0">
                <a:latin typeface="Times New Roman" pitchFamily="18" charset="0"/>
                <a:ea typeface="Calibri"/>
                <a:cs typeface="Times New Roman" pitchFamily="18" charset="0"/>
              </a:rPr>
              <a:t>общества </a:t>
            </a:r>
            <a:r>
              <a:rPr lang="ru-RU" sz="900" dirty="0">
                <a:latin typeface="Times New Roman" pitchFamily="18" charset="0"/>
                <a:ea typeface="Calibri"/>
                <a:cs typeface="Times New Roman" pitchFamily="18" charset="0"/>
              </a:rPr>
              <a:t>и другие мероприятия.</a:t>
            </a:r>
            <a:endParaRPr lang="ru-RU" sz="900" dirty="0">
              <a:latin typeface="Times New Roman" pitchFamily="18" charset="0"/>
              <a:cs typeface="Times New Roman" pitchFamily="18" charset="0"/>
            </a:endParaRPr>
          </a:p>
        </p:txBody>
      </p:sp>
      <p:pic>
        <p:nvPicPr>
          <p:cNvPr id="174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948" y="4257092"/>
            <a:ext cx="25322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747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F2B297-6986-4DE6-A778-8E81A66874F0}" type="slidenum">
              <a:rPr lang="ru-RU" smtClean="0">
                <a:solidFill>
                  <a:prstClr val="black">
                    <a:lumMod val="50000"/>
                    <a:lumOff val="50000"/>
                  </a:prstClr>
                </a:solidFill>
              </a:rPr>
              <a:pPr fontAlgn="base">
                <a:spcBef>
                  <a:spcPct val="0"/>
                </a:spcBef>
                <a:spcAft>
                  <a:spcPct val="0"/>
                </a:spcAft>
              </a:pPr>
              <a:t>4</a:t>
            </a:fld>
            <a:endParaRPr lang="ru-RU" dirty="0" smtClean="0">
              <a:solidFill>
                <a:prstClr val="black">
                  <a:lumMod val="50000"/>
                  <a:lumOff val="50000"/>
                </a:prstClr>
              </a:solidFill>
            </a:endParaRPr>
          </a:p>
        </p:txBody>
      </p:sp>
      <p:sp>
        <p:nvSpPr>
          <p:cNvPr id="21505" name="Заголовок 1"/>
          <p:cNvSpPr>
            <a:spLocks noGrp="1"/>
          </p:cNvSpPr>
          <p:nvPr>
            <p:ph type="title"/>
          </p:nvPr>
        </p:nvSpPr>
        <p:spPr>
          <a:xfrm>
            <a:off x="0" y="0"/>
            <a:ext cx="9144000" cy="1844824"/>
          </a:xfrm>
        </p:spPr>
        <p:style>
          <a:lnRef idx="1">
            <a:schemeClr val="accent2"/>
          </a:lnRef>
          <a:fillRef idx="1003">
            <a:schemeClr val="lt2"/>
          </a:fillRef>
          <a:effectRef idx="1">
            <a:schemeClr val="accent2"/>
          </a:effectRef>
          <a:fontRef idx="minor">
            <a:schemeClr val="dk1"/>
          </a:fontRef>
        </p:style>
        <p:txBody>
          <a:bodyPr>
            <a:noAutofit/>
          </a:bodyPr>
          <a:lstStyle/>
          <a:p>
            <a:pPr marL="0" indent="0" algn="ctr" eaLnBrk="1" hangingPunct="1">
              <a:buNone/>
            </a:pPr>
            <a:r>
              <a:rPr lang="ru-RU" sz="2400" b="1" i="1" dirty="0" smtClean="0">
                <a:solidFill>
                  <a:schemeClr val="tx2">
                    <a:lumMod val="50000"/>
                  </a:schemeClr>
                </a:solidFill>
                <a:effectLst/>
                <a:latin typeface="Arial" pitchFamily="34" charset="0"/>
                <a:cs typeface="Arial" pitchFamily="34" charset="0"/>
              </a:rPr>
              <a:t>Основные показатели  социально-экономического развития Зеленчукского муниципального района</a:t>
            </a:r>
            <a:br>
              <a:rPr lang="ru-RU" sz="2400" b="1" i="1" dirty="0" smtClean="0">
                <a:solidFill>
                  <a:schemeClr val="tx2">
                    <a:lumMod val="50000"/>
                  </a:schemeClr>
                </a:solidFill>
                <a:effectLst/>
                <a:latin typeface="Arial" pitchFamily="34" charset="0"/>
                <a:cs typeface="Arial" pitchFamily="34" charset="0"/>
              </a:rPr>
            </a:br>
            <a:endParaRPr lang="ru-RU" sz="1600" b="1" i="1" dirty="0" smtClean="0">
              <a:solidFill>
                <a:schemeClr val="tx2">
                  <a:lumMod val="50000"/>
                </a:schemeClr>
              </a:solidFill>
              <a:effectLst/>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29497516"/>
              </p:ext>
            </p:extLst>
          </p:nvPr>
        </p:nvGraphicFramePr>
        <p:xfrm>
          <a:off x="107504" y="836711"/>
          <a:ext cx="8928992" cy="5629269"/>
        </p:xfrm>
        <a:graphic>
          <a:graphicData uri="http://schemas.openxmlformats.org/drawingml/2006/table">
            <a:tbl>
              <a:tblPr firstRow="1" bandRow="1">
                <a:tableStyleId>{BDBED569-4797-4DF1-A0F4-6AAB3CD982D8}</a:tableStyleId>
              </a:tblPr>
              <a:tblGrid>
                <a:gridCol w="5869484"/>
                <a:gridCol w="996119"/>
                <a:gridCol w="1067270"/>
                <a:gridCol w="996119"/>
              </a:tblGrid>
              <a:tr h="360041">
                <a:tc>
                  <a:txBody>
                    <a:bodyPr/>
                    <a:lstStyle/>
                    <a:p>
                      <a:pPr algn="ctr"/>
                      <a:r>
                        <a:rPr lang="ru-RU" sz="1400" dirty="0" smtClean="0">
                          <a:latin typeface="Times New Roman" pitchFamily="18" charset="0"/>
                          <a:cs typeface="Times New Roman" pitchFamily="18" charset="0"/>
                        </a:rPr>
                        <a:t>Показатели</a:t>
                      </a:r>
                      <a:endParaRPr lang="ru-RU" sz="1400" b="1" dirty="0">
                        <a:solidFill>
                          <a:schemeClr val="bg1"/>
                        </a:solidFill>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2023 год</a:t>
                      </a:r>
                      <a:endParaRPr lang="ru-RU" sz="1400" b="1" dirty="0">
                        <a:solidFill>
                          <a:schemeClr val="bg1"/>
                        </a:solidFill>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2024 год</a:t>
                      </a:r>
                      <a:endParaRPr lang="ru-RU" sz="1400" b="1" dirty="0">
                        <a:solidFill>
                          <a:schemeClr val="bg1"/>
                        </a:solidFill>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2025 год</a:t>
                      </a:r>
                      <a:endParaRPr lang="ru-RU" sz="1400" b="1" dirty="0">
                        <a:solidFill>
                          <a:schemeClr val="bg1"/>
                        </a:solidFill>
                        <a:latin typeface="Times New Roman" pitchFamily="18" charset="0"/>
                        <a:cs typeface="Times New Roman" pitchFamily="18" charset="0"/>
                      </a:endParaRPr>
                    </a:p>
                  </a:txBody>
                  <a:tcPr/>
                </a:tc>
              </a:tr>
              <a:tr h="329384">
                <a:tc gridSpan="4">
                  <a:txBody>
                    <a:bodyPr/>
                    <a:lstStyle/>
                    <a:p>
                      <a:r>
                        <a:rPr lang="ru-RU" sz="1200" dirty="0" smtClean="0">
                          <a:latin typeface="Times New Roman" pitchFamily="18" charset="0"/>
                          <a:cs typeface="Times New Roman" pitchFamily="18" charset="0"/>
                        </a:rPr>
                        <a:t>                                 Население</a:t>
                      </a:r>
                      <a:endParaRPr lang="ru-RU" sz="1200" b="1"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9384">
                <a:tc>
                  <a:txBody>
                    <a:bodyPr/>
                    <a:lstStyle/>
                    <a:p>
                      <a:r>
                        <a:rPr lang="ru-RU" sz="1200" dirty="0" smtClean="0">
                          <a:latin typeface="Times New Roman" pitchFamily="18" charset="0"/>
                          <a:cs typeface="Times New Roman" pitchFamily="18" charset="0"/>
                        </a:rPr>
                        <a:t>Численность населения среднегодовая, тыс. чел.</a:t>
                      </a:r>
                      <a:endParaRPr lang="ru-RU" sz="120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48,21</a:t>
                      </a:r>
                      <a:endParaRPr lang="ru-RU" sz="1200" b="1" i="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48,24</a:t>
                      </a:r>
                      <a:endParaRPr lang="ru-RU" sz="1200" b="1" i="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48,29</a:t>
                      </a:r>
                      <a:endParaRPr lang="ru-RU" sz="1200" b="1" i="0" dirty="0">
                        <a:latin typeface="Times New Roman" pitchFamily="18" charset="0"/>
                        <a:cs typeface="Times New Roman" pitchFamily="18" charset="0"/>
                      </a:endParaRPr>
                    </a:p>
                  </a:txBody>
                  <a:tcPr/>
                </a:tc>
              </a:tr>
              <a:tr h="329384">
                <a:tc>
                  <a:txBody>
                    <a:bodyPr/>
                    <a:lstStyle/>
                    <a:p>
                      <a:r>
                        <a:rPr lang="ru-RU" sz="1200" dirty="0" smtClean="0">
                          <a:latin typeface="Times New Roman" pitchFamily="18" charset="0"/>
                          <a:cs typeface="Times New Roman" pitchFamily="18" charset="0"/>
                        </a:rPr>
                        <a:t>Общий коэффициент</a:t>
                      </a:r>
                      <a:r>
                        <a:rPr lang="ru-RU" sz="1200" baseline="0" dirty="0" smtClean="0">
                          <a:latin typeface="Times New Roman" pitchFamily="18" charset="0"/>
                          <a:cs typeface="Times New Roman" pitchFamily="18" charset="0"/>
                        </a:rPr>
                        <a:t> рождаемости (на 1 000 чел.)</a:t>
                      </a:r>
                      <a:endParaRPr lang="ru-RU" sz="120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11,7</a:t>
                      </a:r>
                      <a:endParaRPr lang="ru-RU" sz="1200" b="1" i="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11,9</a:t>
                      </a:r>
                      <a:endParaRPr lang="ru-RU" sz="1200" b="1" i="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12,1</a:t>
                      </a:r>
                      <a:endParaRPr lang="ru-RU" sz="1200" b="1" i="0" dirty="0">
                        <a:latin typeface="Times New Roman" pitchFamily="18" charset="0"/>
                        <a:cs typeface="Times New Roman" pitchFamily="18" charset="0"/>
                      </a:endParaRPr>
                    </a:p>
                  </a:txBody>
                  <a:tcPr/>
                </a:tc>
              </a:tr>
              <a:tr h="272244">
                <a:tc>
                  <a:txBody>
                    <a:bodyPr/>
                    <a:lstStyle/>
                    <a:p>
                      <a:r>
                        <a:rPr lang="ru-RU" sz="1200" dirty="0" smtClean="0">
                          <a:latin typeface="Times New Roman" pitchFamily="18" charset="0"/>
                          <a:cs typeface="Times New Roman" pitchFamily="18" charset="0"/>
                        </a:rPr>
                        <a:t>Общий коэффициент смертности (на 1 000</a:t>
                      </a:r>
                      <a:r>
                        <a:rPr lang="ru-RU" sz="1200" baseline="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чел.)</a:t>
                      </a:r>
                      <a:endParaRPr lang="ru-RU" sz="120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12,4</a:t>
                      </a:r>
                      <a:endParaRPr lang="ru-RU" sz="1200" b="1" i="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12,4</a:t>
                      </a:r>
                      <a:endParaRPr lang="ru-RU" sz="1200" b="1" i="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12,4</a:t>
                      </a:r>
                      <a:endParaRPr lang="ru-RU" sz="1200" b="1" i="0" dirty="0">
                        <a:latin typeface="Times New Roman" pitchFamily="18" charset="0"/>
                        <a:cs typeface="Times New Roman" pitchFamily="18" charset="0"/>
                      </a:endParaRPr>
                    </a:p>
                  </a:txBody>
                  <a:tcPr/>
                </a:tc>
              </a:tr>
              <a:tr h="272244">
                <a:tc gridSpan="4">
                  <a:txBody>
                    <a:bodyPr/>
                    <a:lstStyle/>
                    <a:p>
                      <a:r>
                        <a:rPr lang="ru-RU" sz="1200" dirty="0" smtClean="0">
                          <a:latin typeface="Times New Roman" pitchFamily="18" charset="0"/>
                          <a:cs typeface="Times New Roman" pitchFamily="18" charset="0"/>
                        </a:rPr>
                        <a:t>                                    Строительство</a:t>
                      </a:r>
                      <a:endParaRPr lang="ru-RU" sz="1200" b="1" i="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3254">
                <a:tc>
                  <a:txBody>
                    <a:bodyPr/>
                    <a:lstStyle/>
                    <a:p>
                      <a:r>
                        <a:rPr lang="ru-RU" sz="1200" dirty="0" smtClean="0">
                          <a:latin typeface="Times New Roman" pitchFamily="18" charset="0"/>
                          <a:cs typeface="Times New Roman" pitchFamily="18" charset="0"/>
                        </a:rPr>
                        <a:t>Общий объем работ (млн. руб.)</a:t>
                      </a:r>
                      <a:endParaRPr lang="ru-RU" sz="120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653,91</a:t>
                      </a:r>
                      <a:endParaRPr lang="ru-RU" sz="1200" b="1" i="0" dirty="0">
                        <a:latin typeface="Times New Roman" pitchFamily="18" charset="0"/>
                        <a:cs typeface="Times New Roman" pitchFamily="18" charset="0"/>
                      </a:endParaRPr>
                    </a:p>
                  </a:txBody>
                  <a:tcPr/>
                </a:tc>
                <a:tc>
                  <a:txBody>
                    <a:bodyPr/>
                    <a:lstStyle/>
                    <a:p>
                      <a:pPr algn="r"/>
                      <a:r>
                        <a:rPr lang="ru-RU" sz="1200" b="0" i="0" dirty="0" smtClean="0">
                          <a:latin typeface="Times New Roman" pitchFamily="18" charset="0"/>
                          <a:cs typeface="Times New Roman" pitchFamily="18" charset="0"/>
                        </a:rPr>
                        <a:t>710,67</a:t>
                      </a:r>
                      <a:endParaRPr lang="ru-RU" sz="1200" b="0" i="0" dirty="0">
                        <a:latin typeface="Times New Roman" pitchFamily="18" charset="0"/>
                        <a:cs typeface="Times New Roman" pitchFamily="18" charset="0"/>
                      </a:endParaRPr>
                    </a:p>
                  </a:txBody>
                  <a:tcPr/>
                </a:tc>
                <a:tc>
                  <a:txBody>
                    <a:bodyPr/>
                    <a:lstStyle/>
                    <a:p>
                      <a:pPr algn="r"/>
                      <a:r>
                        <a:rPr lang="ru-RU" sz="1200" b="0" i="0" dirty="0" smtClean="0">
                          <a:latin typeface="Times New Roman" pitchFamily="18" charset="0"/>
                          <a:cs typeface="Times New Roman" pitchFamily="18" charset="0"/>
                        </a:rPr>
                        <a:t>770,88</a:t>
                      </a:r>
                      <a:endParaRPr lang="ru-RU" sz="1200" b="0" i="0" dirty="0">
                        <a:latin typeface="Times New Roman" pitchFamily="18" charset="0"/>
                        <a:cs typeface="Times New Roman" pitchFamily="18" charset="0"/>
                      </a:endParaRPr>
                    </a:p>
                  </a:txBody>
                  <a:tcPr/>
                </a:tc>
              </a:tr>
              <a:tr h="272244">
                <a:tc gridSpan="4">
                  <a:txBody>
                    <a:bodyPr/>
                    <a:lstStyle/>
                    <a:p>
                      <a:r>
                        <a:rPr lang="ru-RU" sz="1200" dirty="0" smtClean="0">
                          <a:latin typeface="Times New Roman" pitchFamily="18" charset="0"/>
                          <a:cs typeface="Times New Roman" pitchFamily="18" charset="0"/>
                        </a:rPr>
                        <a:t>                        Торговля и услуги населению</a:t>
                      </a:r>
                      <a:endParaRPr lang="ru-RU" sz="1200" b="1" i="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2244">
                <a:tc>
                  <a:txBody>
                    <a:bodyPr/>
                    <a:lstStyle/>
                    <a:p>
                      <a:r>
                        <a:rPr lang="ru-RU" sz="1200" dirty="0" smtClean="0">
                          <a:latin typeface="Times New Roman" pitchFamily="18" charset="0"/>
                          <a:cs typeface="Times New Roman" pitchFamily="18" charset="0"/>
                        </a:rPr>
                        <a:t>Оборот розничной торговли ( в ценах соответствующих лет;  млн. руб.)</a:t>
                      </a:r>
                      <a:endParaRPr lang="ru-RU" sz="1200" dirty="0">
                        <a:latin typeface="Times New Roman" pitchFamily="18" charset="0"/>
                        <a:cs typeface="Times New Roman" pitchFamily="18" charset="0"/>
                      </a:endParaRPr>
                    </a:p>
                  </a:txBody>
                  <a:tcPr/>
                </a:tc>
                <a:tc>
                  <a:txBody>
                    <a:bodyPr/>
                    <a:lstStyle/>
                    <a:p>
                      <a:pPr algn="r"/>
                      <a:r>
                        <a:rPr lang="ru-RU" sz="1200" b="0" dirty="0" smtClean="0">
                          <a:latin typeface="Times New Roman" pitchFamily="18" charset="0"/>
                          <a:cs typeface="Times New Roman" pitchFamily="18" charset="0"/>
                        </a:rPr>
                        <a:t>2,00</a:t>
                      </a:r>
                      <a:endParaRPr lang="ru-RU" sz="1200" b="0" i="0" dirty="0">
                        <a:latin typeface="Times New Roman" pitchFamily="18" charset="0"/>
                        <a:cs typeface="Times New Roman" pitchFamily="18" charset="0"/>
                      </a:endParaRPr>
                    </a:p>
                  </a:txBody>
                  <a:tcPr/>
                </a:tc>
                <a:tc>
                  <a:txBody>
                    <a:bodyPr/>
                    <a:lstStyle/>
                    <a:p>
                      <a:pPr algn="r"/>
                      <a:r>
                        <a:rPr lang="ru-RU" sz="1200" b="0" i="0" dirty="0" smtClean="0">
                          <a:latin typeface="Times New Roman" pitchFamily="18" charset="0"/>
                          <a:cs typeface="Times New Roman" pitchFamily="18" charset="0"/>
                        </a:rPr>
                        <a:t>2,14</a:t>
                      </a:r>
                      <a:endParaRPr lang="ru-RU" sz="1200" b="0" i="0" dirty="0">
                        <a:latin typeface="Times New Roman" pitchFamily="18" charset="0"/>
                        <a:cs typeface="Times New Roman" pitchFamily="18" charset="0"/>
                      </a:endParaRPr>
                    </a:p>
                  </a:txBody>
                  <a:tcPr/>
                </a:tc>
                <a:tc>
                  <a:txBody>
                    <a:bodyPr/>
                    <a:lstStyle/>
                    <a:p>
                      <a:pPr algn="r"/>
                      <a:r>
                        <a:rPr lang="ru-RU" sz="1200" b="0" dirty="0" smtClean="0">
                          <a:latin typeface="Times New Roman" pitchFamily="18" charset="0"/>
                          <a:cs typeface="Times New Roman" pitchFamily="18" charset="0"/>
                        </a:rPr>
                        <a:t>2,29</a:t>
                      </a:r>
                      <a:endParaRPr lang="ru-RU" sz="1200" b="0" i="0" dirty="0">
                        <a:latin typeface="Times New Roman" pitchFamily="18" charset="0"/>
                        <a:cs typeface="Times New Roman" pitchFamily="18" charset="0"/>
                      </a:endParaRPr>
                    </a:p>
                  </a:txBody>
                  <a:tcPr/>
                </a:tc>
              </a:tr>
              <a:tr h="272244">
                <a:tc>
                  <a:txBody>
                    <a:bodyPr/>
                    <a:lstStyle/>
                    <a:p>
                      <a:r>
                        <a:rPr lang="ru-RU" sz="1200" dirty="0" smtClean="0">
                          <a:latin typeface="Times New Roman" pitchFamily="18" charset="0"/>
                          <a:cs typeface="Times New Roman" pitchFamily="18" charset="0"/>
                        </a:rPr>
                        <a:t>Оборот розничной торговли  (% к предыдущему году)</a:t>
                      </a:r>
                      <a:endParaRPr lang="ru-RU" sz="1200" dirty="0">
                        <a:solidFill>
                          <a:schemeClr val="tx1"/>
                        </a:solidFill>
                        <a:latin typeface="Times New Roman" pitchFamily="18" charset="0"/>
                        <a:cs typeface="Times New Roman" pitchFamily="18" charset="0"/>
                      </a:endParaRPr>
                    </a:p>
                  </a:txBody>
                  <a:tcPr/>
                </a:tc>
                <a:tc>
                  <a:txBody>
                    <a:bodyPr/>
                    <a:lstStyle/>
                    <a:p>
                      <a:pPr algn="r"/>
                      <a:r>
                        <a:rPr lang="ru-RU" sz="1200" b="0" i="0" dirty="0" smtClean="0">
                          <a:latin typeface="Times New Roman" pitchFamily="18" charset="0"/>
                          <a:cs typeface="Times New Roman" pitchFamily="18" charset="0"/>
                        </a:rPr>
                        <a:t>102,7</a:t>
                      </a:r>
                      <a:endParaRPr lang="ru-RU" sz="1200" b="0" i="0" dirty="0">
                        <a:latin typeface="Times New Roman" pitchFamily="18" charset="0"/>
                        <a:cs typeface="Times New Roman" pitchFamily="18" charset="0"/>
                      </a:endParaRPr>
                    </a:p>
                  </a:txBody>
                  <a:tcPr/>
                </a:tc>
                <a:tc>
                  <a:txBody>
                    <a:bodyPr/>
                    <a:lstStyle/>
                    <a:p>
                      <a:pPr algn="r"/>
                      <a:r>
                        <a:rPr lang="ru-RU" sz="1200" b="0" i="0" dirty="0" smtClean="0">
                          <a:latin typeface="Times New Roman" pitchFamily="18" charset="0"/>
                          <a:cs typeface="Times New Roman" pitchFamily="18" charset="0"/>
                        </a:rPr>
                        <a:t>103,7</a:t>
                      </a:r>
                      <a:endParaRPr lang="ru-RU" sz="1200" b="0" i="0" dirty="0">
                        <a:latin typeface="Times New Roman" pitchFamily="18" charset="0"/>
                        <a:cs typeface="Times New Roman" pitchFamily="18" charset="0"/>
                      </a:endParaRPr>
                    </a:p>
                  </a:txBody>
                  <a:tcPr/>
                </a:tc>
                <a:tc>
                  <a:txBody>
                    <a:bodyPr/>
                    <a:lstStyle/>
                    <a:p>
                      <a:pPr algn="r"/>
                      <a:r>
                        <a:rPr lang="ru-RU" sz="1200" b="0" i="0" dirty="0" smtClean="0">
                          <a:latin typeface="Times New Roman" pitchFamily="18" charset="0"/>
                          <a:cs typeface="Times New Roman" pitchFamily="18" charset="0"/>
                        </a:rPr>
                        <a:t>103,1</a:t>
                      </a:r>
                      <a:endParaRPr lang="ru-RU" sz="1200" b="0" i="0" dirty="0">
                        <a:latin typeface="Times New Roman" pitchFamily="18" charset="0"/>
                        <a:cs typeface="Times New Roman" pitchFamily="18" charset="0"/>
                      </a:endParaRPr>
                    </a:p>
                  </a:txBody>
                  <a:tcPr/>
                </a:tc>
              </a:tr>
              <a:tr h="275158">
                <a:tc gridSpan="4">
                  <a:txBody>
                    <a:bodyPr/>
                    <a:lstStyle/>
                    <a:p>
                      <a:r>
                        <a:rPr lang="ru-RU" sz="1200" dirty="0" smtClean="0">
                          <a:latin typeface="Times New Roman" pitchFamily="18" charset="0"/>
                          <a:cs typeface="Times New Roman" pitchFamily="18" charset="0"/>
                        </a:rPr>
                        <a:t>          Денежные доходы населения, труд и занятость</a:t>
                      </a:r>
                      <a:endParaRPr lang="ru-RU" sz="1200" b="1" i="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53740">
                <a:tc>
                  <a:txBody>
                    <a:bodyPr/>
                    <a:lstStyle/>
                    <a:p>
                      <a:r>
                        <a:rPr lang="ru-RU" sz="1200" dirty="0" smtClean="0">
                          <a:latin typeface="Times New Roman" pitchFamily="18" charset="0"/>
                          <a:cs typeface="Times New Roman" pitchFamily="18" charset="0"/>
                        </a:rPr>
                        <a:t>Прожиточный</a:t>
                      </a:r>
                      <a:r>
                        <a:rPr lang="ru-RU" sz="1200" baseline="0" dirty="0" smtClean="0">
                          <a:latin typeface="Times New Roman" pitchFamily="18" charset="0"/>
                          <a:cs typeface="Times New Roman" pitchFamily="18" charset="0"/>
                        </a:rPr>
                        <a:t> минимум в среднем на душу населения (в среднем за год), в том числе по основным социально-демографическим группам населения (руб. месяц)</a:t>
                      </a:r>
                      <a:endParaRPr lang="ru-RU" sz="120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11299,00</a:t>
                      </a:r>
                      <a:endParaRPr lang="ru-RU" sz="1200" b="1"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11541,00</a:t>
                      </a:r>
                      <a:endParaRPr lang="ru-RU" sz="1200" b="1"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11961,00</a:t>
                      </a:r>
                      <a:endParaRPr lang="ru-RU" sz="1200" b="1" dirty="0">
                        <a:latin typeface="Times New Roman" pitchFamily="18" charset="0"/>
                        <a:cs typeface="Times New Roman" pitchFamily="18" charset="0"/>
                      </a:endParaRPr>
                    </a:p>
                  </a:txBody>
                  <a:tcPr/>
                </a:tc>
              </a:tr>
              <a:tr h="272244">
                <a:tc>
                  <a:txBody>
                    <a:bodyPr/>
                    <a:lstStyle/>
                    <a:p>
                      <a:r>
                        <a:rPr lang="ru-RU" sz="1200" dirty="0" smtClean="0">
                          <a:latin typeface="Times New Roman" pitchFamily="18" charset="0"/>
                          <a:cs typeface="Times New Roman" pitchFamily="18" charset="0"/>
                        </a:rPr>
                        <a:t>трудоспособного населения</a:t>
                      </a:r>
                      <a:endParaRPr lang="ru-RU" sz="1200" dirty="0">
                        <a:latin typeface="Times New Roman" pitchFamily="18" charset="0"/>
                        <a:cs typeface="Times New Roman" pitchFamily="18" charset="0"/>
                      </a:endParaRPr>
                    </a:p>
                  </a:txBody>
                  <a:tcPr/>
                </a:tc>
                <a:tc>
                  <a:txBody>
                    <a:bodyPr/>
                    <a:lstStyle/>
                    <a:p>
                      <a:pPr algn="r"/>
                      <a:r>
                        <a:rPr lang="ru-RU" sz="1200" b="0" dirty="0" smtClean="0">
                          <a:latin typeface="Times New Roman" pitchFamily="18" charset="0"/>
                          <a:cs typeface="Times New Roman" pitchFamily="18" charset="0"/>
                        </a:rPr>
                        <a:t>12684,00</a:t>
                      </a:r>
                      <a:endParaRPr lang="ru-RU" sz="1200" b="0" i="0" dirty="0">
                        <a:latin typeface="Times New Roman" pitchFamily="18" charset="0"/>
                        <a:cs typeface="Times New Roman" pitchFamily="18" charset="0"/>
                      </a:endParaRPr>
                    </a:p>
                  </a:txBody>
                  <a:tcPr/>
                </a:tc>
                <a:tc>
                  <a:txBody>
                    <a:bodyPr/>
                    <a:lstStyle/>
                    <a:p>
                      <a:pPr algn="r"/>
                      <a:r>
                        <a:rPr lang="ru-RU" sz="1200" b="0" dirty="0" smtClean="0">
                          <a:latin typeface="Times New Roman" pitchFamily="18" charset="0"/>
                          <a:cs typeface="Times New Roman" pitchFamily="18" charset="0"/>
                        </a:rPr>
                        <a:t>12026,20</a:t>
                      </a:r>
                      <a:endParaRPr lang="ru-RU" sz="1200" b="0" i="0" dirty="0">
                        <a:latin typeface="Times New Roman" pitchFamily="18" charset="0"/>
                        <a:cs typeface="Times New Roman" pitchFamily="18" charset="0"/>
                      </a:endParaRPr>
                    </a:p>
                  </a:txBody>
                  <a:tcPr/>
                </a:tc>
                <a:tc>
                  <a:txBody>
                    <a:bodyPr/>
                    <a:lstStyle/>
                    <a:p>
                      <a:pPr algn="r"/>
                      <a:r>
                        <a:rPr lang="ru-RU" sz="1200" b="0" i="0" dirty="0" smtClean="0">
                          <a:latin typeface="Times New Roman" pitchFamily="18" charset="0"/>
                          <a:cs typeface="Times New Roman" pitchFamily="18" charset="0"/>
                        </a:rPr>
                        <a:t>12426,20</a:t>
                      </a:r>
                      <a:endParaRPr lang="ru-RU" sz="1200" b="0" i="0" dirty="0">
                        <a:latin typeface="Times New Roman" pitchFamily="18" charset="0"/>
                        <a:cs typeface="Times New Roman" pitchFamily="18" charset="0"/>
                      </a:endParaRPr>
                    </a:p>
                  </a:txBody>
                  <a:tcPr/>
                </a:tc>
              </a:tr>
              <a:tr h="272244">
                <a:tc>
                  <a:txBody>
                    <a:bodyPr/>
                    <a:lstStyle/>
                    <a:p>
                      <a:r>
                        <a:rPr lang="ru-RU" sz="1200" dirty="0" smtClean="0">
                          <a:latin typeface="Times New Roman" pitchFamily="18" charset="0"/>
                          <a:cs typeface="Times New Roman" pitchFamily="18" charset="0"/>
                        </a:rPr>
                        <a:t>пенсионеров</a:t>
                      </a:r>
                      <a:endParaRPr lang="ru-RU" sz="1200" dirty="0">
                        <a:latin typeface="Times New Roman" pitchFamily="18" charset="0"/>
                        <a:cs typeface="Times New Roman" pitchFamily="18" charset="0"/>
                      </a:endParaRPr>
                    </a:p>
                  </a:txBody>
                  <a:tcPr/>
                </a:tc>
                <a:tc>
                  <a:txBody>
                    <a:bodyPr/>
                    <a:lstStyle/>
                    <a:p>
                      <a:pPr algn="r"/>
                      <a:r>
                        <a:rPr lang="ru-RU" sz="1200" b="0" dirty="0" smtClean="0">
                          <a:latin typeface="Times New Roman" pitchFamily="18" charset="0"/>
                          <a:cs typeface="Times New Roman" pitchFamily="18" charset="0"/>
                        </a:rPr>
                        <a:t>10262,00</a:t>
                      </a:r>
                      <a:endParaRPr lang="ru-RU" sz="1200" b="0" dirty="0">
                        <a:latin typeface="Times New Roman" pitchFamily="18" charset="0"/>
                        <a:cs typeface="Times New Roman" pitchFamily="18" charset="0"/>
                      </a:endParaRPr>
                    </a:p>
                  </a:txBody>
                  <a:tcPr/>
                </a:tc>
                <a:tc>
                  <a:txBody>
                    <a:bodyPr/>
                    <a:lstStyle/>
                    <a:p>
                      <a:pPr algn="r"/>
                      <a:r>
                        <a:rPr lang="ru-RU" sz="1200" b="0" dirty="0" smtClean="0">
                          <a:latin typeface="Times New Roman" pitchFamily="18" charset="0"/>
                          <a:cs typeface="Times New Roman" pitchFamily="18" charset="0"/>
                        </a:rPr>
                        <a:t>9318,6</a:t>
                      </a:r>
                      <a:endParaRPr lang="ru-RU" sz="1200" b="0" dirty="0">
                        <a:latin typeface="Times New Roman" pitchFamily="18" charset="0"/>
                        <a:cs typeface="Times New Roman" pitchFamily="18" charset="0"/>
                      </a:endParaRPr>
                    </a:p>
                  </a:txBody>
                  <a:tcPr/>
                </a:tc>
                <a:tc>
                  <a:txBody>
                    <a:bodyPr/>
                    <a:lstStyle/>
                    <a:p>
                      <a:pPr algn="r"/>
                      <a:r>
                        <a:rPr lang="ru-RU" sz="1200" b="0" dirty="0" smtClean="0">
                          <a:latin typeface="Times New Roman" pitchFamily="18" charset="0"/>
                          <a:cs typeface="Times New Roman" pitchFamily="18" charset="0"/>
                        </a:rPr>
                        <a:t>9818,6</a:t>
                      </a:r>
                      <a:endParaRPr lang="ru-RU" sz="1200" b="0" dirty="0">
                        <a:latin typeface="Times New Roman" pitchFamily="18" charset="0"/>
                        <a:cs typeface="Times New Roman" pitchFamily="18" charset="0"/>
                      </a:endParaRPr>
                    </a:p>
                  </a:txBody>
                  <a:tcPr/>
                </a:tc>
              </a:tr>
              <a:tr h="272244">
                <a:tc>
                  <a:txBody>
                    <a:bodyPr/>
                    <a:lstStyle/>
                    <a:p>
                      <a:r>
                        <a:rPr lang="ru-RU" sz="1200" dirty="0" smtClean="0">
                          <a:latin typeface="Times New Roman" pitchFamily="18" charset="0"/>
                          <a:cs typeface="Times New Roman" pitchFamily="18" charset="0"/>
                        </a:rPr>
                        <a:t>детей</a:t>
                      </a:r>
                      <a:endParaRPr lang="ru-RU" sz="120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11930,00</a:t>
                      </a:r>
                      <a:endParaRPr lang="ru-RU" sz="1200" b="1"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11582,50</a:t>
                      </a:r>
                      <a:endParaRPr lang="ru-RU" sz="1200" b="1"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11985,50</a:t>
                      </a:r>
                      <a:endParaRPr lang="ru-RU" sz="1200" b="1" dirty="0">
                        <a:latin typeface="Times New Roman" pitchFamily="18" charset="0"/>
                        <a:cs typeface="Times New Roman" pitchFamily="18" charset="0"/>
                      </a:endParaRPr>
                    </a:p>
                  </a:txBody>
                  <a:tcPr/>
                </a:tc>
              </a:tr>
              <a:tr h="329384">
                <a:tc>
                  <a:txBody>
                    <a:bodyPr/>
                    <a:lstStyle/>
                    <a:p>
                      <a:r>
                        <a:rPr lang="ru-RU" sz="1200" dirty="0" smtClean="0">
                          <a:latin typeface="Times New Roman" pitchFamily="18" charset="0"/>
                          <a:cs typeface="Times New Roman" pitchFamily="18" charset="0"/>
                        </a:rPr>
                        <a:t>Номинальная начисленная среднемесячная </a:t>
                      </a:r>
                      <a:r>
                        <a:rPr lang="ru-RU" sz="1200" baseline="0" dirty="0" smtClean="0">
                          <a:latin typeface="Times New Roman" pitchFamily="18" charset="0"/>
                          <a:cs typeface="Times New Roman" pitchFamily="18" charset="0"/>
                        </a:rPr>
                        <a:t>заработная плата (рублей)</a:t>
                      </a:r>
                      <a:endParaRPr lang="ru-RU" sz="1200" dirty="0">
                        <a:latin typeface="Times New Roman" pitchFamily="18" charset="0"/>
                        <a:cs typeface="Times New Roman" pitchFamily="18" charset="0"/>
                      </a:endParaRPr>
                    </a:p>
                  </a:txBody>
                  <a:tcPr/>
                </a:tc>
                <a:tc>
                  <a:txBody>
                    <a:bodyPr/>
                    <a:lstStyle/>
                    <a:p>
                      <a:pPr algn="r"/>
                      <a:r>
                        <a:rPr lang="ru-RU" sz="1200" b="0" i="0" dirty="0" smtClean="0">
                          <a:latin typeface="Times New Roman" pitchFamily="18" charset="0"/>
                          <a:cs typeface="Times New Roman" pitchFamily="18" charset="0"/>
                        </a:rPr>
                        <a:t>35546,93</a:t>
                      </a:r>
                      <a:endParaRPr lang="ru-RU" sz="1200" b="0" i="0" dirty="0">
                        <a:latin typeface="Times New Roman" pitchFamily="18" charset="0"/>
                        <a:cs typeface="Times New Roman" pitchFamily="18" charset="0"/>
                      </a:endParaRPr>
                    </a:p>
                  </a:txBody>
                  <a:tcPr/>
                </a:tc>
                <a:tc>
                  <a:txBody>
                    <a:bodyPr/>
                    <a:lstStyle/>
                    <a:p>
                      <a:pPr algn="r"/>
                      <a:r>
                        <a:rPr lang="ru-RU" sz="1200" b="0" i="0" dirty="0" smtClean="0">
                          <a:latin typeface="Times New Roman" pitchFamily="18" charset="0"/>
                          <a:cs typeface="Times New Roman" pitchFamily="18" charset="0"/>
                        </a:rPr>
                        <a:t>37075,45</a:t>
                      </a:r>
                      <a:endParaRPr lang="ru-RU" sz="1200" b="0" i="0" dirty="0">
                        <a:latin typeface="Times New Roman" pitchFamily="18" charset="0"/>
                        <a:cs typeface="Times New Roman" pitchFamily="18" charset="0"/>
                      </a:endParaRPr>
                    </a:p>
                  </a:txBody>
                  <a:tcPr/>
                </a:tc>
                <a:tc>
                  <a:txBody>
                    <a:bodyPr/>
                    <a:lstStyle/>
                    <a:p>
                      <a:pPr algn="r"/>
                      <a:r>
                        <a:rPr lang="ru-RU" sz="1200" b="0" i="0" dirty="0" smtClean="0">
                          <a:latin typeface="Times New Roman" pitchFamily="18" charset="0"/>
                          <a:cs typeface="Times New Roman" pitchFamily="18" charset="0"/>
                        </a:rPr>
                        <a:t>38855,07</a:t>
                      </a:r>
                      <a:endParaRPr lang="ru-RU" sz="1200" b="0" i="0" dirty="0">
                        <a:latin typeface="Times New Roman" pitchFamily="18" charset="0"/>
                        <a:cs typeface="Times New Roman" pitchFamily="18" charset="0"/>
                      </a:endParaRPr>
                    </a:p>
                  </a:txBody>
                  <a:tcPr/>
                </a:tc>
              </a:tr>
              <a:tr h="453740">
                <a:tc>
                  <a:txBody>
                    <a:bodyPr/>
                    <a:lstStyle/>
                    <a:p>
                      <a:r>
                        <a:rPr lang="ru-RU" sz="1200" dirty="0" smtClean="0">
                          <a:latin typeface="Times New Roman" pitchFamily="18" charset="0"/>
                          <a:cs typeface="Times New Roman" pitchFamily="18" charset="0"/>
                        </a:rPr>
                        <a:t>Численность безработных, зарегистрированных в государственных учреждениях службы занятости населения  (на конец года) (тыс. человек)</a:t>
                      </a:r>
                      <a:endParaRPr lang="ru-RU" sz="120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0,75</a:t>
                      </a:r>
                      <a:endParaRPr lang="ru-RU" sz="1200" b="1"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0,7</a:t>
                      </a:r>
                      <a:endParaRPr lang="ru-RU" sz="1200" b="1" i="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0,65</a:t>
                      </a:r>
                      <a:endParaRPr lang="ru-RU" sz="1200" b="1" i="0" dirty="0">
                        <a:latin typeface="Times New Roman" pitchFamily="18" charset="0"/>
                        <a:cs typeface="Times New Roman" pitchFamily="18" charset="0"/>
                      </a:endParaRPr>
                    </a:p>
                  </a:txBody>
                  <a:tcPr/>
                </a:tc>
              </a:tr>
              <a:tr h="272244">
                <a:tc>
                  <a:txBody>
                    <a:bodyPr/>
                    <a:lstStyle/>
                    <a:p>
                      <a:r>
                        <a:rPr lang="ru-RU" sz="1200" dirty="0" smtClean="0">
                          <a:latin typeface="Times New Roman" pitchFamily="18" charset="0"/>
                          <a:cs typeface="Times New Roman" pitchFamily="18" charset="0"/>
                        </a:rPr>
                        <a:t>Уровень безработицы (%)</a:t>
                      </a:r>
                      <a:endParaRPr lang="ru-RU" sz="120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2,75</a:t>
                      </a:r>
                      <a:endParaRPr lang="ru-RU" sz="1200" b="1" i="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2,57</a:t>
                      </a:r>
                      <a:endParaRPr lang="ru-RU" sz="1200" b="1" i="0" dirty="0">
                        <a:latin typeface="Times New Roman" pitchFamily="18" charset="0"/>
                        <a:cs typeface="Times New Roman" pitchFamily="18" charset="0"/>
                      </a:endParaRPr>
                    </a:p>
                  </a:txBody>
                  <a:tcPr/>
                </a:tc>
                <a:tc>
                  <a:txBody>
                    <a:bodyPr/>
                    <a:lstStyle/>
                    <a:p>
                      <a:pPr algn="r"/>
                      <a:r>
                        <a:rPr lang="ru-RU" sz="1200" dirty="0" smtClean="0">
                          <a:latin typeface="Times New Roman" pitchFamily="18" charset="0"/>
                          <a:cs typeface="Times New Roman" pitchFamily="18" charset="0"/>
                        </a:rPr>
                        <a:t>2,38</a:t>
                      </a:r>
                      <a:endParaRPr lang="ru-RU" sz="1200" b="1" i="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7926027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242898" y="144289"/>
            <a:ext cx="6840760" cy="1282154"/>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smtClean="0">
                <a:solidFill>
                  <a:srgbClr val="C00000"/>
                </a:solidFill>
                <a:latin typeface="Times New Roman" pitchFamily="18" charset="0"/>
                <a:ea typeface="Calibri"/>
                <a:cs typeface="Times New Roman" pitchFamily="18" charset="0"/>
              </a:rPr>
              <a:t>Муниципальная программа </a:t>
            </a:r>
            <a:br>
              <a:rPr lang="ru-RU" sz="2000" b="1" dirty="0" smtClean="0">
                <a:solidFill>
                  <a:srgbClr val="C00000"/>
                </a:solidFill>
                <a:latin typeface="Times New Roman" pitchFamily="18" charset="0"/>
                <a:ea typeface="Calibri"/>
                <a:cs typeface="Times New Roman" pitchFamily="18" charset="0"/>
              </a:rPr>
            </a:br>
            <a:r>
              <a:rPr lang="ru-RU" sz="2000" b="1" dirty="0" smtClean="0">
                <a:solidFill>
                  <a:srgbClr val="C00000"/>
                </a:solidFill>
                <a:latin typeface="Times New Roman" pitchFamily="18" charset="0"/>
                <a:ea typeface="Calibri"/>
                <a:cs typeface="Times New Roman" pitchFamily="18" charset="0"/>
              </a:rPr>
              <a:t>«Профилактика преступлений и иных правонарушений  </a:t>
            </a:r>
          </a:p>
          <a:p>
            <a:pPr indent="450215"/>
            <a:r>
              <a:rPr lang="ru-RU" sz="2000" b="1" dirty="0" smtClean="0">
                <a:solidFill>
                  <a:srgbClr val="C00000"/>
                </a:solidFill>
                <a:latin typeface="Times New Roman" pitchFamily="18" charset="0"/>
                <a:ea typeface="Calibri"/>
                <a:cs typeface="Times New Roman" pitchFamily="18" charset="0"/>
              </a:rPr>
              <a:t>в Зеленчукском муниципальном районе»</a:t>
            </a:r>
            <a:r>
              <a:rPr lang="ru-RU" sz="2000" dirty="0" smtClean="0">
                <a:solidFill>
                  <a:srgbClr val="C00000"/>
                </a:solidFill>
                <a:latin typeface="Times New Roman" pitchFamily="18" charset="0"/>
                <a:ea typeface="Calibri"/>
                <a:cs typeface="Times New Roman" pitchFamily="18" charset="0"/>
              </a:rPr>
              <a:t/>
            </a:r>
            <a:br>
              <a:rPr lang="ru-RU" sz="2000" dirty="0" smtClean="0">
                <a:solidFill>
                  <a:srgbClr val="C00000"/>
                </a:solidFill>
                <a:latin typeface="Times New Roman" pitchFamily="18" charset="0"/>
                <a:ea typeface="Calibri"/>
                <a:cs typeface="Times New Roman" pitchFamily="18" charset="0"/>
              </a:rPr>
            </a:br>
            <a:endParaRPr lang="ru-RU" sz="2000" dirty="0">
              <a:solidFill>
                <a:srgbClr val="C00000"/>
              </a:solidFill>
              <a:latin typeface="Times New Roman" pitchFamily="18" charset="0"/>
              <a:cs typeface="Times New Roman" pitchFamily="18" charset="0"/>
            </a:endParaRPr>
          </a:p>
        </p:txBody>
      </p:sp>
      <p:sp>
        <p:nvSpPr>
          <p:cNvPr id="4" name="Загнутый угол 3"/>
          <p:cNvSpPr/>
          <p:nvPr/>
        </p:nvSpPr>
        <p:spPr>
          <a:xfrm>
            <a:off x="2242899" y="1988840"/>
            <a:ext cx="6840760" cy="1277273"/>
          </a:xfrm>
          <a:prstGeom prst="foldedCorner">
            <a:avLst>
              <a:gd name="adj" fmla="val 0"/>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spcAft>
                <a:spcPts val="0"/>
              </a:spcAft>
            </a:pPr>
            <a:r>
              <a:rPr lang="ru-RU" sz="1100" dirty="0" smtClean="0">
                <a:latin typeface="Times New Roman" pitchFamily="18" charset="0"/>
                <a:ea typeface="Calibri"/>
                <a:cs typeface="Times New Roman" pitchFamily="18" charset="0"/>
              </a:rPr>
              <a:t>Расходы на  </a:t>
            </a:r>
            <a:r>
              <a:rPr lang="ru-RU" sz="1100" dirty="0">
                <a:latin typeface="Times New Roman" pitchFamily="18" charset="0"/>
                <a:ea typeface="Calibri"/>
                <a:cs typeface="Times New Roman" pitchFamily="18" charset="0"/>
              </a:rPr>
              <a:t>реализацию мероприятий Программы </a:t>
            </a:r>
            <a:r>
              <a:rPr lang="ru-RU" sz="1100" dirty="0" smtClean="0">
                <a:latin typeface="Times New Roman" pitchFamily="18" charset="0"/>
                <a:ea typeface="Calibri"/>
                <a:cs typeface="Times New Roman" pitchFamily="18" charset="0"/>
              </a:rPr>
              <a:t>направлены</a:t>
            </a:r>
            <a:r>
              <a:rPr lang="ru-RU" sz="1100" dirty="0" smtClean="0">
                <a:latin typeface="Times New Roman" pitchFamily="18" charset="0"/>
                <a:ea typeface="Times New Roman"/>
                <a:cs typeface="Times New Roman" pitchFamily="18" charset="0"/>
              </a:rPr>
              <a:t>: </a:t>
            </a:r>
            <a:endParaRPr lang="ru-RU" sz="1100" dirty="0">
              <a:latin typeface="Times New Roman" pitchFamily="18" charset="0"/>
              <a:ea typeface="Calibri"/>
              <a:cs typeface="Times New Roman" pitchFamily="18" charset="0"/>
            </a:endParaRPr>
          </a:p>
          <a:p>
            <a:pPr indent="450215" algn="just">
              <a:spcAft>
                <a:spcPts val="0"/>
              </a:spcAft>
            </a:pPr>
            <a:r>
              <a:rPr lang="ru-RU" sz="1100" dirty="0" smtClean="0">
                <a:latin typeface="Times New Roman" pitchFamily="18" charset="0"/>
                <a:ea typeface="Times New Roman"/>
                <a:cs typeface="Times New Roman" pitchFamily="18" charset="0"/>
              </a:rPr>
              <a:t> - </a:t>
            </a:r>
            <a:r>
              <a:rPr lang="ru-RU" sz="1100" dirty="0">
                <a:latin typeface="Times New Roman" pitchFamily="18" charset="0"/>
                <a:ea typeface="Times New Roman"/>
                <a:cs typeface="Times New Roman" pitchFamily="18" charset="0"/>
              </a:rPr>
              <a:t>в целях повышения профессионального мастерства участковых уполномоченных </a:t>
            </a:r>
            <a:r>
              <a:rPr lang="ru-RU" sz="1100" dirty="0" smtClean="0">
                <a:latin typeface="Times New Roman" pitchFamily="18" charset="0"/>
                <a:ea typeface="Times New Roman"/>
                <a:cs typeface="Times New Roman" pitchFamily="18" charset="0"/>
              </a:rPr>
              <a:t>полиции;</a:t>
            </a:r>
          </a:p>
          <a:p>
            <a:pPr indent="450215" algn="just">
              <a:spcAft>
                <a:spcPts val="0"/>
              </a:spcAft>
            </a:pPr>
            <a:r>
              <a:rPr lang="ru-RU" sz="1100" dirty="0">
                <a:latin typeface="Times New Roman" pitchFamily="18" charset="0"/>
                <a:ea typeface="Times New Roman"/>
                <a:cs typeface="Times New Roman" pitchFamily="18" charset="0"/>
              </a:rPr>
              <a:t>-</a:t>
            </a:r>
            <a:r>
              <a:rPr lang="ru-RU" sz="1100" dirty="0" smtClean="0">
                <a:latin typeface="Times New Roman" pitchFamily="18" charset="0"/>
                <a:ea typeface="Times New Roman"/>
                <a:cs typeface="Times New Roman" pitchFamily="18" charset="0"/>
              </a:rPr>
              <a:t> в </a:t>
            </a:r>
            <a:r>
              <a:rPr lang="ru-RU" sz="1100" dirty="0">
                <a:latin typeface="Times New Roman" pitchFamily="18" charset="0"/>
                <a:ea typeface="Times New Roman"/>
                <a:cs typeface="Times New Roman" pitchFamily="18" charset="0"/>
              </a:rPr>
              <a:t>целях повышения профессионального мастерства инспекторов по делам </a:t>
            </a:r>
            <a:r>
              <a:rPr lang="ru-RU" sz="1100" dirty="0" smtClean="0">
                <a:latin typeface="Times New Roman" pitchFamily="18" charset="0"/>
                <a:ea typeface="Times New Roman"/>
                <a:cs typeface="Times New Roman" pitchFamily="18" charset="0"/>
              </a:rPr>
              <a:t>несовершеннолетних, направление средств </a:t>
            </a:r>
            <a:r>
              <a:rPr lang="ru-RU" sz="1100" dirty="0">
                <a:latin typeface="Times New Roman" pitchFamily="18" charset="0"/>
                <a:ea typeface="Times New Roman"/>
                <a:cs typeface="Times New Roman" pitchFamily="18" charset="0"/>
              </a:rPr>
              <a:t>на поощрение сотрудников полиции, которые показали наивысшие результаты в оперативно-служебной деятельности в </a:t>
            </a:r>
            <a:r>
              <a:rPr lang="ru-RU" sz="1100" dirty="0" smtClean="0">
                <a:latin typeface="Times New Roman" pitchFamily="18" charset="0"/>
                <a:ea typeface="Times New Roman"/>
                <a:cs typeface="Times New Roman" pitchFamily="18" charset="0"/>
              </a:rPr>
              <a:t>2023году</a:t>
            </a:r>
            <a:r>
              <a:rPr lang="ru-RU" sz="1100" dirty="0">
                <a:latin typeface="Times New Roman" pitchFamily="18" charset="0"/>
                <a:ea typeface="Times New Roman"/>
                <a:cs typeface="Times New Roman" pitchFamily="18" charset="0"/>
              </a:rPr>
              <a:t>.</a:t>
            </a:r>
            <a:endParaRPr lang="ru-RU" sz="1100" dirty="0">
              <a:latin typeface="Times New Roman" pitchFamily="18" charset="0"/>
              <a:ea typeface="Calibri"/>
              <a:cs typeface="Times New Roman" pitchFamily="18" charset="0"/>
            </a:endParaRPr>
          </a:p>
          <a:p>
            <a:pPr indent="450215" algn="just">
              <a:spcAft>
                <a:spcPts val="0"/>
              </a:spcAft>
            </a:pPr>
            <a:r>
              <a:rPr lang="ru-RU" sz="1100" dirty="0" smtClean="0">
                <a:latin typeface="Times New Roman" pitchFamily="18" charset="0"/>
                <a:ea typeface="Times New Roman"/>
                <a:cs typeface="Times New Roman" pitchFamily="18" charset="0"/>
              </a:rPr>
              <a:t>  </a:t>
            </a:r>
            <a:r>
              <a:rPr lang="ru-RU" sz="1100" dirty="0">
                <a:latin typeface="Times New Roman" pitchFamily="18" charset="0"/>
                <a:ea typeface="Calibri"/>
                <a:cs typeface="Times New Roman" pitchFamily="18" charset="0"/>
              </a:rPr>
              <a:t>- в целях совершенствования работы действующих и внедрения новых систем видеонаблюдения, видео-фиксации, аппаратно-программных комплексов и устройств экстренной </a:t>
            </a:r>
            <a:r>
              <a:rPr lang="ru-RU" sz="1100" dirty="0" smtClean="0">
                <a:latin typeface="Times New Roman" pitchFamily="18" charset="0"/>
                <a:ea typeface="Calibri"/>
                <a:cs typeface="Times New Roman" pitchFamily="18" charset="0"/>
              </a:rPr>
              <a:t>связи.</a:t>
            </a:r>
            <a:endParaRPr lang="ru-RU" sz="1100" dirty="0">
              <a:latin typeface="Times New Roman" pitchFamily="18" charset="0"/>
              <a:ea typeface="Times New Roman"/>
              <a:cs typeface="Times New Roman" pitchFamily="18" charset="0"/>
            </a:endParaRPr>
          </a:p>
        </p:txBody>
      </p:sp>
      <p:sp>
        <p:nvSpPr>
          <p:cNvPr id="6" name="Блок-схема: альтернативный процесс 5"/>
          <p:cNvSpPr/>
          <p:nvPr/>
        </p:nvSpPr>
        <p:spPr>
          <a:xfrm>
            <a:off x="3491880" y="1165901"/>
            <a:ext cx="4053190" cy="648072"/>
          </a:xfrm>
          <a:prstGeom prst="flowChartAlternateProcess">
            <a:avLst/>
          </a:prstGeom>
          <a:solidFill>
            <a:srgbClr val="E1EBCD"/>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smtClean="0">
                <a:solidFill>
                  <a:srgbClr val="C00000"/>
                </a:solidFill>
                <a:latin typeface="Times New Roman" pitchFamily="18" charset="0"/>
                <a:ea typeface="Calibri"/>
                <a:cs typeface="Times New Roman" pitchFamily="18" charset="0"/>
              </a:rPr>
              <a:t>На  реализацию муниципальной программы в проект бюджета на 2023 год  включены расходы в </a:t>
            </a:r>
            <a:r>
              <a:rPr lang="ru-RU" sz="1400" dirty="0">
                <a:solidFill>
                  <a:srgbClr val="C00000"/>
                </a:solidFill>
                <a:latin typeface="Times New Roman" pitchFamily="18" charset="0"/>
                <a:ea typeface="Calibri"/>
                <a:cs typeface="Times New Roman" pitchFamily="18" charset="0"/>
              </a:rPr>
              <a:t>сумме </a:t>
            </a:r>
            <a:r>
              <a:rPr lang="ru-RU" sz="1400" dirty="0" smtClean="0">
                <a:solidFill>
                  <a:srgbClr val="C00000"/>
                </a:solidFill>
                <a:latin typeface="Times New Roman" pitchFamily="18" charset="0"/>
                <a:ea typeface="Calibri"/>
                <a:cs typeface="Times New Roman" pitchFamily="18" charset="0"/>
              </a:rPr>
              <a:t>200 тыс. руб.</a:t>
            </a:r>
            <a:endParaRPr lang="ru-RU" sz="1400" dirty="0">
              <a:solidFill>
                <a:srgbClr val="C00000"/>
              </a:solidFill>
              <a:latin typeface="Times New Roman" pitchFamily="18" charset="0"/>
              <a:ea typeface="Calibri"/>
              <a:cs typeface="Times New Roman" pitchFamily="18" charset="0"/>
            </a:endParaRPr>
          </a:p>
        </p:txBody>
      </p:sp>
      <p:pic>
        <p:nvPicPr>
          <p:cNvPr id="3" name="Picture 11" descr="C:\Program Files\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07" y="34785"/>
            <a:ext cx="2304256" cy="222382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0263" y="3645024"/>
            <a:ext cx="5695874" cy="1323439"/>
          </a:xfrm>
          <a:prstGeom prst="rect">
            <a:avLst/>
          </a:prstGeom>
        </p:spPr>
        <p:txBody>
          <a:bodyPr wrap="square">
            <a:spAutoFit/>
          </a:bodyPr>
          <a:lstStyle/>
          <a:p>
            <a:pPr lvl="0" indent="450215"/>
            <a:r>
              <a:rPr lang="ru-RU" sz="2000" b="1" dirty="0">
                <a:solidFill>
                  <a:srgbClr val="C00000"/>
                </a:solidFill>
                <a:latin typeface="Times New Roman" pitchFamily="18" charset="0"/>
                <a:ea typeface="Calibri"/>
                <a:cs typeface="Times New Roman" pitchFamily="18" charset="0"/>
              </a:rPr>
              <a:t>Муниципальная программа </a:t>
            </a:r>
            <a:br>
              <a:rPr lang="ru-RU" sz="2000" b="1" dirty="0">
                <a:solidFill>
                  <a:srgbClr val="C00000"/>
                </a:solidFill>
                <a:latin typeface="Times New Roman" pitchFamily="18" charset="0"/>
                <a:ea typeface="Calibri"/>
                <a:cs typeface="Times New Roman" pitchFamily="18" charset="0"/>
              </a:rPr>
            </a:br>
            <a:r>
              <a:rPr lang="ru-RU" sz="2000" b="1" dirty="0">
                <a:solidFill>
                  <a:srgbClr val="C00000"/>
                </a:solidFill>
                <a:latin typeface="Times New Roman" pitchFamily="18" charset="0"/>
                <a:ea typeface="Calibri"/>
                <a:cs typeface="Times New Roman" pitchFamily="18" charset="0"/>
              </a:rPr>
              <a:t>«Развитие физической культуры и спорта </a:t>
            </a:r>
            <a:r>
              <a:rPr lang="ru-RU" sz="2000" b="1" dirty="0" smtClean="0">
                <a:solidFill>
                  <a:srgbClr val="C00000"/>
                </a:solidFill>
                <a:latin typeface="Times New Roman" pitchFamily="18" charset="0"/>
                <a:ea typeface="Calibri"/>
                <a:cs typeface="Times New Roman" pitchFamily="18" charset="0"/>
              </a:rPr>
              <a:t>в </a:t>
            </a:r>
            <a:r>
              <a:rPr lang="ru-RU" sz="2000" b="1" dirty="0">
                <a:solidFill>
                  <a:srgbClr val="C00000"/>
                </a:solidFill>
                <a:latin typeface="Times New Roman" pitchFamily="18" charset="0"/>
                <a:ea typeface="Calibri"/>
                <a:cs typeface="Times New Roman" pitchFamily="18" charset="0"/>
              </a:rPr>
              <a:t>Зеленчукском муниципальном районе»</a:t>
            </a:r>
            <a:r>
              <a:rPr lang="ru-RU" sz="2000" dirty="0">
                <a:solidFill>
                  <a:srgbClr val="C00000"/>
                </a:solidFill>
                <a:latin typeface="Times New Roman" pitchFamily="18" charset="0"/>
                <a:ea typeface="Calibri"/>
                <a:cs typeface="Times New Roman" pitchFamily="18" charset="0"/>
              </a:rPr>
              <a:t/>
            </a:r>
            <a:br>
              <a:rPr lang="ru-RU" sz="2000" dirty="0">
                <a:solidFill>
                  <a:srgbClr val="C00000"/>
                </a:solidFill>
                <a:latin typeface="Times New Roman" pitchFamily="18" charset="0"/>
                <a:ea typeface="Calibri"/>
                <a:cs typeface="Times New Roman" pitchFamily="18" charset="0"/>
              </a:rPr>
            </a:br>
            <a:endParaRPr lang="ru-RU" sz="2000" dirty="0">
              <a:solidFill>
                <a:srgbClr val="C00000"/>
              </a:solidFill>
              <a:latin typeface="Times New Roman" pitchFamily="18" charset="0"/>
              <a:cs typeface="Times New Roman" pitchFamily="18" charset="0"/>
            </a:endParaRPr>
          </a:p>
        </p:txBody>
      </p:sp>
      <p:sp>
        <p:nvSpPr>
          <p:cNvPr id="7" name="Блок-схема: альтернативный процесс 6"/>
          <p:cNvSpPr/>
          <p:nvPr/>
        </p:nvSpPr>
        <p:spPr>
          <a:xfrm>
            <a:off x="359668" y="4644427"/>
            <a:ext cx="4053190" cy="648072"/>
          </a:xfrm>
          <a:prstGeom prst="flowChartAlternateProcess">
            <a:avLst/>
          </a:prstGeom>
          <a:solidFill>
            <a:srgbClr val="E1EBCD"/>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smtClean="0">
                <a:solidFill>
                  <a:srgbClr val="C00000"/>
                </a:solidFill>
                <a:latin typeface="Times New Roman" pitchFamily="18" charset="0"/>
                <a:ea typeface="Calibri"/>
                <a:cs typeface="Times New Roman" pitchFamily="18" charset="0"/>
              </a:rPr>
              <a:t>На  реализацию муниципальной программы в проект бюджета на 2023 год  включены расходы в </a:t>
            </a:r>
            <a:r>
              <a:rPr lang="ru-RU" sz="1400" dirty="0">
                <a:solidFill>
                  <a:srgbClr val="C00000"/>
                </a:solidFill>
                <a:latin typeface="Times New Roman" pitchFamily="18" charset="0"/>
                <a:ea typeface="Calibri"/>
                <a:cs typeface="Times New Roman" pitchFamily="18" charset="0"/>
              </a:rPr>
              <a:t>сумме </a:t>
            </a:r>
            <a:r>
              <a:rPr lang="ru-RU" sz="1400" dirty="0" smtClean="0">
                <a:solidFill>
                  <a:srgbClr val="C00000"/>
                </a:solidFill>
                <a:latin typeface="Times New Roman" pitchFamily="18" charset="0"/>
                <a:ea typeface="Calibri"/>
                <a:cs typeface="Times New Roman" pitchFamily="18" charset="0"/>
              </a:rPr>
              <a:t>175 тыс. руб</a:t>
            </a:r>
            <a:r>
              <a:rPr lang="ru-RU" sz="1400" dirty="0" smtClean="0">
                <a:ea typeface="Calibri"/>
                <a:cs typeface="Times New Roman"/>
              </a:rPr>
              <a:t>.</a:t>
            </a:r>
            <a:endParaRPr lang="ru-RU" sz="1400" dirty="0">
              <a:ea typeface="Calibri"/>
              <a:cs typeface="Times New Roman"/>
            </a:endParaRPr>
          </a:p>
        </p:txBody>
      </p:sp>
      <p:sp>
        <p:nvSpPr>
          <p:cNvPr id="8" name="Загнутый угол 7"/>
          <p:cNvSpPr/>
          <p:nvPr/>
        </p:nvSpPr>
        <p:spPr>
          <a:xfrm>
            <a:off x="1652599" y="5517232"/>
            <a:ext cx="7431059" cy="1200329"/>
          </a:xfrm>
          <a:prstGeom prst="foldedCorner">
            <a:avLst>
              <a:gd name="adj" fmla="val 0"/>
            </a:avLst>
          </a:prstGeom>
          <a:solidFill>
            <a:schemeClr val="accent1">
              <a:lumMod val="20000"/>
              <a:lumOff val="80000"/>
            </a:schemeClr>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spcAft>
                <a:spcPts val="0"/>
              </a:spcAft>
            </a:pPr>
            <a:r>
              <a:rPr lang="ru-RU" sz="1200" dirty="0" smtClean="0">
                <a:latin typeface="Times New Roman"/>
                <a:ea typeface="Times New Roman"/>
                <a:cs typeface="Times New Roman"/>
              </a:rPr>
              <a:t>Расходы направлены на реализацию мероприятий </a:t>
            </a:r>
            <a:r>
              <a:rPr lang="ru-RU" sz="1200" dirty="0">
                <a:latin typeface="Times New Roman"/>
                <a:ea typeface="Times New Roman"/>
                <a:cs typeface="Times New Roman"/>
              </a:rPr>
              <a:t>данной программы </a:t>
            </a:r>
            <a:r>
              <a:rPr lang="ru-RU" sz="1200" dirty="0" smtClean="0">
                <a:latin typeface="Times New Roman"/>
                <a:ea typeface="Times New Roman"/>
                <a:cs typeface="Times New Roman"/>
              </a:rPr>
              <a:t>- проведение </a:t>
            </a:r>
            <a:r>
              <a:rPr lang="ru-RU" sz="1200" dirty="0">
                <a:latin typeface="Times New Roman"/>
                <a:ea typeface="Times New Roman"/>
                <a:cs typeface="Times New Roman"/>
              </a:rPr>
              <a:t>спортивных мероприятий по баскетболу, волейболу, футболу, легкой атлетике, шахматам, настольному теннису, вольной борьбе. </a:t>
            </a:r>
            <a:r>
              <a:rPr lang="ru-RU" sz="1200" dirty="0" smtClean="0">
                <a:latin typeface="Times New Roman"/>
                <a:ea typeface="Calibri"/>
                <a:cs typeface="Times New Roman"/>
              </a:rPr>
              <a:t> </a:t>
            </a:r>
            <a:r>
              <a:rPr lang="ru-RU" sz="1200" dirty="0">
                <a:latin typeface="Times New Roman"/>
                <a:ea typeface="Calibri"/>
                <a:cs typeface="Times New Roman"/>
              </a:rPr>
              <a:t>К целевым показателям социально-экономической эффективности программы относятся:</a:t>
            </a:r>
            <a:endParaRPr lang="ru-RU" sz="1200" dirty="0">
              <a:latin typeface="Calibri"/>
              <a:ea typeface="Calibri"/>
              <a:cs typeface="Times New Roman"/>
            </a:endParaRPr>
          </a:p>
          <a:p>
            <a:pPr indent="431800" algn="just">
              <a:spcAft>
                <a:spcPts val="0"/>
              </a:spcAft>
            </a:pPr>
            <a:r>
              <a:rPr lang="ru-RU" sz="1200" dirty="0">
                <a:latin typeface="Times New Roman"/>
                <a:ea typeface="Times New Roman"/>
              </a:rPr>
              <a:t>-увеличение доли жителей района, систематически занимающихся физической культурой и спортом; </a:t>
            </a:r>
          </a:p>
          <a:p>
            <a:pPr indent="431800" algn="just">
              <a:spcAft>
                <a:spcPts val="0"/>
              </a:spcAft>
            </a:pPr>
            <a:r>
              <a:rPr lang="ru-RU" sz="1200" dirty="0">
                <a:latin typeface="Times New Roman"/>
                <a:ea typeface="Times New Roman"/>
              </a:rPr>
              <a:t>- увеличение количества детей и подростков, занимающихся спортом;</a:t>
            </a:r>
          </a:p>
          <a:p>
            <a:pPr indent="431800" algn="just">
              <a:spcAft>
                <a:spcPts val="0"/>
              </a:spcAft>
            </a:pPr>
            <a:r>
              <a:rPr lang="ru-RU" sz="1200" dirty="0">
                <a:latin typeface="Times New Roman"/>
                <a:ea typeface="Times New Roman"/>
              </a:rPr>
              <a:t>- увеличение количества спортивных сооружений в районе. </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5" y="3429000"/>
            <a:ext cx="3524391" cy="202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07" y="5404751"/>
            <a:ext cx="1465657" cy="130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464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834123" y="260648"/>
            <a:ext cx="6202374" cy="17281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smtClean="0">
                <a:solidFill>
                  <a:srgbClr val="C00000"/>
                </a:solidFill>
                <a:latin typeface="Times New Roman" pitchFamily="18" charset="0"/>
                <a:ea typeface="Calibri"/>
                <a:cs typeface="Times New Roman" pitchFamily="18" charset="0"/>
              </a:rPr>
              <a:t>Муниципальная программа </a:t>
            </a:r>
            <a:br>
              <a:rPr lang="ru-RU" sz="2000" b="1" dirty="0" smtClean="0">
                <a:solidFill>
                  <a:srgbClr val="C00000"/>
                </a:solidFill>
                <a:latin typeface="Times New Roman" pitchFamily="18" charset="0"/>
                <a:ea typeface="Calibri"/>
                <a:cs typeface="Times New Roman" pitchFamily="18" charset="0"/>
              </a:rPr>
            </a:br>
            <a:r>
              <a:rPr lang="ru-RU" sz="2000" b="1" dirty="0" smtClean="0">
                <a:solidFill>
                  <a:srgbClr val="C00000"/>
                </a:solidFill>
                <a:latin typeface="Times New Roman" pitchFamily="18" charset="0"/>
                <a:ea typeface="Calibri"/>
                <a:cs typeface="Times New Roman" pitchFamily="18" charset="0"/>
              </a:rPr>
              <a:t>«Профилактика употребления наркотических средств, психотропных веществ и их прекурсоров подростками и молодежью Зеленчукского муниципального района»</a:t>
            </a:r>
            <a:endParaRPr lang="ru-RU" sz="2000" dirty="0">
              <a:solidFill>
                <a:srgbClr val="C00000"/>
              </a:solidFill>
              <a:latin typeface="Times New Roman" pitchFamily="18" charset="0"/>
              <a:ea typeface="Calibri"/>
              <a:cs typeface="Times New Roman" pitchFamily="18" charset="0"/>
            </a:endParaRPr>
          </a:p>
        </p:txBody>
      </p:sp>
      <p:sp>
        <p:nvSpPr>
          <p:cNvPr id="4" name="Загнутый угол 3"/>
          <p:cNvSpPr/>
          <p:nvPr/>
        </p:nvSpPr>
        <p:spPr>
          <a:xfrm>
            <a:off x="827584" y="2889240"/>
            <a:ext cx="7776864" cy="1277273"/>
          </a:xfrm>
          <a:prstGeom prst="foldedCorner">
            <a:avLst>
              <a:gd name="adj" fmla="val 0"/>
            </a:avLst>
          </a:prstGeom>
          <a:solidFill>
            <a:schemeClr val="accent4">
              <a:lumMod val="20000"/>
              <a:lumOff val="80000"/>
            </a:schemeClr>
          </a:solidFill>
          <a:ln>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450215" algn="ctr">
              <a:spcAft>
                <a:spcPts val="0"/>
              </a:spcAft>
            </a:pPr>
            <a:r>
              <a:rPr lang="ru-RU" sz="1100" dirty="0" smtClean="0">
                <a:latin typeface="Times New Roman" pitchFamily="18" charset="0"/>
                <a:ea typeface="Calibri"/>
                <a:cs typeface="Times New Roman" pitchFamily="18" charset="0"/>
              </a:rPr>
              <a:t>Для </a:t>
            </a:r>
            <a:r>
              <a:rPr lang="ru-RU" sz="1100" dirty="0">
                <a:latin typeface="Times New Roman" pitchFamily="18" charset="0"/>
                <a:ea typeface="Calibri"/>
                <a:cs typeface="Times New Roman" pitchFamily="18" charset="0"/>
              </a:rPr>
              <a:t>реализации мероприятий программы ежеквартально </a:t>
            </a:r>
            <a:r>
              <a:rPr lang="ru-RU" sz="1100" dirty="0" smtClean="0">
                <a:latin typeface="Times New Roman" pitchFamily="18" charset="0"/>
                <a:ea typeface="Calibri"/>
                <a:cs typeface="Times New Roman" pitchFamily="18" charset="0"/>
              </a:rPr>
              <a:t>проходить </a:t>
            </a:r>
            <a:r>
              <a:rPr lang="ru-RU" sz="1100" dirty="0">
                <a:latin typeface="Times New Roman" pitchFamily="18" charset="0"/>
                <a:ea typeface="Calibri"/>
                <a:cs typeface="Times New Roman" pitchFamily="18" charset="0"/>
              </a:rPr>
              <a:t>заседания антинаркотической комиссии Зеленчукского муниципального района по вопросам координации усилий в сфере профилактики наркомании.</a:t>
            </a:r>
            <a:r>
              <a:rPr lang="ru-RU" sz="1100" b="1" dirty="0">
                <a:latin typeface="Times New Roman" pitchFamily="18" charset="0"/>
                <a:ea typeface="Calibri"/>
                <a:cs typeface="Times New Roman" pitchFamily="18" charset="0"/>
              </a:rPr>
              <a:t> </a:t>
            </a:r>
            <a:r>
              <a:rPr lang="ru-RU" sz="1100" dirty="0">
                <a:latin typeface="Times New Roman" pitchFamily="18" charset="0"/>
                <a:ea typeface="Calibri"/>
                <a:cs typeface="Times New Roman" pitchFamily="18" charset="0"/>
              </a:rPr>
              <a:t>В целях выявления и постановки на учет несовершеннолетних, употребляющих наркотические средства МВД РФ совместно со службами УУП, ППС, ОВО, ОУР регулярно </a:t>
            </a:r>
            <a:r>
              <a:rPr lang="ru-RU" sz="1100" dirty="0" smtClean="0">
                <a:latin typeface="Times New Roman" pitchFamily="18" charset="0"/>
                <a:ea typeface="Calibri"/>
                <a:cs typeface="Times New Roman" pitchFamily="18" charset="0"/>
              </a:rPr>
              <a:t>проводить </a:t>
            </a:r>
            <a:r>
              <a:rPr lang="ru-RU" sz="1100" dirty="0">
                <a:latin typeface="Times New Roman" pitchFamily="18" charset="0"/>
                <a:ea typeface="Calibri"/>
                <a:cs typeface="Times New Roman" pitchFamily="18" charset="0"/>
              </a:rPr>
              <a:t>проверки мест массового скопления молодежи на предмет выявления фактов сбыта наркотических средств и психотропных веществ несовершеннолетними. В течение </a:t>
            </a:r>
            <a:r>
              <a:rPr lang="ru-RU" sz="1100" dirty="0" smtClean="0">
                <a:latin typeface="Times New Roman" pitchFamily="18" charset="0"/>
                <a:ea typeface="Calibri"/>
                <a:cs typeface="Times New Roman" pitchFamily="18" charset="0"/>
              </a:rPr>
              <a:t>2017 </a:t>
            </a:r>
            <a:r>
              <a:rPr lang="ru-RU" sz="1100" dirty="0">
                <a:latin typeface="Times New Roman" pitchFamily="18" charset="0"/>
                <a:ea typeface="Calibri"/>
                <a:cs typeface="Times New Roman" pitchFamily="18" charset="0"/>
              </a:rPr>
              <a:t>года важное внимание </a:t>
            </a:r>
            <a:r>
              <a:rPr lang="ru-RU" sz="1100" dirty="0" smtClean="0">
                <a:latin typeface="Times New Roman" pitchFamily="18" charset="0"/>
                <a:ea typeface="Calibri"/>
                <a:cs typeface="Times New Roman" pitchFamily="18" charset="0"/>
              </a:rPr>
              <a:t>уделять </a:t>
            </a:r>
            <a:r>
              <a:rPr lang="ru-RU" sz="1100" dirty="0">
                <a:latin typeface="Times New Roman" pitchFamily="18" charset="0"/>
                <a:ea typeface="Calibri"/>
                <a:cs typeface="Times New Roman" pitchFamily="18" charset="0"/>
              </a:rPr>
              <a:t>межведомственному взаимодействию. В целях выработки единой концепции и координации деятельности в сфере незаконного оборота наркотиков на регулярной основе </a:t>
            </a:r>
            <a:r>
              <a:rPr lang="ru-RU" sz="1100" dirty="0" smtClean="0">
                <a:latin typeface="Times New Roman" pitchFamily="18" charset="0"/>
                <a:ea typeface="Calibri"/>
                <a:cs typeface="Times New Roman" pitchFamily="18" charset="0"/>
              </a:rPr>
              <a:t>проводить </a:t>
            </a:r>
            <a:r>
              <a:rPr lang="ru-RU" sz="1100" dirty="0">
                <a:latin typeface="Times New Roman" pitchFamily="18" charset="0"/>
                <a:ea typeface="Calibri"/>
                <a:cs typeface="Times New Roman" pitchFamily="18" charset="0"/>
              </a:rPr>
              <a:t>рабочие встречи с сотрудниками УФСКН РФ по КЧР</a:t>
            </a:r>
            <a:r>
              <a:rPr lang="ru-RU" sz="1100" dirty="0" smtClean="0">
                <a:latin typeface="Times New Roman" pitchFamily="18" charset="0"/>
                <a:ea typeface="Calibri"/>
                <a:cs typeface="Times New Roman" pitchFamily="18" charset="0"/>
              </a:rPr>
              <a:t>.. </a:t>
            </a:r>
            <a:endParaRPr lang="ru-RU" sz="1100" dirty="0">
              <a:effectLst/>
              <a:latin typeface="Times New Roman" pitchFamily="18" charset="0"/>
              <a:ea typeface="Calibri"/>
              <a:cs typeface="Times New Roman" pitchFamily="18" charset="0"/>
            </a:endParaRPr>
          </a:p>
        </p:txBody>
      </p:sp>
      <p:sp>
        <p:nvSpPr>
          <p:cNvPr id="8" name="Блок-схема: альтернативный процесс 7"/>
          <p:cNvSpPr/>
          <p:nvPr/>
        </p:nvSpPr>
        <p:spPr>
          <a:xfrm>
            <a:off x="3975194" y="1952836"/>
            <a:ext cx="4053190" cy="756084"/>
          </a:xfrm>
          <a:prstGeom prst="flowChartAlternateProcess">
            <a:avLst/>
          </a:prstGeom>
          <a:solidFill>
            <a:srgbClr val="E1EBCD"/>
          </a:solidFill>
          <a:ln/>
        </p:spPr>
        <p:style>
          <a:lnRef idx="1">
            <a:schemeClr val="accent6"/>
          </a:lnRef>
          <a:fillRef idx="2">
            <a:schemeClr val="accent6"/>
          </a:fillRef>
          <a:effectRef idx="1">
            <a:schemeClr val="accent6"/>
          </a:effectRef>
          <a:fontRef idx="minor">
            <a:schemeClr val="dk1"/>
          </a:fontRef>
        </p:style>
        <p:txBody>
          <a:bodyPr rtlCol="0" anchor="ctr"/>
          <a:lstStyle/>
          <a:p>
            <a:pPr indent="450215" algn="ctr">
              <a:spcAft>
                <a:spcPts val="0"/>
              </a:spcAft>
            </a:pPr>
            <a:r>
              <a:rPr lang="ru-RU" sz="1400" dirty="0" smtClean="0">
                <a:solidFill>
                  <a:srgbClr val="C00000"/>
                </a:solidFill>
                <a:latin typeface="Times New Roman" pitchFamily="18" charset="0"/>
                <a:ea typeface="Calibri"/>
                <a:cs typeface="Times New Roman" pitchFamily="18" charset="0"/>
              </a:rPr>
              <a:t>На  реализацию муниципальной программы в проект бюджета на 2023 год  включены расходы в </a:t>
            </a:r>
            <a:r>
              <a:rPr lang="ru-RU" sz="1400" dirty="0">
                <a:solidFill>
                  <a:srgbClr val="C00000"/>
                </a:solidFill>
                <a:latin typeface="Times New Roman" pitchFamily="18" charset="0"/>
                <a:ea typeface="Calibri"/>
                <a:cs typeface="Times New Roman" pitchFamily="18" charset="0"/>
              </a:rPr>
              <a:t>сумме </a:t>
            </a:r>
            <a:r>
              <a:rPr lang="ru-RU" sz="1400" dirty="0" smtClean="0">
                <a:solidFill>
                  <a:srgbClr val="C00000"/>
                </a:solidFill>
                <a:latin typeface="Times New Roman" pitchFamily="18" charset="0"/>
                <a:ea typeface="Calibri"/>
                <a:cs typeface="Times New Roman" pitchFamily="18" charset="0"/>
              </a:rPr>
              <a:t>19 тыс. руб</a:t>
            </a:r>
            <a:r>
              <a:rPr lang="ru-RU" sz="1400" dirty="0" smtClean="0">
                <a:ea typeface="Calibri"/>
                <a:cs typeface="Times New Roman"/>
              </a:rPr>
              <a:t>.</a:t>
            </a:r>
            <a:endParaRPr lang="ru-RU" sz="1400" dirty="0">
              <a:ea typeface="Calibri"/>
              <a:cs typeface="Times New Roman"/>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11" y="116632"/>
            <a:ext cx="281060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467544" y="4293096"/>
            <a:ext cx="8136904" cy="1015663"/>
          </a:xfrm>
          <a:prstGeom prst="rect">
            <a:avLst/>
          </a:prstGeom>
        </p:spPr>
        <p:txBody>
          <a:bodyPr wrap="square">
            <a:spAutoFit/>
          </a:bodyPr>
          <a:lstStyle/>
          <a:p>
            <a:pPr algn="ctr"/>
            <a:r>
              <a:rPr lang="ru-RU" sz="2000" b="1" dirty="0">
                <a:solidFill>
                  <a:srgbClr val="C00000"/>
                </a:solidFill>
                <a:latin typeface="Times New Roman" pitchFamily="18" charset="0"/>
                <a:cs typeface="Times New Roman" pitchFamily="18" charset="0"/>
              </a:rPr>
              <a:t>Муниципальная программа «Развитие и становление Зеленчукского районного общества Баталпашинского казачьего отдела Кубанского казачьего </a:t>
            </a:r>
            <a:r>
              <a:rPr lang="ru-RU" sz="2000" b="1" dirty="0" smtClean="0">
                <a:solidFill>
                  <a:srgbClr val="C00000"/>
                </a:solidFill>
                <a:latin typeface="Times New Roman" pitchFamily="18" charset="0"/>
                <a:cs typeface="Times New Roman" pitchFamily="18" charset="0"/>
              </a:rPr>
              <a:t>войска»</a:t>
            </a:r>
            <a:endParaRPr lang="ru-RU" sz="2000" b="1" dirty="0">
              <a:solidFill>
                <a:srgbClr val="C00000"/>
              </a:solidFill>
              <a:latin typeface="Times New Roman" pitchFamily="18" charset="0"/>
              <a:cs typeface="Times New Roman" pitchFamily="18" charset="0"/>
            </a:endParaRPr>
          </a:p>
        </p:txBody>
      </p:sp>
      <p:sp>
        <p:nvSpPr>
          <p:cNvPr id="13" name="Скругленная прямоугольная выноска 12"/>
          <p:cNvSpPr/>
          <p:nvPr/>
        </p:nvSpPr>
        <p:spPr>
          <a:xfrm>
            <a:off x="460854" y="5335798"/>
            <a:ext cx="4752528" cy="1296144"/>
          </a:xfrm>
          <a:prstGeom prst="wedgeRoundRectCallout">
            <a:avLst>
              <a:gd name="adj1" fmla="val 48493"/>
              <a:gd name="adj2" fmla="val 38509"/>
              <a:gd name="adj3" fmla="val 16667"/>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100" dirty="0" smtClean="0">
                <a:latin typeface="Times New Roman" pitchFamily="18" charset="0"/>
                <a:cs typeface="Times New Roman" pitchFamily="18" charset="0"/>
              </a:rPr>
              <a:t>В проект бюджета включено 200 тыс. руб. Расходы направлены на реализацию в Зеленчукском муниципальном районе политики по возрождению и развитию казачества, развитие системы патриотического воспитания молодежи, возрождение традиционной культуры казачества, развитие физической культуры и спорта, сохранение культурных ценностей,  повышение эффективности процесса возрождения и становления казачества. </a:t>
            </a:r>
            <a:endParaRPr lang="ru-RU" sz="1100" dirty="0">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5073638"/>
            <a:ext cx="2700301" cy="155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7625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48093" y="183044"/>
            <a:ext cx="5915000" cy="922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2000" b="1" dirty="0" smtClean="0">
                <a:solidFill>
                  <a:srgbClr val="C00000"/>
                </a:solidFill>
                <a:latin typeface="Times New Roman" pitchFamily="18" charset="0"/>
                <a:ea typeface="Calibri"/>
                <a:cs typeface="Times New Roman" pitchFamily="18" charset="0"/>
              </a:rPr>
              <a:t>Муниципальная программа</a:t>
            </a:r>
            <a:br>
              <a:rPr lang="ru-RU" sz="2000" b="1" dirty="0" smtClean="0">
                <a:solidFill>
                  <a:srgbClr val="C00000"/>
                </a:solidFill>
                <a:latin typeface="Times New Roman" pitchFamily="18" charset="0"/>
                <a:ea typeface="Calibri"/>
                <a:cs typeface="Times New Roman" pitchFamily="18" charset="0"/>
              </a:rPr>
            </a:br>
            <a:r>
              <a:rPr lang="ru-RU" sz="2000" b="1" dirty="0" smtClean="0">
                <a:solidFill>
                  <a:srgbClr val="C00000"/>
                </a:solidFill>
                <a:latin typeface="Times New Roman" pitchFamily="18" charset="0"/>
                <a:ea typeface="Calibri"/>
                <a:cs typeface="Times New Roman" pitchFamily="18" charset="0"/>
              </a:rPr>
              <a:t> «Управление муниципальными финансами </a:t>
            </a:r>
            <a:r>
              <a:rPr lang="ru-RU" sz="2000" dirty="0" smtClean="0">
                <a:solidFill>
                  <a:srgbClr val="C00000"/>
                </a:solidFill>
                <a:latin typeface="Times New Roman" pitchFamily="18" charset="0"/>
                <a:ea typeface="Calibri"/>
                <a:cs typeface="Times New Roman" pitchFamily="18" charset="0"/>
              </a:rPr>
              <a:t/>
            </a:r>
            <a:br>
              <a:rPr lang="ru-RU" sz="2000" dirty="0" smtClean="0">
                <a:solidFill>
                  <a:srgbClr val="C00000"/>
                </a:solidFill>
                <a:latin typeface="Times New Roman" pitchFamily="18" charset="0"/>
                <a:ea typeface="Calibri"/>
                <a:cs typeface="Times New Roman" pitchFamily="18" charset="0"/>
              </a:rPr>
            </a:br>
            <a:r>
              <a:rPr lang="ru-RU" sz="2000" b="1" dirty="0" smtClean="0">
                <a:solidFill>
                  <a:srgbClr val="C00000"/>
                </a:solidFill>
                <a:latin typeface="Times New Roman" pitchFamily="18" charset="0"/>
                <a:ea typeface="Calibri"/>
                <a:cs typeface="Times New Roman" pitchFamily="18" charset="0"/>
              </a:rPr>
              <a:t>Зеленчукского муниципального района»</a:t>
            </a:r>
            <a:r>
              <a:rPr lang="ru-RU" sz="2000" dirty="0" smtClean="0">
                <a:solidFill>
                  <a:srgbClr val="C00000"/>
                </a:solidFill>
                <a:latin typeface="Times New Roman" pitchFamily="18" charset="0"/>
                <a:ea typeface="Calibri"/>
                <a:cs typeface="Times New Roman" pitchFamily="18" charset="0"/>
              </a:rPr>
              <a:t/>
            </a:r>
            <a:br>
              <a:rPr lang="ru-RU" sz="2000" dirty="0" smtClean="0">
                <a:solidFill>
                  <a:srgbClr val="C00000"/>
                </a:solidFill>
                <a:latin typeface="Times New Roman" pitchFamily="18" charset="0"/>
                <a:ea typeface="Calibri"/>
                <a:cs typeface="Times New Roman" pitchFamily="18" charset="0"/>
              </a:rPr>
            </a:br>
            <a:endParaRPr lang="ru-RU" sz="2000" dirty="0">
              <a:solidFill>
                <a:srgbClr val="C00000"/>
              </a:solidFill>
              <a:latin typeface="Times New Roman" pitchFamily="18" charset="0"/>
              <a:cs typeface="Times New Roman" pitchFamily="18" charset="0"/>
            </a:endParaRPr>
          </a:p>
        </p:txBody>
      </p:sp>
      <p:sp>
        <p:nvSpPr>
          <p:cNvPr id="4" name="Прямоугольная выноска 3"/>
          <p:cNvSpPr/>
          <p:nvPr/>
        </p:nvSpPr>
        <p:spPr>
          <a:xfrm>
            <a:off x="2987824" y="1268760"/>
            <a:ext cx="5832648" cy="1631216"/>
          </a:xfrm>
          <a:prstGeom prst="wedgeRectCallout">
            <a:avLst>
              <a:gd name="adj1" fmla="val -22013"/>
              <a:gd name="adj2" fmla="val 50445"/>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indent="450215" algn="just"/>
            <a:r>
              <a:rPr lang="ru-RU" sz="1200" dirty="0">
                <a:latin typeface="Times New Roman"/>
                <a:ea typeface="Times New Roman"/>
              </a:rPr>
              <a:t>Поставленные цели и задачи муниципальной программы </a:t>
            </a:r>
            <a:r>
              <a:rPr lang="ru-RU" sz="1200" dirty="0" smtClean="0">
                <a:latin typeface="Times New Roman"/>
                <a:ea typeface="Times New Roman"/>
              </a:rPr>
              <a:t>должны соответствовать социально - экономическим </a:t>
            </a:r>
            <a:r>
              <a:rPr lang="ru-RU" sz="1200" dirty="0">
                <a:latin typeface="Times New Roman"/>
                <a:ea typeface="Times New Roman"/>
              </a:rPr>
              <a:t>приоритетам Зеленчукского муниципального района. Целью муниципальной программы является обеспечение долгосрочной сбалансированности и устойчивости бюджета Зеленчукского муниципального района, повышение качества и прозрачности управления муниципальными финансами</a:t>
            </a:r>
            <a:r>
              <a:rPr lang="ru-RU" sz="1200" dirty="0" smtClean="0">
                <a:latin typeface="Times New Roman"/>
                <a:ea typeface="Times New Roman"/>
              </a:rPr>
              <a:t>. </a:t>
            </a:r>
            <a:r>
              <a:rPr lang="ru-RU" sz="1200" dirty="0">
                <a:solidFill>
                  <a:schemeClr val="tx1"/>
                </a:solidFill>
                <a:latin typeface="Times New Roman" pitchFamily="18" charset="0"/>
                <a:ea typeface="Calibri"/>
                <a:cs typeface="Times New Roman" pitchFamily="18" charset="0"/>
              </a:rPr>
              <a:t>На  реализацию муниципальной программы в проект бюджета на </a:t>
            </a:r>
            <a:r>
              <a:rPr lang="ru-RU" sz="1200" dirty="0" smtClean="0">
                <a:solidFill>
                  <a:schemeClr val="tx1"/>
                </a:solidFill>
                <a:latin typeface="Times New Roman" pitchFamily="18" charset="0"/>
                <a:ea typeface="Calibri"/>
                <a:cs typeface="Times New Roman" pitchFamily="18" charset="0"/>
              </a:rPr>
              <a:t>2023 </a:t>
            </a:r>
            <a:r>
              <a:rPr lang="ru-RU" sz="1200" dirty="0">
                <a:solidFill>
                  <a:schemeClr val="tx1"/>
                </a:solidFill>
                <a:latin typeface="Times New Roman" pitchFamily="18" charset="0"/>
                <a:ea typeface="Calibri"/>
                <a:cs typeface="Times New Roman" pitchFamily="18" charset="0"/>
              </a:rPr>
              <a:t>год  включены расходы в сумме </a:t>
            </a:r>
            <a:r>
              <a:rPr lang="ru-RU" sz="1200" dirty="0" smtClean="0">
                <a:solidFill>
                  <a:schemeClr val="tx1"/>
                </a:solidFill>
                <a:latin typeface="Times New Roman" pitchFamily="18" charset="0"/>
                <a:ea typeface="Calibri"/>
                <a:cs typeface="Times New Roman" pitchFamily="18" charset="0"/>
              </a:rPr>
              <a:t>11565,4тыс</a:t>
            </a:r>
            <a:r>
              <a:rPr lang="ru-RU" sz="1200" dirty="0">
                <a:solidFill>
                  <a:schemeClr val="tx1"/>
                </a:solidFill>
                <a:latin typeface="Times New Roman" pitchFamily="18" charset="0"/>
                <a:ea typeface="Calibri"/>
                <a:cs typeface="Times New Roman" pitchFamily="18" charset="0"/>
              </a:rPr>
              <a:t>. руб</a:t>
            </a:r>
            <a:r>
              <a:rPr lang="ru-RU" sz="1200" dirty="0">
                <a:solidFill>
                  <a:schemeClr val="tx1"/>
                </a:solidFill>
                <a:ea typeface="Calibri"/>
                <a:cs typeface="Times New Roman"/>
              </a:rPr>
              <a:t>.</a:t>
            </a:r>
          </a:p>
          <a:p>
            <a:pPr indent="450215" algn="just">
              <a:spcAft>
                <a:spcPts val="0"/>
              </a:spcAft>
            </a:pPr>
            <a:endParaRPr lang="ru-RU" sz="1200" dirty="0">
              <a:effectLst/>
              <a:latin typeface="Arial"/>
              <a:ea typeface="Times New Roman"/>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89" y="260648"/>
            <a:ext cx="2736304" cy="225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4561" y="3068960"/>
            <a:ext cx="6048672" cy="1323439"/>
          </a:xfrm>
          <a:prstGeom prst="rect">
            <a:avLst/>
          </a:prstGeom>
        </p:spPr>
        <p:txBody>
          <a:bodyPr wrap="square">
            <a:spAutoFit/>
          </a:bodyPr>
          <a:lstStyle/>
          <a:p>
            <a:pPr algn="ctr"/>
            <a:r>
              <a:rPr lang="ru-RU" sz="2000" b="1" dirty="0">
                <a:solidFill>
                  <a:srgbClr val="C00000"/>
                </a:solidFill>
                <a:latin typeface="Times New Roman" pitchFamily="18" charset="0"/>
                <a:cs typeface="Times New Roman" pitchFamily="18" charset="0"/>
              </a:rPr>
              <a:t>Муниципальная программа «Развитие многофункционального центра предоставления государственных и муниципальных услуг в Зеленчукском муниципальном </a:t>
            </a:r>
            <a:r>
              <a:rPr lang="ru-RU" sz="2000" b="1" dirty="0" smtClean="0">
                <a:solidFill>
                  <a:srgbClr val="C00000"/>
                </a:solidFill>
                <a:latin typeface="Times New Roman" pitchFamily="18" charset="0"/>
                <a:cs typeface="Times New Roman" pitchFamily="18" charset="0"/>
              </a:rPr>
              <a:t>районе»</a:t>
            </a:r>
            <a:endParaRPr lang="ru-RU" sz="2000" b="1" dirty="0">
              <a:solidFill>
                <a:srgbClr val="C00000"/>
              </a:solidFill>
              <a:latin typeface="Times New Roman" pitchFamily="18" charset="0"/>
              <a:cs typeface="Times New Roman" pitchFamily="18" charset="0"/>
            </a:endParaRPr>
          </a:p>
        </p:txBody>
      </p:sp>
      <p:sp>
        <p:nvSpPr>
          <p:cNvPr id="9" name="Загнутый угол 8"/>
          <p:cNvSpPr/>
          <p:nvPr/>
        </p:nvSpPr>
        <p:spPr>
          <a:xfrm>
            <a:off x="278758" y="4509120"/>
            <a:ext cx="5637793" cy="1836204"/>
          </a:xfrm>
          <a:prstGeom prst="foldedCorner">
            <a:avLst>
              <a:gd name="adj" fmla="val 0"/>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Расходы направлены на обеспечение </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населения Зеленчукского муниципального района комфортными условиями при получении государственных и муниципальных услуг по принципу «одного окна», равного доступа к их получению, повышение оперативности предоставления государственных и муниципальных услуг, внедрение единых стандартов обслуживания населения, переход на предоставление услуг и их исполнение в электронном виде, </a:t>
            </a:r>
          </a:p>
          <a:p>
            <a:pPr algn="just"/>
            <a:r>
              <a:rPr lang="ru-RU" sz="1200" dirty="0" smtClean="0">
                <a:latin typeface="Times New Roman" pitchFamily="18" charset="0"/>
                <a:cs typeface="Times New Roman" pitchFamily="18" charset="0"/>
              </a:rPr>
              <a:t>а также предоставление дополнительных услуг на базе МФЦ. </a:t>
            </a:r>
            <a:r>
              <a:rPr lang="ru-RU" sz="1200" dirty="0">
                <a:latin typeface="Times New Roman" pitchFamily="18" charset="0"/>
                <a:cs typeface="Times New Roman" pitchFamily="18" charset="0"/>
              </a:rPr>
              <a:t>В проект бюджета включено </a:t>
            </a:r>
            <a:r>
              <a:rPr lang="ru-RU" sz="1200" dirty="0" smtClean="0">
                <a:latin typeface="Times New Roman" pitchFamily="18" charset="0"/>
                <a:cs typeface="Times New Roman" pitchFamily="18" charset="0"/>
              </a:rPr>
              <a:t>  6606,9 </a:t>
            </a:r>
            <a:r>
              <a:rPr lang="ru-RU" sz="1200" dirty="0">
                <a:latin typeface="Times New Roman" pitchFamily="18" charset="0"/>
                <a:cs typeface="Times New Roman" pitchFamily="18" charset="0"/>
              </a:rPr>
              <a:t>тыс. руб. </a:t>
            </a:r>
          </a:p>
          <a:p>
            <a:pPr algn="just"/>
            <a:endParaRPr lang="ru-RU" sz="1200"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850" y="3645024"/>
            <a:ext cx="2921000"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024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636971" y="183044"/>
            <a:ext cx="6351333" cy="10857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0215"/>
            <a:r>
              <a:rPr lang="ru-RU" sz="1800" b="1" dirty="0" smtClean="0">
                <a:solidFill>
                  <a:srgbClr val="C00000"/>
                </a:solidFill>
                <a:latin typeface="Times New Roman" pitchFamily="18" charset="0"/>
                <a:ea typeface="Calibri"/>
                <a:cs typeface="Times New Roman" pitchFamily="18" charset="0"/>
              </a:rPr>
              <a:t>Муниципальная программа</a:t>
            </a:r>
            <a:br>
              <a:rPr lang="ru-RU" sz="1800" b="1" dirty="0" smtClean="0">
                <a:solidFill>
                  <a:srgbClr val="C00000"/>
                </a:solidFill>
                <a:latin typeface="Times New Roman" pitchFamily="18" charset="0"/>
                <a:ea typeface="Calibri"/>
                <a:cs typeface="Times New Roman" pitchFamily="18" charset="0"/>
              </a:rPr>
            </a:br>
            <a:r>
              <a:rPr lang="ru-RU" sz="1800" b="1" dirty="0" smtClean="0">
                <a:solidFill>
                  <a:srgbClr val="C00000"/>
                </a:solidFill>
                <a:latin typeface="Times New Roman" pitchFamily="18" charset="0"/>
                <a:ea typeface="Calibri"/>
                <a:cs typeface="Times New Roman" pitchFamily="18" charset="0"/>
              </a:rPr>
              <a:t> «Аппарат администрации  Зеленчукского муниципального района»</a:t>
            </a:r>
            <a:r>
              <a:rPr lang="ru-RU" sz="1800" dirty="0" smtClean="0">
                <a:solidFill>
                  <a:srgbClr val="C00000"/>
                </a:solidFill>
                <a:latin typeface="Times New Roman" pitchFamily="18" charset="0"/>
                <a:ea typeface="Calibri"/>
                <a:cs typeface="Times New Roman" pitchFamily="18" charset="0"/>
              </a:rPr>
              <a:t/>
            </a:r>
            <a:br>
              <a:rPr lang="ru-RU" sz="1800" dirty="0" smtClean="0">
                <a:solidFill>
                  <a:srgbClr val="C00000"/>
                </a:solidFill>
                <a:latin typeface="Times New Roman" pitchFamily="18" charset="0"/>
                <a:ea typeface="Calibri"/>
                <a:cs typeface="Times New Roman" pitchFamily="18" charset="0"/>
              </a:rPr>
            </a:br>
            <a:endParaRPr lang="ru-RU" sz="1800" dirty="0">
              <a:solidFill>
                <a:srgbClr val="C00000"/>
              </a:solidFill>
              <a:latin typeface="Times New Roman" pitchFamily="18" charset="0"/>
              <a:cs typeface="Times New Roman" pitchFamily="18" charset="0"/>
            </a:endParaRPr>
          </a:p>
        </p:txBody>
      </p:sp>
      <p:sp>
        <p:nvSpPr>
          <p:cNvPr id="3" name="Прямоугольник 2"/>
          <p:cNvSpPr/>
          <p:nvPr/>
        </p:nvSpPr>
        <p:spPr>
          <a:xfrm>
            <a:off x="2765220" y="1124744"/>
            <a:ext cx="6192687" cy="156966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200" dirty="0" smtClean="0">
                <a:solidFill>
                  <a:prstClr val="black"/>
                </a:solidFill>
                <a:latin typeface="Times New Roman" pitchFamily="18" charset="0"/>
                <a:cs typeface="Times New Roman" pitchFamily="18" charset="0"/>
              </a:rPr>
              <a:t>        Цель программы: о</a:t>
            </a:r>
            <a:r>
              <a:rPr lang="ru-RU" sz="1200" dirty="0" smtClean="0">
                <a:latin typeface="Times New Roman" pitchFamily="18" charset="0"/>
                <a:cs typeface="Times New Roman" pitchFamily="18" charset="0"/>
              </a:rPr>
              <a:t>рганизация </a:t>
            </a:r>
            <a:r>
              <a:rPr lang="ru-RU" sz="1200" dirty="0">
                <a:latin typeface="Times New Roman" pitchFamily="18" charset="0"/>
                <a:cs typeface="Times New Roman" pitchFamily="18" charset="0"/>
              </a:rPr>
              <a:t>исполнения решений, принятых в установленном порядке населением </a:t>
            </a:r>
            <a:r>
              <a:rPr lang="ru-RU" sz="1200" dirty="0" smtClean="0">
                <a:latin typeface="Times New Roman" pitchFamily="18" charset="0"/>
                <a:cs typeface="Times New Roman" pitchFamily="18" charset="0"/>
              </a:rPr>
              <a:t>района, </a:t>
            </a:r>
            <a:r>
              <a:rPr lang="ru-RU" sz="1200" dirty="0">
                <a:latin typeface="Times New Roman" pitchFamily="18" charset="0"/>
                <a:cs typeface="Times New Roman" pitchFamily="18" charset="0"/>
              </a:rPr>
              <a:t>Советом Зеленчукского муниципального района, постановлений  и распоряжений администрации  Зеленчукского муниципального </a:t>
            </a:r>
            <a:r>
              <a:rPr lang="ru-RU" sz="1200" dirty="0" smtClean="0">
                <a:latin typeface="Times New Roman" pitchFamily="18" charset="0"/>
                <a:cs typeface="Times New Roman" pitchFamily="18" charset="0"/>
              </a:rPr>
              <a:t>района.</a:t>
            </a:r>
          </a:p>
          <a:p>
            <a:pPr algn="just"/>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Организация </a:t>
            </a:r>
            <a:r>
              <a:rPr lang="ru-RU" sz="1200" dirty="0">
                <a:latin typeface="Times New Roman" pitchFamily="18" charset="0"/>
                <a:cs typeface="Times New Roman" pitchFamily="18" charset="0"/>
              </a:rPr>
              <a:t>реализации мероприятий, направленных на совершенствование деятельности отделов администрации , в том числе повышение эффективности исполнения ими муниципальных функций и качества предоставления муниципальных услуг</a:t>
            </a:r>
            <a:r>
              <a:rPr lang="ru-RU" sz="1200" dirty="0" smtClean="0">
                <a:latin typeface="Times New Roman" pitchFamily="18" charset="0"/>
                <a:cs typeface="Times New Roman" pitchFamily="18" charset="0"/>
              </a:rPr>
              <a:t>.</a:t>
            </a:r>
            <a:r>
              <a:rPr lang="ru-RU" sz="1200" dirty="0">
                <a:solidFill>
                  <a:prstClr val="black"/>
                </a:solidFill>
                <a:latin typeface="Times New Roman" pitchFamily="18" charset="0"/>
                <a:ea typeface="Calibri"/>
                <a:cs typeface="Times New Roman" pitchFamily="18" charset="0"/>
              </a:rPr>
              <a:t> На  реализацию муниципальной программы в проект бюджета на </a:t>
            </a:r>
            <a:r>
              <a:rPr lang="ru-RU" sz="1200" dirty="0" smtClean="0">
                <a:solidFill>
                  <a:prstClr val="black"/>
                </a:solidFill>
                <a:latin typeface="Times New Roman" pitchFamily="18" charset="0"/>
                <a:ea typeface="Calibri"/>
                <a:cs typeface="Times New Roman" pitchFamily="18" charset="0"/>
              </a:rPr>
              <a:t>2023 </a:t>
            </a:r>
            <a:r>
              <a:rPr lang="ru-RU" sz="1200" dirty="0">
                <a:solidFill>
                  <a:prstClr val="black"/>
                </a:solidFill>
                <a:latin typeface="Times New Roman" pitchFamily="18" charset="0"/>
                <a:ea typeface="Calibri"/>
                <a:cs typeface="Times New Roman" pitchFamily="18" charset="0"/>
              </a:rPr>
              <a:t>год  включены расходы в сумме </a:t>
            </a:r>
            <a:r>
              <a:rPr lang="ru-RU" sz="1200" dirty="0" smtClean="0">
                <a:solidFill>
                  <a:prstClr val="black"/>
                </a:solidFill>
                <a:latin typeface="Times New Roman" pitchFamily="18" charset="0"/>
                <a:ea typeface="Calibri"/>
                <a:cs typeface="Times New Roman" pitchFamily="18" charset="0"/>
              </a:rPr>
              <a:t>25374,8 </a:t>
            </a:r>
            <a:r>
              <a:rPr lang="ru-RU" sz="1200" dirty="0">
                <a:solidFill>
                  <a:prstClr val="black"/>
                </a:solidFill>
                <a:latin typeface="Times New Roman" pitchFamily="18" charset="0"/>
                <a:ea typeface="Calibri"/>
                <a:cs typeface="Times New Roman" pitchFamily="18" charset="0"/>
              </a:rPr>
              <a:t>тыс. руб</a:t>
            </a:r>
            <a:r>
              <a:rPr lang="ru-RU" sz="1200" dirty="0" smtClean="0">
                <a:solidFill>
                  <a:prstClr val="black"/>
                </a:solidFill>
                <a:ea typeface="Calibri"/>
                <a:cs typeface="Times New Roman"/>
              </a:rPr>
              <a:t>.</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809160" y="3544385"/>
            <a:ext cx="6120678" cy="1015663"/>
          </a:xfrm>
          <a:prstGeom prst="rect">
            <a:avLst/>
          </a:prstGeom>
          <a:solidFill>
            <a:schemeClr val="bg1">
              <a:lumMod val="85000"/>
            </a:schemeClr>
          </a:solidFill>
          <a:ln>
            <a:solidFill>
              <a:schemeClr val="accent2"/>
            </a:solidFill>
          </a:ln>
        </p:spPr>
        <p:txBody>
          <a:bodyPr wrap="square">
            <a:spAutoFit/>
          </a:bodyPr>
          <a:lstStyle/>
          <a:p>
            <a:pPr lvl="0" algn="ctr" fontAlgn="base">
              <a:spcBef>
                <a:spcPct val="0"/>
              </a:spcBef>
              <a:spcAft>
                <a:spcPct val="0"/>
              </a:spcAft>
            </a:pPr>
            <a:r>
              <a:rPr lang="ru-RU" sz="1200" dirty="0" smtClean="0">
                <a:solidFill>
                  <a:prstClr val="black"/>
                </a:solidFill>
                <a:latin typeface="Times New Roman" pitchFamily="18" charset="0"/>
                <a:cs typeface="Times New Roman" pitchFamily="18" charset="0"/>
              </a:rPr>
              <a:t>Цель программы: Обеспечение  конституционного права каждого гражданина на благоприятную окружающую среду, достоверную информацию  о ее состоянии и на возмещение  ущерба , причиненного имуществу экологическим правонарушениям на территории  Зеленчукского  муниципального района. </a:t>
            </a:r>
            <a:r>
              <a:rPr lang="ru-RU" sz="1200" dirty="0" smtClean="0">
                <a:solidFill>
                  <a:prstClr val="black"/>
                </a:solidFill>
                <a:latin typeface="Times New Roman" pitchFamily="18" charset="0"/>
                <a:ea typeface="Calibri"/>
                <a:cs typeface="Times New Roman" pitchFamily="18" charset="0"/>
              </a:rPr>
              <a:t>На  реализацию муниципальной программы в проект бюджета  на 2023</a:t>
            </a:r>
            <a:r>
              <a:rPr lang="ru-RU" sz="1200" dirty="0" smtClean="0">
                <a:solidFill>
                  <a:srgbClr val="FF0000"/>
                </a:solidFill>
                <a:latin typeface="Times New Roman" pitchFamily="18" charset="0"/>
                <a:ea typeface="Calibri"/>
                <a:cs typeface="Times New Roman" pitchFamily="18" charset="0"/>
              </a:rPr>
              <a:t> </a:t>
            </a:r>
            <a:r>
              <a:rPr lang="ru-RU" sz="1200" dirty="0" smtClean="0">
                <a:solidFill>
                  <a:prstClr val="black"/>
                </a:solidFill>
                <a:latin typeface="Times New Roman" pitchFamily="18" charset="0"/>
                <a:ea typeface="Calibri"/>
                <a:cs typeface="Times New Roman" pitchFamily="18" charset="0"/>
              </a:rPr>
              <a:t>год  включены расходы в сумме 4301 тыс. руб</a:t>
            </a:r>
            <a:r>
              <a:rPr lang="ru-RU" sz="1200" dirty="0" smtClean="0">
                <a:solidFill>
                  <a:prstClr val="black"/>
                </a:solidFill>
                <a:ea typeface="Calibri"/>
                <a:cs typeface="Times New Roman"/>
              </a:rPr>
              <a:t>.</a:t>
            </a:r>
            <a:endParaRPr lang="ru-RU" sz="1200" b="1" dirty="0" smtClean="0">
              <a:solidFill>
                <a:srgbClr val="C00000"/>
              </a:solidFill>
              <a:effectLst>
                <a:outerShdw blurRad="38100" dist="38100" dir="2700000" algn="tl">
                  <a:srgbClr val="000000">
                    <a:alpha val="43137"/>
                  </a:srgbClr>
                </a:outerShdw>
              </a:effectLst>
              <a:latin typeface="Times New Roman" pitchFamily="18" charset="0"/>
              <a:cs typeface="Times New Roman" panose="02020603050405020304" pitchFamily="18" charset="0"/>
            </a:endParaRPr>
          </a:p>
        </p:txBody>
      </p:sp>
      <p:sp>
        <p:nvSpPr>
          <p:cNvPr id="5" name="Прямоугольник 4"/>
          <p:cNvSpPr/>
          <p:nvPr/>
        </p:nvSpPr>
        <p:spPr>
          <a:xfrm>
            <a:off x="2903127" y="5806204"/>
            <a:ext cx="6054780" cy="830997"/>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indent="450215" algn="just"/>
            <a:r>
              <a:rPr lang="ru-RU" sz="1200" dirty="0" smtClean="0">
                <a:solidFill>
                  <a:prstClr val="black"/>
                </a:solidFill>
                <a:latin typeface="Times New Roman" pitchFamily="18" charset="0"/>
                <a:cs typeface="Times New Roman" pitchFamily="18" charset="0"/>
              </a:rPr>
              <a:t>Цель программы: Обеспечение необходимых условий для реализации полномочий по обеспечению первичных мер пожарной безопасности на территории  </a:t>
            </a:r>
            <a:r>
              <a:rPr lang="ru-RU" sz="1200" dirty="0" err="1" smtClean="0">
                <a:solidFill>
                  <a:prstClr val="black"/>
                </a:solidFill>
                <a:latin typeface="Times New Roman" pitchFamily="18" charset="0"/>
                <a:cs typeface="Times New Roman" pitchFamily="18" charset="0"/>
              </a:rPr>
              <a:t>Зеленчукского</a:t>
            </a:r>
            <a:r>
              <a:rPr lang="ru-RU" sz="1200" dirty="0" smtClean="0">
                <a:solidFill>
                  <a:prstClr val="black"/>
                </a:solidFill>
                <a:latin typeface="Times New Roman" pitchFamily="18" charset="0"/>
                <a:cs typeface="Times New Roman" pitchFamily="18" charset="0"/>
              </a:rPr>
              <a:t> муниципального района. </a:t>
            </a:r>
            <a:r>
              <a:rPr lang="ru-RU" sz="1200" dirty="0">
                <a:solidFill>
                  <a:prstClr val="black"/>
                </a:solidFill>
                <a:latin typeface="Times New Roman" pitchFamily="18" charset="0"/>
                <a:ea typeface="Calibri"/>
                <a:cs typeface="Times New Roman" pitchFamily="18" charset="0"/>
              </a:rPr>
              <a:t>На  реализацию муниципальной программы в проект бюджета </a:t>
            </a:r>
            <a:r>
              <a:rPr lang="ru-RU" sz="1200" dirty="0" smtClean="0">
                <a:solidFill>
                  <a:prstClr val="black"/>
                </a:solidFill>
                <a:latin typeface="Times New Roman" pitchFamily="18" charset="0"/>
                <a:ea typeface="Calibri"/>
                <a:cs typeface="Times New Roman" pitchFamily="18" charset="0"/>
              </a:rPr>
              <a:t> на 2023</a:t>
            </a:r>
            <a:r>
              <a:rPr lang="ru-RU" sz="1200" dirty="0" smtClean="0">
                <a:solidFill>
                  <a:srgbClr val="FF0000"/>
                </a:solidFill>
                <a:latin typeface="Times New Roman" pitchFamily="18" charset="0"/>
                <a:ea typeface="Calibri"/>
                <a:cs typeface="Times New Roman" pitchFamily="18" charset="0"/>
              </a:rPr>
              <a:t> </a:t>
            </a:r>
            <a:r>
              <a:rPr lang="ru-RU" sz="1200" dirty="0">
                <a:solidFill>
                  <a:prstClr val="black"/>
                </a:solidFill>
                <a:latin typeface="Times New Roman" pitchFamily="18" charset="0"/>
                <a:ea typeface="Calibri"/>
                <a:cs typeface="Times New Roman" pitchFamily="18" charset="0"/>
              </a:rPr>
              <a:t>год  включены расходы в сумме </a:t>
            </a:r>
            <a:r>
              <a:rPr lang="ru-RU" sz="1200" dirty="0" smtClean="0">
                <a:solidFill>
                  <a:prstClr val="black"/>
                </a:solidFill>
                <a:latin typeface="Times New Roman" pitchFamily="18" charset="0"/>
                <a:ea typeface="Calibri"/>
                <a:cs typeface="Times New Roman" pitchFamily="18" charset="0"/>
              </a:rPr>
              <a:t>125 </a:t>
            </a:r>
            <a:r>
              <a:rPr lang="ru-RU" sz="1200" dirty="0">
                <a:solidFill>
                  <a:prstClr val="black"/>
                </a:solidFill>
                <a:latin typeface="Times New Roman" pitchFamily="18" charset="0"/>
                <a:ea typeface="Calibri"/>
                <a:cs typeface="Times New Roman" pitchFamily="18" charset="0"/>
              </a:rPr>
              <a:t>тыс. руб</a:t>
            </a:r>
            <a:r>
              <a:rPr lang="ru-RU" sz="1200" dirty="0" smtClean="0">
                <a:solidFill>
                  <a:prstClr val="black"/>
                </a:solidFill>
                <a:ea typeface="Calibri"/>
                <a:cs typeface="Times New Roman"/>
              </a:rPr>
              <a:t>.</a:t>
            </a:r>
            <a:endParaRPr lang="ru-RU" sz="1200" dirty="0">
              <a:solidFill>
                <a:prstClr val="black"/>
              </a:solidFill>
              <a:latin typeface="Times New Roman" pitchFamily="18" charset="0"/>
              <a:cs typeface="Times New Roman" pitchFamily="18" charset="0"/>
            </a:endParaRPr>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693" y="404664"/>
            <a:ext cx="2398060" cy="228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765220" y="2959610"/>
            <a:ext cx="6048672" cy="584775"/>
          </a:xfrm>
          <a:prstGeom prst="rect">
            <a:avLst/>
          </a:prstGeom>
        </p:spPr>
        <p:txBody>
          <a:bodyPr wrap="square">
            <a:spAutoFit/>
          </a:bodyPr>
          <a:lstStyle/>
          <a:p>
            <a:pPr algn="ctr" fontAlgn="base">
              <a:spcBef>
                <a:spcPct val="0"/>
              </a:spcBef>
              <a:spcAft>
                <a:spcPct val="0"/>
              </a:spcAft>
            </a:pP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Муниципальная </a:t>
            </a:r>
            <a:r>
              <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программа </a:t>
            </a: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«Экология и окружающая среда  в    Зеленчукском  муниципальном районе»</a:t>
            </a:r>
            <a:endParaRPr lang="ru-RU"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Рисунок 7" descr="C:\Users\Tanya\Downloads\1646516585_4-kartinkin-net-p-kartinki-po-ekologii-dlya-prezentatsii-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050" y="3035810"/>
            <a:ext cx="2398059" cy="1557927"/>
          </a:xfrm>
          <a:prstGeom prst="rect">
            <a:avLst/>
          </a:prstGeom>
          <a:noFill/>
          <a:ln>
            <a:noFill/>
          </a:ln>
        </p:spPr>
      </p:pic>
      <p:pic>
        <p:nvPicPr>
          <p:cNvPr id="9" name="Рисунок 8" descr="C:\Users\Tanya\Desktop\пожарная безопасность.jpg"/>
          <p:cNvPicPr/>
          <p:nvPr/>
        </p:nvPicPr>
        <p:blipFill>
          <a:blip r:embed="rId4">
            <a:extLst>
              <a:ext uri="{28A0092B-C50C-407E-A947-70E740481C1C}">
                <a14:useLocalDpi xmlns:a14="http://schemas.microsoft.com/office/drawing/2010/main" val="0"/>
              </a:ext>
            </a:extLst>
          </a:blip>
          <a:srcRect/>
          <a:stretch>
            <a:fillRect/>
          </a:stretch>
        </p:blipFill>
        <p:spPr bwMode="auto">
          <a:xfrm>
            <a:off x="287822" y="4941168"/>
            <a:ext cx="2466975" cy="1769480"/>
          </a:xfrm>
          <a:prstGeom prst="rect">
            <a:avLst/>
          </a:prstGeom>
          <a:noFill/>
          <a:ln>
            <a:noFill/>
          </a:ln>
        </p:spPr>
      </p:pic>
      <p:sp>
        <p:nvSpPr>
          <p:cNvPr id="7" name="Прямоугольник 6"/>
          <p:cNvSpPr/>
          <p:nvPr/>
        </p:nvSpPr>
        <p:spPr>
          <a:xfrm>
            <a:off x="2870162" y="4809926"/>
            <a:ext cx="6059105" cy="923330"/>
          </a:xfrm>
          <a:prstGeom prst="rect">
            <a:avLst/>
          </a:prstGeom>
        </p:spPr>
        <p:txBody>
          <a:bodyPr wrap="square">
            <a:spAutoFit/>
          </a:bodyPr>
          <a:lstStyle/>
          <a:p>
            <a:pPr algn="ctr" fontAlgn="base">
              <a:spcBef>
                <a:spcPct val="0"/>
              </a:spcBef>
              <a:spcAft>
                <a:spcPct val="0"/>
              </a:spcAft>
            </a:pPr>
            <a: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«Обеспечение первичных мер пожарной безопасности  на территории   Зеленчукского  муниципального района»</a:t>
            </a:r>
          </a:p>
        </p:txBody>
      </p:sp>
    </p:spTree>
    <p:extLst>
      <p:ext uri="{BB962C8B-B14F-4D97-AF65-F5344CB8AC3E}">
        <p14:creationId xmlns:p14="http://schemas.microsoft.com/office/powerpoint/2010/main" val="4181926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496944" cy="923330"/>
          </a:xfrm>
          <a:prstGeom prst="rect">
            <a:avLst/>
          </a:prstGeom>
        </p:spPr>
        <p:txBody>
          <a:bodyPr wrap="square">
            <a:spAutoFit/>
          </a:bodyPr>
          <a:lstStyle/>
          <a:p>
            <a:pPr algn="ctr" fontAlgn="base">
              <a:spcBef>
                <a:spcPct val="0"/>
              </a:spcBef>
              <a:spcAft>
                <a:spcPct val="0"/>
              </a:spcAft>
            </a:pPr>
            <a:r>
              <a:rPr lang="ru-RU" b="1" dirty="0">
                <a:solidFill>
                  <a:srgbClr val="C00000"/>
                </a:solidFill>
                <a:latin typeface="Times New Roman" pitchFamily="18" charset="0"/>
                <a:cs typeface="Times New Roman" panose="02020603050405020304" pitchFamily="18" charset="0"/>
              </a:rPr>
              <a:t>Муниципальная программа </a:t>
            </a:r>
            <a:r>
              <a:rPr lang="ru-RU" b="1" dirty="0" smtClean="0">
                <a:solidFill>
                  <a:srgbClr val="C00000"/>
                </a:solidFill>
                <a:latin typeface="Times New Roman" panose="02020603050405020304" pitchFamily="18" charset="0"/>
                <a:cs typeface="Times New Roman" panose="02020603050405020304" pitchFamily="18" charset="0"/>
              </a:rPr>
              <a:t>«</a:t>
            </a:r>
            <a:r>
              <a:rPr lang="ru-RU" b="1" dirty="0">
                <a:solidFill>
                  <a:srgbClr val="C00000"/>
                </a:solidFill>
                <a:latin typeface="Times New Roman" pitchFamily="18" charset="0"/>
                <a:cs typeface="Times New Roman" pitchFamily="18" charset="0"/>
              </a:rPr>
              <a:t>Профилактика безнадзорности и правонарушений несовершеннолетних  на территории   Зеленчукского  муниципального </a:t>
            </a:r>
            <a:r>
              <a:rPr lang="ru-RU" b="1" dirty="0" smtClean="0">
                <a:solidFill>
                  <a:srgbClr val="C00000"/>
                </a:solidFill>
                <a:latin typeface="Times New Roman" pitchFamily="18" charset="0"/>
                <a:cs typeface="Times New Roman" pitchFamily="18" charset="0"/>
              </a:rPr>
              <a:t>района»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98200" y="1268760"/>
            <a:ext cx="5337033" cy="1015663"/>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indent="450215" algn="just"/>
            <a:r>
              <a:rPr lang="ru-RU" sz="1200" dirty="0" smtClean="0">
                <a:solidFill>
                  <a:prstClr val="black"/>
                </a:solidFill>
                <a:latin typeface="Times New Roman" pitchFamily="18" charset="0"/>
                <a:cs typeface="Times New Roman" pitchFamily="18" charset="0"/>
              </a:rPr>
              <a:t>Цель программы: Повышение уровня защиты  прав и интересов несовершеннолетних, решение проблем профилактики безнадзорности  и правонарушений несовершеннолетних, их социальной адаптации. </a:t>
            </a:r>
            <a:r>
              <a:rPr lang="ru-RU" sz="1200" dirty="0">
                <a:solidFill>
                  <a:prstClr val="black"/>
                </a:solidFill>
                <a:latin typeface="Times New Roman" pitchFamily="18" charset="0"/>
                <a:ea typeface="Calibri"/>
                <a:cs typeface="Times New Roman" pitchFamily="18" charset="0"/>
              </a:rPr>
              <a:t>На  реализацию муниципальной программы в проект бюджета на </a:t>
            </a:r>
            <a:r>
              <a:rPr lang="ru-RU" sz="1200" dirty="0" smtClean="0">
                <a:solidFill>
                  <a:prstClr val="black"/>
                </a:solidFill>
                <a:latin typeface="Times New Roman" pitchFamily="18" charset="0"/>
                <a:ea typeface="Calibri"/>
                <a:cs typeface="Times New Roman" pitchFamily="18" charset="0"/>
              </a:rPr>
              <a:t>2023 </a:t>
            </a:r>
            <a:r>
              <a:rPr lang="ru-RU" sz="1200" dirty="0">
                <a:solidFill>
                  <a:prstClr val="black"/>
                </a:solidFill>
                <a:latin typeface="Times New Roman" pitchFamily="18" charset="0"/>
                <a:ea typeface="Calibri"/>
                <a:cs typeface="Times New Roman" pitchFamily="18" charset="0"/>
              </a:rPr>
              <a:t>год  включены расходы в сумме </a:t>
            </a:r>
            <a:r>
              <a:rPr lang="ru-RU" sz="1200" dirty="0" smtClean="0">
                <a:solidFill>
                  <a:prstClr val="black"/>
                </a:solidFill>
                <a:latin typeface="Times New Roman" pitchFamily="18" charset="0"/>
                <a:ea typeface="Calibri"/>
                <a:cs typeface="Times New Roman" pitchFamily="18" charset="0"/>
              </a:rPr>
              <a:t> 17,5 </a:t>
            </a:r>
            <a:r>
              <a:rPr lang="ru-RU" sz="1200" dirty="0">
                <a:solidFill>
                  <a:prstClr val="black"/>
                </a:solidFill>
                <a:latin typeface="Times New Roman" pitchFamily="18" charset="0"/>
                <a:ea typeface="Calibri"/>
                <a:cs typeface="Times New Roman" pitchFamily="18" charset="0"/>
              </a:rPr>
              <a:t>тыс. руб</a:t>
            </a:r>
            <a:r>
              <a:rPr lang="ru-RU" sz="1200" dirty="0" smtClean="0">
                <a:solidFill>
                  <a:prstClr val="black"/>
                </a:solidFill>
                <a:ea typeface="Calibri"/>
                <a:cs typeface="Times New Roman"/>
              </a:rPr>
              <a:t>.</a:t>
            </a:r>
            <a:endParaRPr lang="ru-RU" sz="1200" dirty="0">
              <a:solidFill>
                <a:prstClr val="black"/>
              </a:solidFill>
              <a:latin typeface="Times New Roman" pitchFamily="18" charset="0"/>
              <a:cs typeface="Times New Roman" pitchFamily="18" charset="0"/>
            </a:endParaRPr>
          </a:p>
        </p:txBody>
      </p:sp>
      <p:sp>
        <p:nvSpPr>
          <p:cNvPr id="4" name="Прямоугольник 3"/>
          <p:cNvSpPr/>
          <p:nvPr/>
        </p:nvSpPr>
        <p:spPr>
          <a:xfrm>
            <a:off x="640120" y="2492896"/>
            <a:ext cx="8496944" cy="646331"/>
          </a:xfrm>
          <a:prstGeom prst="rect">
            <a:avLst/>
          </a:prstGeom>
        </p:spPr>
        <p:txBody>
          <a:bodyPr wrap="square">
            <a:spAutoFit/>
          </a:bodyPr>
          <a:lstStyle/>
          <a:p>
            <a:pPr algn="ctr" fontAlgn="base">
              <a:spcBef>
                <a:spcPct val="0"/>
              </a:spcBef>
              <a:spcAft>
                <a:spcPct val="0"/>
              </a:spcAft>
            </a:pPr>
            <a:r>
              <a:rPr lang="ru-RU" b="1" dirty="0">
                <a:solidFill>
                  <a:srgbClr val="C00000"/>
                </a:solidFill>
                <a:latin typeface="Times New Roman" pitchFamily="18" charset="0"/>
                <a:cs typeface="Times New Roman" panose="02020603050405020304" pitchFamily="18" charset="0"/>
              </a:rPr>
              <a:t>Муниципальная программа </a:t>
            </a:r>
            <a:r>
              <a:rPr lang="ru-RU" b="1" dirty="0" smtClean="0">
                <a:solidFill>
                  <a:srgbClr val="C00000"/>
                </a:solidFill>
                <a:latin typeface="Times New Roman" panose="02020603050405020304" pitchFamily="18" charset="0"/>
                <a:cs typeface="Times New Roman" panose="02020603050405020304" pitchFamily="18" charset="0"/>
              </a:rPr>
              <a:t>«</a:t>
            </a:r>
            <a:r>
              <a:rPr lang="ru-RU" b="1" dirty="0">
                <a:solidFill>
                  <a:srgbClr val="C00000"/>
                </a:solidFill>
                <a:latin typeface="Times New Roman" pitchFamily="18" charset="0"/>
                <a:cs typeface="Times New Roman" pitchFamily="18" charset="0"/>
              </a:rPr>
              <a:t>Патриотическое и гражданское воспитание несовершеннолетних и молодежи   Зеленчукского  муниципального </a:t>
            </a:r>
            <a:r>
              <a:rPr lang="ru-RU" b="1" dirty="0" smtClean="0">
                <a:solidFill>
                  <a:srgbClr val="C00000"/>
                </a:solidFill>
                <a:latin typeface="Times New Roman" panose="02020603050405020304" pitchFamily="18" charset="0"/>
                <a:cs typeface="Times New Roman" panose="02020603050405020304" pitchFamily="18" charset="0"/>
              </a:rPr>
              <a:t>района»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51520" y="3429000"/>
            <a:ext cx="5616624" cy="1015663"/>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indent="450215" algn="just"/>
            <a:r>
              <a:rPr lang="ru-RU" sz="1200" dirty="0" smtClean="0">
                <a:solidFill>
                  <a:prstClr val="black"/>
                </a:solidFill>
                <a:latin typeface="Times New Roman" pitchFamily="18" charset="0"/>
                <a:cs typeface="Times New Roman" pitchFamily="18" charset="0"/>
              </a:rPr>
              <a:t>Цель программы: Развитие и модернизация системы патриотического воспитания и сознания,  формирование у детей и молодежи  района  гражданской идентичности, верности Отечеству, выполнение конституционных обязанностей.</a:t>
            </a:r>
            <a:r>
              <a:rPr lang="ru-RU" sz="1200" dirty="0">
                <a:solidFill>
                  <a:prstClr val="black"/>
                </a:solidFill>
                <a:latin typeface="Times New Roman" pitchFamily="18" charset="0"/>
                <a:ea typeface="Calibri"/>
                <a:cs typeface="Times New Roman" pitchFamily="18" charset="0"/>
              </a:rPr>
              <a:t> На  реализацию муниципальной программы в проект бюджета на </a:t>
            </a:r>
            <a:r>
              <a:rPr lang="ru-RU" sz="1200" dirty="0" smtClean="0">
                <a:solidFill>
                  <a:prstClr val="black"/>
                </a:solidFill>
                <a:latin typeface="Times New Roman" pitchFamily="18" charset="0"/>
                <a:ea typeface="Calibri"/>
                <a:cs typeface="Times New Roman" pitchFamily="18" charset="0"/>
              </a:rPr>
              <a:t>2023 </a:t>
            </a:r>
            <a:r>
              <a:rPr lang="ru-RU" sz="1200" dirty="0">
                <a:solidFill>
                  <a:prstClr val="black"/>
                </a:solidFill>
                <a:latin typeface="Times New Roman" pitchFamily="18" charset="0"/>
                <a:ea typeface="Calibri"/>
                <a:cs typeface="Times New Roman" pitchFamily="18" charset="0"/>
              </a:rPr>
              <a:t>год  включены расходы в сумме </a:t>
            </a:r>
            <a:r>
              <a:rPr lang="ru-RU" sz="1200" dirty="0" smtClean="0">
                <a:solidFill>
                  <a:prstClr val="black"/>
                </a:solidFill>
                <a:latin typeface="Times New Roman" pitchFamily="18" charset="0"/>
                <a:ea typeface="Calibri"/>
                <a:cs typeface="Times New Roman" pitchFamily="18" charset="0"/>
              </a:rPr>
              <a:t>  210 </a:t>
            </a:r>
            <a:r>
              <a:rPr lang="ru-RU" sz="1200" dirty="0">
                <a:solidFill>
                  <a:prstClr val="black"/>
                </a:solidFill>
                <a:latin typeface="Times New Roman" pitchFamily="18" charset="0"/>
                <a:ea typeface="Calibri"/>
                <a:cs typeface="Times New Roman" pitchFamily="18" charset="0"/>
              </a:rPr>
              <a:t>тыс. руб</a:t>
            </a:r>
            <a:r>
              <a:rPr lang="ru-RU" sz="1200" dirty="0" smtClean="0">
                <a:solidFill>
                  <a:prstClr val="black"/>
                </a:solidFill>
                <a:ea typeface="Calibri"/>
                <a:cs typeface="Times New Roman"/>
              </a:rPr>
              <a:t>.</a:t>
            </a:r>
            <a:r>
              <a:rPr lang="ru-RU" sz="1200" dirty="0" smtClean="0">
                <a:solidFill>
                  <a:prstClr val="black"/>
                </a:solidFill>
                <a:latin typeface="Times New Roman" pitchFamily="18" charset="0"/>
                <a:cs typeface="Times New Roman" pitchFamily="18" charset="0"/>
              </a:rPr>
              <a:t> </a:t>
            </a:r>
            <a:endParaRPr lang="ru-RU" sz="1200" dirty="0">
              <a:solidFill>
                <a:prstClr val="black"/>
              </a:solidFill>
              <a:latin typeface="Times New Roman" pitchFamily="18" charset="0"/>
              <a:cs typeface="Times New Roman" pitchFamily="18" charset="0"/>
            </a:endParaRPr>
          </a:p>
        </p:txBody>
      </p:sp>
      <p:sp>
        <p:nvSpPr>
          <p:cNvPr id="6" name="Прямоугольник 5"/>
          <p:cNvSpPr/>
          <p:nvPr/>
        </p:nvSpPr>
        <p:spPr>
          <a:xfrm>
            <a:off x="198200" y="4623519"/>
            <a:ext cx="8478256" cy="923330"/>
          </a:xfrm>
          <a:prstGeom prst="rect">
            <a:avLst/>
          </a:prstGeom>
        </p:spPr>
        <p:txBody>
          <a:bodyPr wrap="square">
            <a:spAutoFit/>
          </a:bodyPr>
          <a:lstStyle/>
          <a:p>
            <a:pPr algn="ctr" fontAlgn="base">
              <a:spcBef>
                <a:spcPct val="0"/>
              </a:spcBef>
              <a:spcAft>
                <a:spcPct val="0"/>
              </a:spcAft>
            </a:pPr>
            <a:r>
              <a:rPr lang="ru-RU" b="1" dirty="0">
                <a:solidFill>
                  <a:srgbClr val="C00000"/>
                </a:solidFill>
                <a:latin typeface="Times New Roman" pitchFamily="18" charset="0"/>
                <a:cs typeface="Times New Roman" panose="02020603050405020304" pitchFamily="18" charset="0"/>
              </a:rPr>
              <a:t>Муниципальная программа </a:t>
            </a:r>
            <a:r>
              <a:rPr lang="ru-RU" b="1" dirty="0" smtClean="0">
                <a:solidFill>
                  <a:srgbClr val="C00000"/>
                </a:solidFill>
                <a:latin typeface="Times New Roman" panose="02020603050405020304" pitchFamily="18" charset="0"/>
                <a:cs typeface="Times New Roman" panose="02020603050405020304" pitchFamily="18" charset="0"/>
              </a:rPr>
              <a:t>«Гармонизация межнациональных отношений и профилактика этнического экстремизма в  </a:t>
            </a:r>
            <a:r>
              <a:rPr lang="ru-RU" b="1" dirty="0">
                <a:solidFill>
                  <a:srgbClr val="C00000"/>
                </a:solidFill>
                <a:latin typeface="Times New Roman" pitchFamily="18" charset="0"/>
                <a:cs typeface="Times New Roman" pitchFamily="18" charset="0"/>
              </a:rPr>
              <a:t>Зеленчукского  муниципального </a:t>
            </a:r>
            <a:r>
              <a:rPr lang="ru-RU" b="1" dirty="0" smtClean="0">
                <a:solidFill>
                  <a:srgbClr val="C00000"/>
                </a:solidFill>
                <a:latin typeface="Times New Roman" panose="02020603050405020304" pitchFamily="18" charset="0"/>
                <a:cs typeface="Times New Roman" panose="02020603050405020304" pitchFamily="18" charset="0"/>
              </a:rPr>
              <a:t>района»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98200" y="5546849"/>
            <a:ext cx="5337033" cy="120032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indent="450215" algn="just"/>
            <a:r>
              <a:rPr lang="ru-RU" sz="1200" dirty="0" smtClean="0">
                <a:solidFill>
                  <a:prstClr val="black"/>
                </a:solidFill>
                <a:latin typeface="Times New Roman" pitchFamily="18" charset="0"/>
                <a:cs typeface="Times New Roman" pitchFamily="18" charset="0"/>
              </a:rPr>
              <a:t>Цель программы:  обеспечение гармонизации межнациональных отношений, поддержание стабильной общественно-политической обстановки, профилактика экстремизма на территории  муниципального района, в частности, в сфере межнациональных отношений, предотвращение этнических конфликтов.</a:t>
            </a:r>
            <a:r>
              <a:rPr lang="ru-RU" sz="1200" dirty="0">
                <a:solidFill>
                  <a:prstClr val="black"/>
                </a:solidFill>
                <a:latin typeface="Times New Roman" pitchFamily="18" charset="0"/>
                <a:ea typeface="Calibri"/>
                <a:cs typeface="Times New Roman" pitchFamily="18" charset="0"/>
              </a:rPr>
              <a:t> На  реализацию муниципальной программы в проект бюджета на </a:t>
            </a:r>
            <a:r>
              <a:rPr lang="ru-RU" sz="1200" dirty="0" smtClean="0">
                <a:solidFill>
                  <a:prstClr val="black"/>
                </a:solidFill>
                <a:latin typeface="Times New Roman" pitchFamily="18" charset="0"/>
                <a:ea typeface="Calibri"/>
                <a:cs typeface="Times New Roman" pitchFamily="18" charset="0"/>
              </a:rPr>
              <a:t>2023 </a:t>
            </a:r>
            <a:r>
              <a:rPr lang="ru-RU" sz="1200" dirty="0">
                <a:solidFill>
                  <a:prstClr val="black"/>
                </a:solidFill>
                <a:latin typeface="Times New Roman" pitchFamily="18" charset="0"/>
                <a:ea typeface="Calibri"/>
                <a:cs typeface="Times New Roman" pitchFamily="18" charset="0"/>
              </a:rPr>
              <a:t>год  включены расходы в сумме </a:t>
            </a:r>
            <a:r>
              <a:rPr lang="ru-RU" sz="1200" dirty="0" smtClean="0">
                <a:solidFill>
                  <a:prstClr val="black"/>
                </a:solidFill>
                <a:latin typeface="Times New Roman" pitchFamily="18" charset="0"/>
                <a:ea typeface="Calibri"/>
                <a:cs typeface="Times New Roman" pitchFamily="18" charset="0"/>
              </a:rPr>
              <a:t>25 </a:t>
            </a:r>
            <a:r>
              <a:rPr lang="ru-RU" sz="1200" dirty="0">
                <a:solidFill>
                  <a:prstClr val="black"/>
                </a:solidFill>
                <a:latin typeface="Times New Roman" pitchFamily="18" charset="0"/>
                <a:ea typeface="Calibri"/>
                <a:cs typeface="Times New Roman" pitchFamily="18" charset="0"/>
              </a:rPr>
              <a:t>тыс. руб</a:t>
            </a:r>
            <a:r>
              <a:rPr lang="ru-RU" sz="1200" dirty="0" smtClean="0">
                <a:solidFill>
                  <a:prstClr val="black"/>
                </a:solidFill>
                <a:ea typeface="Calibri"/>
                <a:cs typeface="Times New Roman"/>
              </a:rPr>
              <a:t>.</a:t>
            </a:r>
            <a:endParaRPr lang="ru-RU" sz="1200" dirty="0">
              <a:solidFill>
                <a:prstClr val="black"/>
              </a:solidFill>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9454" y="908720"/>
            <a:ext cx="265495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7" y="3139227"/>
            <a:ext cx="2400508" cy="155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2181" y="5235010"/>
            <a:ext cx="252962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34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3239344" y="404664"/>
            <a:ext cx="5869160" cy="406681"/>
          </a:xfrm>
          <a:ln>
            <a:solidFill>
              <a:schemeClr val="bg2"/>
            </a:solidFill>
            <a:miter lim="800000"/>
            <a:headEnd/>
            <a:tailEnd/>
          </a:ln>
        </p:spPr>
        <p:txBody>
          <a:bodyPr>
            <a:noAutofit/>
          </a:bodyPr>
          <a:lstStyle/>
          <a:p>
            <a:r>
              <a:rPr lang="ru-RU" sz="3200" b="1" dirty="0" smtClean="0">
                <a:effectLst>
                  <a:outerShdw blurRad="38100" dist="38100" dir="2700000" algn="tl">
                    <a:srgbClr val="000000">
                      <a:alpha val="43137"/>
                    </a:srgbClr>
                  </a:outerShdw>
                </a:effectLst>
                <a:cs typeface="Trebuchet MS" pitchFamily="34" charset="0"/>
              </a:rPr>
              <a:t/>
            </a:r>
            <a:br>
              <a:rPr lang="ru-RU" sz="3200" b="1" dirty="0" smtClean="0">
                <a:effectLst>
                  <a:outerShdw blurRad="38100" dist="38100" dir="2700000" algn="tl">
                    <a:srgbClr val="000000">
                      <a:alpha val="43137"/>
                    </a:srgbClr>
                  </a:outerShdw>
                </a:effectLst>
                <a:cs typeface="Trebuchet MS" pitchFamily="34" charset="0"/>
              </a:rPr>
            </a:br>
            <a:r>
              <a:rPr lang="ru-RU" sz="3200" b="1" dirty="0">
                <a:solidFill>
                  <a:srgbClr val="C00000"/>
                </a:solidFill>
                <a:effectLst/>
                <a:latin typeface="Times New Roman" pitchFamily="18" charset="0"/>
                <a:cs typeface="Times New Roman" pitchFamily="18" charset="0"/>
              </a:rPr>
              <a:t>Общегосударственные вопросы </a:t>
            </a:r>
            <a:r>
              <a:rPr lang="ru-RU" sz="3200" b="1" dirty="0" smtClean="0">
                <a:solidFill>
                  <a:srgbClr val="C00000"/>
                </a:solidFill>
                <a:effectLst/>
                <a:latin typeface="Times New Roman" pitchFamily="18" charset="0"/>
                <a:cs typeface="Times New Roman" pitchFamily="18" charset="0"/>
              </a:rPr>
              <a:t/>
            </a:r>
            <a:br>
              <a:rPr lang="ru-RU" sz="3200" b="1" dirty="0" smtClean="0">
                <a:solidFill>
                  <a:srgbClr val="C00000"/>
                </a:solidFill>
                <a:effectLst/>
                <a:latin typeface="Times New Roman" pitchFamily="18" charset="0"/>
                <a:cs typeface="Times New Roman" pitchFamily="18" charset="0"/>
              </a:rPr>
            </a:br>
            <a:endParaRPr lang="ru-RU" sz="3200" b="1" dirty="0" smtClean="0">
              <a:solidFill>
                <a:srgbClr val="C00000"/>
              </a:solidFill>
              <a:effectLst/>
              <a:latin typeface="Times New Roman" pitchFamily="18" charset="0"/>
              <a:cs typeface="Times New Roman"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622672505"/>
              </p:ext>
            </p:extLst>
          </p:nvPr>
        </p:nvGraphicFramePr>
        <p:xfrm>
          <a:off x="4572000" y="1268760"/>
          <a:ext cx="4392489" cy="5106813"/>
        </p:xfrm>
        <a:graphic>
          <a:graphicData uri="http://schemas.openxmlformats.org/drawingml/2006/table">
            <a:tbl>
              <a:tblPr firstRow="1" firstCol="1" lastRow="1" lastCol="1" bandRow="1" bandCol="1">
                <a:tableStyleId>{0505E3EF-67EA-436B-97B2-0124C06EBD24}</a:tableStyleId>
              </a:tblPr>
              <a:tblGrid>
                <a:gridCol w="2432805"/>
                <a:gridCol w="630063"/>
                <a:gridCol w="699558"/>
                <a:gridCol w="630063"/>
              </a:tblGrid>
              <a:tr h="219789">
                <a:tc rowSpan="2">
                  <a:txBody>
                    <a:bodyPr/>
                    <a:lstStyle/>
                    <a:p>
                      <a:pPr algn="ctr">
                        <a:lnSpc>
                          <a:spcPct val="115000"/>
                        </a:lnSpc>
                        <a:spcAft>
                          <a:spcPts val="0"/>
                        </a:spcAft>
                      </a:pPr>
                      <a:r>
                        <a:rPr lang="ru-RU" sz="1000" dirty="0">
                          <a:effectLst/>
                          <a:latin typeface="Times New Roman" pitchFamily="18" charset="0"/>
                          <a:cs typeface="Times New Roman" pitchFamily="18" charset="0"/>
                        </a:rPr>
                        <a:t>Наименование</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2">
                  <a:txBody>
                    <a:bodyPr/>
                    <a:lstStyle/>
                    <a:p>
                      <a:pPr algn="ctr">
                        <a:lnSpc>
                          <a:spcPct val="115000"/>
                        </a:lnSpc>
                        <a:spcAft>
                          <a:spcPts val="0"/>
                        </a:spcAft>
                      </a:pPr>
                      <a:r>
                        <a:rPr lang="ru-RU" sz="1000" dirty="0" smtClean="0">
                          <a:effectLst/>
                          <a:latin typeface="Times New Roman" pitchFamily="18" charset="0"/>
                          <a:cs typeface="Times New Roman" pitchFamily="18" charset="0"/>
                        </a:rPr>
                        <a:t>2022 </a:t>
                      </a:r>
                      <a:r>
                        <a:rPr lang="ru-RU" sz="1000" dirty="0">
                          <a:effectLst/>
                          <a:latin typeface="Times New Roman" pitchFamily="18" charset="0"/>
                          <a:cs typeface="Times New Roman" pitchFamily="18" charset="0"/>
                        </a:rPr>
                        <a:t>год</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1000"/>
                        </a:spcAft>
                      </a:pPr>
                      <a:r>
                        <a:rPr lang="ru-RU" sz="1000" dirty="0" smtClean="0">
                          <a:effectLst/>
                          <a:latin typeface="Times New Roman" pitchFamily="18" charset="0"/>
                          <a:cs typeface="Times New Roman" pitchFamily="18" charset="0"/>
                        </a:rPr>
                        <a:t>2023 </a:t>
                      </a:r>
                      <a:r>
                        <a:rPr lang="ru-RU" sz="1000" dirty="0">
                          <a:effectLst/>
                          <a:latin typeface="Times New Roman" pitchFamily="18" charset="0"/>
                          <a:cs typeface="Times New Roman" pitchFamily="18" charset="0"/>
                        </a:rPr>
                        <a:t>год</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tr>
              <a:tr h="109894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a:effectLst/>
                          <a:latin typeface="Times New Roman" pitchFamily="18" charset="0"/>
                          <a:cs typeface="Times New Roman" pitchFamily="18" charset="0"/>
                        </a:rPr>
                        <a:t>проект</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smtClean="0">
                          <a:effectLst/>
                          <a:latin typeface="Times New Roman" pitchFamily="18" charset="0"/>
                          <a:cs typeface="Times New Roman" pitchFamily="18" charset="0"/>
                        </a:rPr>
                        <a:t>% к </a:t>
                      </a:r>
                      <a:r>
                        <a:rPr lang="ru-RU" sz="1000" dirty="0">
                          <a:effectLst/>
                          <a:latin typeface="Times New Roman" pitchFamily="18" charset="0"/>
                          <a:cs typeface="Times New Roman" pitchFamily="18" charset="0"/>
                        </a:rPr>
                        <a:t>предыду</a:t>
                      </a:r>
                    </a:p>
                    <a:p>
                      <a:pPr algn="ctr">
                        <a:lnSpc>
                          <a:spcPct val="115000"/>
                        </a:lnSpc>
                        <a:spcAft>
                          <a:spcPts val="0"/>
                        </a:spcAft>
                      </a:pPr>
                      <a:r>
                        <a:rPr lang="ru-RU" sz="1000" dirty="0" smtClean="0">
                          <a:effectLst/>
                          <a:latin typeface="Times New Roman" pitchFamily="18" charset="0"/>
                          <a:cs typeface="Times New Roman" pitchFamily="18" charset="0"/>
                        </a:rPr>
                        <a:t>щему году</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337450">
                <a:tc>
                  <a:txBody>
                    <a:bodyPr/>
                    <a:lstStyle/>
                    <a:p>
                      <a:pPr>
                        <a:lnSpc>
                          <a:spcPct val="115000"/>
                        </a:lnSpc>
                        <a:spcAft>
                          <a:spcPts val="0"/>
                        </a:spcAft>
                      </a:pPr>
                      <a:r>
                        <a:rPr lang="ru-RU" sz="1000" dirty="0">
                          <a:effectLst/>
                          <a:latin typeface="Times New Roman" pitchFamily="18" charset="0"/>
                          <a:cs typeface="Times New Roman" pitchFamily="18" charset="0"/>
                        </a:rPr>
                        <a:t>Раздел 0100 «Общегосударственные вопросы</a:t>
                      </a:r>
                      <a:r>
                        <a:rPr lang="ru-RU" sz="1000" dirty="0" smtClean="0">
                          <a:effectLst/>
                          <a:latin typeface="Times New Roman" pitchFamily="18" charset="0"/>
                          <a:cs typeface="Times New Roman" pitchFamily="18" charset="0"/>
                        </a:rPr>
                        <a:t>», всего</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b="1" dirty="0" smtClean="0">
                          <a:solidFill>
                            <a:schemeClr val="tx2">
                              <a:lumMod val="50000"/>
                            </a:schemeClr>
                          </a:solidFill>
                          <a:effectLst/>
                          <a:latin typeface="Times New Roman" pitchFamily="18" charset="0"/>
                          <a:ea typeface="Times New Roman"/>
                          <a:cs typeface="Times New Roman" pitchFamily="18" charset="0"/>
                        </a:rPr>
                        <a:t>48976,5</a:t>
                      </a:r>
                      <a:endParaRPr lang="ru-RU" sz="10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b="1" dirty="0" smtClean="0">
                          <a:solidFill>
                            <a:schemeClr val="tx2">
                              <a:lumMod val="50000"/>
                            </a:schemeClr>
                          </a:solidFill>
                          <a:effectLst/>
                          <a:latin typeface="Times New Roman" pitchFamily="18" charset="0"/>
                          <a:ea typeface="Times New Roman"/>
                          <a:cs typeface="Times New Roman" pitchFamily="18" charset="0"/>
                        </a:rPr>
                        <a:t>41401,6</a:t>
                      </a:r>
                      <a:endParaRPr lang="ru-RU" sz="10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smtClean="0">
                          <a:solidFill>
                            <a:schemeClr val="tx2">
                              <a:lumMod val="50000"/>
                            </a:schemeClr>
                          </a:solidFill>
                          <a:effectLst/>
                          <a:latin typeface="Times New Roman" pitchFamily="18" charset="0"/>
                          <a:ea typeface="Times New Roman"/>
                          <a:cs typeface="Times New Roman" pitchFamily="18" charset="0"/>
                        </a:rPr>
                        <a:t>84,5</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905984">
                <a:tc>
                  <a:txBody>
                    <a:bodyPr/>
                    <a:lstStyle/>
                    <a:p>
                      <a:pPr>
                        <a:lnSpc>
                          <a:spcPct val="115000"/>
                        </a:lnSpc>
                        <a:spcAft>
                          <a:spcPts val="0"/>
                        </a:spcAft>
                      </a:pPr>
                      <a:r>
                        <a:rPr lang="ru-RU" sz="1000" dirty="0" smtClean="0">
                          <a:effectLst/>
                          <a:latin typeface="Times New Roman" pitchFamily="18" charset="0"/>
                          <a:cs typeface="Times New Roman" pitchFamily="18" charset="0"/>
                        </a:rPr>
                        <a:t>функционирование </a:t>
                      </a:r>
                      <a:r>
                        <a:rPr lang="ru-RU" sz="1000" dirty="0">
                          <a:effectLst/>
                          <a:latin typeface="Times New Roman" pitchFamily="18" charset="0"/>
                          <a:cs typeface="Times New Roman" pitchFamily="18" charset="0"/>
                        </a:rPr>
                        <a:t>законодательных (представительных) органов государственной власти и представительных органов муниципальных </a:t>
                      </a:r>
                      <a:r>
                        <a:rPr lang="ru-RU" sz="1000" dirty="0" smtClean="0">
                          <a:effectLst/>
                          <a:latin typeface="Times New Roman" pitchFamily="18" charset="0"/>
                          <a:cs typeface="Times New Roman" pitchFamily="18" charset="0"/>
                        </a:rPr>
                        <a:t>образований</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smtClean="0">
                          <a:solidFill>
                            <a:schemeClr val="tx2">
                              <a:lumMod val="50000"/>
                            </a:schemeClr>
                          </a:solidFill>
                          <a:effectLst/>
                          <a:latin typeface="Times New Roman" pitchFamily="18" charset="0"/>
                          <a:ea typeface="Times New Roman"/>
                          <a:cs typeface="Times New Roman" pitchFamily="18" charset="0"/>
                        </a:rPr>
                        <a:t>3222,9</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smtClean="0">
                          <a:solidFill>
                            <a:schemeClr val="tx2">
                              <a:lumMod val="50000"/>
                            </a:schemeClr>
                          </a:solidFill>
                          <a:effectLst/>
                          <a:latin typeface="Times New Roman" pitchFamily="18" charset="0"/>
                          <a:ea typeface="Times New Roman"/>
                          <a:cs typeface="Times New Roman" pitchFamily="18" charset="0"/>
                        </a:rPr>
                        <a:t>2825,3</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pitchFamily="18" charset="0"/>
                          <a:ea typeface="Times New Roman"/>
                          <a:cs typeface="Times New Roman" pitchFamily="18" charset="0"/>
                        </a:rPr>
                        <a:t>87,7</a:t>
                      </a:r>
                      <a:endParaRPr lang="ru-RU" sz="10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879156">
                <a:tc>
                  <a:txBody>
                    <a:bodyPr/>
                    <a:lstStyle/>
                    <a:p>
                      <a:pPr>
                        <a:lnSpc>
                          <a:spcPct val="115000"/>
                        </a:lnSpc>
                        <a:spcAft>
                          <a:spcPts val="0"/>
                        </a:spcAft>
                      </a:pPr>
                      <a:r>
                        <a:rPr lang="ru-RU" sz="1000" dirty="0" smtClean="0">
                          <a:effectLst/>
                          <a:latin typeface="Times New Roman" pitchFamily="18" charset="0"/>
                          <a:cs typeface="Times New Roman" pitchFamily="18" charset="0"/>
                        </a:rPr>
                        <a:t>функционирование </a:t>
                      </a:r>
                      <a:r>
                        <a:rPr lang="ru-RU" sz="1000" dirty="0">
                          <a:effectLst/>
                          <a:latin typeface="Times New Roman" pitchFamily="18" charset="0"/>
                          <a:cs typeface="Times New Roman" pitchFamily="18" charset="0"/>
                        </a:rPr>
                        <a:t>Правительства РФ, высших исполнительных органов государственной власти субъектов РФ, местных администраций»</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smtClean="0">
                          <a:solidFill>
                            <a:schemeClr val="tx2">
                              <a:lumMod val="50000"/>
                            </a:schemeClr>
                          </a:solidFill>
                          <a:effectLst/>
                          <a:latin typeface="Times New Roman" pitchFamily="18" charset="0"/>
                          <a:ea typeface="Times New Roman"/>
                          <a:cs typeface="Times New Roman" pitchFamily="18" charset="0"/>
                        </a:rPr>
                        <a:t>18750,2</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smtClean="0">
                          <a:solidFill>
                            <a:schemeClr val="tx2">
                              <a:lumMod val="50000"/>
                            </a:schemeClr>
                          </a:solidFill>
                          <a:effectLst/>
                          <a:latin typeface="Times New Roman" pitchFamily="18" charset="0"/>
                          <a:ea typeface="Times New Roman"/>
                          <a:cs typeface="Times New Roman" pitchFamily="18" charset="0"/>
                        </a:rPr>
                        <a:t>16286,9</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pitchFamily="18" charset="0"/>
                          <a:ea typeface="Times New Roman"/>
                          <a:cs typeface="Times New Roman" pitchFamily="18" charset="0"/>
                        </a:rPr>
                        <a:t>86,9</a:t>
                      </a:r>
                      <a:endParaRPr lang="ru-RU" sz="10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272972">
                <a:tc>
                  <a:txBody>
                    <a:bodyPr/>
                    <a:lstStyle/>
                    <a:p>
                      <a:pPr>
                        <a:lnSpc>
                          <a:spcPct val="115000"/>
                        </a:lnSpc>
                        <a:spcAft>
                          <a:spcPts val="0"/>
                        </a:spcAft>
                      </a:pPr>
                      <a:r>
                        <a:rPr lang="ru-RU" sz="1000" dirty="0" smtClean="0">
                          <a:solidFill>
                            <a:schemeClr val="tx2">
                              <a:lumMod val="50000"/>
                            </a:schemeClr>
                          </a:solidFill>
                          <a:effectLst/>
                          <a:latin typeface="Times New Roman" pitchFamily="18" charset="0"/>
                          <a:ea typeface="Times New Roman"/>
                          <a:cs typeface="Times New Roman" pitchFamily="18" charset="0"/>
                        </a:rPr>
                        <a:t>Судебная система</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smtClean="0">
                          <a:solidFill>
                            <a:schemeClr val="tx2">
                              <a:lumMod val="50000"/>
                            </a:schemeClr>
                          </a:solidFill>
                          <a:effectLst/>
                          <a:latin typeface="Times New Roman" pitchFamily="18" charset="0"/>
                          <a:ea typeface="Times New Roman"/>
                          <a:cs typeface="Times New Roman" pitchFamily="18" charset="0"/>
                        </a:rPr>
                        <a:t>106,8</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smtClean="0">
                          <a:solidFill>
                            <a:schemeClr val="tx2">
                              <a:lumMod val="50000"/>
                            </a:schemeClr>
                          </a:solidFill>
                          <a:effectLst/>
                          <a:latin typeface="Times New Roman" pitchFamily="18" charset="0"/>
                          <a:ea typeface="Times New Roman"/>
                          <a:cs typeface="Times New Roman" pitchFamily="18" charset="0"/>
                        </a:rPr>
                        <a:t>3,5</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pitchFamily="18" charset="0"/>
                          <a:ea typeface="Times New Roman"/>
                          <a:cs typeface="Times New Roman" pitchFamily="18" charset="0"/>
                        </a:rPr>
                        <a:t>3,3</a:t>
                      </a:r>
                      <a:endParaRPr lang="ru-RU" sz="10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720080">
                <a:tc>
                  <a:txBody>
                    <a:bodyPr/>
                    <a:lstStyle/>
                    <a:p>
                      <a:pPr>
                        <a:lnSpc>
                          <a:spcPct val="115000"/>
                        </a:lnSpc>
                        <a:spcAft>
                          <a:spcPts val="0"/>
                        </a:spcAft>
                      </a:pPr>
                      <a:r>
                        <a:rPr lang="ru-RU" sz="1000" dirty="0" smtClean="0">
                          <a:effectLst/>
                          <a:latin typeface="Times New Roman" pitchFamily="18" charset="0"/>
                          <a:cs typeface="Times New Roman" pitchFamily="18" charset="0"/>
                        </a:rPr>
                        <a:t>обеспечение </a:t>
                      </a:r>
                      <a:r>
                        <a:rPr lang="ru-RU" sz="1000" dirty="0">
                          <a:effectLst/>
                          <a:latin typeface="Times New Roman" pitchFamily="18" charset="0"/>
                          <a:cs typeface="Times New Roman" pitchFamily="18" charset="0"/>
                        </a:rPr>
                        <a:t>деятельности финансовых, налоговых и таможенных органов и органов финансового (финансово-бюджетного) надзора»</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smtClean="0">
                          <a:solidFill>
                            <a:schemeClr val="tx2">
                              <a:lumMod val="50000"/>
                            </a:schemeClr>
                          </a:solidFill>
                          <a:effectLst/>
                          <a:latin typeface="Times New Roman" pitchFamily="18" charset="0"/>
                          <a:ea typeface="Times New Roman"/>
                          <a:cs typeface="Times New Roman" pitchFamily="18" charset="0"/>
                        </a:rPr>
                        <a:t>13029,4</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smtClean="0">
                          <a:solidFill>
                            <a:schemeClr val="tx2">
                              <a:lumMod val="50000"/>
                            </a:schemeClr>
                          </a:solidFill>
                          <a:effectLst/>
                          <a:latin typeface="Times New Roman" pitchFamily="18" charset="0"/>
                          <a:ea typeface="Times New Roman"/>
                          <a:cs typeface="Times New Roman" pitchFamily="18" charset="0"/>
                        </a:rPr>
                        <a:t>11397</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pitchFamily="18" charset="0"/>
                          <a:ea typeface="Times New Roman"/>
                          <a:cs typeface="Times New Roman" pitchFamily="18" charset="0"/>
                        </a:rPr>
                        <a:t>87,4</a:t>
                      </a:r>
                      <a:endParaRPr lang="ru-RU" sz="10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219789">
                <a:tc>
                  <a:txBody>
                    <a:bodyPr/>
                    <a:lstStyle/>
                    <a:p>
                      <a:pPr>
                        <a:lnSpc>
                          <a:spcPct val="115000"/>
                        </a:lnSpc>
                        <a:spcAft>
                          <a:spcPts val="0"/>
                        </a:spcAft>
                      </a:pPr>
                      <a:r>
                        <a:rPr lang="ru-RU" sz="1000" dirty="0" smtClean="0">
                          <a:effectLst/>
                          <a:latin typeface="Times New Roman" pitchFamily="18" charset="0"/>
                          <a:cs typeface="Times New Roman" pitchFamily="18" charset="0"/>
                        </a:rPr>
                        <a:t>резервные </a:t>
                      </a:r>
                      <a:r>
                        <a:rPr lang="ru-RU" sz="1000" dirty="0">
                          <a:effectLst/>
                          <a:latin typeface="Times New Roman" pitchFamily="18" charset="0"/>
                          <a:cs typeface="Times New Roman" pitchFamily="18" charset="0"/>
                        </a:rPr>
                        <a:t>фонды»</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smtClean="0">
                          <a:solidFill>
                            <a:schemeClr val="tx2">
                              <a:lumMod val="50000"/>
                            </a:schemeClr>
                          </a:solidFill>
                          <a:effectLst/>
                          <a:latin typeface="Times New Roman" pitchFamily="18" charset="0"/>
                          <a:ea typeface="Times New Roman"/>
                          <a:cs typeface="Times New Roman" pitchFamily="18" charset="0"/>
                        </a:rPr>
                        <a:t>1000</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smtClean="0">
                          <a:solidFill>
                            <a:schemeClr val="tx2">
                              <a:lumMod val="50000"/>
                            </a:schemeClr>
                          </a:solidFill>
                          <a:effectLst/>
                          <a:latin typeface="Times New Roman" pitchFamily="18" charset="0"/>
                          <a:ea typeface="Times New Roman"/>
                          <a:cs typeface="Times New Roman" pitchFamily="18" charset="0"/>
                        </a:rPr>
                        <a:t>500</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dirty="0" smtClean="0">
                          <a:solidFill>
                            <a:schemeClr val="tx2">
                              <a:lumMod val="50000"/>
                            </a:schemeClr>
                          </a:solidFill>
                          <a:effectLst/>
                          <a:latin typeface="Times New Roman" pitchFamily="18" charset="0"/>
                          <a:ea typeface="Times New Roman"/>
                          <a:cs typeface="Times New Roman" pitchFamily="18" charset="0"/>
                        </a:rPr>
                        <a:t>50</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439578">
                <a:tc>
                  <a:txBody>
                    <a:bodyPr/>
                    <a:lstStyle/>
                    <a:p>
                      <a:pPr>
                        <a:lnSpc>
                          <a:spcPct val="115000"/>
                        </a:lnSpc>
                        <a:spcAft>
                          <a:spcPts val="0"/>
                        </a:spcAft>
                      </a:pPr>
                      <a:r>
                        <a:rPr lang="ru-RU" sz="1000" dirty="0" smtClean="0">
                          <a:effectLst/>
                          <a:latin typeface="Times New Roman" pitchFamily="18" charset="0"/>
                          <a:cs typeface="Times New Roman" pitchFamily="18" charset="0"/>
                        </a:rPr>
                        <a:t>другие </a:t>
                      </a:r>
                      <a:r>
                        <a:rPr lang="ru-RU" sz="1000" dirty="0">
                          <a:effectLst/>
                          <a:latin typeface="Times New Roman" pitchFamily="18" charset="0"/>
                          <a:cs typeface="Times New Roman" pitchFamily="18" charset="0"/>
                        </a:rPr>
                        <a:t>общегосударственные </a:t>
                      </a:r>
                      <a:r>
                        <a:rPr lang="ru-RU" sz="1000" dirty="0" smtClean="0">
                          <a:effectLst/>
                          <a:latin typeface="Times New Roman" pitchFamily="18" charset="0"/>
                          <a:cs typeface="Times New Roman" pitchFamily="18" charset="0"/>
                        </a:rPr>
                        <a:t>вопросы</a:t>
                      </a:r>
                      <a:endParaRPr lang="ru-RU" sz="10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pitchFamily="18" charset="0"/>
                          <a:ea typeface="Times New Roman"/>
                          <a:cs typeface="Times New Roman" pitchFamily="18" charset="0"/>
                        </a:rPr>
                        <a:t>12867,2</a:t>
                      </a:r>
                      <a:endParaRPr lang="ru-RU" sz="10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pitchFamily="18" charset="0"/>
                          <a:ea typeface="Times New Roman"/>
                          <a:cs typeface="Times New Roman" pitchFamily="18" charset="0"/>
                        </a:rPr>
                        <a:t>10388,9</a:t>
                      </a:r>
                      <a:endParaRPr lang="ru-RU" sz="10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pitchFamily="18" charset="0"/>
                          <a:ea typeface="Times New Roman"/>
                          <a:cs typeface="Times New Roman" pitchFamily="18" charset="0"/>
                        </a:rPr>
                        <a:t>80,7</a:t>
                      </a:r>
                      <a:endParaRPr lang="ru-RU" sz="10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bl>
          </a:graphicData>
        </a:graphic>
      </p:graphicFrame>
      <p:graphicFrame>
        <p:nvGraphicFramePr>
          <p:cNvPr id="8" name="Диаграмма 39"/>
          <p:cNvGraphicFramePr>
            <a:graphicFrameLocks/>
          </p:cNvGraphicFramePr>
          <p:nvPr>
            <p:extLst>
              <p:ext uri="{D42A27DB-BD31-4B8C-83A1-F6EECF244321}">
                <p14:modId xmlns:p14="http://schemas.microsoft.com/office/powerpoint/2010/main" val="179235434"/>
              </p:ext>
            </p:extLst>
          </p:nvPr>
        </p:nvGraphicFramePr>
        <p:xfrm>
          <a:off x="489375" y="1340768"/>
          <a:ext cx="3816424" cy="5256584"/>
        </p:xfrm>
        <a:graphic>
          <a:graphicData uri="http://schemas.openxmlformats.org/drawingml/2006/chart">
            <c:chart xmlns:c="http://schemas.openxmlformats.org/drawingml/2006/chart" xmlns:r="http://schemas.openxmlformats.org/officeDocument/2006/relationships" r:id="rId2"/>
          </a:graphicData>
        </a:graphic>
      </p:graphicFrame>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230425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2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79659722"/>
              </p:ext>
            </p:extLst>
          </p:nvPr>
        </p:nvGraphicFramePr>
        <p:xfrm>
          <a:off x="179512" y="908720"/>
          <a:ext cx="5400600" cy="2518565"/>
        </p:xfrm>
        <a:graphic>
          <a:graphicData uri="http://schemas.openxmlformats.org/drawingml/2006/table">
            <a:tbl>
              <a:tblPr firstRow="1" firstCol="1" lastRow="1" lastCol="1" bandRow="1" bandCol="1">
                <a:tableStyleId>{8A107856-5554-42FB-B03E-39F5DBC370BA}</a:tableStyleId>
              </a:tblPr>
              <a:tblGrid>
                <a:gridCol w="2376264"/>
                <a:gridCol w="944350"/>
                <a:gridCol w="917832"/>
                <a:gridCol w="1162154"/>
              </a:tblGrid>
              <a:tr h="205133">
                <a:tc rowSpan="2">
                  <a:txBody>
                    <a:bodyPr/>
                    <a:lstStyle/>
                    <a:p>
                      <a:pPr algn="ctr">
                        <a:lnSpc>
                          <a:spcPct val="115000"/>
                        </a:lnSpc>
                        <a:spcAft>
                          <a:spcPts val="0"/>
                        </a:spcAft>
                      </a:pPr>
                      <a:r>
                        <a:rPr lang="ru-RU" sz="1100" dirty="0">
                          <a:effectLst/>
                          <a:latin typeface="Times New Roman" pitchFamily="18" charset="0"/>
                          <a:cs typeface="Times New Roman" pitchFamily="18" charset="0"/>
                        </a:rPr>
                        <a:t>Наименование</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05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Бюджет</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05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2022 г.</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05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(принятый)</a:t>
                      </a:r>
                      <a:endParaRPr kumimoji="0" lang="ru-RU" sz="1050" b="1" i="0" u="none" strike="noStrike" kern="1200" cap="none" spc="0" normalizeH="0" baseline="0" noProof="0" dirty="0" smtClean="0">
                        <a:ln>
                          <a:noFill/>
                        </a:ln>
                        <a:solidFill>
                          <a:srgbClr val="4E3B30">
                            <a:lumMod val="50000"/>
                          </a:srgbClr>
                        </a:solidFill>
                        <a:effectLst/>
                        <a:uLnTx/>
                        <a:uFillTx/>
                        <a:latin typeface="Times New Roman" pitchFamily="18" charset="0"/>
                        <a:ea typeface="Times New Roman"/>
                        <a:cs typeface="Times New Roman" pitchFamily="18" charset="0"/>
                      </a:endParaRPr>
                    </a:p>
                    <a:p>
                      <a:pPr algn="ctr">
                        <a:lnSpc>
                          <a:spcPct val="115000"/>
                        </a:lnSpc>
                        <a:spcAft>
                          <a:spcPts val="0"/>
                        </a:spcAft>
                      </a:pP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1000"/>
                        </a:spcAft>
                      </a:pPr>
                      <a:r>
                        <a:rPr lang="ru-RU" sz="1100" dirty="0" smtClean="0">
                          <a:effectLst/>
                          <a:latin typeface="Times New Roman" pitchFamily="18" charset="0"/>
                          <a:cs typeface="Times New Roman" pitchFamily="18" charset="0"/>
                        </a:rPr>
                        <a:t>2023год</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tr>
              <a:tr h="447169">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проект</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effectLst/>
                          <a:latin typeface="Times New Roman" pitchFamily="18" charset="0"/>
                          <a:cs typeface="Times New Roman" pitchFamily="18" charset="0"/>
                        </a:rPr>
                        <a:t>%</a:t>
                      </a:r>
                    </a:p>
                    <a:p>
                      <a:pPr algn="ctr">
                        <a:lnSpc>
                          <a:spcPct val="115000"/>
                        </a:lnSpc>
                        <a:spcAft>
                          <a:spcPts val="0"/>
                        </a:spcAft>
                      </a:pPr>
                      <a:r>
                        <a:rPr lang="ru-RU" sz="1100" dirty="0">
                          <a:effectLst/>
                          <a:latin typeface="Times New Roman" pitchFamily="18" charset="0"/>
                          <a:cs typeface="Times New Roman" pitchFamily="18" charset="0"/>
                        </a:rPr>
                        <a:t>к </a:t>
                      </a:r>
                      <a:r>
                        <a:rPr lang="ru-RU" sz="1100" dirty="0" smtClean="0">
                          <a:effectLst/>
                          <a:latin typeface="Times New Roman" pitchFamily="18" charset="0"/>
                          <a:cs typeface="Times New Roman" pitchFamily="18" charset="0"/>
                        </a:rPr>
                        <a:t>предыдущему году</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615399">
                <a:tc>
                  <a:txBody>
                    <a:bodyPr/>
                    <a:lstStyle/>
                    <a:p>
                      <a:pPr>
                        <a:lnSpc>
                          <a:spcPct val="115000"/>
                        </a:lnSpc>
                        <a:spcAft>
                          <a:spcPts val="0"/>
                        </a:spcAft>
                      </a:pPr>
                      <a:r>
                        <a:rPr lang="ru-RU" sz="1100" dirty="0">
                          <a:effectLst/>
                          <a:latin typeface="Times New Roman" pitchFamily="18" charset="0"/>
                          <a:cs typeface="Times New Roman" pitchFamily="18" charset="0"/>
                        </a:rPr>
                        <a:t>Раздел 0300 «Национальная безопасность и правоохранительная деятельность</a:t>
                      </a:r>
                      <a:r>
                        <a:rPr lang="ru-RU" sz="1100" dirty="0" smtClean="0">
                          <a:effectLst/>
                          <a:latin typeface="Times New Roman" pitchFamily="18" charset="0"/>
                          <a:cs typeface="Times New Roman" pitchFamily="18" charset="0"/>
                        </a:rPr>
                        <a:t>», всего</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3182,6</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3187,4</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100,1</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820532">
                <a:tc>
                  <a:txBody>
                    <a:bodyPr/>
                    <a:lstStyle/>
                    <a:p>
                      <a:pPr>
                        <a:lnSpc>
                          <a:spcPct val="115000"/>
                        </a:lnSpc>
                        <a:spcAft>
                          <a:spcPts val="0"/>
                        </a:spcAft>
                      </a:pPr>
                      <a:r>
                        <a:rPr lang="ru-RU" sz="1100" dirty="0" smtClean="0">
                          <a:effectLst/>
                          <a:latin typeface="Times New Roman" pitchFamily="18" charset="0"/>
                          <a:cs typeface="Times New Roman" pitchFamily="18" charset="0"/>
                        </a:rPr>
                        <a:t>защита </a:t>
                      </a:r>
                      <a:r>
                        <a:rPr lang="ru-RU" sz="1100" dirty="0">
                          <a:effectLst/>
                          <a:latin typeface="Times New Roman" pitchFamily="18" charset="0"/>
                          <a:cs typeface="Times New Roman" pitchFamily="18" charset="0"/>
                        </a:rPr>
                        <a:t>населения и территории от последствий чрезвычайных ситуаций природного и техногенного характера, гражданская </a:t>
                      </a:r>
                      <a:r>
                        <a:rPr lang="ru-RU" sz="1100" dirty="0" smtClean="0">
                          <a:effectLst/>
                          <a:latin typeface="Times New Roman" pitchFamily="18" charset="0"/>
                          <a:cs typeface="Times New Roman" pitchFamily="18" charset="0"/>
                        </a:rPr>
                        <a:t>оборона</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0" dirty="0" smtClean="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3182,6</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0" dirty="0" smtClean="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3187,4</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0" dirty="0" smtClean="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100,1</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Rectangle 3"/>
          <p:cNvSpPr>
            <a:spLocks noGrp="1"/>
          </p:cNvSpPr>
          <p:nvPr>
            <p:ph type="title"/>
          </p:nvPr>
        </p:nvSpPr>
        <p:spPr>
          <a:xfrm>
            <a:off x="1547664" y="188640"/>
            <a:ext cx="6624736" cy="432048"/>
          </a:xfrm>
          <a:ln>
            <a:solidFill>
              <a:schemeClr val="bg2"/>
            </a:solidFill>
            <a:miter lim="800000"/>
            <a:headEnd/>
            <a:tailEnd/>
          </a:ln>
        </p:spPr>
        <p:txBody>
          <a:bodyPr>
            <a:noAutofit/>
          </a:bodyPr>
          <a:lstStyle/>
          <a:p>
            <a:r>
              <a:rPr lang="ru-RU" sz="3200" b="1" dirty="0" smtClean="0">
                <a:effectLst>
                  <a:outerShdw blurRad="38100" dist="38100" dir="2700000" algn="tl">
                    <a:srgbClr val="000000">
                      <a:alpha val="43137"/>
                    </a:srgbClr>
                  </a:outerShdw>
                </a:effectLst>
                <a:cs typeface="Trebuchet MS" pitchFamily="34" charset="0"/>
              </a:rPr>
              <a:t/>
            </a:r>
            <a:br>
              <a:rPr lang="ru-RU" sz="3200" b="1" dirty="0" smtClean="0">
                <a:effectLst>
                  <a:outerShdw blurRad="38100" dist="38100" dir="2700000" algn="tl">
                    <a:srgbClr val="000000">
                      <a:alpha val="43137"/>
                    </a:srgbClr>
                  </a:outerShdw>
                </a:effectLst>
                <a:cs typeface="Trebuchet MS" pitchFamily="34" charset="0"/>
              </a:rPr>
            </a:br>
            <a:r>
              <a:rPr lang="ru-RU" sz="1800" b="1" dirty="0">
                <a:solidFill>
                  <a:srgbClr val="C00000"/>
                </a:solidFill>
                <a:effectLst/>
                <a:latin typeface="Times New Roman" pitchFamily="18" charset="0"/>
                <a:cs typeface="Times New Roman" pitchFamily="18" charset="0"/>
              </a:rPr>
              <a:t>Национальная безопасность </a:t>
            </a:r>
            <a:r>
              <a:rPr lang="ru-RU" sz="1800" b="1" dirty="0" smtClean="0">
                <a:solidFill>
                  <a:srgbClr val="C00000"/>
                </a:solidFill>
                <a:effectLst/>
                <a:latin typeface="Times New Roman" pitchFamily="18" charset="0"/>
                <a:cs typeface="Times New Roman" pitchFamily="18" charset="0"/>
              </a:rPr>
              <a:t/>
            </a:r>
            <a:br>
              <a:rPr lang="ru-RU" sz="1800" b="1" dirty="0" smtClean="0">
                <a:solidFill>
                  <a:srgbClr val="C00000"/>
                </a:solidFill>
                <a:effectLst/>
                <a:latin typeface="Times New Roman" pitchFamily="18" charset="0"/>
                <a:cs typeface="Times New Roman" pitchFamily="18" charset="0"/>
              </a:rPr>
            </a:br>
            <a:r>
              <a:rPr lang="ru-RU" sz="1800" b="1" dirty="0" smtClean="0">
                <a:solidFill>
                  <a:srgbClr val="C00000"/>
                </a:solidFill>
                <a:effectLst/>
                <a:latin typeface="Times New Roman" pitchFamily="18" charset="0"/>
                <a:cs typeface="Times New Roman" pitchFamily="18" charset="0"/>
              </a:rPr>
              <a:t>и </a:t>
            </a:r>
            <a:r>
              <a:rPr lang="ru-RU" sz="1800" b="1" dirty="0">
                <a:solidFill>
                  <a:srgbClr val="C00000"/>
                </a:solidFill>
                <a:effectLst/>
                <a:latin typeface="Times New Roman" pitchFamily="18" charset="0"/>
                <a:cs typeface="Times New Roman" pitchFamily="18" charset="0"/>
              </a:rPr>
              <a:t>правоохранительная деятельность</a:t>
            </a:r>
            <a:r>
              <a:rPr lang="ru-RU" sz="2000" b="1" dirty="0" smtClean="0">
                <a:solidFill>
                  <a:srgbClr val="C00000"/>
                </a:solidFill>
                <a:effectLst/>
                <a:latin typeface="Times New Roman" pitchFamily="18" charset="0"/>
                <a:cs typeface="Times New Roman" pitchFamily="18" charset="0"/>
              </a:rPr>
              <a:t/>
            </a:r>
            <a:br>
              <a:rPr lang="ru-RU" sz="2000" b="1" dirty="0" smtClean="0">
                <a:solidFill>
                  <a:srgbClr val="C00000"/>
                </a:solidFill>
                <a:effectLst/>
                <a:latin typeface="Times New Roman" pitchFamily="18" charset="0"/>
                <a:cs typeface="Times New Roman" pitchFamily="18" charset="0"/>
              </a:rPr>
            </a:br>
            <a:endParaRPr lang="ru-RU" sz="2000" b="1" dirty="0" smtClean="0">
              <a:solidFill>
                <a:srgbClr val="C00000"/>
              </a:solidFill>
              <a:effectLst/>
              <a:latin typeface="Times New Roman" pitchFamily="18" charset="0"/>
              <a:cs typeface="Times New Roman" pitchFamily="18" charset="0"/>
            </a:endParaRPr>
          </a:p>
        </p:txBody>
      </p:sp>
      <p:sp>
        <p:nvSpPr>
          <p:cNvPr id="7" name="Прямоугольник 6"/>
          <p:cNvSpPr/>
          <p:nvPr/>
        </p:nvSpPr>
        <p:spPr>
          <a:xfrm>
            <a:off x="3851920" y="3645024"/>
            <a:ext cx="4860032" cy="369332"/>
          </a:xfrm>
          <a:prstGeom prst="rect">
            <a:avLst/>
          </a:prstGeom>
        </p:spPr>
        <p:txBody>
          <a:bodyPr wrap="square">
            <a:spAutoFit/>
          </a:bodyPr>
          <a:lstStyle/>
          <a:p>
            <a:pPr algn="ctr"/>
            <a:r>
              <a:rPr lang="ru-RU" b="1" dirty="0">
                <a:solidFill>
                  <a:srgbClr val="C00000"/>
                </a:solidFill>
                <a:latin typeface="Times New Roman" pitchFamily="18" charset="0"/>
                <a:cs typeface="Times New Roman" pitchFamily="18" charset="0"/>
              </a:rPr>
              <a:t>Национальная экономика </a:t>
            </a:r>
          </a:p>
        </p:txBody>
      </p:sp>
      <p:graphicFrame>
        <p:nvGraphicFramePr>
          <p:cNvPr id="8" name="Таблица 7"/>
          <p:cNvGraphicFramePr>
            <a:graphicFrameLocks noGrp="1"/>
          </p:cNvGraphicFramePr>
          <p:nvPr>
            <p:extLst>
              <p:ext uri="{D42A27DB-BD31-4B8C-83A1-F6EECF244321}">
                <p14:modId xmlns:p14="http://schemas.microsoft.com/office/powerpoint/2010/main" val="2789560766"/>
              </p:ext>
            </p:extLst>
          </p:nvPr>
        </p:nvGraphicFramePr>
        <p:xfrm>
          <a:off x="3851920" y="4077072"/>
          <a:ext cx="4824536" cy="2511559"/>
        </p:xfrm>
        <a:graphic>
          <a:graphicData uri="http://schemas.openxmlformats.org/drawingml/2006/table">
            <a:tbl>
              <a:tblPr firstRow="1" firstCol="1" bandRow="1">
                <a:tableStyleId>{8A107856-5554-42FB-B03E-39F5DBC370BA}</a:tableStyleId>
              </a:tblPr>
              <a:tblGrid>
                <a:gridCol w="2376264"/>
                <a:gridCol w="936104"/>
                <a:gridCol w="760292"/>
                <a:gridCol w="751876"/>
              </a:tblGrid>
              <a:tr h="276994">
                <a:tc rowSpan="2">
                  <a:txBody>
                    <a:bodyPr/>
                    <a:lstStyle/>
                    <a:p>
                      <a:pPr algn="ctr">
                        <a:lnSpc>
                          <a:spcPct val="115000"/>
                        </a:lnSpc>
                        <a:spcAft>
                          <a:spcPts val="0"/>
                        </a:spcAft>
                      </a:pPr>
                      <a:r>
                        <a:rPr lang="ru-RU" sz="1050" dirty="0">
                          <a:effectLst/>
                          <a:latin typeface="Times New Roman" pitchFamily="18" charset="0"/>
                          <a:cs typeface="Times New Roman" pitchFamily="18" charset="0"/>
                        </a:rPr>
                        <a:t>       </a:t>
                      </a:r>
                    </a:p>
                    <a:p>
                      <a:pPr algn="ctr">
                        <a:lnSpc>
                          <a:spcPct val="115000"/>
                        </a:lnSpc>
                        <a:spcAft>
                          <a:spcPts val="0"/>
                        </a:spcAft>
                      </a:pPr>
                      <a:r>
                        <a:rPr lang="ru-RU" sz="1050" dirty="0" smtClean="0">
                          <a:effectLst/>
                          <a:latin typeface="Times New Roman" pitchFamily="18" charset="0"/>
                          <a:cs typeface="Times New Roman" pitchFamily="18" charset="0"/>
                        </a:rPr>
                        <a:t>Наименование</a:t>
                      </a:r>
                      <a:endParaRPr lang="ru-RU" sz="1050" dirty="0">
                        <a:effectLst/>
                        <a:latin typeface="Times New Roman" pitchFamily="18" charset="0"/>
                        <a:cs typeface="Times New Roman" pitchFamily="18" charset="0"/>
                      </a:endParaRPr>
                    </a:p>
                    <a:p>
                      <a:pPr algn="ctr">
                        <a:lnSpc>
                          <a:spcPct val="115000"/>
                        </a:lnSpc>
                        <a:spcAft>
                          <a:spcPts val="0"/>
                        </a:spcAft>
                      </a:pPr>
                      <a:r>
                        <a:rPr lang="ru-RU" sz="1050" dirty="0">
                          <a:effectLst/>
                          <a:latin typeface="Times New Roman" pitchFamily="18" charset="0"/>
                          <a:cs typeface="Times New Roman" pitchFamily="18" charset="0"/>
                        </a:rPr>
                        <a:t> </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2">
                  <a:txBody>
                    <a:bodyPr/>
                    <a:lstStyle/>
                    <a:p>
                      <a:pPr algn="ctr">
                        <a:lnSpc>
                          <a:spcPct val="115000"/>
                        </a:lnSpc>
                        <a:spcAft>
                          <a:spcPts val="0"/>
                        </a:spcAft>
                      </a:pPr>
                      <a:r>
                        <a:rPr lang="ru-RU" sz="1050" dirty="0">
                          <a:effectLst/>
                          <a:latin typeface="Times New Roman" pitchFamily="18" charset="0"/>
                          <a:cs typeface="Times New Roman" pitchFamily="18" charset="0"/>
                        </a:rPr>
                        <a:t>Бюджет</a:t>
                      </a:r>
                    </a:p>
                    <a:p>
                      <a:pPr algn="ctr">
                        <a:lnSpc>
                          <a:spcPct val="115000"/>
                        </a:lnSpc>
                        <a:spcAft>
                          <a:spcPts val="0"/>
                        </a:spcAft>
                      </a:pPr>
                      <a:r>
                        <a:rPr lang="ru-RU" sz="1050" dirty="0" smtClean="0">
                          <a:effectLst/>
                          <a:latin typeface="Times New Roman" pitchFamily="18" charset="0"/>
                          <a:cs typeface="Times New Roman" pitchFamily="18" charset="0"/>
                        </a:rPr>
                        <a:t>2022 </a:t>
                      </a:r>
                      <a:r>
                        <a:rPr lang="ru-RU" sz="1050" dirty="0">
                          <a:effectLst/>
                          <a:latin typeface="Times New Roman" pitchFamily="18" charset="0"/>
                          <a:cs typeface="Times New Roman" pitchFamily="18" charset="0"/>
                        </a:rPr>
                        <a:t>г.</a:t>
                      </a:r>
                    </a:p>
                    <a:p>
                      <a:pPr algn="ctr">
                        <a:lnSpc>
                          <a:spcPct val="115000"/>
                        </a:lnSpc>
                        <a:spcAft>
                          <a:spcPts val="0"/>
                        </a:spcAft>
                      </a:pPr>
                      <a:r>
                        <a:rPr lang="ru-RU" sz="1050" dirty="0">
                          <a:effectLst/>
                          <a:latin typeface="Times New Roman" pitchFamily="18" charset="0"/>
                          <a:cs typeface="Times New Roman" pitchFamily="18" charset="0"/>
                        </a:rPr>
                        <a:t>(принятый)</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1000"/>
                        </a:spcAft>
                      </a:pPr>
                      <a:r>
                        <a:rPr lang="ru-RU" sz="1100" dirty="0" smtClean="0">
                          <a:effectLst/>
                        </a:rPr>
                        <a:t>2023 </a:t>
                      </a:r>
                      <a:r>
                        <a:rPr lang="ru-RU" sz="1100" dirty="0">
                          <a:effectLst/>
                        </a:rPr>
                        <a:t>год</a:t>
                      </a:r>
                      <a:endParaRPr lang="ru-RU" sz="1100" dirty="0">
                        <a:solidFill>
                          <a:schemeClr val="tx2">
                            <a:lumMod val="50000"/>
                          </a:schemeClr>
                        </a:solidFill>
                        <a:effectLst/>
                        <a:latin typeface="Times New Roman"/>
                        <a:ea typeface="Times New Roman"/>
                        <a:cs typeface="Times New Roman"/>
                      </a:endParaRPr>
                    </a:p>
                  </a:txBody>
                  <a:tcPr marL="68580" marR="68580" marT="0" marB="0"/>
                </a:tc>
                <a:tc hMerge="1">
                  <a:txBody>
                    <a:bodyPr/>
                    <a:lstStyle/>
                    <a:p>
                      <a:endParaRPr lang="ru-RU"/>
                    </a:p>
                  </a:txBody>
                  <a:tcPr/>
                </a:tc>
              </a:tr>
              <a:tr h="522298">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50" dirty="0">
                          <a:effectLst/>
                          <a:latin typeface="Times New Roman" pitchFamily="18" charset="0"/>
                          <a:cs typeface="Times New Roman" pitchFamily="18" charset="0"/>
                        </a:rPr>
                        <a:t>проект</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50" dirty="0">
                          <a:effectLst/>
                          <a:latin typeface="Times New Roman" pitchFamily="18" charset="0"/>
                          <a:cs typeface="Times New Roman" pitchFamily="18" charset="0"/>
                        </a:rPr>
                        <a:t>в  % к </a:t>
                      </a:r>
                      <a:r>
                        <a:rPr lang="ru-RU" sz="1050" dirty="0" smtClean="0">
                          <a:effectLst/>
                          <a:latin typeface="Times New Roman" pitchFamily="18" charset="0"/>
                          <a:cs typeface="Times New Roman" pitchFamily="18" charset="0"/>
                        </a:rPr>
                        <a:t>предыду</a:t>
                      </a:r>
                    </a:p>
                    <a:p>
                      <a:pPr algn="ctr">
                        <a:lnSpc>
                          <a:spcPct val="115000"/>
                        </a:lnSpc>
                        <a:spcAft>
                          <a:spcPts val="0"/>
                        </a:spcAft>
                      </a:pPr>
                      <a:r>
                        <a:rPr lang="ru-RU" sz="1050" dirty="0" err="1" smtClean="0">
                          <a:effectLst/>
                          <a:latin typeface="Times New Roman" pitchFamily="18" charset="0"/>
                          <a:cs typeface="Times New Roman" pitchFamily="18" charset="0"/>
                        </a:rPr>
                        <a:t>щему</a:t>
                      </a:r>
                      <a:r>
                        <a:rPr lang="ru-RU" sz="1050" dirty="0" smtClean="0">
                          <a:effectLst/>
                          <a:latin typeface="Times New Roman" pitchFamily="18" charset="0"/>
                          <a:cs typeface="Times New Roman" pitchFamily="18" charset="0"/>
                        </a:rPr>
                        <a:t> году</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250538">
                <a:tc>
                  <a:txBody>
                    <a:bodyPr/>
                    <a:lstStyle/>
                    <a:p>
                      <a:pPr>
                        <a:lnSpc>
                          <a:spcPct val="115000"/>
                        </a:lnSpc>
                        <a:spcAft>
                          <a:spcPts val="0"/>
                        </a:spcAft>
                      </a:pPr>
                      <a:r>
                        <a:rPr lang="ru-RU" sz="1050" dirty="0">
                          <a:effectLst/>
                          <a:latin typeface="Times New Roman" pitchFamily="18" charset="0"/>
                          <a:cs typeface="Times New Roman" pitchFamily="18" charset="0"/>
                        </a:rPr>
                        <a:t>Раздел «Национальная экономика» - всего</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14720,7</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13428,6</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91,2</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nchor="ctr"/>
                </a:tc>
              </a:tr>
              <a:tr h="170926">
                <a:tc>
                  <a:txBody>
                    <a:bodyPr/>
                    <a:lstStyle/>
                    <a:p>
                      <a:pPr>
                        <a:lnSpc>
                          <a:spcPct val="115000"/>
                        </a:lnSpc>
                        <a:spcAft>
                          <a:spcPts val="0"/>
                        </a:spcAft>
                      </a:pPr>
                      <a:r>
                        <a:rPr lang="ru-RU" sz="1050" dirty="0" smtClean="0">
                          <a:effectLst/>
                          <a:latin typeface="Times New Roman" pitchFamily="18" charset="0"/>
                          <a:cs typeface="Times New Roman" pitchFamily="18" charset="0"/>
                        </a:rPr>
                        <a:t>Общеэкономические вопросы</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90</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50</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55,5</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170926">
                <a:tc>
                  <a:txBody>
                    <a:bodyPr/>
                    <a:lstStyle/>
                    <a:p>
                      <a:pPr>
                        <a:lnSpc>
                          <a:spcPct val="115000"/>
                        </a:lnSpc>
                        <a:spcAft>
                          <a:spcPts val="0"/>
                        </a:spcAft>
                      </a:pPr>
                      <a:r>
                        <a:rPr lang="ru-RU" sz="1050" dirty="0" smtClean="0">
                          <a:effectLst/>
                          <a:latin typeface="Times New Roman" pitchFamily="18" charset="0"/>
                          <a:cs typeface="Times New Roman" pitchFamily="18" charset="0"/>
                        </a:rPr>
                        <a:t>Сельское </a:t>
                      </a:r>
                      <a:r>
                        <a:rPr lang="ru-RU" sz="1050" dirty="0">
                          <a:effectLst/>
                          <a:latin typeface="Times New Roman" pitchFamily="18" charset="0"/>
                          <a:cs typeface="Times New Roman" pitchFamily="18" charset="0"/>
                        </a:rPr>
                        <a:t>хозяйство и </a:t>
                      </a:r>
                      <a:r>
                        <a:rPr lang="ru-RU" sz="1050" dirty="0" smtClean="0">
                          <a:effectLst/>
                          <a:latin typeface="Times New Roman" pitchFamily="18" charset="0"/>
                          <a:cs typeface="Times New Roman" pitchFamily="18" charset="0"/>
                        </a:rPr>
                        <a:t>рыболовство </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2949,3</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2772,2</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94</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170926">
                <a:tc>
                  <a:txBody>
                    <a:bodyPr/>
                    <a:lstStyle/>
                    <a:p>
                      <a:pPr>
                        <a:lnSpc>
                          <a:spcPct val="115000"/>
                        </a:lnSpc>
                        <a:spcAft>
                          <a:spcPts val="0"/>
                        </a:spcAft>
                      </a:pPr>
                      <a:r>
                        <a:rPr lang="ru-RU" sz="1050" dirty="0" smtClean="0">
                          <a:effectLst/>
                          <a:latin typeface="Times New Roman" pitchFamily="18" charset="0"/>
                          <a:cs typeface="Times New Roman" pitchFamily="18" charset="0"/>
                        </a:rPr>
                        <a:t>Транспорт</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2300</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1150</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50</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344450">
                <a:tc>
                  <a:txBody>
                    <a:bodyPr/>
                    <a:lstStyle/>
                    <a:p>
                      <a:pPr>
                        <a:lnSpc>
                          <a:spcPct val="115000"/>
                        </a:lnSpc>
                        <a:spcAft>
                          <a:spcPts val="0"/>
                        </a:spcAft>
                      </a:pPr>
                      <a:r>
                        <a:rPr lang="ru-RU" sz="1050" dirty="0" smtClean="0">
                          <a:effectLst/>
                          <a:latin typeface="Times New Roman" pitchFamily="18" charset="0"/>
                          <a:cs typeface="Times New Roman" pitchFamily="18" charset="0"/>
                        </a:rPr>
                        <a:t>Дорожное </a:t>
                      </a:r>
                      <a:r>
                        <a:rPr lang="ru-RU" sz="1050" dirty="0">
                          <a:effectLst/>
                          <a:latin typeface="Times New Roman" pitchFamily="18" charset="0"/>
                          <a:cs typeface="Times New Roman" pitchFamily="18" charset="0"/>
                        </a:rPr>
                        <a:t>хозяйство (дорожные фонды</a:t>
                      </a:r>
                      <a:r>
                        <a:rPr lang="ru-RU" sz="1050" dirty="0" smtClean="0">
                          <a:effectLst/>
                          <a:latin typeface="Times New Roman" pitchFamily="18" charset="0"/>
                          <a:cs typeface="Times New Roman" pitchFamily="18" charset="0"/>
                        </a:rPr>
                        <a:t>)</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9366,4</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9441,4</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100,8</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344450">
                <a:tc>
                  <a:txBody>
                    <a:bodyPr/>
                    <a:lstStyle/>
                    <a:p>
                      <a:pPr>
                        <a:lnSpc>
                          <a:spcPct val="115000"/>
                        </a:lnSpc>
                        <a:spcAft>
                          <a:spcPts val="0"/>
                        </a:spcAft>
                      </a:pPr>
                      <a:r>
                        <a:rPr lang="ru-RU" sz="1050" dirty="0" smtClean="0">
                          <a:effectLst/>
                          <a:latin typeface="Times New Roman" pitchFamily="18" charset="0"/>
                          <a:cs typeface="Times New Roman" pitchFamily="18" charset="0"/>
                        </a:rPr>
                        <a:t>Другие </a:t>
                      </a:r>
                      <a:r>
                        <a:rPr lang="ru-RU" sz="1050" dirty="0">
                          <a:effectLst/>
                          <a:latin typeface="Times New Roman" pitchFamily="18" charset="0"/>
                          <a:cs typeface="Times New Roman" pitchFamily="18" charset="0"/>
                        </a:rPr>
                        <a:t>вопросы в области национальной экономики»</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50" dirty="0" smtClean="0">
                          <a:solidFill>
                            <a:schemeClr val="tx2">
                              <a:lumMod val="50000"/>
                            </a:schemeClr>
                          </a:solidFill>
                          <a:effectLst/>
                          <a:latin typeface="Times New Roman" pitchFamily="18" charset="0"/>
                          <a:ea typeface="Times New Roman"/>
                          <a:cs typeface="Times New Roman" pitchFamily="18" charset="0"/>
                        </a:rPr>
                        <a:t>15</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50" dirty="0" smtClean="0">
                          <a:solidFill>
                            <a:schemeClr val="tx2">
                              <a:lumMod val="50000"/>
                            </a:schemeClr>
                          </a:solidFill>
                          <a:effectLst/>
                          <a:latin typeface="Times New Roman" pitchFamily="18" charset="0"/>
                          <a:ea typeface="Times New Roman"/>
                          <a:cs typeface="Times New Roman" pitchFamily="18" charset="0"/>
                        </a:rPr>
                        <a:t>15</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050" dirty="0" smtClean="0">
                          <a:solidFill>
                            <a:schemeClr val="tx2">
                              <a:lumMod val="50000"/>
                            </a:schemeClr>
                          </a:solidFill>
                          <a:effectLst/>
                          <a:latin typeface="Times New Roman" pitchFamily="18" charset="0"/>
                          <a:ea typeface="Times New Roman"/>
                          <a:cs typeface="Times New Roman" pitchFamily="18" charset="0"/>
                        </a:rPr>
                        <a:t>100</a:t>
                      </a:r>
                      <a:endParaRPr lang="ru-RU" sz="105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bl>
          </a:graphicData>
        </a:graphic>
      </p:graphicFrame>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149316"/>
            <a:ext cx="3528392" cy="270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764704"/>
            <a:ext cx="273630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29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ИНИСТЕРСТВО ОБРАЗОВАНИЯ И НАУКИ КЧР">
            <a:hlinkClick r:id="rId2" tgtFrame="_self" tooltip="&quot;МОиН КЧР&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624"/>
            <a:ext cx="2808312" cy="1878978"/>
          </a:xfrm>
          <a:prstGeom prst="rect">
            <a:avLst/>
          </a:prstGeom>
          <a:noFill/>
          <a:ln>
            <a:noFill/>
          </a:ln>
        </p:spPr>
      </p:pic>
      <p:sp>
        <p:nvSpPr>
          <p:cNvPr id="5" name="Rectangle 3"/>
          <p:cNvSpPr>
            <a:spLocks noGrp="1"/>
          </p:cNvSpPr>
          <p:nvPr>
            <p:ph type="title"/>
          </p:nvPr>
        </p:nvSpPr>
        <p:spPr>
          <a:xfrm>
            <a:off x="3131840" y="260648"/>
            <a:ext cx="5472608" cy="468052"/>
          </a:xfrm>
          <a:ln>
            <a:solidFill>
              <a:schemeClr val="bg2"/>
            </a:solidFill>
            <a:miter lim="800000"/>
            <a:headEnd/>
            <a:tailEnd/>
          </a:ln>
        </p:spPr>
        <p:txBody>
          <a:bodyPr>
            <a:noAutofit/>
          </a:bodyPr>
          <a:lstStyle/>
          <a:p>
            <a:pPr algn="ctr" eaLnBrk="1" hangingPunct="1"/>
            <a:r>
              <a:rPr lang="ru-RU" sz="3200" b="1" dirty="0" smtClean="0">
                <a:effectLst>
                  <a:outerShdw blurRad="38100" dist="38100" dir="2700000" algn="tl">
                    <a:srgbClr val="000000">
                      <a:alpha val="43137"/>
                    </a:srgbClr>
                  </a:outerShdw>
                </a:effectLst>
                <a:cs typeface="Trebuchet MS" pitchFamily="34" charset="0"/>
              </a:rPr>
              <a:t/>
            </a:r>
            <a:br>
              <a:rPr lang="ru-RU" sz="3200" b="1" dirty="0" smtClean="0">
                <a:effectLst>
                  <a:outerShdw blurRad="38100" dist="38100" dir="2700000" algn="tl">
                    <a:srgbClr val="000000">
                      <a:alpha val="43137"/>
                    </a:srgbClr>
                  </a:outerShdw>
                </a:effectLst>
                <a:cs typeface="Trebuchet MS" pitchFamily="34" charset="0"/>
              </a:rPr>
            </a:br>
            <a:r>
              <a:rPr lang="ru-RU" sz="2400" b="1" dirty="0" smtClean="0">
                <a:solidFill>
                  <a:srgbClr val="C00000"/>
                </a:solidFill>
                <a:effectLst/>
                <a:latin typeface="Times New Roman" pitchFamily="18" charset="0"/>
                <a:cs typeface="Times New Roman" pitchFamily="18" charset="0"/>
              </a:rPr>
              <a:t>Расходы</a:t>
            </a:r>
            <a:r>
              <a:rPr lang="ru-RU"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на образование</a:t>
            </a:r>
            <a:r>
              <a:rPr lang="ru-RU" sz="3200" b="1" dirty="0" smtClean="0">
                <a:effectLst>
                  <a:outerShdw blurRad="38100" dist="38100" dir="2700000" algn="tl">
                    <a:srgbClr val="000000">
                      <a:alpha val="43137"/>
                    </a:srgbClr>
                  </a:outerShdw>
                </a:effectLst>
                <a:cs typeface="Trebuchet MS" pitchFamily="34" charset="0"/>
              </a:rPr>
              <a:t/>
            </a:r>
            <a:br>
              <a:rPr lang="ru-RU" sz="3200" b="1" dirty="0" smtClean="0">
                <a:effectLst>
                  <a:outerShdw blurRad="38100" dist="38100" dir="2700000" algn="tl">
                    <a:srgbClr val="000000">
                      <a:alpha val="43137"/>
                    </a:srgbClr>
                  </a:outerShdw>
                </a:effectLst>
                <a:cs typeface="Trebuchet MS" pitchFamily="34" charset="0"/>
              </a:rPr>
            </a:br>
            <a:endParaRPr lang="ru-RU" sz="3200" b="1" dirty="0" smtClean="0">
              <a:effectLst>
                <a:outerShdw blurRad="38100" dist="38100" dir="2700000" algn="tl">
                  <a:srgbClr val="000000">
                    <a:alpha val="43137"/>
                  </a:srgbClr>
                </a:outerShdw>
              </a:effectLst>
              <a:cs typeface="Trebuchet MS" pitchFamily="34" charset="0"/>
            </a:endParaRPr>
          </a:p>
        </p:txBody>
      </p:sp>
      <p:graphicFrame>
        <p:nvGraphicFramePr>
          <p:cNvPr id="6" name="Диаграмма 39"/>
          <p:cNvGraphicFramePr>
            <a:graphicFrameLocks noGrp="1"/>
          </p:cNvGraphicFramePr>
          <p:nvPr>
            <p:ph idx="1"/>
            <p:extLst>
              <p:ext uri="{D42A27DB-BD31-4B8C-83A1-F6EECF244321}">
                <p14:modId xmlns:p14="http://schemas.microsoft.com/office/powerpoint/2010/main" val="690273591"/>
              </p:ext>
            </p:extLst>
          </p:nvPr>
        </p:nvGraphicFramePr>
        <p:xfrm>
          <a:off x="149950" y="1941495"/>
          <a:ext cx="3700827" cy="47294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3446072918"/>
              </p:ext>
            </p:extLst>
          </p:nvPr>
        </p:nvGraphicFramePr>
        <p:xfrm>
          <a:off x="3995936" y="1774093"/>
          <a:ext cx="4896544" cy="2437219"/>
        </p:xfrm>
        <a:graphic>
          <a:graphicData uri="http://schemas.openxmlformats.org/drawingml/2006/table">
            <a:tbl>
              <a:tblPr firstRow="1" firstCol="1" lastRow="1" lastCol="1" bandRow="1" bandCol="1">
                <a:tableStyleId>{0505E3EF-67EA-436B-97B2-0124C06EBD24}</a:tableStyleId>
              </a:tblPr>
              <a:tblGrid>
                <a:gridCol w="2861395"/>
                <a:gridCol w="631562"/>
                <a:gridCol w="842255"/>
                <a:gridCol w="561332"/>
              </a:tblGrid>
              <a:tr h="166010">
                <a:tc rowSpan="2">
                  <a:txBody>
                    <a:bodyPr/>
                    <a:lstStyle/>
                    <a:p>
                      <a:pPr algn="ctr">
                        <a:lnSpc>
                          <a:spcPct val="115000"/>
                        </a:lnSpc>
                        <a:spcAft>
                          <a:spcPts val="0"/>
                        </a:spcAft>
                      </a:pPr>
                      <a:r>
                        <a:rPr lang="ru-RU" sz="1000" dirty="0">
                          <a:effectLst/>
                        </a:rPr>
                        <a:t> </a:t>
                      </a:r>
                    </a:p>
                    <a:p>
                      <a:pPr algn="ctr">
                        <a:lnSpc>
                          <a:spcPct val="115000"/>
                        </a:lnSpc>
                        <a:spcAft>
                          <a:spcPts val="0"/>
                        </a:spcAft>
                      </a:pPr>
                      <a:r>
                        <a:rPr lang="ru-RU" sz="1000" dirty="0">
                          <a:effectLst/>
                        </a:rPr>
                        <a:t>Наименование раздела, подраздела</a:t>
                      </a:r>
                      <a:endParaRPr lang="ru-RU" sz="1000" b="1" dirty="0">
                        <a:solidFill>
                          <a:schemeClr val="tx2">
                            <a:lumMod val="50000"/>
                          </a:schemeClr>
                        </a:solidFill>
                        <a:effectLst/>
                        <a:latin typeface="Times New Roman"/>
                        <a:ea typeface="Times New Roman"/>
                        <a:cs typeface="Times New Roman"/>
                      </a:endParaRPr>
                    </a:p>
                  </a:txBody>
                  <a:tcPr marL="68580" marR="68580" marT="0" marB="0"/>
                </a:tc>
                <a:tc rowSpan="2">
                  <a:txBody>
                    <a:bodyPr/>
                    <a:lstStyle/>
                    <a:p>
                      <a:pPr algn="ctr">
                        <a:lnSpc>
                          <a:spcPct val="115000"/>
                        </a:lnSpc>
                        <a:spcAft>
                          <a:spcPts val="0"/>
                        </a:spcAft>
                      </a:pPr>
                      <a:r>
                        <a:rPr lang="ru-RU" sz="1000" dirty="0">
                          <a:effectLst/>
                        </a:rPr>
                        <a:t> </a:t>
                      </a:r>
                    </a:p>
                    <a:p>
                      <a:pPr algn="ctr">
                        <a:lnSpc>
                          <a:spcPct val="115000"/>
                        </a:lnSpc>
                        <a:spcAft>
                          <a:spcPts val="0"/>
                        </a:spcAft>
                      </a:pPr>
                      <a:r>
                        <a:rPr lang="ru-RU" sz="1000" dirty="0" smtClean="0">
                          <a:effectLst/>
                        </a:rPr>
                        <a:t>2022 </a:t>
                      </a:r>
                      <a:r>
                        <a:rPr lang="ru-RU" sz="1000" dirty="0">
                          <a:effectLst/>
                        </a:rPr>
                        <a:t>год</a:t>
                      </a:r>
                      <a:endParaRPr lang="ru-RU" sz="1000" b="1" dirty="0">
                        <a:solidFill>
                          <a:schemeClr val="tx2">
                            <a:lumMod val="50000"/>
                          </a:schemeClr>
                        </a:solidFill>
                        <a:effectLst/>
                        <a:latin typeface="Times New Roman"/>
                        <a:ea typeface="Times New Roman"/>
                        <a:cs typeface="Times New Roman"/>
                      </a:endParaRPr>
                    </a:p>
                  </a:txBody>
                  <a:tcPr marL="68580" marR="68580" marT="0" marB="0"/>
                </a:tc>
                <a:tc gridSpan="2">
                  <a:txBody>
                    <a:bodyPr/>
                    <a:lstStyle/>
                    <a:p>
                      <a:pPr algn="ctr">
                        <a:lnSpc>
                          <a:spcPct val="115000"/>
                        </a:lnSpc>
                        <a:spcAft>
                          <a:spcPts val="0"/>
                        </a:spcAft>
                      </a:pPr>
                      <a:r>
                        <a:rPr lang="ru-RU" sz="1100" dirty="0" smtClean="0">
                          <a:effectLst/>
                        </a:rPr>
                        <a:t>2023 </a:t>
                      </a:r>
                      <a:r>
                        <a:rPr lang="ru-RU" sz="1100" dirty="0">
                          <a:effectLst/>
                        </a:rPr>
                        <a:t>год</a:t>
                      </a:r>
                      <a:endParaRPr lang="ru-RU" sz="1200" dirty="0">
                        <a:solidFill>
                          <a:schemeClr val="tx2">
                            <a:lumMod val="50000"/>
                          </a:schemeClr>
                        </a:solidFill>
                        <a:effectLst/>
                        <a:latin typeface="Times New Roman"/>
                        <a:ea typeface="Times New Roman"/>
                        <a:cs typeface="Times New Roman"/>
                      </a:endParaRPr>
                    </a:p>
                  </a:txBody>
                  <a:tcPr marL="68580" marR="68580" marT="0" marB="0"/>
                </a:tc>
                <a:tc hMerge="1">
                  <a:txBody>
                    <a:bodyPr/>
                    <a:lstStyle/>
                    <a:p>
                      <a:endParaRPr lang="ru-RU"/>
                    </a:p>
                  </a:txBody>
                  <a:tcPr/>
                </a:tc>
              </a:tr>
              <a:tr h="60367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a:effectLst/>
                        </a:rPr>
                        <a:t>проект</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dirty="0">
                          <a:effectLst/>
                        </a:rPr>
                        <a:t>% к предыдущему году</a:t>
                      </a:r>
                      <a:endParaRPr lang="ru-RU" sz="1000" b="1" dirty="0">
                        <a:solidFill>
                          <a:schemeClr val="tx2">
                            <a:lumMod val="50000"/>
                          </a:schemeClr>
                        </a:solidFill>
                        <a:effectLst/>
                        <a:latin typeface="Times New Roman"/>
                        <a:ea typeface="Times New Roman"/>
                        <a:cs typeface="Times New Roman"/>
                      </a:endParaRPr>
                    </a:p>
                  </a:txBody>
                  <a:tcPr marL="68580" marR="68580" marT="0" marB="0"/>
                </a:tc>
              </a:tr>
              <a:tr h="416662">
                <a:tc>
                  <a:txBody>
                    <a:bodyPr/>
                    <a:lstStyle/>
                    <a:p>
                      <a:pPr>
                        <a:lnSpc>
                          <a:spcPct val="115000"/>
                        </a:lnSpc>
                        <a:spcAft>
                          <a:spcPts val="0"/>
                        </a:spcAft>
                      </a:pPr>
                      <a:r>
                        <a:rPr lang="ru-RU" sz="1000" dirty="0">
                          <a:effectLst/>
                        </a:rPr>
                        <a:t>Раздел  0700  «Образование» - всего </a:t>
                      </a:r>
                    </a:p>
                    <a:p>
                      <a:pPr>
                        <a:lnSpc>
                          <a:spcPct val="115000"/>
                        </a:lnSpc>
                        <a:spcAft>
                          <a:spcPts val="0"/>
                        </a:spcAft>
                      </a:pPr>
                      <a:r>
                        <a:rPr lang="ru-RU" sz="1000" dirty="0">
                          <a:effectLst/>
                        </a:rPr>
                        <a:t>в том числе:</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1" dirty="0" smtClean="0">
                          <a:solidFill>
                            <a:schemeClr val="tx2">
                              <a:lumMod val="50000"/>
                            </a:schemeClr>
                          </a:solidFill>
                          <a:effectLst/>
                          <a:latin typeface="Times New Roman"/>
                          <a:ea typeface="Times New Roman"/>
                          <a:cs typeface="Times New Roman"/>
                        </a:rPr>
                        <a:t>759298,5</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1" dirty="0" smtClean="0">
                          <a:solidFill>
                            <a:schemeClr val="tx2">
                              <a:lumMod val="50000"/>
                            </a:schemeClr>
                          </a:solidFill>
                          <a:effectLst/>
                          <a:latin typeface="Times New Roman"/>
                          <a:ea typeface="Times New Roman"/>
                          <a:cs typeface="Times New Roman"/>
                        </a:rPr>
                        <a:t>763921,6</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1" dirty="0" smtClean="0">
                          <a:solidFill>
                            <a:schemeClr val="tx2">
                              <a:lumMod val="50000"/>
                            </a:schemeClr>
                          </a:solidFill>
                          <a:effectLst/>
                          <a:latin typeface="Times New Roman"/>
                          <a:ea typeface="Times New Roman"/>
                          <a:cs typeface="Times New Roman"/>
                        </a:rPr>
                        <a:t>103,2</a:t>
                      </a:r>
                      <a:endParaRPr lang="ru-RU" sz="1000" b="1" dirty="0">
                        <a:solidFill>
                          <a:schemeClr val="tx2">
                            <a:lumMod val="50000"/>
                          </a:schemeClr>
                        </a:solidFill>
                        <a:effectLst/>
                        <a:latin typeface="Times New Roman"/>
                        <a:ea typeface="Times New Roman"/>
                        <a:cs typeface="Times New Roman"/>
                      </a:endParaRPr>
                    </a:p>
                  </a:txBody>
                  <a:tcPr marL="68580" marR="68580" marT="0" marB="0"/>
                </a:tc>
              </a:tr>
              <a:tr h="194537">
                <a:tc>
                  <a:txBody>
                    <a:bodyPr/>
                    <a:lstStyle/>
                    <a:p>
                      <a:pPr>
                        <a:lnSpc>
                          <a:spcPct val="115000"/>
                        </a:lnSpc>
                        <a:spcAft>
                          <a:spcPts val="0"/>
                        </a:spcAft>
                      </a:pPr>
                      <a:r>
                        <a:rPr lang="ru-RU" sz="1000" dirty="0" smtClean="0">
                          <a:effectLst/>
                        </a:rPr>
                        <a:t>Дошкольное образование </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195461,8</a:t>
                      </a:r>
                      <a:endParaRPr lang="ru-RU" sz="1000" b="0"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201737</a:t>
                      </a:r>
                      <a:endParaRPr lang="ru-RU" sz="1000" b="0"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104</a:t>
                      </a:r>
                      <a:endParaRPr lang="ru-RU" sz="1000" b="0" dirty="0">
                        <a:solidFill>
                          <a:schemeClr val="tx2">
                            <a:lumMod val="50000"/>
                          </a:schemeClr>
                        </a:solidFill>
                        <a:effectLst/>
                        <a:latin typeface="Times New Roman"/>
                        <a:ea typeface="Times New Roman"/>
                        <a:cs typeface="Times New Roman"/>
                      </a:endParaRPr>
                    </a:p>
                  </a:txBody>
                  <a:tcPr marL="68580" marR="68580" marT="0" marB="0"/>
                </a:tc>
              </a:tr>
              <a:tr h="216024">
                <a:tc>
                  <a:txBody>
                    <a:bodyPr/>
                    <a:lstStyle/>
                    <a:p>
                      <a:pPr>
                        <a:lnSpc>
                          <a:spcPct val="115000"/>
                        </a:lnSpc>
                        <a:spcAft>
                          <a:spcPts val="0"/>
                        </a:spcAft>
                      </a:pPr>
                      <a:r>
                        <a:rPr lang="ru-RU" sz="1000" dirty="0" smtClean="0">
                          <a:effectLst/>
                        </a:rPr>
                        <a:t>Общее образование</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483322,7</a:t>
                      </a:r>
                      <a:endParaRPr lang="ru-RU" sz="1000" b="0"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503126</a:t>
                      </a:r>
                      <a:endParaRPr lang="ru-RU" sz="1000" b="0"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104</a:t>
                      </a:r>
                      <a:endParaRPr lang="ru-RU" sz="1000" b="0" dirty="0">
                        <a:solidFill>
                          <a:schemeClr val="tx2">
                            <a:lumMod val="50000"/>
                          </a:schemeClr>
                        </a:solidFill>
                        <a:effectLst/>
                        <a:latin typeface="Times New Roman"/>
                        <a:ea typeface="Times New Roman"/>
                        <a:cs typeface="Times New Roman"/>
                      </a:endParaRPr>
                    </a:p>
                  </a:txBody>
                  <a:tcPr marL="68580" marR="68580" marT="0" marB="0"/>
                </a:tc>
              </a:tr>
              <a:tr h="270455">
                <a:tc>
                  <a:txBody>
                    <a:bodyPr/>
                    <a:lstStyle/>
                    <a:p>
                      <a:pPr>
                        <a:lnSpc>
                          <a:spcPct val="115000"/>
                        </a:lnSpc>
                        <a:spcAft>
                          <a:spcPts val="0"/>
                        </a:spcAft>
                      </a:pPr>
                      <a:r>
                        <a:rPr lang="ru-RU" sz="1000" b="0" dirty="0" smtClean="0">
                          <a:solidFill>
                            <a:schemeClr val="tx2">
                              <a:lumMod val="50000"/>
                            </a:schemeClr>
                          </a:solidFill>
                          <a:effectLst/>
                          <a:latin typeface="Franklin Gothic Medium" panose="020B0603020102020204" pitchFamily="34" charset="0"/>
                          <a:ea typeface="Times New Roman"/>
                          <a:cs typeface="FrankRuehl" panose="020E0503060101010101" pitchFamily="34" charset="-79"/>
                        </a:rPr>
                        <a:t>Дополнительное образование детей</a:t>
                      </a:r>
                      <a:endParaRPr lang="ru-RU" sz="1000" b="0" dirty="0">
                        <a:solidFill>
                          <a:schemeClr val="tx2">
                            <a:lumMod val="50000"/>
                          </a:schemeClr>
                        </a:solidFill>
                        <a:effectLst/>
                        <a:latin typeface="Franklin Gothic Medium" panose="020B0603020102020204" pitchFamily="34" charset="0"/>
                        <a:ea typeface="Times New Roman"/>
                        <a:cs typeface="FrankRuehl" panose="020E0503060101010101" pitchFamily="34" charset="-79"/>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66264,6</a:t>
                      </a:r>
                      <a:endParaRPr lang="ru-RU" sz="1000" b="0"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47437,1</a:t>
                      </a:r>
                      <a:endParaRPr lang="ru-RU" sz="1000" b="0"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71,6</a:t>
                      </a:r>
                      <a:endParaRPr lang="ru-RU" sz="1000" b="0" dirty="0">
                        <a:solidFill>
                          <a:schemeClr val="tx2">
                            <a:lumMod val="50000"/>
                          </a:schemeClr>
                        </a:solidFill>
                        <a:effectLst/>
                        <a:latin typeface="Times New Roman"/>
                        <a:ea typeface="Times New Roman"/>
                        <a:cs typeface="Times New Roman"/>
                      </a:endParaRPr>
                    </a:p>
                  </a:txBody>
                  <a:tcPr marL="68580" marR="68580" marT="0" marB="0"/>
                </a:tc>
              </a:tr>
              <a:tr h="150918">
                <a:tc>
                  <a:txBody>
                    <a:bodyPr/>
                    <a:lstStyle/>
                    <a:p>
                      <a:pPr>
                        <a:lnSpc>
                          <a:spcPct val="115000"/>
                        </a:lnSpc>
                        <a:spcAft>
                          <a:spcPts val="0"/>
                        </a:spcAft>
                      </a:pPr>
                      <a:r>
                        <a:rPr lang="ru-RU" sz="1000" dirty="0" smtClean="0">
                          <a:effectLst/>
                        </a:rPr>
                        <a:t>Молодежная политика</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388</a:t>
                      </a:r>
                      <a:endParaRPr lang="ru-RU" sz="1000" b="0"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194</a:t>
                      </a:r>
                      <a:endParaRPr lang="ru-RU" sz="1000" b="0"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50</a:t>
                      </a:r>
                      <a:endParaRPr lang="ru-RU" sz="1000" b="0" dirty="0">
                        <a:solidFill>
                          <a:schemeClr val="tx2">
                            <a:lumMod val="50000"/>
                          </a:schemeClr>
                        </a:solidFill>
                        <a:effectLst/>
                        <a:latin typeface="Times New Roman"/>
                        <a:ea typeface="Times New Roman"/>
                        <a:cs typeface="Times New Roman"/>
                      </a:endParaRPr>
                    </a:p>
                  </a:txBody>
                  <a:tcPr marL="68580" marR="68580" marT="0" marB="0"/>
                </a:tc>
              </a:tr>
              <a:tr h="270455">
                <a:tc>
                  <a:txBody>
                    <a:bodyPr/>
                    <a:lstStyle/>
                    <a:p>
                      <a:pPr>
                        <a:lnSpc>
                          <a:spcPct val="115000"/>
                        </a:lnSpc>
                        <a:spcAft>
                          <a:spcPts val="0"/>
                        </a:spcAft>
                      </a:pPr>
                      <a:r>
                        <a:rPr lang="ru-RU" sz="1000" dirty="0" smtClean="0">
                          <a:effectLst/>
                        </a:rPr>
                        <a:t>Другие </a:t>
                      </a:r>
                      <a:r>
                        <a:rPr lang="ru-RU" sz="1000" dirty="0">
                          <a:effectLst/>
                        </a:rPr>
                        <a:t>вопросы в области </a:t>
                      </a:r>
                      <a:r>
                        <a:rPr lang="ru-RU" sz="1000" dirty="0" smtClean="0">
                          <a:effectLst/>
                        </a:rPr>
                        <a:t>образования</a:t>
                      </a:r>
                      <a:endParaRPr lang="ru-RU" sz="1000" b="1"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13861,4</a:t>
                      </a:r>
                      <a:endParaRPr lang="ru-RU" sz="1000" b="0"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11427,5</a:t>
                      </a:r>
                      <a:endParaRPr lang="ru-RU" sz="1000" b="0" dirty="0">
                        <a:solidFill>
                          <a:schemeClr val="tx2">
                            <a:lumMod val="50000"/>
                          </a:schemeClr>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1000" b="0" dirty="0" smtClean="0">
                          <a:solidFill>
                            <a:schemeClr val="tx2">
                              <a:lumMod val="50000"/>
                            </a:schemeClr>
                          </a:solidFill>
                          <a:effectLst/>
                          <a:latin typeface="Times New Roman"/>
                          <a:ea typeface="Times New Roman"/>
                          <a:cs typeface="Times New Roman"/>
                        </a:rPr>
                        <a:t>82,4</a:t>
                      </a:r>
                      <a:endParaRPr lang="ru-RU" sz="1000" b="0" dirty="0">
                        <a:solidFill>
                          <a:schemeClr val="tx2">
                            <a:lumMod val="50000"/>
                          </a:schemeClr>
                        </a:solidFill>
                        <a:effectLst/>
                        <a:latin typeface="Times New Roman"/>
                        <a:ea typeface="Times New Roman"/>
                        <a:cs typeface="Times New Roman"/>
                      </a:endParaRPr>
                    </a:p>
                  </a:txBody>
                  <a:tcPr marL="68580" marR="68580" marT="0" marB="0"/>
                </a:tc>
              </a:tr>
            </a:tbl>
          </a:graphicData>
        </a:graphic>
      </p:graphicFrame>
      <p:sp>
        <p:nvSpPr>
          <p:cNvPr id="7" name="Прямоугольник 6"/>
          <p:cNvSpPr/>
          <p:nvPr/>
        </p:nvSpPr>
        <p:spPr>
          <a:xfrm>
            <a:off x="3923928" y="4365104"/>
            <a:ext cx="4896544" cy="1585049"/>
          </a:xfrm>
          <a:prstGeom prst="rect">
            <a:avLst/>
          </a:prstGeom>
        </p:spPr>
        <p:txBody>
          <a:bodyPr wrap="square">
            <a:spAutoFit/>
          </a:bodyPr>
          <a:lstStyle/>
          <a:p>
            <a:pPr algn="just"/>
            <a:r>
              <a:rPr lang="ru-RU" sz="13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В проект бюджета муниципального района на 2023 год включены: налог </a:t>
            </a:r>
            <a:r>
              <a:rPr lang="ru-RU" sz="1200" dirty="0">
                <a:latin typeface="Times New Roman" pitchFamily="18" charset="0"/>
                <a:cs typeface="Times New Roman" pitchFamily="18" charset="0"/>
              </a:rPr>
              <a:t>на имущество вновь введенных детских садов предусмотрен в сумме </a:t>
            </a:r>
            <a:r>
              <a:rPr lang="ru-RU" sz="1200" dirty="0" smtClean="0">
                <a:latin typeface="Times New Roman" pitchFamily="18" charset="0"/>
                <a:cs typeface="Times New Roman" pitchFamily="18" charset="0"/>
              </a:rPr>
              <a:t>1494,3тыс.руб</a:t>
            </a:r>
            <a:r>
              <a:rPr lang="ru-RU" sz="1200" dirty="0">
                <a:latin typeface="Times New Roman" pitchFamily="18" charset="0"/>
                <a:cs typeface="Times New Roman" pitchFamily="18" charset="0"/>
              </a:rPr>
              <a:t>.. Включены расходы  на содержание переданных </a:t>
            </a:r>
            <a:r>
              <a:rPr lang="ru-RU" sz="1200" dirty="0" smtClean="0">
                <a:latin typeface="Times New Roman" pitchFamily="18" charset="0"/>
                <a:cs typeface="Times New Roman" pitchFamily="18" charset="0"/>
              </a:rPr>
              <a:t>автобусов </a:t>
            </a:r>
            <a:r>
              <a:rPr lang="ru-RU" sz="1200" dirty="0">
                <a:latin typeface="Times New Roman" pitchFamily="18" charset="0"/>
                <a:cs typeface="Times New Roman" pitchFamily="18" charset="0"/>
              </a:rPr>
              <a:t>для общеобразовательных школ  в количестве </a:t>
            </a:r>
            <a:r>
              <a:rPr lang="ru-RU" sz="1200" dirty="0" smtClean="0">
                <a:latin typeface="Times New Roman" pitchFamily="18" charset="0"/>
                <a:cs typeface="Times New Roman" pitchFamily="18" charset="0"/>
              </a:rPr>
              <a:t>22 </a:t>
            </a:r>
            <a:r>
              <a:rPr lang="ru-RU" sz="1200" dirty="0">
                <a:latin typeface="Times New Roman" pitchFamily="18" charset="0"/>
                <a:cs typeface="Times New Roman" pitchFamily="18" charset="0"/>
              </a:rPr>
              <a:t>шт. в сумме </a:t>
            </a:r>
            <a:r>
              <a:rPr lang="ru-RU" sz="1200" dirty="0" smtClean="0">
                <a:latin typeface="Times New Roman" pitchFamily="18" charset="0"/>
                <a:cs typeface="Times New Roman" pitchFamily="18" charset="0"/>
              </a:rPr>
              <a:t>2169,5 </a:t>
            </a:r>
            <a:r>
              <a:rPr lang="ru-RU" sz="1200" dirty="0">
                <a:latin typeface="Times New Roman" pitchFamily="18" charset="0"/>
                <a:cs typeface="Times New Roman" pitchFamily="18" charset="0"/>
              </a:rPr>
              <a:t>тыс.руб</a:t>
            </a:r>
            <a:r>
              <a:rPr lang="ru-RU" sz="1200" dirty="0" smtClean="0">
                <a:latin typeface="Times New Roman" pitchFamily="18" charset="0"/>
                <a:cs typeface="Times New Roman" pitchFamily="18" charset="0"/>
              </a:rPr>
              <a:t>., расходы на питание, в соответствии с нормами в ДОУ составили в сумме  21024,1тыс. руб. На остальные мероприятия в области образования в пределах 2022 года и расходы, предусмотренные муниципальными программами.  </a:t>
            </a:r>
            <a:endParaRPr lang="ru-RU" sz="1200" dirty="0">
              <a:latin typeface="Times New Roman" pitchFamily="18" charset="0"/>
              <a:cs typeface="Times New Roman" pitchFamily="18" charset="0"/>
            </a:endParaRPr>
          </a:p>
        </p:txBody>
      </p:sp>
      <p:sp>
        <p:nvSpPr>
          <p:cNvPr id="8" name="Прямоугольник 7"/>
          <p:cNvSpPr/>
          <p:nvPr/>
        </p:nvSpPr>
        <p:spPr>
          <a:xfrm>
            <a:off x="3203848" y="890717"/>
            <a:ext cx="5616624" cy="677108"/>
          </a:xfrm>
          <a:prstGeom prst="rect">
            <a:avLst/>
          </a:prstGeom>
          <a:solidFill>
            <a:srgbClr val="E1EBCD"/>
          </a:solidFill>
        </p:spPr>
        <p:txBody>
          <a:bodyPr wrap="square">
            <a:spAutoFit/>
          </a:bodyPr>
          <a:lstStyle/>
          <a:p>
            <a:pPr algn="ctr"/>
            <a:r>
              <a:rPr lang="ru-RU" sz="1400" dirty="0">
                <a:latin typeface="Times New Roman" pitchFamily="18" charset="0"/>
                <a:cs typeface="Times New Roman" pitchFamily="18" charset="0"/>
              </a:rPr>
              <a:t> </a:t>
            </a:r>
            <a:r>
              <a:rPr lang="ru-RU" sz="1200" dirty="0">
                <a:solidFill>
                  <a:schemeClr val="tx1">
                    <a:lumMod val="95000"/>
                    <a:lumOff val="5000"/>
                  </a:schemeClr>
                </a:solidFill>
                <a:latin typeface="Times New Roman" pitchFamily="18" charset="0"/>
                <a:cs typeface="Times New Roman" pitchFamily="18" charset="0"/>
              </a:rPr>
              <a:t>В проект бюджета муниципального района на </a:t>
            </a:r>
            <a:r>
              <a:rPr lang="ru-RU" sz="1200" dirty="0" smtClean="0">
                <a:solidFill>
                  <a:schemeClr val="tx1">
                    <a:lumMod val="95000"/>
                    <a:lumOff val="5000"/>
                  </a:schemeClr>
                </a:solidFill>
                <a:latin typeface="Times New Roman" pitchFamily="18" charset="0"/>
                <a:cs typeface="Times New Roman" pitchFamily="18" charset="0"/>
              </a:rPr>
              <a:t>2023 </a:t>
            </a:r>
            <a:r>
              <a:rPr lang="ru-RU" sz="1200" dirty="0">
                <a:solidFill>
                  <a:schemeClr val="tx1">
                    <a:lumMod val="95000"/>
                    <a:lumOff val="5000"/>
                  </a:schemeClr>
                </a:solidFill>
                <a:latin typeface="Times New Roman" pitchFamily="18" charset="0"/>
                <a:cs typeface="Times New Roman" pitchFamily="18" charset="0"/>
              </a:rPr>
              <a:t>год включены расходы на </a:t>
            </a:r>
            <a:r>
              <a:rPr lang="ru-RU" sz="1200" dirty="0" smtClean="0">
                <a:solidFill>
                  <a:schemeClr val="tx1">
                    <a:lumMod val="95000"/>
                    <a:lumOff val="5000"/>
                  </a:schemeClr>
                </a:solidFill>
                <a:latin typeface="Times New Roman" pitchFamily="18" charset="0"/>
                <a:cs typeface="Times New Roman" pitchFamily="18" charset="0"/>
              </a:rPr>
              <a:t>содержание учреждений  </a:t>
            </a:r>
            <a:r>
              <a:rPr lang="ru-RU" sz="1200" dirty="0">
                <a:solidFill>
                  <a:schemeClr val="tx1">
                    <a:lumMod val="95000"/>
                    <a:lumOff val="5000"/>
                  </a:schemeClr>
                </a:solidFill>
                <a:latin typeface="Times New Roman" pitchFamily="18" charset="0"/>
                <a:cs typeface="Times New Roman" pitchFamily="18" charset="0"/>
              </a:rPr>
              <a:t>в </a:t>
            </a:r>
            <a:r>
              <a:rPr lang="ru-RU" sz="1200" dirty="0" smtClean="0">
                <a:solidFill>
                  <a:schemeClr val="tx1">
                    <a:lumMod val="95000"/>
                    <a:lumOff val="5000"/>
                  </a:schemeClr>
                </a:solidFill>
                <a:latin typeface="Times New Roman" pitchFamily="18" charset="0"/>
                <a:cs typeface="Times New Roman" pitchFamily="18" charset="0"/>
              </a:rPr>
              <a:t>сумме 763921,6 тыс</a:t>
            </a:r>
            <a:r>
              <a:rPr lang="ru-RU" sz="1200" dirty="0">
                <a:solidFill>
                  <a:schemeClr val="tx1">
                    <a:lumMod val="95000"/>
                    <a:lumOff val="5000"/>
                  </a:schemeClr>
                </a:solidFill>
                <a:latin typeface="Times New Roman" pitchFamily="18" charset="0"/>
                <a:cs typeface="Times New Roman" pitchFamily="18" charset="0"/>
              </a:rPr>
              <a:t>. руб., </a:t>
            </a:r>
            <a:r>
              <a:rPr lang="ru-RU" sz="1200" dirty="0" smtClean="0">
                <a:solidFill>
                  <a:schemeClr val="tx1">
                    <a:lumMod val="95000"/>
                    <a:lumOff val="5000"/>
                  </a:schemeClr>
                </a:solidFill>
                <a:latin typeface="Times New Roman" pitchFamily="18" charset="0"/>
                <a:cs typeface="Times New Roman" pitchFamily="18" charset="0"/>
              </a:rPr>
              <a:t>( их у нас – </a:t>
            </a:r>
            <a:r>
              <a:rPr lang="ru-RU" sz="1200" b="1" dirty="0" smtClean="0">
                <a:solidFill>
                  <a:schemeClr val="tx1">
                    <a:lumMod val="95000"/>
                    <a:lumOff val="5000"/>
                  </a:schemeClr>
                </a:solidFill>
                <a:latin typeface="Times New Roman" pitchFamily="18" charset="0"/>
                <a:cs typeface="Times New Roman" pitchFamily="18" charset="0"/>
              </a:rPr>
              <a:t>46</a:t>
            </a:r>
            <a:r>
              <a:rPr lang="ru-RU" sz="1200" dirty="0" smtClean="0">
                <a:solidFill>
                  <a:schemeClr val="tx1">
                    <a:lumMod val="95000"/>
                    <a:lumOff val="5000"/>
                  </a:schemeClr>
                </a:solidFill>
                <a:latin typeface="Times New Roman" pitchFamily="18" charset="0"/>
                <a:cs typeface="Times New Roman" pitchFamily="18" charset="0"/>
              </a:rPr>
              <a:t>)  и мероприятий в сфере образования. </a:t>
            </a:r>
            <a:endParaRPr lang="ru-RU" sz="1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75358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p:cNvSpPr>
          <p:nvPr>
            <p:ph type="title"/>
          </p:nvPr>
        </p:nvSpPr>
        <p:spPr>
          <a:xfrm>
            <a:off x="3635896" y="476672"/>
            <a:ext cx="4968552" cy="468052"/>
          </a:xfrm>
          <a:ln>
            <a:solidFill>
              <a:schemeClr val="bg2"/>
            </a:solidFill>
            <a:miter lim="800000"/>
            <a:headEnd/>
            <a:tailEnd/>
          </a:ln>
        </p:spPr>
        <p:txBody>
          <a:bodyPr>
            <a:noAutofit/>
          </a:bodyPr>
          <a:lstStyle/>
          <a:p>
            <a:pPr algn="ctr" eaLnBrk="1" hangingPunct="1"/>
            <a:r>
              <a:rPr lang="ru-RU" sz="3200" b="1" dirty="0" smtClean="0">
                <a:effectLst>
                  <a:outerShdw blurRad="38100" dist="38100" dir="2700000" algn="tl">
                    <a:srgbClr val="000000">
                      <a:alpha val="43137"/>
                    </a:srgbClr>
                  </a:outerShdw>
                </a:effectLst>
                <a:cs typeface="Trebuchet MS" pitchFamily="34" charset="0"/>
              </a:rPr>
              <a:t/>
            </a:r>
            <a:br>
              <a:rPr lang="ru-RU" sz="3200" b="1" dirty="0" smtClean="0">
                <a:effectLst>
                  <a:outerShdw blurRad="38100" dist="38100" dir="2700000" algn="tl">
                    <a:srgbClr val="000000">
                      <a:alpha val="43137"/>
                    </a:srgbClr>
                  </a:outerShdw>
                </a:effectLst>
                <a:cs typeface="Trebuchet MS" pitchFamily="34" charset="0"/>
              </a:rPr>
            </a:br>
            <a:r>
              <a:rPr lang="ru-RU" sz="3200" b="1" dirty="0" smtClean="0">
                <a:solidFill>
                  <a:srgbClr val="C00000"/>
                </a:solidFill>
                <a:effectLst/>
                <a:cs typeface="Trebuchet MS" pitchFamily="34" charset="0"/>
              </a:rPr>
              <a:t>Расходы на культуру</a:t>
            </a:r>
            <a:br>
              <a:rPr lang="ru-RU" sz="3200" b="1" dirty="0" smtClean="0">
                <a:solidFill>
                  <a:srgbClr val="C00000"/>
                </a:solidFill>
                <a:effectLst/>
                <a:cs typeface="Trebuchet MS" pitchFamily="34" charset="0"/>
              </a:rPr>
            </a:br>
            <a:endParaRPr lang="ru-RU" sz="3200" b="1" dirty="0" smtClean="0">
              <a:solidFill>
                <a:srgbClr val="C00000"/>
              </a:solidFill>
              <a:effectLst/>
              <a:cs typeface="Trebuchet MS" pitchFamily="34" charset="0"/>
            </a:endParaRPr>
          </a:p>
        </p:txBody>
      </p:sp>
      <p:graphicFrame>
        <p:nvGraphicFramePr>
          <p:cNvPr id="6" name="Диаграмма 39"/>
          <p:cNvGraphicFramePr>
            <a:graphicFrameLocks noGrp="1"/>
          </p:cNvGraphicFramePr>
          <p:nvPr>
            <p:ph idx="1"/>
            <p:extLst>
              <p:ext uri="{D42A27DB-BD31-4B8C-83A1-F6EECF244321}">
                <p14:modId xmlns:p14="http://schemas.microsoft.com/office/powerpoint/2010/main" val="966532091"/>
              </p:ext>
            </p:extLst>
          </p:nvPr>
        </p:nvGraphicFramePr>
        <p:xfrm>
          <a:off x="4932040" y="2370366"/>
          <a:ext cx="3888432" cy="41549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198165792"/>
              </p:ext>
            </p:extLst>
          </p:nvPr>
        </p:nvGraphicFramePr>
        <p:xfrm>
          <a:off x="33068" y="2584021"/>
          <a:ext cx="4464496" cy="2181004"/>
        </p:xfrm>
        <a:graphic>
          <a:graphicData uri="http://schemas.openxmlformats.org/drawingml/2006/table">
            <a:tbl>
              <a:tblPr firstRow="1" firstCol="1" lastRow="1" lastCol="1" bandRow="1" bandCol="1">
                <a:tableStyleId>{8A107856-5554-42FB-B03E-39F5DBC370BA}</a:tableStyleId>
              </a:tblPr>
              <a:tblGrid>
                <a:gridCol w="2138123"/>
                <a:gridCol w="838208"/>
                <a:gridCol w="762758"/>
                <a:gridCol w="725407"/>
              </a:tblGrid>
              <a:tr h="207161">
                <a:tc rowSpan="2">
                  <a:txBody>
                    <a:bodyPr/>
                    <a:lstStyle/>
                    <a:p>
                      <a:pPr indent="90170" algn="ctr">
                        <a:lnSpc>
                          <a:spcPct val="115000"/>
                        </a:lnSpc>
                        <a:spcAft>
                          <a:spcPts val="0"/>
                        </a:spcAft>
                      </a:pPr>
                      <a:r>
                        <a:rPr lang="ru-RU" sz="1100" dirty="0">
                          <a:effectLst/>
                          <a:latin typeface="Times New Roman" pitchFamily="18" charset="0"/>
                          <a:cs typeface="Times New Roman" pitchFamily="18" charset="0"/>
                        </a:rPr>
                        <a:t>Наименование</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2">
                  <a:txBody>
                    <a:bodyPr/>
                    <a:lstStyle/>
                    <a:p>
                      <a:pPr algn="ctr">
                        <a:lnSpc>
                          <a:spcPct val="115000"/>
                        </a:lnSpc>
                        <a:spcAft>
                          <a:spcPts val="0"/>
                        </a:spcAft>
                      </a:pPr>
                      <a:r>
                        <a:rPr lang="ru-RU" sz="1100" dirty="0" smtClean="0">
                          <a:effectLst/>
                          <a:latin typeface="Times New Roman" pitchFamily="18" charset="0"/>
                          <a:cs typeface="Times New Roman" pitchFamily="18" charset="0"/>
                        </a:rPr>
                        <a:t>2022 </a:t>
                      </a:r>
                      <a:r>
                        <a:rPr lang="ru-RU" sz="1100" dirty="0">
                          <a:effectLst/>
                          <a:latin typeface="Times New Roman" pitchFamily="18" charset="0"/>
                          <a:cs typeface="Times New Roman" pitchFamily="18" charset="0"/>
                        </a:rPr>
                        <a:t>год</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1000"/>
                        </a:spcAft>
                      </a:pPr>
                      <a:r>
                        <a:rPr lang="ru-RU" sz="1100" dirty="0" smtClean="0">
                          <a:effectLst/>
                          <a:latin typeface="Times New Roman" pitchFamily="18" charset="0"/>
                          <a:cs typeface="Times New Roman" pitchFamily="18" charset="0"/>
                        </a:rPr>
                        <a:t>2023 </a:t>
                      </a:r>
                      <a:r>
                        <a:rPr lang="ru-RU" sz="1100" dirty="0">
                          <a:effectLst/>
                          <a:latin typeface="Times New Roman" pitchFamily="18" charset="0"/>
                          <a:cs typeface="Times New Roman" pitchFamily="18" charset="0"/>
                        </a:rPr>
                        <a:t>год</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tr>
              <a:tr h="621484">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проект</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effectLst/>
                          <a:latin typeface="Times New Roman" pitchFamily="18" charset="0"/>
                          <a:cs typeface="Times New Roman" pitchFamily="18" charset="0"/>
                        </a:rPr>
                        <a:t>в  % к предыду</a:t>
                      </a:r>
                      <a:endParaRPr lang="ru-RU" sz="1200" dirty="0">
                        <a:effectLst/>
                        <a:latin typeface="Times New Roman" pitchFamily="18" charset="0"/>
                        <a:cs typeface="Times New Roman" pitchFamily="18" charset="0"/>
                      </a:endParaRPr>
                    </a:p>
                    <a:p>
                      <a:pPr algn="ctr">
                        <a:lnSpc>
                          <a:spcPct val="115000"/>
                        </a:lnSpc>
                        <a:spcAft>
                          <a:spcPts val="0"/>
                        </a:spcAft>
                      </a:pPr>
                      <a:r>
                        <a:rPr lang="ru-RU" sz="1100" dirty="0">
                          <a:effectLst/>
                          <a:latin typeface="Times New Roman" pitchFamily="18" charset="0"/>
                          <a:cs typeface="Times New Roman" pitchFamily="18" charset="0"/>
                        </a:rPr>
                        <a:t>щему</a:t>
                      </a:r>
                      <a:endParaRPr lang="ru-RU" sz="12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448382">
                <a:tc>
                  <a:txBody>
                    <a:bodyPr/>
                    <a:lstStyle/>
                    <a:p>
                      <a:pPr algn="just">
                        <a:lnSpc>
                          <a:spcPct val="115000"/>
                        </a:lnSpc>
                        <a:spcAft>
                          <a:spcPts val="0"/>
                        </a:spcAft>
                      </a:pPr>
                      <a:r>
                        <a:rPr lang="ru-RU" sz="1100" dirty="0">
                          <a:effectLst/>
                          <a:latin typeface="Times New Roman" pitchFamily="18" charset="0"/>
                          <a:cs typeface="Times New Roman" pitchFamily="18" charset="0"/>
                        </a:rPr>
                        <a:t>Раздел 0800 «Культура и искусство» - </a:t>
                      </a:r>
                      <a:r>
                        <a:rPr lang="ru-RU" sz="1100" dirty="0" smtClean="0">
                          <a:effectLst/>
                          <a:latin typeface="Times New Roman" pitchFamily="18" charset="0"/>
                          <a:cs typeface="Times New Roman" pitchFamily="18" charset="0"/>
                        </a:rPr>
                        <a:t>всего в </a:t>
                      </a:r>
                      <a:r>
                        <a:rPr lang="ru-RU" sz="1100" dirty="0">
                          <a:effectLst/>
                          <a:latin typeface="Times New Roman" pitchFamily="18" charset="0"/>
                          <a:cs typeface="Times New Roman" pitchFamily="18" charset="0"/>
                        </a:rPr>
                        <a:t>том числе:</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36486,1</a:t>
                      </a:r>
                    </a:p>
                  </a:txBody>
                  <a:tcPr marL="68580" marR="68580" marT="0" marB="0"/>
                </a:tc>
                <a:tc>
                  <a:txBody>
                    <a:bodyPr/>
                    <a:lstStyle/>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26293,6</a:t>
                      </a: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72,1</a:t>
                      </a:r>
                    </a:p>
                  </a:txBody>
                  <a:tcPr marL="68580" marR="68580" marT="0" marB="0"/>
                </a:tc>
              </a:tr>
              <a:tr h="225994">
                <a:tc>
                  <a:txBody>
                    <a:bodyPr/>
                    <a:lstStyle/>
                    <a:p>
                      <a:pPr algn="just">
                        <a:lnSpc>
                          <a:spcPct val="115000"/>
                        </a:lnSpc>
                        <a:spcAft>
                          <a:spcPts val="0"/>
                        </a:spcAft>
                      </a:pPr>
                      <a:r>
                        <a:rPr lang="ru-RU" sz="1100" dirty="0" smtClean="0">
                          <a:effectLst/>
                          <a:latin typeface="Times New Roman" pitchFamily="18" charset="0"/>
                          <a:cs typeface="Times New Roman" pitchFamily="18" charset="0"/>
                        </a:rPr>
                        <a:t>Культура </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29985,9</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21940</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73,2</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225994">
                <a:tc>
                  <a:txBody>
                    <a:bodyPr/>
                    <a:lstStyle/>
                    <a:p>
                      <a:pPr algn="just">
                        <a:lnSpc>
                          <a:spcPct val="115000"/>
                        </a:lnSpc>
                        <a:spcAft>
                          <a:spcPts val="0"/>
                        </a:spcAft>
                      </a:pPr>
                      <a:r>
                        <a:rPr lang="ru-RU" sz="1100" dirty="0" smtClean="0">
                          <a:effectLst/>
                          <a:latin typeface="Times New Roman" pitchFamily="18" charset="0"/>
                          <a:cs typeface="Times New Roman" pitchFamily="18" charset="0"/>
                        </a:rPr>
                        <a:t>Кинематография</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2987,5</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smtClean="0">
                          <a:solidFill>
                            <a:schemeClr val="tx2">
                              <a:lumMod val="50000"/>
                            </a:schemeClr>
                          </a:solidFill>
                          <a:effectLst/>
                          <a:latin typeface="Times New Roman" pitchFamily="18" charset="0"/>
                          <a:ea typeface="Times New Roman"/>
                          <a:cs typeface="Times New Roman" pitchFamily="18" charset="0"/>
                        </a:rPr>
                        <a:t>1340</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44,9</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451989">
                <a:tc>
                  <a:txBody>
                    <a:bodyPr/>
                    <a:lstStyle/>
                    <a:p>
                      <a:pPr algn="just">
                        <a:lnSpc>
                          <a:spcPct val="115000"/>
                        </a:lnSpc>
                        <a:spcAft>
                          <a:spcPts val="0"/>
                        </a:spcAft>
                      </a:pPr>
                      <a:r>
                        <a:rPr lang="ru-RU" sz="1100" dirty="0" smtClean="0">
                          <a:effectLst/>
                          <a:latin typeface="Times New Roman" pitchFamily="18" charset="0"/>
                          <a:cs typeface="Times New Roman" pitchFamily="18" charset="0"/>
                        </a:rPr>
                        <a:t>Другие </a:t>
                      </a:r>
                      <a:r>
                        <a:rPr lang="ru-RU" sz="1100" dirty="0">
                          <a:effectLst/>
                          <a:latin typeface="Times New Roman" pitchFamily="18" charset="0"/>
                          <a:cs typeface="Times New Roman" pitchFamily="18" charset="0"/>
                        </a:rPr>
                        <a:t>вопросы в области </a:t>
                      </a:r>
                      <a:r>
                        <a:rPr lang="ru-RU" sz="1100" dirty="0" smtClean="0">
                          <a:effectLst/>
                          <a:latin typeface="Times New Roman" pitchFamily="18" charset="0"/>
                          <a:cs typeface="Times New Roman" pitchFamily="18" charset="0"/>
                        </a:rPr>
                        <a:t>культуры</a:t>
                      </a:r>
                      <a:endParaRPr lang="ru-RU" sz="110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3512,7</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3013,6</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85,8</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9" name="Прямоугольник 8"/>
          <p:cNvSpPr/>
          <p:nvPr/>
        </p:nvSpPr>
        <p:spPr>
          <a:xfrm>
            <a:off x="3491880" y="1124744"/>
            <a:ext cx="5184575" cy="923330"/>
          </a:xfrm>
          <a:prstGeom prst="rect">
            <a:avLst/>
          </a:prstGeom>
          <a:solidFill>
            <a:srgbClr val="E1EBCD"/>
          </a:solidFill>
        </p:spPr>
        <p:txBody>
          <a:bodyPr wrap="square">
            <a:spAutoFit/>
          </a:bodyPr>
          <a:lstStyle/>
          <a:p>
            <a:pPr algn="ctr"/>
            <a:r>
              <a:rPr lang="ru-RU" sz="1500" dirty="0"/>
              <a:t> </a:t>
            </a:r>
            <a:r>
              <a:rPr lang="ru-RU" sz="1200" dirty="0">
                <a:solidFill>
                  <a:srgbClr val="C00000"/>
                </a:solidFill>
                <a:latin typeface="Times New Roman" pitchFamily="18" charset="0"/>
                <a:cs typeface="Times New Roman" pitchFamily="18" charset="0"/>
              </a:rPr>
              <a:t>В проект бюджета муниципального района на </a:t>
            </a:r>
            <a:r>
              <a:rPr lang="ru-RU" sz="1200" dirty="0" smtClean="0">
                <a:solidFill>
                  <a:srgbClr val="C00000"/>
                </a:solidFill>
                <a:latin typeface="Times New Roman" pitchFamily="18" charset="0"/>
                <a:cs typeface="Times New Roman" pitchFamily="18" charset="0"/>
              </a:rPr>
              <a:t>2023 </a:t>
            </a:r>
            <a:r>
              <a:rPr lang="ru-RU" sz="1200" dirty="0">
                <a:solidFill>
                  <a:srgbClr val="C00000"/>
                </a:solidFill>
                <a:latin typeface="Times New Roman" pitchFamily="18" charset="0"/>
                <a:cs typeface="Times New Roman" pitchFamily="18" charset="0"/>
              </a:rPr>
              <a:t>год включены расходы </a:t>
            </a:r>
            <a:r>
              <a:rPr lang="ru-RU" sz="1200" dirty="0" smtClean="0">
                <a:solidFill>
                  <a:srgbClr val="C00000"/>
                </a:solidFill>
                <a:latin typeface="Times New Roman" pitchFamily="18" charset="0"/>
                <a:cs typeface="Times New Roman" pitchFamily="18" charset="0"/>
              </a:rPr>
              <a:t> в сумме 26293,6 тыс. руб. на содержание учреждений , их у нас – </a:t>
            </a:r>
            <a:r>
              <a:rPr lang="ru-RU" sz="1200" b="1" dirty="0" smtClean="0">
                <a:solidFill>
                  <a:srgbClr val="C00000"/>
                </a:solidFill>
                <a:latin typeface="Times New Roman" pitchFamily="18" charset="0"/>
                <a:cs typeface="Times New Roman" pitchFamily="18" charset="0"/>
              </a:rPr>
              <a:t>3 </a:t>
            </a:r>
            <a:r>
              <a:rPr lang="ru-RU" sz="1200" dirty="0" smtClean="0">
                <a:solidFill>
                  <a:srgbClr val="C00000"/>
                </a:solidFill>
                <a:latin typeface="Times New Roman" pitchFamily="18" charset="0"/>
                <a:cs typeface="Times New Roman" pitchFamily="18" charset="0"/>
              </a:rPr>
              <a:t>(Районный Дворец культуры, библиотека , музей), проведение мероприятий в сфере культуры</a:t>
            </a:r>
            <a:r>
              <a:rPr lang="ru-RU" sz="1500" dirty="0" smtClean="0">
                <a:solidFill>
                  <a:srgbClr val="C00000"/>
                </a:solidFill>
                <a:latin typeface="Times New Roman" pitchFamily="18" charset="0"/>
                <a:cs typeface="Times New Roman" pitchFamily="18" charset="0"/>
              </a:rPr>
              <a:t>. </a:t>
            </a:r>
            <a:endParaRPr lang="ru-RU" sz="1500" dirty="0">
              <a:solidFill>
                <a:srgbClr val="C00000"/>
              </a:solidFill>
              <a:latin typeface="Times New Roman" pitchFamily="18" charset="0"/>
              <a:cs typeface="Times New Roman" pitchFamily="18" charset="0"/>
            </a:endParaRPr>
          </a:p>
        </p:txBody>
      </p:sp>
      <p:sp>
        <p:nvSpPr>
          <p:cNvPr id="3" name="Прямоугольник 2"/>
          <p:cNvSpPr/>
          <p:nvPr/>
        </p:nvSpPr>
        <p:spPr>
          <a:xfrm>
            <a:off x="5875807" y="2370366"/>
            <a:ext cx="2163413" cy="338554"/>
          </a:xfrm>
          <a:prstGeom prst="rect">
            <a:avLst/>
          </a:prstGeom>
        </p:spPr>
        <p:txBody>
          <a:bodyPr wrap="none">
            <a:spAutoFit/>
          </a:bodyPr>
          <a:lstStyle/>
          <a:p>
            <a:pPr algn="ctr"/>
            <a:r>
              <a:rPr lang="ru-RU" sz="1600" b="1" dirty="0" smtClean="0">
                <a:latin typeface="Times New Roman" pitchFamily="18" charset="0"/>
                <a:cs typeface="Times New Roman" pitchFamily="18" charset="0"/>
              </a:rPr>
              <a:t>Структура расходов:</a:t>
            </a:r>
            <a:endParaRPr lang="ru-RU" sz="1600" b="1"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70022"/>
            <a:ext cx="2952328" cy="2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085184"/>
            <a:ext cx="2952328"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17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403648" y="260648"/>
            <a:ext cx="7344816" cy="648072"/>
          </a:xfrm>
          <a:ln>
            <a:solidFill>
              <a:schemeClr val="bg2"/>
            </a:solidFill>
            <a:miter lim="800000"/>
            <a:headEnd/>
            <a:tailEnd/>
          </a:ln>
        </p:spPr>
        <p:txBody>
          <a:bodyPr>
            <a:noAutofit/>
          </a:bodyPr>
          <a:lstStyle/>
          <a:p>
            <a:pPr algn="ctr" eaLnBrk="1" hangingPunct="1"/>
            <a:r>
              <a:rPr lang="ru-RU" sz="3200" b="1" dirty="0" smtClean="0">
                <a:solidFill>
                  <a:srgbClr val="C00000"/>
                </a:solidFill>
                <a:effectLst/>
                <a:latin typeface="Times New Roman" pitchFamily="18" charset="0"/>
                <a:cs typeface="Times New Roman" pitchFamily="18" charset="0"/>
              </a:rPr>
              <a:t>Расходы на физическую </a:t>
            </a:r>
            <a:br>
              <a:rPr lang="ru-RU" sz="3200" b="1" dirty="0" smtClean="0">
                <a:solidFill>
                  <a:srgbClr val="C00000"/>
                </a:solidFill>
                <a:effectLst/>
                <a:latin typeface="Times New Roman" pitchFamily="18" charset="0"/>
                <a:cs typeface="Times New Roman" pitchFamily="18" charset="0"/>
              </a:rPr>
            </a:br>
            <a:r>
              <a:rPr lang="ru-RU" sz="3200" b="1" dirty="0" smtClean="0">
                <a:solidFill>
                  <a:srgbClr val="C00000"/>
                </a:solidFill>
                <a:effectLst/>
                <a:latin typeface="Times New Roman" pitchFamily="18" charset="0"/>
                <a:cs typeface="Times New Roman" pitchFamily="18" charset="0"/>
              </a:rPr>
              <a:t>культуру и спорт</a:t>
            </a:r>
          </a:p>
        </p:txBody>
      </p:sp>
      <p:graphicFrame>
        <p:nvGraphicFramePr>
          <p:cNvPr id="6" name="Диаграмма 39"/>
          <p:cNvGraphicFramePr>
            <a:graphicFrameLocks noGrp="1"/>
          </p:cNvGraphicFramePr>
          <p:nvPr>
            <p:ph idx="1"/>
            <p:extLst>
              <p:ext uri="{D42A27DB-BD31-4B8C-83A1-F6EECF244321}">
                <p14:modId xmlns:p14="http://schemas.microsoft.com/office/powerpoint/2010/main" val="2419582747"/>
              </p:ext>
            </p:extLst>
          </p:nvPr>
        </p:nvGraphicFramePr>
        <p:xfrm>
          <a:off x="4860032" y="1052736"/>
          <a:ext cx="3826768"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568630083"/>
              </p:ext>
            </p:extLst>
          </p:nvPr>
        </p:nvGraphicFramePr>
        <p:xfrm>
          <a:off x="4716016" y="4365104"/>
          <a:ext cx="4237948" cy="2362879"/>
        </p:xfrm>
        <a:graphic>
          <a:graphicData uri="http://schemas.openxmlformats.org/drawingml/2006/table">
            <a:tbl>
              <a:tblPr firstRow="1" firstCol="1" lastRow="1" lastCol="1" bandRow="1" bandCol="1">
                <a:tableStyleId>{0505E3EF-67EA-436B-97B2-0124C06EBD24}</a:tableStyleId>
              </a:tblPr>
              <a:tblGrid>
                <a:gridCol w="2088232"/>
                <a:gridCol w="648072"/>
                <a:gridCol w="751668"/>
                <a:gridCol w="749976"/>
              </a:tblGrid>
              <a:tr h="212291">
                <a:tc rowSpan="2">
                  <a:txBody>
                    <a:bodyPr/>
                    <a:lstStyle/>
                    <a:p>
                      <a:pPr algn="ctr">
                        <a:lnSpc>
                          <a:spcPct val="115000"/>
                        </a:lnSpc>
                        <a:spcAft>
                          <a:spcPts val="0"/>
                        </a:spcAft>
                      </a:pPr>
                      <a:r>
                        <a:rPr lang="ru-RU" sz="1100" dirty="0">
                          <a:effectLst/>
                          <a:latin typeface="Times New Roman" pitchFamily="18" charset="0"/>
                          <a:cs typeface="Times New Roman" pitchFamily="18" charset="0"/>
                        </a:rPr>
                        <a:t>Наименование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2">
                  <a:txBody>
                    <a:bodyPr/>
                    <a:lstStyle/>
                    <a:p>
                      <a:pPr algn="ctr">
                        <a:lnSpc>
                          <a:spcPct val="115000"/>
                        </a:lnSpc>
                        <a:spcAft>
                          <a:spcPts val="0"/>
                        </a:spcAft>
                      </a:pPr>
                      <a:r>
                        <a:rPr lang="ru-RU" sz="1100" dirty="0" smtClean="0">
                          <a:effectLst/>
                          <a:latin typeface="Times New Roman" pitchFamily="18" charset="0"/>
                          <a:cs typeface="Times New Roman" pitchFamily="18" charset="0"/>
                        </a:rPr>
                        <a:t>20</a:t>
                      </a:r>
                      <a:r>
                        <a:rPr lang="en-US" sz="1100" dirty="0" smtClean="0">
                          <a:effectLst/>
                          <a:latin typeface="Times New Roman" pitchFamily="18" charset="0"/>
                          <a:cs typeface="Times New Roman" pitchFamily="18" charset="0"/>
                        </a:rPr>
                        <a:t>2</a:t>
                      </a:r>
                      <a:r>
                        <a:rPr lang="ru-RU" sz="1100" dirty="0" smtClean="0">
                          <a:effectLst/>
                          <a:latin typeface="Times New Roman" pitchFamily="18" charset="0"/>
                          <a:cs typeface="Times New Roman" pitchFamily="18" charset="0"/>
                        </a:rPr>
                        <a:t>2 </a:t>
                      </a:r>
                      <a:r>
                        <a:rPr lang="ru-RU" sz="1100" dirty="0">
                          <a:effectLst/>
                          <a:latin typeface="Times New Roman" pitchFamily="18" charset="0"/>
                          <a:cs typeface="Times New Roman" pitchFamily="18" charset="0"/>
                        </a:rPr>
                        <a:t>год</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1000"/>
                        </a:spcAft>
                      </a:pPr>
                      <a:r>
                        <a:rPr lang="ru-RU" sz="1100" dirty="0" smtClean="0">
                          <a:effectLst/>
                          <a:latin typeface="Times New Roman" pitchFamily="18" charset="0"/>
                          <a:cs typeface="Times New Roman" pitchFamily="18" charset="0"/>
                        </a:rPr>
                        <a:t>20</a:t>
                      </a:r>
                      <a:r>
                        <a:rPr lang="en-US" sz="1100" dirty="0" smtClean="0">
                          <a:effectLst/>
                          <a:latin typeface="Times New Roman" pitchFamily="18" charset="0"/>
                          <a:cs typeface="Times New Roman" pitchFamily="18" charset="0"/>
                        </a:rPr>
                        <a:t>2</a:t>
                      </a:r>
                      <a:r>
                        <a:rPr lang="ru-RU" sz="1100" dirty="0" smtClean="0">
                          <a:effectLst/>
                          <a:latin typeface="Times New Roman" pitchFamily="18" charset="0"/>
                          <a:cs typeface="Times New Roman" pitchFamily="18" charset="0"/>
                        </a:rPr>
                        <a:t>3 </a:t>
                      </a:r>
                      <a:r>
                        <a:rPr lang="ru-RU" sz="1100" dirty="0">
                          <a:effectLst/>
                          <a:latin typeface="Times New Roman" pitchFamily="18" charset="0"/>
                          <a:cs typeface="Times New Roman" pitchFamily="18" charset="0"/>
                        </a:rPr>
                        <a:t>год</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tr>
              <a:tr h="636873">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проект</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effectLst/>
                          <a:latin typeface="Times New Roman" pitchFamily="18" charset="0"/>
                          <a:cs typeface="Times New Roman" pitchFamily="18" charset="0"/>
                        </a:rPr>
                        <a:t>% к предыдущему</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636873">
                <a:tc>
                  <a:txBody>
                    <a:bodyPr/>
                    <a:lstStyle/>
                    <a:p>
                      <a:pPr>
                        <a:lnSpc>
                          <a:spcPct val="115000"/>
                        </a:lnSpc>
                        <a:spcAft>
                          <a:spcPts val="0"/>
                        </a:spcAft>
                      </a:pPr>
                      <a:r>
                        <a:rPr lang="ru-RU" sz="1100" dirty="0">
                          <a:effectLst/>
                          <a:latin typeface="Times New Roman" pitchFamily="18" charset="0"/>
                          <a:cs typeface="Times New Roman" pitchFamily="18" charset="0"/>
                        </a:rPr>
                        <a:t>Раздел 1100 «Физическая культура и спорт</a:t>
                      </a:r>
                      <a:r>
                        <a:rPr lang="ru-RU" sz="1100" dirty="0" smtClean="0">
                          <a:effectLst/>
                          <a:latin typeface="Times New Roman" pitchFamily="18" charset="0"/>
                          <a:cs typeface="Times New Roman" pitchFamily="18" charset="0"/>
                        </a:rPr>
                        <a:t>», всего</a:t>
                      </a:r>
                    </a:p>
                    <a:p>
                      <a:pPr>
                        <a:lnSpc>
                          <a:spcPct val="115000"/>
                        </a:lnSpc>
                        <a:spcAft>
                          <a:spcPts val="0"/>
                        </a:spcAft>
                      </a:pPr>
                      <a:r>
                        <a:rPr lang="ru-RU" sz="1100" dirty="0" smtClean="0">
                          <a:effectLst/>
                          <a:latin typeface="Times New Roman" pitchFamily="18" charset="0"/>
                          <a:cs typeface="Times New Roman" pitchFamily="18" charset="0"/>
                        </a:rPr>
                        <a:t>В том числе: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2195,2</a:t>
                      </a:r>
                    </a:p>
                  </a:txBody>
                  <a:tcPr marL="68580" marR="68580" marT="0" marB="0"/>
                </a:tc>
                <a:tc>
                  <a:txBody>
                    <a:bodyPr/>
                    <a:lstStyle/>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1771,9</a:t>
                      </a:r>
                    </a:p>
                  </a:txBody>
                  <a:tcPr marL="68580" marR="68580" marT="0" marB="0"/>
                </a:tc>
                <a:tc>
                  <a:txBody>
                    <a:bodyPr/>
                    <a:lstStyle/>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70,2</a:t>
                      </a:r>
                    </a:p>
                  </a:txBody>
                  <a:tcPr marL="68580" marR="68580" marT="0" marB="0"/>
                </a:tc>
              </a:tr>
              <a:tr h="298484">
                <a:tc>
                  <a:txBody>
                    <a:bodyPr/>
                    <a:lstStyle/>
                    <a:p>
                      <a:pPr>
                        <a:lnSpc>
                          <a:spcPct val="115000"/>
                        </a:lnSpc>
                        <a:spcAft>
                          <a:spcPts val="0"/>
                        </a:spcAft>
                      </a:pPr>
                      <a:r>
                        <a:rPr lang="ru-RU" sz="1100" dirty="0" smtClean="0">
                          <a:effectLst/>
                          <a:latin typeface="Times New Roman" pitchFamily="18" charset="0"/>
                          <a:cs typeface="Times New Roman" pitchFamily="18" charset="0"/>
                        </a:rPr>
                        <a:t>Физическая культура</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350</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175</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50</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447727">
                <a:tc>
                  <a:txBody>
                    <a:bodyPr/>
                    <a:lstStyle/>
                    <a:p>
                      <a:pPr>
                        <a:lnSpc>
                          <a:spcPct val="115000"/>
                        </a:lnSpc>
                        <a:spcAft>
                          <a:spcPts val="0"/>
                        </a:spcAft>
                      </a:pPr>
                      <a:r>
                        <a:rPr lang="ru-RU" sz="1100" dirty="0" smtClean="0">
                          <a:effectLst/>
                          <a:latin typeface="Times New Roman" pitchFamily="18" charset="0"/>
                          <a:cs typeface="Times New Roman" pitchFamily="18" charset="0"/>
                        </a:rPr>
                        <a:t>Другие </a:t>
                      </a:r>
                      <a:r>
                        <a:rPr lang="ru-RU" sz="1100" dirty="0">
                          <a:effectLst/>
                          <a:latin typeface="Times New Roman" pitchFamily="18" charset="0"/>
                          <a:cs typeface="Times New Roman" pitchFamily="18" charset="0"/>
                        </a:rPr>
                        <a:t>вопросы в области физической культуры и </a:t>
                      </a:r>
                      <a:r>
                        <a:rPr lang="ru-RU" sz="1100" dirty="0" smtClean="0">
                          <a:effectLst/>
                          <a:latin typeface="Times New Roman" pitchFamily="18" charset="0"/>
                          <a:cs typeface="Times New Roman" pitchFamily="18" charset="0"/>
                        </a:rPr>
                        <a:t>спорта</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0" dirty="0" smtClean="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1895,2</a:t>
                      </a:r>
                    </a:p>
                  </a:txBody>
                  <a:tcPr marL="68580" marR="68580" marT="0" marB="0"/>
                </a:tc>
                <a:tc>
                  <a:txBody>
                    <a:bodyPr/>
                    <a:lstStyle/>
                    <a:p>
                      <a:pPr algn="ctr">
                        <a:lnSpc>
                          <a:spcPct val="115000"/>
                        </a:lnSpc>
                        <a:spcAft>
                          <a:spcPts val="0"/>
                        </a:spcAft>
                      </a:pPr>
                      <a:endParaRPr lang="ru-RU" sz="1100" b="0" dirty="0" smtClean="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1596,9</a:t>
                      </a:r>
                    </a:p>
                    <a:p>
                      <a:pPr algn="ctr">
                        <a:lnSpc>
                          <a:spcPct val="115000"/>
                        </a:lnSpc>
                        <a:spcAft>
                          <a:spcPts val="0"/>
                        </a:spcAft>
                      </a:pPr>
                      <a:endParaRPr lang="ru-RU" sz="1100" b="0" dirty="0" smtClean="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0" dirty="0" smtClean="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84,3</a:t>
                      </a:r>
                    </a:p>
                    <a:p>
                      <a:pPr algn="ctr">
                        <a:lnSpc>
                          <a:spcPct val="115000"/>
                        </a:lnSpc>
                        <a:spcAft>
                          <a:spcPts val="0"/>
                        </a:spcAft>
                      </a:pP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2" name="Прямоугольник 1"/>
          <p:cNvSpPr/>
          <p:nvPr/>
        </p:nvSpPr>
        <p:spPr>
          <a:xfrm>
            <a:off x="323528" y="2780928"/>
            <a:ext cx="4320480" cy="3816429"/>
          </a:xfrm>
          <a:prstGeom prst="rect">
            <a:avLst/>
          </a:prstGeom>
        </p:spPr>
        <p:txBody>
          <a:bodyPr wrap="square">
            <a:spAutoFit/>
          </a:bodyPr>
          <a:lstStyle/>
          <a:p>
            <a:pPr indent="449580" algn="just">
              <a:spcAft>
                <a:spcPts val="0"/>
              </a:spcAft>
            </a:pPr>
            <a:r>
              <a:rPr lang="ru-RU" sz="1100" dirty="0">
                <a:latin typeface="Times New Roman"/>
                <a:ea typeface="Times New Roman"/>
              </a:rPr>
              <a:t> По данному разделу предусмотрено:</a:t>
            </a:r>
          </a:p>
          <a:p>
            <a:pPr indent="449580" algn="just">
              <a:spcAft>
                <a:spcPts val="0"/>
              </a:spcAft>
            </a:pPr>
            <a:r>
              <a:rPr lang="ru-RU" sz="1100" dirty="0">
                <a:latin typeface="Times New Roman"/>
                <a:ea typeface="Times New Roman"/>
              </a:rPr>
              <a:t> в подразделе 1101 «Физическая культура и спорт» расходы на реализацию муниципальной программы «Развитие физической культуры и спорта в Зеленчукском муниципальном районе на </a:t>
            </a:r>
            <a:r>
              <a:rPr lang="ru-RU" sz="1100" dirty="0" smtClean="0">
                <a:latin typeface="Times New Roman"/>
                <a:ea typeface="Times New Roman"/>
              </a:rPr>
              <a:t>2023-2025 </a:t>
            </a:r>
            <a:r>
              <a:rPr lang="ru-RU" sz="1100" dirty="0">
                <a:latin typeface="Times New Roman"/>
                <a:ea typeface="Times New Roman"/>
              </a:rPr>
              <a:t>годы» в </a:t>
            </a:r>
            <a:r>
              <a:rPr lang="ru-RU" sz="1100" dirty="0" smtClean="0">
                <a:latin typeface="Times New Roman"/>
                <a:ea typeface="Times New Roman"/>
              </a:rPr>
              <a:t>сумме 175 тыс</a:t>
            </a:r>
            <a:r>
              <a:rPr lang="ru-RU" sz="1100" dirty="0">
                <a:latin typeface="Times New Roman"/>
                <a:ea typeface="Times New Roman"/>
              </a:rPr>
              <a:t>. руб.</a:t>
            </a:r>
          </a:p>
          <a:p>
            <a:pPr indent="449580" algn="just">
              <a:spcAft>
                <a:spcPts val="0"/>
              </a:spcAft>
            </a:pPr>
            <a:r>
              <a:rPr lang="ru-RU" sz="1100" dirty="0">
                <a:latin typeface="Times New Roman"/>
                <a:ea typeface="Times New Roman"/>
              </a:rPr>
              <a:t> в подразделе 1105 «Другие вопросы в области физической культуры и спорта» предусмотрены расходы  в сумме </a:t>
            </a:r>
            <a:r>
              <a:rPr lang="ru-RU" sz="1100" dirty="0" smtClean="0">
                <a:latin typeface="Times New Roman"/>
                <a:ea typeface="Times New Roman"/>
              </a:rPr>
              <a:t>1596,9 </a:t>
            </a:r>
            <a:r>
              <a:rPr lang="ru-RU" sz="1100" dirty="0">
                <a:latin typeface="Times New Roman"/>
                <a:ea typeface="Times New Roman"/>
              </a:rPr>
              <a:t>тыс. руб. в том числе  на реализацию муниципальных программ:</a:t>
            </a:r>
          </a:p>
          <a:p>
            <a:pPr indent="449580" algn="just">
              <a:spcAft>
                <a:spcPts val="0"/>
              </a:spcAft>
            </a:pPr>
            <a:r>
              <a:rPr lang="ru-RU" sz="1100" dirty="0">
                <a:latin typeface="Times New Roman"/>
                <a:ea typeface="Times New Roman"/>
              </a:rPr>
              <a:t>«Аппарат администрации Зеленчукского муниципального района на </a:t>
            </a:r>
            <a:r>
              <a:rPr lang="ru-RU" sz="1100" dirty="0" smtClean="0">
                <a:latin typeface="Times New Roman"/>
                <a:ea typeface="Times New Roman"/>
              </a:rPr>
              <a:t>2023-2025 </a:t>
            </a:r>
            <a:r>
              <a:rPr lang="ru-RU" sz="1100" dirty="0">
                <a:latin typeface="Times New Roman"/>
                <a:ea typeface="Times New Roman"/>
              </a:rPr>
              <a:t>годы» в сумме </a:t>
            </a:r>
            <a:r>
              <a:rPr lang="ru-RU" sz="1100" dirty="0" smtClean="0">
                <a:latin typeface="Times New Roman"/>
                <a:ea typeface="Times New Roman"/>
              </a:rPr>
              <a:t>1251,9 </a:t>
            </a:r>
            <a:r>
              <a:rPr lang="ru-RU" sz="1100" dirty="0">
                <a:latin typeface="Times New Roman"/>
                <a:ea typeface="Times New Roman"/>
              </a:rPr>
              <a:t>тыс.руб. (содержание отдела по физической культуре, спорту, туризму и молодежной политике администрации муниципального района); </a:t>
            </a:r>
          </a:p>
          <a:p>
            <a:pPr indent="449580" algn="just">
              <a:spcAft>
                <a:spcPts val="0"/>
              </a:spcAft>
            </a:pPr>
            <a:r>
              <a:rPr lang="ru-RU" sz="1100" dirty="0">
                <a:latin typeface="Times New Roman"/>
                <a:ea typeface="Times New Roman"/>
              </a:rPr>
              <a:t>«Профилактика терроризма и экстремизма в Зеленчукском муниципальном районе на </a:t>
            </a:r>
            <a:r>
              <a:rPr lang="ru-RU" sz="1100" dirty="0" smtClean="0">
                <a:latin typeface="Times New Roman"/>
                <a:ea typeface="Times New Roman"/>
              </a:rPr>
              <a:t>2023-2025 </a:t>
            </a:r>
            <a:r>
              <a:rPr lang="ru-RU" sz="1100" dirty="0">
                <a:latin typeface="Times New Roman"/>
                <a:ea typeface="Times New Roman"/>
              </a:rPr>
              <a:t>годы» в сумме </a:t>
            </a:r>
            <a:r>
              <a:rPr lang="ru-RU" sz="1100" dirty="0" smtClean="0">
                <a:latin typeface="Times New Roman"/>
                <a:ea typeface="Times New Roman"/>
              </a:rPr>
              <a:t>100 </a:t>
            </a:r>
            <a:r>
              <a:rPr lang="ru-RU" sz="1100" dirty="0">
                <a:latin typeface="Times New Roman"/>
                <a:ea typeface="Times New Roman"/>
              </a:rPr>
              <a:t>тыс. руб.;</a:t>
            </a:r>
          </a:p>
          <a:p>
            <a:pPr indent="449580" algn="just">
              <a:spcAft>
                <a:spcPts val="0"/>
              </a:spcAft>
            </a:pPr>
            <a:r>
              <a:rPr lang="ru-RU" sz="1100" dirty="0">
                <a:latin typeface="Times New Roman"/>
                <a:ea typeface="Times New Roman"/>
              </a:rPr>
              <a:t>«Противодействие коррупции в Зеленчукском муниципальном районе на </a:t>
            </a:r>
            <a:r>
              <a:rPr lang="ru-RU" sz="1100" dirty="0" smtClean="0">
                <a:latin typeface="Times New Roman"/>
                <a:ea typeface="Times New Roman"/>
              </a:rPr>
              <a:t>2023-2025 </a:t>
            </a:r>
            <a:r>
              <a:rPr lang="ru-RU" sz="1100" dirty="0">
                <a:latin typeface="Times New Roman"/>
                <a:ea typeface="Times New Roman"/>
              </a:rPr>
              <a:t>годы» в сумме </a:t>
            </a:r>
            <a:r>
              <a:rPr lang="ru-RU" sz="1100" dirty="0" smtClean="0">
                <a:latin typeface="Times New Roman"/>
                <a:ea typeface="Times New Roman"/>
              </a:rPr>
              <a:t>20 </a:t>
            </a:r>
            <a:r>
              <a:rPr lang="ru-RU" sz="1100" dirty="0">
                <a:latin typeface="Times New Roman"/>
                <a:ea typeface="Times New Roman"/>
              </a:rPr>
              <a:t>тыс. руб.;</a:t>
            </a:r>
          </a:p>
          <a:p>
            <a:pPr indent="449580" algn="just">
              <a:spcAft>
                <a:spcPts val="0"/>
              </a:spcAft>
            </a:pPr>
            <a:r>
              <a:rPr lang="ru-RU" sz="1100" dirty="0">
                <a:latin typeface="Times New Roman"/>
                <a:ea typeface="Times New Roman"/>
              </a:rPr>
              <a:t>«Профилактика преступлений и иных правонарушений на территории Зеленчукского муниципального района на </a:t>
            </a:r>
            <a:r>
              <a:rPr lang="ru-RU" sz="1100" dirty="0" smtClean="0">
                <a:latin typeface="Times New Roman"/>
                <a:ea typeface="Times New Roman"/>
              </a:rPr>
              <a:t>2023-2025 </a:t>
            </a:r>
            <a:r>
              <a:rPr lang="ru-RU" sz="1100" dirty="0">
                <a:latin typeface="Times New Roman"/>
                <a:ea typeface="Times New Roman"/>
              </a:rPr>
              <a:t>годы» в сумме </a:t>
            </a:r>
            <a:r>
              <a:rPr lang="ru-RU" sz="1100" dirty="0" smtClean="0">
                <a:latin typeface="Times New Roman"/>
                <a:ea typeface="Times New Roman"/>
              </a:rPr>
              <a:t>200 </a:t>
            </a:r>
            <a:r>
              <a:rPr lang="ru-RU" sz="1100" dirty="0">
                <a:latin typeface="Times New Roman"/>
                <a:ea typeface="Times New Roman"/>
              </a:rPr>
              <a:t>тыс. руб.; </a:t>
            </a:r>
          </a:p>
          <a:p>
            <a:pPr indent="449580" algn="just">
              <a:spcAft>
                <a:spcPts val="0"/>
              </a:spcAft>
            </a:pPr>
            <a:r>
              <a:rPr lang="ru-RU" sz="1100" dirty="0">
                <a:latin typeface="Times New Roman"/>
                <a:ea typeface="Times New Roman"/>
              </a:rPr>
              <a:t>«Гармонизация межнациональных отношений и профилактика этнического экстремизма в Зеленчукском муниципальном районе на </a:t>
            </a:r>
            <a:r>
              <a:rPr lang="ru-RU" sz="1100" dirty="0" smtClean="0">
                <a:latin typeface="Times New Roman"/>
                <a:ea typeface="Times New Roman"/>
              </a:rPr>
              <a:t>2022-2024 </a:t>
            </a:r>
            <a:r>
              <a:rPr lang="ru-RU" sz="1100" dirty="0">
                <a:latin typeface="Times New Roman"/>
                <a:ea typeface="Times New Roman"/>
              </a:rPr>
              <a:t>годы» в сумме </a:t>
            </a:r>
            <a:r>
              <a:rPr lang="ru-RU" sz="1100" dirty="0" smtClean="0">
                <a:latin typeface="Times New Roman"/>
                <a:ea typeface="Times New Roman"/>
              </a:rPr>
              <a:t>25 </a:t>
            </a:r>
            <a:r>
              <a:rPr lang="ru-RU" sz="1100" dirty="0">
                <a:latin typeface="Times New Roman"/>
                <a:ea typeface="Times New Roman"/>
              </a:rPr>
              <a:t>тыс.руб. </a:t>
            </a:r>
            <a:endParaRPr lang="ru-RU" sz="1100" dirty="0">
              <a:effectLst/>
              <a:latin typeface="Times New Roman"/>
              <a:ea typeface="Times New Roman"/>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052736"/>
            <a:ext cx="3067819" cy="160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94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4786"/>
            <a:ext cx="2880320" cy="138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475657" y="260648"/>
            <a:ext cx="3168352" cy="576064"/>
          </a:xfrm>
          <a:solidFill>
            <a:schemeClr val="bg1"/>
          </a:solidFill>
        </p:spPr>
        <p:txBody>
          <a:bodyPr>
            <a:noAutofit/>
          </a:bodyPr>
          <a:lstStyle/>
          <a:p>
            <a:r>
              <a:rPr lang="ru-RU" sz="3200" b="1" dirty="0" smtClean="0">
                <a:solidFill>
                  <a:srgbClr val="C00000"/>
                </a:solidFill>
                <a:effectLst/>
                <a:latin typeface="Times New Roman" pitchFamily="18" charset="0"/>
                <a:cs typeface="Times New Roman" pitchFamily="18" charset="0"/>
              </a:rPr>
              <a:t>Глоссарий</a:t>
            </a:r>
            <a:endParaRPr lang="ru-RU" sz="3200" dirty="0">
              <a:solidFill>
                <a:srgbClr val="C00000"/>
              </a:solidFill>
              <a:effectLst/>
              <a:latin typeface="Times New Roman" pitchFamily="18" charset="0"/>
              <a:cs typeface="Times New Roman" pitchFamily="18" charset="0"/>
            </a:endParaRPr>
          </a:p>
        </p:txBody>
      </p:sp>
      <p:sp>
        <p:nvSpPr>
          <p:cNvPr id="6" name="Объект 5"/>
          <p:cNvSpPr txBox="1">
            <a:spLocks noGrp="1"/>
          </p:cNvSpPr>
          <p:nvPr>
            <p:ph idx="1"/>
          </p:nvPr>
        </p:nvSpPr>
        <p:spPr>
          <a:xfrm>
            <a:off x="251520" y="1484784"/>
            <a:ext cx="8686800" cy="5246821"/>
          </a:xfrm>
          <a:prstGeom prst="rect">
            <a:avLst/>
          </a:prstGeom>
          <a:solidFill>
            <a:srgbClr val="E1EBCD"/>
          </a:solidFill>
          <a:ln>
            <a:solidFill>
              <a:schemeClr val="accent1"/>
            </a:solidFill>
          </a:ln>
        </p:spPr>
        <p:style>
          <a:lnRef idx="0">
            <a:scrgbClr r="0" g="0" b="0"/>
          </a:lnRef>
          <a:fillRef idx="1003">
            <a:schemeClr val="lt1"/>
          </a:fillRef>
          <a:effectRef idx="0">
            <a:scrgbClr r="0" g="0" b="0"/>
          </a:effectRef>
          <a:fontRef idx="major"/>
        </p:style>
        <p:txBody>
          <a:bodyPr wrap="square" rtlCol="0">
            <a:spAutoFit/>
          </a:bodyPr>
          <a:lstStyle/>
          <a:p>
            <a:pPr algn="just" defTabSz="685772">
              <a:lnSpc>
                <a:spcPct val="90000"/>
              </a:lnSpc>
            </a:pPr>
            <a:r>
              <a:rPr lang="ru-RU" sz="105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 - </a:t>
            </a:r>
            <a:r>
              <a:rPr lang="ru-RU" sz="1050" dirty="0" smtClean="0">
                <a:solidFill>
                  <a:srgbClr val="1D4775">
                    <a:lumMod val="75000"/>
                  </a:srgbClr>
                </a:solidFill>
                <a:latin typeface="Times New Roman" pitchFamily="18" charset="0"/>
                <a:cs typeface="Times New Roman" pitchFamily="18" charset="0"/>
              </a:rPr>
              <a:t>Фонд </a:t>
            </a:r>
            <a:r>
              <a:rPr lang="ru-RU" sz="1050" dirty="0">
                <a:solidFill>
                  <a:srgbClr val="1D4775">
                    <a:lumMod val="75000"/>
                  </a:srgbClr>
                </a:solidFill>
                <a:latin typeface="Times New Roman" pitchFamily="18" charset="0"/>
                <a:cs typeface="Times New Roman" pitchFamily="18" charset="0"/>
              </a:rPr>
              <a:t>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r>
              <a:rPr lang="ru-RU" sz="1050" dirty="0" smtClean="0">
                <a:solidFill>
                  <a:srgbClr val="1D4775">
                    <a:lumMod val="75000"/>
                  </a:srgbClr>
                </a:solidFill>
                <a:latin typeface="Times New Roman" pitchFamily="18" charset="0"/>
                <a:cs typeface="Times New Roman" pitchFamily="18" charset="0"/>
              </a:rPr>
              <a:t>), является основным финансовым документом </a:t>
            </a:r>
            <a:r>
              <a:rPr lang="ru-RU" sz="1050" dirty="0">
                <a:solidFill>
                  <a:srgbClr val="1D4775">
                    <a:lumMod val="75000"/>
                  </a:srgbClr>
                </a:solidFill>
                <a:latin typeface="Times New Roman" pitchFamily="18" charset="0"/>
                <a:cs typeface="Times New Roman" pitchFamily="18" charset="0"/>
              </a:rPr>
              <a:t>страны, региона, муниципалитета, поселения, утверждаемый органом законодательной власти соответствующего уровня управления</a:t>
            </a:r>
            <a:r>
              <a:rPr lang="ru-RU" sz="1050" dirty="0" smtClean="0">
                <a:solidFill>
                  <a:srgbClr val="1D4775">
                    <a:lumMod val="75000"/>
                  </a:srgbClr>
                </a:solidFill>
                <a:latin typeface="Times New Roman" pitchFamily="18" charset="0"/>
                <a:cs typeface="Times New Roman" pitchFamily="18" charset="0"/>
              </a:rPr>
              <a:t>.</a:t>
            </a:r>
          </a:p>
          <a:p>
            <a:pPr algn="just" defTabSz="685772">
              <a:lnSpc>
                <a:spcPct val="90000"/>
              </a:lnSpc>
            </a:pPr>
            <a:r>
              <a:rPr lang="ru-RU" sz="1050" b="1" i="1" dirty="0" smtClean="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Бюджетные ассигнования - </a:t>
            </a:r>
            <a:r>
              <a:rPr lang="ru-RU" sz="1050" dirty="0" smtClean="0">
                <a:solidFill>
                  <a:srgbClr val="1D4775">
                    <a:lumMod val="75000"/>
                  </a:srgbClr>
                </a:solidFill>
                <a:latin typeface="Times New Roman" pitchFamily="18" charset="0"/>
                <a:cs typeface="Times New Roman" pitchFamily="18" charset="0"/>
              </a:rPr>
              <a:t>предельные </a:t>
            </a:r>
            <a:r>
              <a:rPr lang="ru-RU" sz="1050" dirty="0">
                <a:solidFill>
                  <a:srgbClr val="1D4775">
                    <a:lumMod val="75000"/>
                  </a:srgbClr>
                </a:solidFill>
                <a:latin typeface="Times New Roman" pitchFamily="18" charset="0"/>
                <a:cs typeface="Times New Roman" pitchFamily="18" charset="0"/>
              </a:rPr>
              <a:t>объемы денежных средств, предусмотренные в соответствующем финансовом году для исполнения бюджетных обязательств.</a:t>
            </a:r>
          </a:p>
          <a:p>
            <a:pPr algn="just" defTabSz="685772">
              <a:lnSpc>
                <a:spcPct val="90000"/>
              </a:lnSpc>
            </a:pPr>
            <a:r>
              <a:rPr lang="ru-RU" sz="1050" b="1" dirty="0" smtClean="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Бюджетная </a:t>
            </a:r>
            <a:r>
              <a:rPr lang="ru-RU" sz="1050" b="1" dirty="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обеспеченность </a:t>
            </a:r>
            <a:r>
              <a:rPr lang="ru-RU" sz="1050" b="1" i="1" dirty="0">
                <a:solidFill>
                  <a:srgbClr val="1D4775">
                    <a:lumMod val="75000"/>
                  </a:srgbClr>
                </a:solidFill>
                <a:latin typeface="Times New Roman" pitchFamily="18" charset="0"/>
                <a:cs typeface="Times New Roman" pitchFamily="18" charset="0"/>
              </a:rPr>
              <a:t>(обеспеченность территории налоговыми доходами) </a:t>
            </a:r>
            <a:r>
              <a:rPr lang="ru-RU" sz="1050" b="1" dirty="0" smtClean="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1050" dirty="0" smtClean="0">
                <a:solidFill>
                  <a:srgbClr val="1D4775">
                    <a:lumMod val="75000"/>
                  </a:srgbClr>
                </a:solidFill>
                <a:latin typeface="Times New Roman" pitchFamily="18" charset="0"/>
                <a:cs typeface="Times New Roman" pitchFamily="18" charset="0"/>
              </a:rPr>
              <a:t> </a:t>
            </a:r>
            <a:r>
              <a:rPr lang="ru-RU" sz="1050" dirty="0">
                <a:solidFill>
                  <a:srgbClr val="1D4775">
                    <a:lumMod val="75000"/>
                  </a:srgbClr>
                </a:solidFill>
                <a:latin typeface="Times New Roman" pitchFamily="18" charset="0"/>
                <a:cs typeface="Times New Roman" pitchFamily="18" charset="0"/>
              </a:rPr>
              <a:t>определяется как отношение расчетных налоговых доходов на одного жителя, которые могут быть получены на конкретной территории и аналогичным средним показателем по муниципальным образованиям того же типа с учетом структуры населения, социально-экономических, географических, климатических и иных объективных факторов</a:t>
            </a:r>
            <a:r>
              <a:rPr lang="ru-RU" sz="1050" dirty="0" smtClean="0">
                <a:solidFill>
                  <a:srgbClr val="1D4775">
                    <a:lumMod val="75000"/>
                  </a:srgbClr>
                </a:solidFill>
                <a:latin typeface="Times New Roman" pitchFamily="18" charset="0"/>
                <a:cs typeface="Times New Roman" pitchFamily="18" charset="0"/>
              </a:rPr>
              <a:t>.</a:t>
            </a:r>
          </a:p>
          <a:p>
            <a:pPr algn="just" defTabSz="685772"/>
            <a:r>
              <a:rPr lang="ru-RU" sz="1050" b="1" i="1" dirty="0" smtClean="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Бюджетное </a:t>
            </a:r>
            <a:r>
              <a:rPr lang="ru-RU" sz="1050" b="1" i="1" dirty="0">
                <a:solidFill>
                  <a:srgbClr val="1D4775">
                    <a:lumMod val="75000"/>
                  </a:srgbClr>
                </a:solidFill>
                <a:effectLst>
                  <a:outerShdw blurRad="38100" dist="38100" dir="2700000" algn="tl">
                    <a:srgbClr val="000000">
                      <a:alpha val="43137"/>
                    </a:srgbClr>
                  </a:outerShdw>
                </a:effectLst>
                <a:latin typeface="Times New Roman" pitchFamily="18" charset="0"/>
                <a:cs typeface="Times New Roman" pitchFamily="18" charset="0"/>
              </a:rPr>
              <a:t>обязательство -</a:t>
            </a:r>
            <a:r>
              <a:rPr lang="ru-RU" sz="1050" b="1" dirty="0">
                <a:solidFill>
                  <a:srgbClr val="1D4775">
                    <a:lumMod val="75000"/>
                  </a:srgbClr>
                </a:solidFill>
                <a:latin typeface="Times New Roman" pitchFamily="18" charset="0"/>
                <a:cs typeface="Times New Roman" pitchFamily="18" charset="0"/>
              </a:rPr>
              <a:t> </a:t>
            </a:r>
            <a:r>
              <a:rPr lang="ru-RU" sz="1050" dirty="0">
                <a:solidFill>
                  <a:srgbClr val="1D4775">
                    <a:lumMod val="75000"/>
                  </a:srgbClr>
                </a:solidFill>
                <a:latin typeface="Times New Roman" pitchFamily="18" charset="0"/>
                <a:cs typeface="Times New Roman" pitchFamily="18" charset="0"/>
              </a:rPr>
              <a:t>расходные обязательства, подлежащие исполнению в соответствующем финансовом году</a:t>
            </a:r>
            <a:r>
              <a:rPr lang="ru-RU" sz="1050" dirty="0" smtClean="0">
                <a:solidFill>
                  <a:srgbClr val="1D4775">
                    <a:lumMod val="75000"/>
                  </a:srgbClr>
                </a:solidFill>
                <a:latin typeface="Times New Roman" pitchFamily="18" charset="0"/>
                <a:cs typeface="Times New Roman" pitchFamily="18" charset="0"/>
              </a:rPr>
              <a:t>.</a:t>
            </a:r>
            <a:endParaRPr lang="ru-RU" sz="105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buClrTx/>
              <a:buSzTx/>
            </a:pPr>
            <a:r>
              <a:rPr lang="ru-RU" sz="105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Бюджетный </a:t>
            </a:r>
            <a:r>
              <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процесс -</a:t>
            </a:r>
            <a:r>
              <a:rPr lang="ru-RU" sz="1050" dirty="0">
                <a:solidFill>
                  <a:srgbClr val="002060"/>
                </a:solidFill>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a:t>
            </a:r>
            <a:r>
              <a:rPr lang="ru-RU" sz="1050" dirty="0" smtClean="0">
                <a:solidFill>
                  <a:srgbClr val="002060"/>
                </a:solidFill>
                <a:latin typeface="Times New Roman" pitchFamily="18" charset="0"/>
                <a:cs typeface="Times New Roman" pitchFamily="18" charset="0"/>
              </a:rPr>
              <a:t>отчетности.</a:t>
            </a:r>
            <a:endParaRPr lang="ru-RU" sz="105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buClrTx/>
              <a:buSzTx/>
            </a:pPr>
            <a:r>
              <a:rPr lang="ru-RU" sz="105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Бюджетная </a:t>
            </a:r>
            <a:r>
              <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роспись -</a:t>
            </a:r>
            <a:r>
              <a:rPr lang="ru-RU" sz="1050"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050" dirty="0">
                <a:solidFill>
                  <a:srgbClr val="002060"/>
                </a:solidFill>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Российской Федерации в целях исполнения бюджета по расходам (источникам финансирования дефицита бюджета</a:t>
            </a:r>
            <a:r>
              <a:rPr lang="ru-RU" sz="1050" dirty="0" smtClean="0">
                <a:solidFill>
                  <a:srgbClr val="002060"/>
                </a:solidFill>
                <a:latin typeface="Times New Roman" pitchFamily="18" charset="0"/>
                <a:cs typeface="Times New Roman" pitchFamily="18" charset="0"/>
              </a:rPr>
              <a:t>).</a:t>
            </a:r>
            <a:endParaRPr lang="ru-RU" sz="105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defTabSz="685772">
              <a:buClrTx/>
              <a:buSzTx/>
            </a:pPr>
            <a:r>
              <a:rPr lang="ru-RU" sz="105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Бюджетная </a:t>
            </a:r>
            <a:r>
              <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система -</a:t>
            </a:r>
            <a:r>
              <a:rPr lang="ru-RU" sz="1050" dirty="0">
                <a:solidFill>
                  <a:srgbClr val="002060"/>
                </a:solidFill>
                <a:latin typeface="Times New Roman" pitchFamily="18" charset="0"/>
                <a:cs typeface="Times New Roman" pitchFamily="18" charset="0"/>
              </a:rPr>
              <a:t> совокупность бюджетов государства, административно-территориальных единиц и бюджетов (смет) и счетов автономных в бюджетном отношении учреждений и фондов, основанных на экономических отношениях и юридических нормах. Характер бюджетной системы определяется социально-экономическим и политическим строем страны, а её организационное построение зависит от формы государственного и административного устройства</a:t>
            </a:r>
            <a:r>
              <a:rPr lang="ru-RU" sz="1050" dirty="0" smtClean="0">
                <a:solidFill>
                  <a:srgbClr val="002060"/>
                </a:solidFill>
                <a:latin typeface="Times New Roman" pitchFamily="18" charset="0"/>
                <a:cs typeface="Times New Roman" pitchFamily="18" charset="0"/>
              </a:rPr>
              <a:t>.</a:t>
            </a:r>
          </a:p>
          <a:p>
            <a:pPr algn="just" defTabSz="685772"/>
            <a:r>
              <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Главный распорядитель бюджетных средств (ГРБС) -</a:t>
            </a:r>
            <a:r>
              <a:rPr lang="ru-RU" sz="1050" dirty="0">
                <a:solidFill>
                  <a:srgbClr val="002060"/>
                </a:solidFill>
                <a:latin typeface="Times New Roman" pitchFamily="18" charset="0"/>
                <a:cs typeface="Times New Roman" pitchFamily="18" charset="0"/>
              </a:rPr>
              <a:t>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если иное не установлено Бюджетным  кодексом</a:t>
            </a:r>
            <a:r>
              <a:rPr lang="ru-RU" sz="1050" dirty="0" smtClean="0">
                <a:solidFill>
                  <a:srgbClr val="002060"/>
                </a:solidFill>
                <a:latin typeface="Times New Roman" pitchFamily="18" charset="0"/>
                <a:cs typeface="Times New Roman" pitchFamily="18" charset="0"/>
              </a:rPr>
              <a:t>.</a:t>
            </a:r>
          </a:p>
          <a:p>
            <a:pPr algn="just" defTabSz="685772">
              <a:buClrTx/>
              <a:buSzTx/>
            </a:pPr>
            <a:r>
              <a:rPr lang="ru-RU" sz="105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Доходы бюджета  -</a:t>
            </a:r>
            <a:r>
              <a:rPr lang="ru-RU" sz="1050" dirty="0">
                <a:solidFill>
                  <a:srgbClr val="002060"/>
                </a:solidFill>
                <a:latin typeface="Times New Roman" pitchFamily="18" charset="0"/>
                <a:cs typeface="Times New Roman" pitchFamily="18" charset="0"/>
              </a:rPr>
              <a:t> поступающие от населения, организаций, учреждений в бюджет денежные средства в виде:  налогов;  неналоговых поступлений (пошлины, доходы от продажи имущества, штрафы и т.п.);   безвозмездных поступлений;  доходов от предпринимательской деятельности бюджетных организаций. (Кредиты, доходы от  выпуска ценных бумаг, полученные государством (органами местного самоуправления), не включаются в состав доходов</a:t>
            </a:r>
            <a:r>
              <a:rPr lang="ru-RU" sz="1050" dirty="0" smtClean="0">
                <a:solidFill>
                  <a:srgbClr val="002060"/>
                </a:solidFill>
                <a:latin typeface="Times New Roman" pitchFamily="18" charset="0"/>
                <a:cs typeface="Times New Roman" pitchFamily="18" charset="0"/>
              </a:rPr>
              <a:t>).</a:t>
            </a:r>
            <a:endParaRPr lang="ru-RU" sz="105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83220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79512" y="116632"/>
            <a:ext cx="8928992" cy="792088"/>
          </a:xfrm>
          <a:ln>
            <a:solidFill>
              <a:schemeClr val="bg2"/>
            </a:solidFill>
            <a:miter lim="800000"/>
            <a:headEnd/>
            <a:tailEnd/>
          </a:ln>
        </p:spPr>
        <p:txBody>
          <a:bodyPr>
            <a:noAutofit/>
          </a:bodyPr>
          <a:lstStyle/>
          <a:p>
            <a:pPr algn="ctr" eaLnBrk="1" hangingPunct="1"/>
            <a:r>
              <a:rPr lang="ru-RU" sz="3200" b="1" dirty="0" smtClean="0">
                <a:solidFill>
                  <a:srgbClr val="C00000"/>
                </a:solidFill>
                <a:effectLst/>
                <a:latin typeface="Times New Roman" pitchFamily="18" charset="0"/>
                <a:cs typeface="Times New Roman" pitchFamily="18" charset="0"/>
              </a:rPr>
              <a:t>Расходы на социальную политику</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44498799"/>
              </p:ext>
            </p:extLst>
          </p:nvPr>
        </p:nvGraphicFramePr>
        <p:xfrm>
          <a:off x="4047216" y="3501008"/>
          <a:ext cx="5061288" cy="2553421"/>
        </p:xfrm>
        <a:graphic>
          <a:graphicData uri="http://schemas.openxmlformats.org/drawingml/2006/table">
            <a:tbl>
              <a:tblPr firstRow="1" firstCol="1" lastRow="1" lastCol="1" bandRow="1" bandCol="1">
                <a:tableStyleId>{0505E3EF-67EA-436B-97B2-0124C06EBD24}</a:tableStyleId>
              </a:tblPr>
              <a:tblGrid>
                <a:gridCol w="2613016"/>
                <a:gridCol w="720080"/>
                <a:gridCol w="720080"/>
                <a:gridCol w="1008112"/>
              </a:tblGrid>
              <a:tr h="156151">
                <a:tc rowSpan="2">
                  <a:txBody>
                    <a:bodyPr/>
                    <a:lstStyle/>
                    <a:p>
                      <a:pPr algn="ctr">
                        <a:lnSpc>
                          <a:spcPct val="115000"/>
                        </a:lnSpc>
                        <a:spcAft>
                          <a:spcPts val="0"/>
                        </a:spcAft>
                      </a:pPr>
                      <a:r>
                        <a:rPr lang="ru-RU" sz="1100" dirty="0">
                          <a:effectLst/>
                          <a:latin typeface="Times New Roman" pitchFamily="18" charset="0"/>
                          <a:cs typeface="Times New Roman" pitchFamily="18" charset="0"/>
                        </a:rPr>
                        <a:t>Наименование раздела, подраздела</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2">
                  <a:txBody>
                    <a:bodyPr/>
                    <a:lstStyle/>
                    <a:p>
                      <a:pPr algn="ctr">
                        <a:lnSpc>
                          <a:spcPct val="115000"/>
                        </a:lnSpc>
                        <a:spcAft>
                          <a:spcPts val="0"/>
                        </a:spcAft>
                      </a:pPr>
                      <a:r>
                        <a:rPr lang="ru-RU" sz="1100" dirty="0" smtClean="0">
                          <a:effectLst/>
                          <a:latin typeface="Times New Roman" pitchFamily="18" charset="0"/>
                          <a:cs typeface="Times New Roman" pitchFamily="18" charset="0"/>
                        </a:rPr>
                        <a:t>2022 </a:t>
                      </a:r>
                      <a:r>
                        <a:rPr lang="ru-RU" sz="1100" dirty="0">
                          <a:effectLst/>
                          <a:latin typeface="Times New Roman" pitchFamily="18" charset="0"/>
                          <a:cs typeface="Times New Roman" pitchFamily="18" charset="0"/>
                        </a:rPr>
                        <a:t>год</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1000"/>
                        </a:spcAft>
                      </a:pPr>
                      <a:r>
                        <a:rPr lang="ru-RU" sz="1100" dirty="0" smtClean="0">
                          <a:effectLst/>
                          <a:latin typeface="Times New Roman" pitchFamily="18" charset="0"/>
                          <a:cs typeface="Times New Roman" pitchFamily="18" charset="0"/>
                        </a:rPr>
                        <a:t>2023 </a:t>
                      </a:r>
                      <a:r>
                        <a:rPr lang="ru-RU" sz="1100" dirty="0">
                          <a:effectLst/>
                          <a:latin typeface="Times New Roman" pitchFamily="18" charset="0"/>
                          <a:cs typeface="Times New Roman" pitchFamily="18" charset="0"/>
                        </a:rPr>
                        <a:t>год</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tr>
              <a:tr h="527294">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проект</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a:effectLst/>
                          <a:latin typeface="Times New Roman" pitchFamily="18" charset="0"/>
                          <a:cs typeface="Times New Roman" pitchFamily="18" charset="0"/>
                        </a:rPr>
                        <a:t>%  </a:t>
                      </a:r>
                      <a:r>
                        <a:rPr lang="ru-RU" sz="900" b="0" dirty="0" smtClean="0">
                          <a:effectLst/>
                          <a:latin typeface="Times New Roman" pitchFamily="18" charset="0"/>
                          <a:cs typeface="Times New Roman" pitchFamily="18" charset="0"/>
                        </a:rPr>
                        <a:t>к</a:t>
                      </a:r>
                      <a:r>
                        <a:rPr lang="ru-RU" sz="900" b="0" baseline="0" dirty="0" smtClean="0">
                          <a:effectLst/>
                          <a:latin typeface="Times New Roman" pitchFamily="18" charset="0"/>
                          <a:cs typeface="Times New Roman" pitchFamily="18" charset="0"/>
                        </a:rPr>
                        <a:t> </a:t>
                      </a:r>
                    </a:p>
                    <a:p>
                      <a:pPr algn="ctr">
                        <a:lnSpc>
                          <a:spcPct val="115000"/>
                        </a:lnSpc>
                        <a:spcAft>
                          <a:spcPts val="0"/>
                        </a:spcAft>
                      </a:pPr>
                      <a:r>
                        <a:rPr lang="ru-RU" sz="900" b="0" dirty="0" smtClean="0">
                          <a:effectLst/>
                          <a:latin typeface="Times New Roman" pitchFamily="18" charset="0"/>
                          <a:cs typeface="Times New Roman" pitchFamily="18" charset="0"/>
                        </a:rPr>
                        <a:t>предыдущему               году</a:t>
                      </a:r>
                      <a:endParaRPr lang="ru-RU" sz="9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447478">
                <a:tc>
                  <a:txBody>
                    <a:bodyPr/>
                    <a:lstStyle/>
                    <a:p>
                      <a:pPr algn="just">
                        <a:lnSpc>
                          <a:spcPct val="115000"/>
                        </a:lnSpc>
                        <a:spcAft>
                          <a:spcPts val="0"/>
                        </a:spcAft>
                      </a:pPr>
                      <a:r>
                        <a:rPr lang="ru-RU" sz="1100" dirty="0">
                          <a:effectLst/>
                          <a:latin typeface="Times New Roman" pitchFamily="18" charset="0"/>
                          <a:cs typeface="Times New Roman" pitchFamily="18" charset="0"/>
                        </a:rPr>
                        <a:t>Раздел 1000 «Социальная политика» - </a:t>
                      </a:r>
                      <a:r>
                        <a:rPr lang="ru-RU" sz="1100" dirty="0" smtClean="0">
                          <a:effectLst/>
                          <a:latin typeface="Times New Roman" pitchFamily="18" charset="0"/>
                          <a:cs typeface="Times New Roman" pitchFamily="18" charset="0"/>
                        </a:rPr>
                        <a:t>всего в </a:t>
                      </a:r>
                      <a:r>
                        <a:rPr lang="ru-RU" sz="1100" dirty="0">
                          <a:effectLst/>
                          <a:latin typeface="Times New Roman" pitchFamily="18" charset="0"/>
                          <a:cs typeface="Times New Roman" pitchFamily="18" charset="0"/>
                        </a:rPr>
                        <a:t>том числе: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623622,4</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362932,3</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ct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58,2</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352219">
                <a:tc>
                  <a:txBody>
                    <a:bodyPr/>
                    <a:lstStyle/>
                    <a:p>
                      <a:pPr>
                        <a:lnSpc>
                          <a:spcPct val="115000"/>
                        </a:lnSpc>
                        <a:spcAft>
                          <a:spcPts val="0"/>
                        </a:spcAft>
                      </a:pPr>
                      <a:r>
                        <a:rPr lang="ru-RU" sz="1100" dirty="0" smtClean="0">
                          <a:effectLst/>
                          <a:latin typeface="Times New Roman" pitchFamily="18" charset="0"/>
                          <a:cs typeface="Times New Roman" pitchFamily="18" charset="0"/>
                        </a:rPr>
                        <a:t>Пенсионное обеспечение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6028</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4573,9</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76</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295853">
                <a:tc>
                  <a:txBody>
                    <a:bodyPr/>
                    <a:lstStyle/>
                    <a:p>
                      <a:pPr>
                        <a:lnSpc>
                          <a:spcPct val="115000"/>
                        </a:lnSpc>
                        <a:spcAft>
                          <a:spcPts val="0"/>
                        </a:spcAft>
                      </a:pPr>
                      <a:r>
                        <a:rPr lang="ru-RU" sz="1100" dirty="0" smtClean="0">
                          <a:effectLst/>
                          <a:latin typeface="Times New Roman" pitchFamily="18" charset="0"/>
                          <a:cs typeface="Times New Roman" pitchFamily="18" charset="0"/>
                        </a:rPr>
                        <a:t>Социальное </a:t>
                      </a:r>
                      <a:r>
                        <a:rPr lang="ru-RU" sz="1100" dirty="0">
                          <a:effectLst/>
                          <a:latin typeface="Times New Roman" pitchFamily="18" charset="0"/>
                          <a:cs typeface="Times New Roman" pitchFamily="18" charset="0"/>
                        </a:rPr>
                        <a:t>обеспечение </a:t>
                      </a:r>
                      <a:r>
                        <a:rPr lang="ru-RU" sz="1100" dirty="0" smtClean="0">
                          <a:effectLst/>
                          <a:latin typeface="Times New Roman" pitchFamily="18" charset="0"/>
                          <a:cs typeface="Times New Roman" pitchFamily="18" charset="0"/>
                        </a:rPr>
                        <a:t>население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113739,4</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103247,7</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91</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352219">
                <a:tc>
                  <a:txBody>
                    <a:bodyPr/>
                    <a:lstStyle/>
                    <a:p>
                      <a:pPr>
                        <a:lnSpc>
                          <a:spcPct val="115000"/>
                        </a:lnSpc>
                        <a:spcAft>
                          <a:spcPts val="0"/>
                        </a:spcAft>
                      </a:pPr>
                      <a:r>
                        <a:rPr lang="ru-RU" sz="1100" dirty="0" smtClean="0">
                          <a:effectLst/>
                          <a:latin typeface="Times New Roman" pitchFamily="18" charset="0"/>
                          <a:cs typeface="Times New Roman" pitchFamily="18" charset="0"/>
                        </a:rPr>
                        <a:t>Охрана </a:t>
                      </a:r>
                      <a:r>
                        <a:rPr lang="ru-RU" sz="1100" dirty="0">
                          <a:effectLst/>
                          <a:latin typeface="Times New Roman" pitchFamily="18" charset="0"/>
                          <a:cs typeface="Times New Roman" pitchFamily="18" charset="0"/>
                        </a:rPr>
                        <a:t>семьи и </a:t>
                      </a:r>
                      <a:r>
                        <a:rPr lang="ru-RU" sz="1100" dirty="0" smtClean="0">
                          <a:effectLst/>
                          <a:latin typeface="Times New Roman" pitchFamily="18" charset="0"/>
                          <a:cs typeface="Times New Roman" pitchFamily="18" charset="0"/>
                        </a:rPr>
                        <a:t>детства</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470726,4</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238611,7</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50,7</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352219">
                <a:tc>
                  <a:txBody>
                    <a:bodyPr/>
                    <a:lstStyle/>
                    <a:p>
                      <a:pPr>
                        <a:lnSpc>
                          <a:spcPct val="115000"/>
                        </a:lnSpc>
                        <a:spcAft>
                          <a:spcPts val="0"/>
                        </a:spcAft>
                      </a:pPr>
                      <a:r>
                        <a:rPr lang="ru-RU" sz="1100" dirty="0" smtClean="0">
                          <a:effectLst/>
                          <a:latin typeface="Times New Roman" pitchFamily="18" charset="0"/>
                          <a:cs typeface="Times New Roman" pitchFamily="18" charset="0"/>
                        </a:rPr>
                        <a:t>Другие </a:t>
                      </a:r>
                      <a:r>
                        <a:rPr lang="ru-RU" sz="1100" dirty="0">
                          <a:effectLst/>
                          <a:latin typeface="Times New Roman" pitchFamily="18" charset="0"/>
                          <a:cs typeface="Times New Roman" pitchFamily="18" charset="0"/>
                        </a:rPr>
                        <a:t>вопросы в области социальной </a:t>
                      </a:r>
                      <a:r>
                        <a:rPr lang="ru-RU" sz="1100" dirty="0" smtClean="0">
                          <a:effectLst/>
                          <a:latin typeface="Times New Roman" pitchFamily="18" charset="0"/>
                          <a:cs typeface="Times New Roman" pitchFamily="18" charset="0"/>
                        </a:rPr>
                        <a:t>политики</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33128,6</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16499</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b="0" dirty="0" smtClean="0">
                          <a:solidFill>
                            <a:schemeClr val="tx2">
                              <a:lumMod val="50000"/>
                            </a:schemeClr>
                          </a:solidFill>
                          <a:effectLst/>
                          <a:latin typeface="Times New Roman" pitchFamily="18" charset="0"/>
                          <a:ea typeface="Times New Roman"/>
                          <a:cs typeface="Times New Roman" pitchFamily="18" charset="0"/>
                        </a:rPr>
                        <a:t>50</a:t>
                      </a:r>
                      <a:endParaRPr lang="ru-RU" sz="1100" b="0"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bl>
          </a:graphicData>
        </a:graphic>
      </p:graphicFrame>
      <p:graphicFrame>
        <p:nvGraphicFramePr>
          <p:cNvPr id="6" name="Диаграмма 39"/>
          <p:cNvGraphicFramePr>
            <a:graphicFrameLocks/>
          </p:cNvGraphicFramePr>
          <p:nvPr>
            <p:extLst>
              <p:ext uri="{D42A27DB-BD31-4B8C-83A1-F6EECF244321}">
                <p14:modId xmlns:p14="http://schemas.microsoft.com/office/powerpoint/2010/main" val="3411006737"/>
              </p:ext>
            </p:extLst>
          </p:nvPr>
        </p:nvGraphicFramePr>
        <p:xfrm>
          <a:off x="107504" y="1124744"/>
          <a:ext cx="3816424" cy="5449662"/>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4027838" y="2060848"/>
            <a:ext cx="5004048" cy="584775"/>
          </a:xfrm>
          <a:prstGeom prst="rect">
            <a:avLst/>
          </a:prstGeom>
          <a:solidFill>
            <a:schemeClr val="accent3">
              <a:lumMod val="20000"/>
              <a:lumOff val="80000"/>
            </a:schemeClr>
          </a:solidFill>
          <a:ln>
            <a:solidFill>
              <a:schemeClr val="accent1"/>
            </a:solidFill>
          </a:ln>
        </p:spPr>
        <p:txBody>
          <a:bodyPr wrap="square">
            <a:spAutoFit/>
          </a:bodyPr>
          <a:lstStyle/>
          <a:p>
            <a:pPr algn="ctr"/>
            <a:r>
              <a:rPr lang="ru-RU" dirty="0"/>
              <a:t> </a:t>
            </a:r>
            <a:r>
              <a:rPr lang="ru-RU" sz="1400" dirty="0">
                <a:latin typeface="Times New Roman" pitchFamily="18" charset="0"/>
                <a:cs typeface="Times New Roman" pitchFamily="18" charset="0"/>
              </a:rPr>
              <a:t>В проект бюджета муниципального района на </a:t>
            </a:r>
            <a:r>
              <a:rPr lang="ru-RU" sz="1400" dirty="0" smtClean="0">
                <a:latin typeface="Times New Roman" pitchFamily="18" charset="0"/>
                <a:cs typeface="Times New Roman" pitchFamily="18" charset="0"/>
              </a:rPr>
              <a:t>2023 </a:t>
            </a:r>
            <a:r>
              <a:rPr lang="ru-RU" sz="1400" dirty="0">
                <a:latin typeface="Times New Roman" pitchFamily="18" charset="0"/>
                <a:cs typeface="Times New Roman" pitchFamily="18" charset="0"/>
              </a:rPr>
              <a:t>год включены расходы </a:t>
            </a:r>
            <a:r>
              <a:rPr lang="ru-RU" sz="1400" dirty="0" smtClean="0">
                <a:latin typeface="Times New Roman" pitchFamily="18" charset="0"/>
                <a:cs typeface="Times New Roman" pitchFamily="18" charset="0"/>
              </a:rPr>
              <a:t>в сумме 362932,3тыс. руб</a:t>
            </a:r>
            <a:r>
              <a:rPr lang="ru-RU" sz="1400" dirty="0">
                <a:latin typeface="Times New Roman" pitchFamily="18" charset="0"/>
                <a:cs typeface="Times New Roman" pitchFamily="18" charset="0"/>
              </a:rPr>
              <a:t>. </a:t>
            </a:r>
          </a:p>
        </p:txBody>
      </p:sp>
      <p:sp>
        <p:nvSpPr>
          <p:cNvPr id="8" name="Прямоугольник 7"/>
          <p:cNvSpPr/>
          <p:nvPr/>
        </p:nvSpPr>
        <p:spPr>
          <a:xfrm>
            <a:off x="4028409" y="2780928"/>
            <a:ext cx="5076056" cy="523220"/>
          </a:xfrm>
          <a:prstGeom prst="rect">
            <a:avLst/>
          </a:prstGeom>
          <a:solidFill>
            <a:schemeClr val="accent3">
              <a:lumMod val="20000"/>
              <a:lumOff val="80000"/>
            </a:schemeClr>
          </a:solidFill>
          <a:ln>
            <a:solidFill>
              <a:schemeClr val="accent1"/>
            </a:solidFill>
          </a:ln>
        </p:spPr>
        <p:txBody>
          <a:bodyPr wrap="square">
            <a:spAutoFit/>
          </a:bodyPr>
          <a:lstStyle/>
          <a:p>
            <a:pPr algn="ctr"/>
            <a:r>
              <a:rPr lang="ru-RU" sz="1400" dirty="0" smtClean="0">
                <a:latin typeface="Times New Roman" pitchFamily="18" charset="0"/>
                <a:cs typeface="Times New Roman" pitchFamily="18" charset="0"/>
              </a:rPr>
              <a:t>На выполнение </a:t>
            </a:r>
            <a:r>
              <a:rPr lang="ru-RU" sz="1400" dirty="0">
                <a:latin typeface="Times New Roman" pitchFamily="18" charset="0"/>
                <a:cs typeface="Times New Roman" pitchFamily="18" charset="0"/>
              </a:rPr>
              <a:t>собственных </a:t>
            </a:r>
            <a:r>
              <a:rPr lang="ru-RU" sz="1400" dirty="0" smtClean="0">
                <a:latin typeface="Times New Roman" pitchFamily="18" charset="0"/>
                <a:cs typeface="Times New Roman" pitchFamily="18" charset="0"/>
              </a:rPr>
              <a:t>полномочий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19319,6 тыс. </a:t>
            </a:r>
            <a:r>
              <a:rPr lang="ru-RU" sz="1400" dirty="0">
                <a:latin typeface="Times New Roman" pitchFamily="18" charset="0"/>
                <a:cs typeface="Times New Roman" pitchFamily="18" charset="0"/>
              </a:rPr>
              <a:t>руб., </a:t>
            </a:r>
            <a:r>
              <a:rPr lang="ru-RU" sz="1400" dirty="0" smtClean="0">
                <a:latin typeface="Times New Roman" pitchFamily="18" charset="0"/>
                <a:cs typeface="Times New Roman" pitchFamily="18" charset="0"/>
              </a:rPr>
              <a:t>на выполнение </a:t>
            </a:r>
            <a:r>
              <a:rPr lang="ru-RU" sz="1400" dirty="0">
                <a:latin typeface="Times New Roman" pitchFamily="18" charset="0"/>
                <a:cs typeface="Times New Roman" pitchFamily="18" charset="0"/>
              </a:rPr>
              <a:t>переданных полномочий </a:t>
            </a:r>
            <a:r>
              <a:rPr lang="ru-RU" sz="1400" dirty="0" smtClean="0">
                <a:latin typeface="Times New Roman" pitchFamily="18" charset="0"/>
                <a:cs typeface="Times New Roman" pitchFamily="18" charset="0"/>
              </a:rPr>
              <a:t> - 343612,7тыс. руб</a:t>
            </a:r>
            <a:r>
              <a:rPr lang="ru-RU" sz="1400" dirty="0">
                <a:latin typeface="Times New Roman" pitchFamily="18" charset="0"/>
                <a:cs typeface="Times New Roman" pitchFamily="18" charset="0"/>
              </a:rPr>
              <a:t>. </a:t>
            </a:r>
          </a:p>
        </p:txBody>
      </p:sp>
      <p:pic>
        <p:nvPicPr>
          <p:cNvPr id="122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6166" y="778691"/>
            <a:ext cx="4253082" cy="123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509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300" y="3127569"/>
            <a:ext cx="1360193" cy="103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403648" y="116632"/>
            <a:ext cx="6624736" cy="508918"/>
          </a:xfrm>
        </p:spPr>
        <p:txBody>
          <a:bodyPr>
            <a:noAutofit/>
          </a:bodyPr>
          <a:lstStyle/>
          <a:p>
            <a:r>
              <a:rPr lang="ru-RU" sz="2800" b="1" dirty="0">
                <a:solidFill>
                  <a:srgbClr val="C00000"/>
                </a:solidFill>
                <a:effectLst/>
                <a:latin typeface="Times New Roman" pitchFamily="18" charset="0"/>
                <a:cs typeface="Times New Roman" pitchFamily="18" charset="0"/>
              </a:rPr>
              <a:t>Безвозмездные поступления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93341846"/>
              </p:ext>
            </p:extLst>
          </p:nvPr>
        </p:nvGraphicFramePr>
        <p:xfrm>
          <a:off x="1187624" y="692696"/>
          <a:ext cx="6912768"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Заголовок 1"/>
          <p:cNvSpPr txBox="1">
            <a:spLocks/>
          </p:cNvSpPr>
          <p:nvPr/>
        </p:nvSpPr>
        <p:spPr>
          <a:xfrm>
            <a:off x="1331640" y="3429000"/>
            <a:ext cx="677909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solidFill>
                  <a:srgbClr val="C00000"/>
                </a:solidFill>
                <a:latin typeface="Times New Roman" pitchFamily="18" charset="0"/>
                <a:cs typeface="Times New Roman" pitchFamily="18" charset="0"/>
              </a:rPr>
              <a:t>Межбюджетные трансферты</a:t>
            </a:r>
            <a:endParaRPr lang="ru-RU" sz="3200" b="1" dirty="0">
              <a:solidFill>
                <a:srgbClr val="C00000"/>
              </a:solidFill>
              <a:latin typeface="Times New Roman" pitchFamily="18" charset="0"/>
              <a:cs typeface="Times New Roman" pitchFamily="18" charset="0"/>
            </a:endParaRPr>
          </a:p>
        </p:txBody>
      </p:sp>
      <p:graphicFrame>
        <p:nvGraphicFramePr>
          <p:cNvPr id="8" name="Объект 3"/>
          <p:cNvGraphicFramePr>
            <a:graphicFrameLocks/>
          </p:cNvGraphicFramePr>
          <p:nvPr>
            <p:extLst>
              <p:ext uri="{D42A27DB-BD31-4B8C-83A1-F6EECF244321}">
                <p14:modId xmlns:p14="http://schemas.microsoft.com/office/powerpoint/2010/main" val="2402327499"/>
              </p:ext>
            </p:extLst>
          </p:nvPr>
        </p:nvGraphicFramePr>
        <p:xfrm>
          <a:off x="1187624" y="3861048"/>
          <a:ext cx="6840759" cy="3084576"/>
        </p:xfrm>
        <a:graphic>
          <a:graphicData uri="http://schemas.openxmlformats.org/drawingml/2006/table">
            <a:tbl>
              <a:tblPr firstRow="1" firstCol="1" lastRow="1" lastCol="1" bandRow="1" bandCol="1">
                <a:tableStyleId>{0505E3EF-67EA-436B-97B2-0124C06EBD24}</a:tableStyleId>
              </a:tblPr>
              <a:tblGrid>
                <a:gridCol w="3423328"/>
                <a:gridCol w="1122681"/>
                <a:gridCol w="1163961"/>
                <a:gridCol w="1130789"/>
              </a:tblGrid>
              <a:tr h="328139">
                <a:tc rowSpan="3">
                  <a:txBody>
                    <a:bodyPr/>
                    <a:lstStyle/>
                    <a:p>
                      <a:pPr algn="ctr">
                        <a:lnSpc>
                          <a:spcPct val="115000"/>
                        </a:lnSpc>
                        <a:spcAft>
                          <a:spcPts val="0"/>
                        </a:spcAft>
                      </a:pPr>
                      <a:r>
                        <a:rPr lang="ru-RU" sz="1100" dirty="0">
                          <a:effectLst/>
                          <a:latin typeface="Times New Roman" pitchFamily="18" charset="0"/>
                          <a:cs typeface="Times New Roman" pitchFamily="18" charset="0"/>
                        </a:rPr>
                        <a:t>Наименование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rowSpan="3">
                  <a:txBody>
                    <a:bodyPr/>
                    <a:lstStyle/>
                    <a:p>
                      <a:pPr algn="ctr">
                        <a:lnSpc>
                          <a:spcPct val="115000"/>
                        </a:lnSpc>
                        <a:spcAft>
                          <a:spcPts val="0"/>
                        </a:spcAft>
                      </a:pPr>
                      <a:r>
                        <a:rPr lang="ru-RU" sz="1100" dirty="0">
                          <a:effectLst/>
                          <a:latin typeface="Times New Roman" pitchFamily="18" charset="0"/>
                          <a:cs typeface="Times New Roman" pitchFamily="18" charset="0"/>
                        </a:rPr>
                        <a:t>Бюджет</a:t>
                      </a:r>
                    </a:p>
                    <a:p>
                      <a:pPr algn="ctr">
                        <a:lnSpc>
                          <a:spcPct val="115000"/>
                        </a:lnSpc>
                        <a:spcAft>
                          <a:spcPts val="0"/>
                        </a:spcAft>
                      </a:pPr>
                      <a:r>
                        <a:rPr lang="ru-RU" sz="1100" dirty="0" smtClean="0">
                          <a:effectLst/>
                          <a:latin typeface="Times New Roman" pitchFamily="18" charset="0"/>
                          <a:cs typeface="Times New Roman" pitchFamily="18" charset="0"/>
                        </a:rPr>
                        <a:t>2022г</a:t>
                      </a:r>
                      <a:endParaRPr lang="ru-RU" sz="1100" dirty="0">
                        <a:effectLst/>
                        <a:latin typeface="Times New Roman" pitchFamily="18" charset="0"/>
                        <a:cs typeface="Times New Roman" pitchFamily="18" charset="0"/>
                      </a:endParaRPr>
                    </a:p>
                    <a:p>
                      <a:pPr algn="ctr">
                        <a:lnSpc>
                          <a:spcPct val="115000"/>
                        </a:lnSpc>
                        <a:spcAft>
                          <a:spcPts val="0"/>
                        </a:spcAft>
                      </a:pPr>
                      <a:r>
                        <a:rPr lang="ru-RU" sz="1100" dirty="0">
                          <a:effectLst/>
                          <a:latin typeface="Times New Roman" pitchFamily="18" charset="0"/>
                          <a:cs typeface="Times New Roman" pitchFamily="18" charset="0"/>
                        </a:rPr>
                        <a:t>(принятый)</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0"/>
                        </a:spcAft>
                      </a:pPr>
                      <a:r>
                        <a:rPr lang="ru-RU" sz="1100" dirty="0">
                          <a:effectLst/>
                          <a:latin typeface="Times New Roman" pitchFamily="18" charset="0"/>
                          <a:cs typeface="Times New Roman" pitchFamily="18" charset="0"/>
                        </a:rPr>
                        <a:t> </a:t>
                      </a:r>
                    </a:p>
                    <a:p>
                      <a:pPr algn="ctr">
                        <a:lnSpc>
                          <a:spcPct val="115000"/>
                        </a:lnSpc>
                        <a:spcAft>
                          <a:spcPts val="0"/>
                        </a:spcAft>
                      </a:pPr>
                      <a:r>
                        <a:rPr lang="ru-RU" sz="1100" dirty="0">
                          <a:effectLst/>
                          <a:latin typeface="Times New Roman" pitchFamily="18" charset="0"/>
                          <a:cs typeface="Times New Roman" pitchFamily="18" charset="0"/>
                        </a:rPr>
                        <a:t>Сумма (тыс.руб.)</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tr>
              <a:tr h="328139">
                <a:tc vMerge="1">
                  <a:txBody>
                    <a:bodyPr/>
                    <a:lstStyle/>
                    <a:p>
                      <a:endParaRPr lang="ru-RU"/>
                    </a:p>
                  </a:txBody>
                  <a:tcPr/>
                </a:tc>
                <a:tc vMerge="1">
                  <a:txBody>
                    <a:bodyPr/>
                    <a:lstStyle/>
                    <a:p>
                      <a:endParaRPr lang="ru-RU"/>
                    </a:p>
                  </a:txBody>
                  <a:tcPr/>
                </a:tc>
                <a:tc rowSpan="2">
                  <a:txBody>
                    <a:bodyPr/>
                    <a:lstStyle/>
                    <a:p>
                      <a:pPr algn="ctr">
                        <a:lnSpc>
                          <a:spcPct val="115000"/>
                        </a:lnSpc>
                        <a:spcAft>
                          <a:spcPts val="0"/>
                        </a:spcAft>
                      </a:pPr>
                      <a:r>
                        <a:rPr lang="ru-RU" sz="1100" dirty="0">
                          <a:effectLst/>
                          <a:latin typeface="Times New Roman" pitchFamily="18" charset="0"/>
                          <a:cs typeface="Times New Roman" pitchFamily="18" charset="0"/>
                        </a:rPr>
                        <a:t> </a:t>
                      </a:r>
                    </a:p>
                    <a:p>
                      <a:pPr algn="ctr">
                        <a:lnSpc>
                          <a:spcPct val="115000"/>
                        </a:lnSpc>
                        <a:spcAft>
                          <a:spcPts val="0"/>
                        </a:spcAft>
                      </a:pPr>
                      <a:r>
                        <a:rPr lang="ru-RU" sz="1100" dirty="0" smtClean="0">
                          <a:effectLst/>
                          <a:latin typeface="Times New Roman" pitchFamily="18" charset="0"/>
                          <a:cs typeface="Times New Roman" pitchFamily="18" charset="0"/>
                        </a:rPr>
                        <a:t>2023 </a:t>
                      </a:r>
                      <a:r>
                        <a:rPr lang="ru-RU" sz="1100" dirty="0">
                          <a:effectLst/>
                          <a:latin typeface="Times New Roman" pitchFamily="18" charset="0"/>
                          <a:cs typeface="Times New Roman" pitchFamily="18" charset="0"/>
                        </a:rPr>
                        <a:t>год</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1100" dirty="0">
                          <a:effectLst/>
                          <a:latin typeface="Times New Roman" pitchFamily="18" charset="0"/>
                          <a:cs typeface="Times New Roman" pitchFamily="18" charset="0"/>
                        </a:rPr>
                        <a:t>% к </a:t>
                      </a:r>
                      <a:endParaRPr lang="ru-RU" sz="1100" dirty="0" smtClean="0">
                        <a:effectLst/>
                        <a:latin typeface="Times New Roman" pitchFamily="18" charset="0"/>
                        <a:cs typeface="Times New Roman" pitchFamily="18" charset="0"/>
                      </a:endParaRPr>
                    </a:p>
                    <a:p>
                      <a:pPr algn="ctr">
                        <a:lnSpc>
                          <a:spcPct val="115000"/>
                        </a:lnSpc>
                        <a:spcAft>
                          <a:spcPts val="0"/>
                        </a:spcAft>
                      </a:pPr>
                      <a:r>
                        <a:rPr lang="ru-RU" sz="1100" dirty="0" smtClean="0">
                          <a:effectLst/>
                          <a:latin typeface="Times New Roman" pitchFamily="18" charset="0"/>
                          <a:cs typeface="Times New Roman" pitchFamily="18" charset="0"/>
                        </a:rPr>
                        <a:t>предыдущему</a:t>
                      </a:r>
                    </a:p>
                    <a:p>
                      <a:pPr algn="ctr">
                        <a:lnSpc>
                          <a:spcPct val="115000"/>
                        </a:lnSpc>
                        <a:spcAft>
                          <a:spcPts val="0"/>
                        </a:spcAft>
                      </a:pPr>
                      <a:r>
                        <a:rPr lang="ru-RU" sz="1100" dirty="0" smtClean="0">
                          <a:effectLst/>
                          <a:latin typeface="Times New Roman" pitchFamily="18" charset="0"/>
                          <a:cs typeface="Times New Roman" pitchFamily="18" charset="0"/>
                        </a:rPr>
                        <a:t> </a:t>
                      </a:r>
                      <a:r>
                        <a:rPr lang="ru-RU" sz="1100" dirty="0">
                          <a:effectLst/>
                          <a:latin typeface="Times New Roman" pitchFamily="18" charset="0"/>
                          <a:cs typeface="Times New Roman" pitchFamily="18" charset="0"/>
                        </a:rPr>
                        <a:t>году</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11619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effectLst/>
                          <a:latin typeface="Times New Roman" pitchFamily="18" charset="0"/>
                          <a:cs typeface="Times New Roman" pitchFamily="18" charset="0"/>
                        </a:rPr>
                        <a:t> </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328139">
                <a:tc>
                  <a:txBody>
                    <a:bodyPr/>
                    <a:lstStyle/>
                    <a:p>
                      <a:pPr algn="l">
                        <a:lnSpc>
                          <a:spcPct val="115000"/>
                        </a:lnSpc>
                        <a:spcAft>
                          <a:spcPts val="0"/>
                        </a:spcAft>
                      </a:pPr>
                      <a:r>
                        <a:rPr lang="ru-RU" sz="1100" dirty="0">
                          <a:effectLst/>
                          <a:latin typeface="Times New Roman" pitchFamily="18" charset="0"/>
                          <a:cs typeface="Times New Roman" pitchFamily="18" charset="0"/>
                        </a:rPr>
                        <a:t>Раздел «Межбюджетные трансферты</a:t>
                      </a:r>
                      <a:r>
                        <a:rPr lang="ru-RU" sz="1100" dirty="0" smtClean="0">
                          <a:effectLst/>
                          <a:latin typeface="Times New Roman" pitchFamily="18" charset="0"/>
                          <a:cs typeface="Times New Roman" pitchFamily="18" charset="0"/>
                        </a:rPr>
                        <a:t>», всего</a:t>
                      </a:r>
                      <a:endParaRPr lang="ru-RU" sz="1100" dirty="0">
                        <a:effectLst/>
                        <a:latin typeface="Times New Roman" pitchFamily="18" charset="0"/>
                        <a:cs typeface="Times New Roman" pitchFamily="18" charset="0"/>
                      </a:endParaRPr>
                    </a:p>
                    <a:p>
                      <a:pPr algn="l">
                        <a:lnSpc>
                          <a:spcPct val="115000"/>
                        </a:lnSpc>
                        <a:spcAft>
                          <a:spcPts val="0"/>
                        </a:spcAft>
                      </a:pPr>
                      <a:r>
                        <a:rPr lang="ru-RU" sz="1100" dirty="0">
                          <a:effectLst/>
                          <a:latin typeface="Times New Roman" pitchFamily="18" charset="0"/>
                          <a:cs typeface="Times New Roman" pitchFamily="18" charset="0"/>
                        </a:rPr>
                        <a:t>в том числе:</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38719,4</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38319,4</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99,0%</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1209446">
                <a:tc>
                  <a:txBody>
                    <a:bodyPr/>
                    <a:lstStyle/>
                    <a:p>
                      <a:pPr algn="l">
                        <a:lnSpc>
                          <a:spcPct val="115000"/>
                        </a:lnSpc>
                        <a:spcAft>
                          <a:spcPts val="0"/>
                        </a:spcAft>
                      </a:pPr>
                      <a:r>
                        <a:rPr lang="ru-RU" sz="1100" dirty="0" smtClean="0">
                          <a:effectLst/>
                          <a:latin typeface="Times New Roman" pitchFamily="18" charset="0"/>
                          <a:cs typeface="Times New Roman" pitchFamily="18" charset="0"/>
                        </a:rPr>
                        <a:t>Дотации </a:t>
                      </a:r>
                      <a:r>
                        <a:rPr lang="ru-RU" sz="1100" dirty="0">
                          <a:effectLst/>
                          <a:latin typeface="Times New Roman" pitchFamily="18" charset="0"/>
                          <a:cs typeface="Times New Roman" pitchFamily="18" charset="0"/>
                        </a:rPr>
                        <a:t>на выравнивание бюджетной обеспеченности субъектов Российской Федерации и муниципальных </a:t>
                      </a:r>
                      <a:r>
                        <a:rPr lang="ru-RU" sz="1100" dirty="0" smtClean="0">
                          <a:effectLst/>
                          <a:latin typeface="Times New Roman" pitchFamily="18" charset="0"/>
                          <a:cs typeface="Times New Roman" pitchFamily="18" charset="0"/>
                        </a:rPr>
                        <a:t>образований</a:t>
                      </a:r>
                      <a:endParaRPr lang="ru-RU" sz="1100" dirty="0">
                        <a:effectLst/>
                        <a:latin typeface="Times New Roman" pitchFamily="18" charset="0"/>
                        <a:cs typeface="Times New Roman" pitchFamily="18" charset="0"/>
                      </a:endParaRPr>
                    </a:p>
                    <a:p>
                      <a:pPr algn="l">
                        <a:lnSpc>
                          <a:spcPct val="115000"/>
                        </a:lnSpc>
                        <a:spcAft>
                          <a:spcPts val="0"/>
                        </a:spcAft>
                      </a:pPr>
                      <a:r>
                        <a:rPr lang="ru-RU" sz="1100" dirty="0" smtClean="0">
                          <a:effectLst/>
                          <a:latin typeface="Times New Roman" pitchFamily="18" charset="0"/>
                          <a:cs typeface="Times New Roman" pitchFamily="18" charset="0"/>
                        </a:rPr>
                        <a:t>из них:             </a:t>
                      </a:r>
                      <a:endParaRPr lang="ru-RU" sz="1100" dirty="0">
                        <a:effectLst/>
                        <a:latin typeface="Times New Roman" pitchFamily="18" charset="0"/>
                        <a:cs typeface="Times New Roman" pitchFamily="18" charset="0"/>
                      </a:endParaRPr>
                    </a:p>
                    <a:p>
                      <a:pPr algn="l">
                        <a:lnSpc>
                          <a:spcPct val="115000"/>
                        </a:lnSpc>
                        <a:spcAft>
                          <a:spcPts val="0"/>
                        </a:spcAft>
                      </a:pPr>
                      <a:r>
                        <a:rPr lang="ru-RU" sz="1100" dirty="0">
                          <a:effectLst/>
                          <a:latin typeface="Times New Roman" pitchFamily="18" charset="0"/>
                          <a:cs typeface="Times New Roman" pitchFamily="18" charset="0"/>
                        </a:rPr>
                        <a:t>   - </a:t>
                      </a:r>
                      <a:r>
                        <a:rPr lang="ru-RU" sz="1100" dirty="0" smtClean="0">
                          <a:effectLst/>
                          <a:latin typeface="Times New Roman" pitchFamily="18" charset="0"/>
                          <a:cs typeface="Times New Roman" pitchFamily="18" charset="0"/>
                        </a:rPr>
                        <a:t>средства республиканского </a:t>
                      </a:r>
                      <a:r>
                        <a:rPr lang="ru-RU" sz="1100" dirty="0">
                          <a:effectLst/>
                          <a:latin typeface="Times New Roman" pitchFamily="18" charset="0"/>
                          <a:cs typeface="Times New Roman" pitchFamily="18" charset="0"/>
                        </a:rPr>
                        <a:t>бюджета</a:t>
                      </a:r>
                    </a:p>
                    <a:p>
                      <a:pPr algn="l">
                        <a:lnSpc>
                          <a:spcPct val="115000"/>
                        </a:lnSpc>
                        <a:spcAft>
                          <a:spcPts val="0"/>
                        </a:spcAft>
                      </a:pPr>
                      <a:r>
                        <a:rPr lang="ru-RU" sz="1100" dirty="0">
                          <a:effectLst/>
                          <a:latin typeface="Times New Roman" pitchFamily="18" charset="0"/>
                          <a:cs typeface="Times New Roman" pitchFamily="18" charset="0"/>
                        </a:rPr>
                        <a:t>   - </a:t>
                      </a:r>
                      <a:r>
                        <a:rPr lang="ru-RU" sz="1100" dirty="0" smtClean="0">
                          <a:effectLst/>
                          <a:latin typeface="Times New Roman" pitchFamily="18" charset="0"/>
                          <a:cs typeface="Times New Roman" pitchFamily="18" charset="0"/>
                        </a:rPr>
                        <a:t>средства местного </a:t>
                      </a:r>
                      <a:r>
                        <a:rPr lang="ru-RU" sz="1100" dirty="0">
                          <a:effectLst/>
                          <a:latin typeface="Times New Roman" pitchFamily="18" charset="0"/>
                          <a:cs typeface="Times New Roman" pitchFamily="18" charset="0"/>
                        </a:rPr>
                        <a:t>бюджета</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37919,4</a:t>
                      </a:r>
                    </a:p>
                    <a:p>
                      <a:pPr algn="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35850,5</a:t>
                      </a:r>
                    </a:p>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2068,9</a:t>
                      </a:r>
                    </a:p>
                    <a:p>
                      <a:pPr algn="r">
                        <a:lnSpc>
                          <a:spcPct val="115000"/>
                        </a:lnSpc>
                        <a:spcAft>
                          <a:spcPts val="0"/>
                        </a:spcAft>
                      </a:pP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37919,4</a:t>
                      </a:r>
                    </a:p>
                    <a:p>
                      <a:pPr algn="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35850,5</a:t>
                      </a:r>
                    </a:p>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2068,9</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100,0%</a:t>
                      </a:r>
                    </a:p>
                    <a:p>
                      <a:pPr algn="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endParaRPr lang="ru-RU" sz="1100" b="1" dirty="0" smtClean="0">
                        <a:solidFill>
                          <a:schemeClr val="tx2">
                            <a:lumMod val="50000"/>
                          </a:schemeClr>
                        </a:solidFill>
                        <a:effectLst/>
                        <a:latin typeface="Times New Roman" pitchFamily="18" charset="0"/>
                        <a:ea typeface="Times New Roman"/>
                        <a:cs typeface="Times New Roman" pitchFamily="18" charset="0"/>
                      </a:endParaRPr>
                    </a:p>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100,0%</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r h="164070">
                <a:tc>
                  <a:txBody>
                    <a:bodyPr/>
                    <a:lstStyle/>
                    <a:p>
                      <a:pPr algn="l">
                        <a:lnSpc>
                          <a:spcPct val="115000"/>
                        </a:lnSpc>
                        <a:spcAft>
                          <a:spcPts val="0"/>
                        </a:spcAft>
                      </a:pPr>
                      <a:r>
                        <a:rPr lang="ru-RU" sz="1100" dirty="0" smtClean="0">
                          <a:effectLst/>
                          <a:latin typeface="Times New Roman" pitchFamily="18" charset="0"/>
                          <a:cs typeface="Times New Roman" pitchFamily="18" charset="0"/>
                        </a:rPr>
                        <a:t> Прочие</a:t>
                      </a:r>
                      <a:r>
                        <a:rPr lang="ru-RU" sz="1100" baseline="0" dirty="0" smtClean="0">
                          <a:effectLst/>
                          <a:latin typeface="Times New Roman" pitchFamily="18" charset="0"/>
                          <a:cs typeface="Times New Roman" pitchFamily="18" charset="0"/>
                        </a:rPr>
                        <a:t> межбюджетные трансферты </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800,0</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400,0</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c>
                  <a:txBody>
                    <a:bodyPr/>
                    <a:lstStyle/>
                    <a:p>
                      <a:pPr algn="r">
                        <a:lnSpc>
                          <a:spcPct val="115000"/>
                        </a:lnSpc>
                        <a:spcAft>
                          <a:spcPts val="0"/>
                        </a:spcAft>
                      </a:pPr>
                      <a:r>
                        <a:rPr lang="ru-RU" sz="1100" b="1" dirty="0" smtClean="0">
                          <a:solidFill>
                            <a:schemeClr val="tx2">
                              <a:lumMod val="50000"/>
                            </a:schemeClr>
                          </a:solidFill>
                          <a:effectLst/>
                          <a:latin typeface="Times New Roman" pitchFamily="18" charset="0"/>
                          <a:ea typeface="Times New Roman"/>
                          <a:cs typeface="Times New Roman" pitchFamily="18" charset="0"/>
                        </a:rPr>
                        <a:t>50%</a:t>
                      </a:r>
                      <a:endParaRPr lang="ru-RU" sz="1100" b="1" dirty="0">
                        <a:solidFill>
                          <a:schemeClr val="tx2">
                            <a:lumMod val="50000"/>
                          </a:schemeClr>
                        </a:solidFill>
                        <a:effectLst/>
                        <a:latin typeface="Times New Roman"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4290178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303165475"/>
              </p:ext>
            </p:extLst>
          </p:nvPr>
        </p:nvGraphicFramePr>
        <p:xfrm>
          <a:off x="323528" y="980135"/>
          <a:ext cx="8779754" cy="5838364"/>
        </p:xfrm>
        <a:graphic>
          <a:graphicData uri="http://schemas.openxmlformats.org/drawingml/2006/table">
            <a:tbl>
              <a:tblPr firstRow="1" bandRow="1">
                <a:tableStyleId>{8A107856-5554-42FB-B03E-39F5DBC370BA}</a:tableStyleId>
              </a:tblPr>
              <a:tblGrid>
                <a:gridCol w="3739194">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724204">
                  <a:extLst>
                    <a:ext uri="{9D8B030D-6E8A-4147-A177-3AD203B41FA5}">
                      <a16:colId xmlns="" xmlns:a16="http://schemas.microsoft.com/office/drawing/2014/main" val="20002"/>
                    </a:ext>
                  </a:extLst>
                </a:gridCol>
                <a:gridCol w="649170">
                  <a:extLst>
                    <a:ext uri="{9D8B030D-6E8A-4147-A177-3AD203B41FA5}">
                      <a16:colId xmlns="" xmlns:a16="http://schemas.microsoft.com/office/drawing/2014/main" val="20003"/>
                    </a:ext>
                  </a:extLst>
                </a:gridCol>
                <a:gridCol w="792088">
                  <a:extLst>
                    <a:ext uri="{9D8B030D-6E8A-4147-A177-3AD203B41FA5}">
                      <a16:colId xmlns="" xmlns:a16="http://schemas.microsoft.com/office/drawing/2014/main" val="20004"/>
                    </a:ext>
                  </a:extLst>
                </a:gridCol>
                <a:gridCol w="764113">
                  <a:extLst>
                    <a:ext uri="{9D8B030D-6E8A-4147-A177-3AD203B41FA5}">
                      <a16:colId xmlns="" xmlns:a16="http://schemas.microsoft.com/office/drawing/2014/main" val="20005"/>
                    </a:ext>
                  </a:extLst>
                </a:gridCol>
                <a:gridCol w="1030865">
                  <a:extLst>
                    <a:ext uri="{9D8B030D-6E8A-4147-A177-3AD203B41FA5}">
                      <a16:colId xmlns="" xmlns:a16="http://schemas.microsoft.com/office/drawing/2014/main" val="20006"/>
                    </a:ext>
                  </a:extLst>
                </a:gridCol>
              </a:tblGrid>
              <a:tr h="362792">
                <a:tc rowSpan="2">
                  <a:txBody>
                    <a:bodyPr/>
                    <a:lstStyle/>
                    <a:p>
                      <a:r>
                        <a:rPr lang="ru-RU" sz="1200" dirty="0" smtClean="0">
                          <a:latin typeface="Times New Roman" pitchFamily="18" charset="0"/>
                          <a:cs typeface="Times New Roman" pitchFamily="18" charset="0"/>
                        </a:rPr>
                        <a:t>Категория получателей</a:t>
                      </a:r>
                      <a:endParaRPr lang="ru-RU" sz="1200" dirty="0">
                        <a:solidFill>
                          <a:schemeClr val="tx2">
                            <a:lumMod val="50000"/>
                          </a:schemeClr>
                        </a:solidFill>
                        <a:latin typeface="Times New Roman" pitchFamily="18" charset="0"/>
                        <a:cs typeface="Times New Roman" pitchFamily="18" charset="0"/>
                      </a:endParaRPr>
                    </a:p>
                  </a:txBody>
                  <a:tcPr/>
                </a:tc>
                <a:tc rowSpan="2">
                  <a:txBody>
                    <a:bodyPr/>
                    <a:lstStyle/>
                    <a:p>
                      <a:pPr algn="ctr"/>
                      <a:r>
                        <a:rPr lang="ru-RU" sz="1200" dirty="0" smtClean="0">
                          <a:latin typeface="Times New Roman" pitchFamily="18" charset="0"/>
                          <a:cs typeface="Times New Roman" pitchFamily="18" charset="0"/>
                        </a:rPr>
                        <a:t>Численность</a:t>
                      </a:r>
                    </a:p>
                    <a:p>
                      <a:pPr algn="ctr"/>
                      <a:r>
                        <a:rPr lang="ru-RU" sz="1200" dirty="0" smtClean="0">
                          <a:latin typeface="Times New Roman" pitchFamily="18" charset="0"/>
                          <a:cs typeface="Times New Roman" pitchFamily="18" charset="0"/>
                        </a:rPr>
                        <a:t>получателей  чел</a:t>
                      </a:r>
                      <a:endParaRPr lang="ru-RU" sz="1200" dirty="0">
                        <a:solidFill>
                          <a:schemeClr val="tx2">
                            <a:lumMod val="50000"/>
                          </a:schemeClr>
                        </a:solidFill>
                        <a:latin typeface="Times New Roman" pitchFamily="18" charset="0"/>
                        <a:cs typeface="Times New Roman" pitchFamily="18" charset="0"/>
                      </a:endParaRPr>
                    </a:p>
                  </a:txBody>
                  <a:tcPr/>
                </a:tc>
                <a:tc gridSpan="2">
                  <a:txBody>
                    <a:bodyPr/>
                    <a:lstStyle/>
                    <a:p>
                      <a:pPr algn="ctr"/>
                      <a:r>
                        <a:rPr lang="ru-RU" sz="1200" dirty="0" smtClean="0">
                          <a:latin typeface="Times New Roman" pitchFamily="18" charset="0"/>
                          <a:cs typeface="Times New Roman" pitchFamily="18" charset="0"/>
                        </a:rPr>
                        <a:t>2022</a:t>
                      </a:r>
                      <a:endParaRPr lang="ru-RU" sz="1200" b="1" dirty="0">
                        <a:solidFill>
                          <a:schemeClr val="tx2">
                            <a:lumMod val="50000"/>
                          </a:schemeClr>
                        </a:solidFill>
                        <a:latin typeface="Times New Roman" pitchFamily="18" charset="0"/>
                        <a:cs typeface="Times New Roman" pitchFamily="18" charset="0"/>
                      </a:endParaRPr>
                    </a:p>
                  </a:txBody>
                  <a:tcPr/>
                </a:tc>
                <a:tc hMerge="1">
                  <a:txBody>
                    <a:bodyPr/>
                    <a:lstStyle/>
                    <a:p>
                      <a:endParaRPr lang="ru-RU" sz="1400" dirty="0">
                        <a:latin typeface="Times New Roman" pitchFamily="18" charset="0"/>
                        <a:cs typeface="Times New Roman" pitchFamily="18" charset="0"/>
                      </a:endParaRPr>
                    </a:p>
                  </a:txBody>
                  <a:tcPr/>
                </a:tc>
                <a:tc rowSpan="2">
                  <a:txBody>
                    <a:bodyPr/>
                    <a:lstStyle/>
                    <a:p>
                      <a:pPr algn="ctr"/>
                      <a:r>
                        <a:rPr lang="ru-RU" sz="1200" dirty="0" smtClean="0">
                          <a:latin typeface="Times New Roman" pitchFamily="18" charset="0"/>
                          <a:cs typeface="Times New Roman" pitchFamily="18" charset="0"/>
                        </a:rPr>
                        <a:t>2023</a:t>
                      </a:r>
                    </a:p>
                    <a:p>
                      <a:pPr algn="ctr"/>
                      <a:r>
                        <a:rPr lang="ru-RU" sz="1200" dirty="0" smtClean="0">
                          <a:latin typeface="Times New Roman" pitchFamily="18" charset="0"/>
                          <a:cs typeface="Times New Roman" pitchFamily="18" charset="0"/>
                        </a:rPr>
                        <a:t>прогноз</a:t>
                      </a:r>
                      <a:endParaRPr lang="ru-RU" sz="1200" b="1" dirty="0">
                        <a:solidFill>
                          <a:schemeClr val="tx2">
                            <a:lumMod val="50000"/>
                          </a:schemeClr>
                        </a:solidFill>
                        <a:latin typeface="Times New Roman" pitchFamily="18" charset="0"/>
                        <a:cs typeface="Times New Roman" pitchFamily="18" charset="0"/>
                      </a:endParaRPr>
                    </a:p>
                  </a:txBody>
                  <a:tcPr/>
                </a:tc>
                <a:tc rowSpan="2">
                  <a:txBody>
                    <a:bodyPr/>
                    <a:lstStyle/>
                    <a:p>
                      <a:pPr algn="ctr"/>
                      <a:r>
                        <a:rPr lang="ru-RU" sz="1200" dirty="0" smtClean="0">
                          <a:latin typeface="Times New Roman" pitchFamily="18" charset="0"/>
                          <a:cs typeface="Times New Roman" pitchFamily="18" charset="0"/>
                        </a:rPr>
                        <a:t>2024</a:t>
                      </a:r>
                      <a:r>
                        <a:rPr lang="ru-RU" sz="1200" baseline="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прогноз</a:t>
                      </a:r>
                      <a:endParaRPr lang="ru-RU" sz="1200" b="1" dirty="0">
                        <a:solidFill>
                          <a:schemeClr val="tx2">
                            <a:lumMod val="50000"/>
                          </a:schemeClr>
                        </a:solidFill>
                        <a:latin typeface="Times New Roman" pitchFamily="18" charset="0"/>
                        <a:cs typeface="Times New Roman" pitchFamily="18" charset="0"/>
                      </a:endParaRPr>
                    </a:p>
                  </a:txBody>
                  <a:tcPr/>
                </a:tc>
                <a:tc rowSpan="2">
                  <a:txBody>
                    <a:bodyPr/>
                    <a:lstStyle/>
                    <a:p>
                      <a:pPr algn="ctr"/>
                      <a:r>
                        <a:rPr lang="ru-RU" sz="1200" smtClean="0">
                          <a:latin typeface="Times New Roman" pitchFamily="18" charset="0"/>
                          <a:cs typeface="Times New Roman" pitchFamily="18" charset="0"/>
                        </a:rPr>
                        <a:t>2025</a:t>
                      </a: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прогноз</a:t>
                      </a:r>
                      <a:endParaRPr lang="ru-RU" sz="1200" b="1" dirty="0">
                        <a:solidFill>
                          <a:schemeClr val="tx2">
                            <a:lumMod val="50000"/>
                          </a:schemeClr>
                        </a:solidFill>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267337">
                <a:tc vMerge="1">
                  <a:txBody>
                    <a:bodyPr/>
                    <a:lstStyle/>
                    <a:p>
                      <a:pPr algn="l" fontAlgn="t"/>
                      <a:endParaRPr lang="ru-RU" sz="1100" b="1" i="0" u="none" strike="noStrike" dirty="0">
                        <a:solidFill>
                          <a:srgbClr val="000000"/>
                        </a:solidFill>
                        <a:effectLst/>
                        <a:latin typeface="Times New Roman"/>
                      </a:endParaRPr>
                    </a:p>
                  </a:txBody>
                  <a:tcPr marL="9525" marR="9525" marT="9525" marB="0"/>
                </a:tc>
                <a:tc vMerge="1">
                  <a:txBody>
                    <a:bodyPr/>
                    <a:lstStyle/>
                    <a:p>
                      <a:endParaRPr lang="ru-RU" dirty="0"/>
                    </a:p>
                  </a:txBody>
                  <a:tcPr/>
                </a:tc>
                <a:tc>
                  <a:txBody>
                    <a:bodyPr/>
                    <a:lstStyle/>
                    <a:p>
                      <a:r>
                        <a:rPr lang="ru-RU" sz="1200" dirty="0" smtClean="0">
                          <a:latin typeface="Times New Roman" pitchFamily="18" charset="0"/>
                          <a:cs typeface="Times New Roman" pitchFamily="18" charset="0"/>
                        </a:rPr>
                        <a:t>план</a:t>
                      </a:r>
                      <a:endParaRPr lang="ru-RU" sz="1200" b="0" dirty="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оценка</a:t>
                      </a:r>
                      <a:endParaRPr lang="ru-RU" sz="1200" b="0" dirty="0">
                        <a:latin typeface="Times New Roman" pitchFamily="18" charset="0"/>
                        <a:cs typeface="Times New Roman" pitchFamily="18" charset="0"/>
                      </a:endParaRPr>
                    </a:p>
                  </a:txBody>
                  <a:tcPr/>
                </a:tc>
                <a:tc vMerge="1">
                  <a:txBody>
                    <a:bodyPr/>
                    <a:lstStyle/>
                    <a:p>
                      <a:endParaRPr lang="ru-RU" dirty="0"/>
                    </a:p>
                  </a:txBody>
                  <a:tcPr/>
                </a:tc>
                <a:tc vMerge="1">
                  <a:txBody>
                    <a:bodyPr/>
                    <a:lstStyle/>
                    <a:p>
                      <a:endParaRPr lang="ru-RU" dirty="0"/>
                    </a:p>
                  </a:txBody>
                  <a:tcPr/>
                </a:tc>
                <a:tc vMerge="1">
                  <a:txBody>
                    <a:bodyPr/>
                    <a:lstStyle/>
                    <a:p>
                      <a:endParaRPr lang="ru-RU" dirty="0"/>
                    </a:p>
                  </a:txBody>
                  <a:tcPr/>
                </a:tc>
                <a:extLst>
                  <a:ext uri="{0D108BD9-81ED-4DB2-BD59-A6C34878D82A}">
                    <a16:rowId xmlns="" xmlns:a16="http://schemas.microsoft.com/office/drawing/2014/main" val="10001"/>
                  </a:ext>
                </a:extLst>
              </a:tr>
              <a:tr h="255951">
                <a:tc>
                  <a:txBody>
                    <a:bodyPr/>
                    <a:lstStyle/>
                    <a:p>
                      <a:pPr algn="l" fontAlgn="b"/>
                      <a:r>
                        <a:rPr lang="ru-RU" sz="1000" u="none" strike="noStrike" dirty="0" smtClean="0">
                          <a:effectLst/>
                          <a:latin typeface="Times New Roman" pitchFamily="18" charset="0"/>
                          <a:cs typeface="Times New Roman" pitchFamily="18" charset="0"/>
                        </a:rPr>
                        <a:t>Выплата государственного пособия гражданам, имеющим детей</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a:lnSpc>
                          <a:spcPct val="107000"/>
                        </a:lnSpc>
                        <a:spcAft>
                          <a:spcPts val="0"/>
                        </a:spcAft>
                      </a:pPr>
                      <a:r>
                        <a:rPr lang="ru-RU" sz="1000" dirty="0" smtClean="0">
                          <a:effectLst/>
                          <a:latin typeface="Times New Roman" pitchFamily="18" charset="0"/>
                          <a:cs typeface="Times New Roman" pitchFamily="18" charset="0"/>
                        </a:rPr>
                        <a:t>1399</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10965</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10502</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11000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11000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11000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3"/>
                  </a:ext>
                </a:extLst>
              </a:tr>
              <a:tr h="382713">
                <a:tc>
                  <a:txBody>
                    <a:bodyPr/>
                    <a:lstStyle/>
                    <a:p>
                      <a:pPr algn="l" fontAlgn="t"/>
                      <a:r>
                        <a:rPr lang="ru-RU" sz="1000" u="none" strike="noStrike" dirty="0" smtClean="0">
                          <a:effectLst/>
                          <a:latin typeface="Times New Roman" pitchFamily="18" charset="0"/>
                          <a:cs typeface="Times New Roman" pitchFamily="18" charset="0"/>
                        </a:rPr>
                        <a:t>Предоставление мер социальной поддержки многодетной семьи и семьи, в которой один или оба родителя являются инвалидами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lnSpc>
                          <a:spcPct val="107000"/>
                        </a:lnSpc>
                        <a:spcAft>
                          <a:spcPts val="0"/>
                        </a:spcAft>
                      </a:pPr>
                      <a:r>
                        <a:rPr lang="ru-RU" sz="1000" dirty="0" smtClean="0">
                          <a:effectLst/>
                          <a:latin typeface="Times New Roman" pitchFamily="18" charset="0"/>
                          <a:cs typeface="Times New Roman" pitchFamily="18" charset="0"/>
                        </a:rPr>
                        <a:t>326</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17549,5</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17549,5</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17772,9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17772,9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17772,9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5"/>
                  </a:ext>
                </a:extLst>
              </a:tr>
              <a:tr h="321176">
                <a:tc>
                  <a:txBody>
                    <a:bodyPr/>
                    <a:lstStyle/>
                    <a:p>
                      <a:pPr algn="l" fontAlgn="b"/>
                      <a:r>
                        <a:rPr lang="ru-RU" sz="1000" u="none" strike="noStrike" dirty="0" smtClean="0">
                          <a:effectLst/>
                          <a:latin typeface="Times New Roman" pitchFamily="18" charset="0"/>
                          <a:cs typeface="Times New Roman" pitchFamily="18" charset="0"/>
                        </a:rPr>
                        <a:t>Обеспечение мер социальной поддержки ветеранов труда и тружеников тыла</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smtClean="0">
                          <a:effectLst/>
                          <a:latin typeface="Times New Roman" pitchFamily="18" charset="0"/>
                          <a:cs typeface="Times New Roman" pitchFamily="18" charset="0"/>
                        </a:rPr>
                        <a:t>850</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16965,7</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16683,4</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17220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17220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17220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7"/>
                  </a:ext>
                </a:extLst>
              </a:tr>
              <a:tr h="321176">
                <a:tc>
                  <a:txBody>
                    <a:bodyPr/>
                    <a:lstStyle/>
                    <a:p>
                      <a:pPr algn="l" fontAlgn="b"/>
                      <a:r>
                        <a:rPr lang="ru-RU" sz="1000" u="none" strike="noStrike" dirty="0" smtClean="0">
                          <a:effectLst/>
                          <a:latin typeface="Times New Roman" pitchFamily="18" charset="0"/>
                          <a:cs typeface="Times New Roman" pitchFamily="18" charset="0"/>
                        </a:rPr>
                        <a:t>Осуществление выплат ветеранам труда Карачаево-Черкесской Республики ежемесячных денежных вознаграждений</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smtClean="0">
                          <a:effectLst/>
                          <a:latin typeface="Times New Roman" pitchFamily="18" charset="0"/>
                          <a:cs typeface="Times New Roman" pitchFamily="18" charset="0"/>
                        </a:rPr>
                        <a:t>909</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5900,5</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5857,7</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6419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6419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6419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8"/>
                  </a:ext>
                </a:extLst>
              </a:tr>
              <a:tr h="210525">
                <a:tc>
                  <a:txBody>
                    <a:bodyPr/>
                    <a:lstStyle/>
                    <a:p>
                      <a:pPr algn="l" fontAlgn="b"/>
                      <a:r>
                        <a:rPr lang="ru-RU" sz="1000" u="none" strike="noStrike" dirty="0" smtClean="0">
                          <a:effectLst/>
                          <a:latin typeface="Times New Roman" pitchFamily="18" charset="0"/>
                          <a:cs typeface="Times New Roman" pitchFamily="18" charset="0"/>
                        </a:rPr>
                        <a:t>Выплата социального пособия на погребение</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smtClean="0">
                          <a:effectLst/>
                          <a:latin typeface="Times New Roman" pitchFamily="18" charset="0"/>
                          <a:cs typeface="Times New Roman" pitchFamily="18" charset="0"/>
                        </a:rPr>
                        <a:t>45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410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313,4</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400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400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400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09"/>
                  </a:ext>
                </a:extLst>
              </a:tr>
              <a:tr h="350875">
                <a:tc>
                  <a:txBody>
                    <a:bodyPr/>
                    <a:lstStyle/>
                    <a:p>
                      <a:pPr algn="l" fontAlgn="b"/>
                      <a:r>
                        <a:rPr lang="ru-RU" sz="1000" u="none" strike="noStrike" dirty="0" smtClean="0">
                          <a:effectLst/>
                          <a:latin typeface="Times New Roman" pitchFamily="18" charset="0"/>
                          <a:cs typeface="Times New Roman" pitchFamily="18" charset="0"/>
                        </a:rPr>
                        <a:t>Предоставление единовременной выплаты «Республиканский материнский капитал»</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smtClean="0">
                          <a:effectLst/>
                          <a:latin typeface="Times New Roman" pitchFamily="18" charset="0"/>
                          <a:cs typeface="Times New Roman" pitchFamily="18" charset="0"/>
                        </a:rPr>
                        <a:t>40</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4157,9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4788,8</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4000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4000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4000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10010"/>
                  </a:ext>
                </a:extLst>
              </a:tr>
              <a:tr h="326409">
                <a:tc>
                  <a:txBody>
                    <a:bodyPr/>
                    <a:lstStyle/>
                    <a:p>
                      <a:pPr algn="l" fontAlgn="b"/>
                      <a:r>
                        <a:rPr lang="ru-RU" sz="1000" u="none" strike="noStrike" dirty="0" smtClean="0">
                          <a:effectLst/>
                          <a:latin typeface="Times New Roman" pitchFamily="18" charset="0"/>
                          <a:cs typeface="Times New Roman" pitchFamily="18" charset="0"/>
                        </a:rPr>
                        <a:t>Выплата на содержание ребенка в семье опекуна и приемной семье, а также вознаграждение, причитающееся приемному родителю</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smtClean="0">
                          <a:effectLst/>
                          <a:latin typeface="Times New Roman" pitchFamily="18" charset="0"/>
                          <a:cs typeface="Times New Roman" pitchFamily="18" charset="0"/>
                        </a:rPr>
                        <a:t>25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14685,9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16155</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14630,1</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14630,1</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14630,1</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501325">
                <a:tc>
                  <a:txBody>
                    <a:bodyPr/>
                    <a:lstStyle/>
                    <a:p>
                      <a:pPr algn="l" fontAlgn="b"/>
                      <a:r>
                        <a:rPr lang="ru-RU" sz="1000" u="none" strike="noStrike" baseline="0" dirty="0" smtClean="0">
                          <a:effectLst/>
                          <a:latin typeface="Times New Roman" pitchFamily="18" charset="0"/>
                          <a:cs typeface="Times New Roman" pitchFamily="18" charset="0"/>
                        </a:rPr>
                        <a:t> Е</a:t>
                      </a:r>
                      <a:r>
                        <a:rPr lang="ru-RU" sz="1000" u="none" strike="noStrike" dirty="0" smtClean="0">
                          <a:effectLst/>
                          <a:latin typeface="Times New Roman" pitchFamily="18" charset="0"/>
                          <a:cs typeface="Times New Roman" pitchFamily="18" charset="0"/>
                        </a:rPr>
                        <a:t>жемесячная денежная выплата, назначаемая в случае рождения третьего ребенка или последующих детей до достижения ребенком возраста трех лет</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smtClean="0">
                          <a:effectLst/>
                          <a:latin typeface="Times New Roman" pitchFamily="18" charset="0"/>
                          <a:cs typeface="Times New Roman" pitchFamily="18" charset="0"/>
                        </a:rPr>
                        <a:t>535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90487</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90487</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80787</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54287</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16000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21176">
                <a:tc>
                  <a:txBody>
                    <a:bodyPr/>
                    <a:lstStyle/>
                    <a:p>
                      <a:pPr algn="l" fontAlgn="b"/>
                      <a:r>
                        <a:rPr lang="ru-RU" sz="1000" u="none" strike="noStrike" dirty="0" smtClean="0">
                          <a:effectLst/>
                          <a:latin typeface="Times New Roman" pitchFamily="18" charset="0"/>
                          <a:cs typeface="Times New Roman" pitchFamily="18" charset="0"/>
                        </a:rPr>
                        <a:t>Оплата жилищно-коммунальных услуг отдельным категориям граждан</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smtClean="0">
                          <a:effectLst/>
                          <a:latin typeface="Times New Roman" pitchFamily="18" charset="0"/>
                          <a:cs typeface="Times New Roman" pitchFamily="18" charset="0"/>
                        </a:rPr>
                        <a:t>3363</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38500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38205</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27000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27000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27000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21176">
                <a:tc>
                  <a:txBody>
                    <a:bodyPr/>
                    <a:lstStyle/>
                    <a:p>
                      <a:pPr algn="l" fontAlgn="b"/>
                      <a:r>
                        <a:rPr lang="ru-RU" sz="1000" u="none" strike="noStrike" dirty="0" smtClean="0">
                          <a:effectLst/>
                          <a:latin typeface="Times New Roman" pitchFamily="18" charset="0"/>
                          <a:cs typeface="Times New Roman" pitchFamily="18" charset="0"/>
                        </a:rPr>
                        <a:t>Компенсация отдельным категориям граждан оплаты взноса на капитальный ремонт общего имущества в многоквартирном доме</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smtClean="0">
                          <a:effectLst/>
                          <a:latin typeface="Times New Roman" pitchFamily="18" charset="0"/>
                          <a:cs typeface="Times New Roman" pitchFamily="18" charset="0"/>
                        </a:rPr>
                        <a:t>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15,1</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20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31832">
                <a:tc>
                  <a:txBody>
                    <a:bodyPr/>
                    <a:lstStyle/>
                    <a:p>
                      <a:pPr algn="l" fontAlgn="b"/>
                      <a:r>
                        <a:rPr lang="ru-RU" sz="1000" u="none" strike="noStrike" dirty="0" smtClean="0">
                          <a:effectLst/>
                          <a:latin typeface="Times New Roman" pitchFamily="18" charset="0"/>
                          <a:cs typeface="Times New Roman" pitchFamily="18" charset="0"/>
                        </a:rPr>
                        <a:t>Ежемесячная выплата в связи с рождением (усыновлением) первого ребенка</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smtClean="0">
                          <a:effectLst/>
                          <a:latin typeface="Times New Roman" pitchFamily="18" charset="0"/>
                          <a:cs typeface="Times New Roman" pitchFamily="18" charset="0"/>
                        </a:rPr>
                        <a:t>329</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56200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58940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50875">
                <a:tc>
                  <a:txBody>
                    <a:bodyPr/>
                    <a:lstStyle/>
                    <a:p>
                      <a:pPr algn="l" fontAlgn="b"/>
                      <a:r>
                        <a:rPr lang="ru-RU" sz="1000" u="none" strike="noStrike" dirty="0" smtClean="0">
                          <a:effectLst/>
                          <a:latin typeface="Times New Roman" pitchFamily="18" charset="0"/>
                          <a:cs typeface="Times New Roman" pitchFamily="18" charset="0"/>
                        </a:rPr>
                        <a:t>Предоставление единовременной выплаты в случае рождения второго ребенка</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smtClean="0">
                          <a:effectLst/>
                          <a:latin typeface="Times New Roman" pitchFamily="18" charset="0"/>
                          <a:cs typeface="Times New Roman" pitchFamily="18" charset="0"/>
                        </a:rPr>
                        <a:t>115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3066,8</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3314</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3000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50875">
                <a:tc>
                  <a:txBody>
                    <a:bodyPr/>
                    <a:lstStyle/>
                    <a:p>
                      <a:pPr algn="l" fontAlgn="b"/>
                      <a:r>
                        <a:rPr lang="ru-RU" sz="1000" b="0" i="0" u="none" strike="noStrike" dirty="0" smtClean="0">
                          <a:effectLst/>
                          <a:latin typeface="Times New Roman" panose="02020603050405020304" pitchFamily="18" charset="0"/>
                          <a:cs typeface="Times New Roman" panose="02020603050405020304" pitchFamily="18" charset="0"/>
                        </a:rPr>
                        <a:t>Единовременная выплата при рождении третьего ребенка</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smtClean="0">
                          <a:effectLst/>
                          <a:latin typeface="Times New Roman" panose="02020603050405020304" pitchFamily="18" charset="0"/>
                          <a:ea typeface="Calibri" panose="020F0502020204030204" pitchFamily="34" charset="0"/>
                          <a:cs typeface="Times New Roman" panose="02020603050405020304" pitchFamily="18" charset="0"/>
                        </a:rPr>
                        <a:t>89</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3659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3429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4000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4000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4000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35087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000" u="none" strike="noStrike" dirty="0" smtClean="0">
                          <a:effectLst/>
                          <a:latin typeface="Times New Roman" pitchFamily="18" charset="0"/>
                          <a:cs typeface="Times New Roman" pitchFamily="18" charset="0"/>
                        </a:rPr>
                        <a:t>Ежемесячная выплата на детей в возрасте  от 3 до 7 лет включительно  </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smtClean="0">
                          <a:effectLst/>
                          <a:latin typeface="Times New Roman" panose="02020603050405020304" pitchFamily="18" charset="0"/>
                          <a:ea typeface="Calibri" panose="020F0502020204030204" pitchFamily="34" charset="0"/>
                          <a:cs typeface="Times New Roman" panose="02020603050405020304" pitchFamily="18" charset="0"/>
                        </a:rPr>
                        <a:t>1417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297019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293307</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118776,6</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r h="501325">
                <a:tc>
                  <a:txBody>
                    <a:bodyPr/>
                    <a:lstStyle/>
                    <a:p>
                      <a:pPr algn="l" fontAlgn="b"/>
                      <a:r>
                        <a:rPr lang="ru-RU" sz="1000" u="none" strike="noStrike" dirty="0" smtClean="0">
                          <a:effectLst/>
                          <a:latin typeface="Times New Roman" pitchFamily="18" charset="0"/>
                          <a:cs typeface="Times New Roman" pitchFamily="18" charset="0"/>
                        </a:rPr>
                        <a:t>На обеспечение мер социальной поддержки реабилитированных лиц и лиц, признанных пострадавшими от политических репрессий</a:t>
                      </a:r>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lnSpc>
                          <a:spcPct val="107000"/>
                        </a:lnSpc>
                        <a:spcAft>
                          <a:spcPts val="0"/>
                        </a:spcAft>
                      </a:pPr>
                      <a:r>
                        <a:rPr lang="ru-RU" sz="1000" dirty="0" smtClean="0">
                          <a:effectLst/>
                          <a:latin typeface="Times New Roman" pitchFamily="18" charset="0"/>
                          <a:cs typeface="Times New Roman" pitchFamily="18" charset="0"/>
                        </a:rPr>
                        <a:t>1303</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35195,9</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34709,3</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35266,2</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35266,2</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ru-RU" sz="1050" dirty="0" smtClean="0">
                          <a:effectLst/>
                          <a:latin typeface="Times New Roman" pitchFamily="18" charset="0"/>
                          <a:cs typeface="Times New Roman" pitchFamily="18" charset="0"/>
                        </a:rPr>
                        <a:t>35266,2</a:t>
                      </a:r>
                      <a:endParaRPr lang="ru-RU"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r>
            </a:tbl>
          </a:graphicData>
        </a:graphic>
      </p:graphicFrame>
      <p:sp>
        <p:nvSpPr>
          <p:cNvPr id="6" name="Прямоугольник 5"/>
          <p:cNvSpPr/>
          <p:nvPr/>
        </p:nvSpPr>
        <p:spPr>
          <a:xfrm>
            <a:off x="2339752" y="116632"/>
            <a:ext cx="6804248" cy="830997"/>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w="11430"/>
                <a:solidFill>
                  <a:srgbClr val="AC0000"/>
                </a:solidFill>
                <a:effectLst>
                  <a:outerShdw blurRad="50800" dist="39000" dir="5460000" algn="tl">
                    <a:srgbClr val="000000">
                      <a:alpha val="38000"/>
                    </a:srgbClr>
                  </a:outerShdw>
                </a:effectLst>
                <a:uLnTx/>
                <a:uFillTx/>
                <a:latin typeface="Times New Roman" pitchFamily="18" charset="0"/>
                <a:cs typeface="Times New Roman" pitchFamily="18" charset="0"/>
              </a:rPr>
              <a:t>Меры социальной поддержки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a:ln w="11430"/>
                <a:solidFill>
                  <a:srgbClr val="AC0000"/>
                </a:solidFill>
                <a:effectLst>
                  <a:outerShdw blurRad="50800" dist="39000" dir="5460000" algn="tl">
                    <a:srgbClr val="000000">
                      <a:alpha val="38000"/>
                    </a:srgbClr>
                  </a:outerShdw>
                </a:effectLst>
                <a:uLnTx/>
                <a:uFillTx/>
                <a:latin typeface="Times New Roman" pitchFamily="18" charset="0"/>
                <a:cs typeface="Times New Roman" pitchFamily="18" charset="0"/>
              </a:rPr>
              <a:t>отдельных категорий граждан в КЧР</a:t>
            </a:r>
            <a:endParaRPr kumimoji="0" lang="ru-RU" sz="2400" b="1" i="0" u="none" strike="noStrike" kern="0" cap="none" spc="0" normalizeH="0" baseline="0" noProof="0" dirty="0">
              <a:ln>
                <a:noFill/>
              </a:ln>
              <a:solidFill>
                <a:sysClr val="windowText" lastClr="000000"/>
              </a:solidFill>
              <a:effectLst/>
              <a:uLnTx/>
              <a:uFillTx/>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227549"/>
            <a:ext cx="1604615"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072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067014" y="116632"/>
            <a:ext cx="6041490" cy="1584176"/>
          </a:xfrm>
          <a:solidFill>
            <a:schemeClr val="accent3">
              <a:lumMod val="20000"/>
              <a:lumOff val="80000"/>
            </a:schemeClr>
          </a:solidFill>
        </p:spPr>
        <p:txBody>
          <a:bodyPr>
            <a:noAutofit/>
          </a:bodyPr>
          <a:lstStyle/>
          <a:p>
            <a:r>
              <a:rPr lang="ru-RU" sz="2400" b="1" dirty="0" smtClean="0">
                <a:solidFill>
                  <a:srgbClr val="C00000"/>
                </a:solidFill>
                <a:effectLst/>
                <a:latin typeface="Times New Roman" pitchFamily="18" charset="0"/>
                <a:cs typeface="Times New Roman" pitchFamily="18" charset="0"/>
              </a:rPr>
              <a:t>Мероприятия необходимые</a:t>
            </a:r>
            <a:br>
              <a:rPr lang="ru-RU" sz="2400" b="1" dirty="0" smtClean="0">
                <a:solidFill>
                  <a:srgbClr val="C00000"/>
                </a:solidFill>
                <a:effectLst/>
                <a:latin typeface="Times New Roman" pitchFamily="18" charset="0"/>
                <a:cs typeface="Times New Roman" pitchFamily="18" charset="0"/>
              </a:rPr>
            </a:br>
            <a:r>
              <a:rPr lang="ru-RU" sz="2400" b="1" dirty="0" smtClean="0">
                <a:solidFill>
                  <a:srgbClr val="C00000"/>
                </a:solidFill>
                <a:effectLst/>
                <a:latin typeface="Times New Roman" pitchFamily="18" charset="0"/>
                <a:cs typeface="Times New Roman" pitchFamily="18" charset="0"/>
              </a:rPr>
              <a:t>для  увеличения поступления доходов в бюджет </a:t>
            </a:r>
            <a:r>
              <a:rPr lang="ru-RU" sz="2400" dirty="0" smtClean="0">
                <a:solidFill>
                  <a:srgbClr val="C00000"/>
                </a:solidFill>
                <a:effectLst/>
                <a:latin typeface="Times New Roman" pitchFamily="18" charset="0"/>
                <a:cs typeface="Times New Roman" pitchFamily="18" charset="0"/>
              </a:rPr>
              <a:t/>
            </a:r>
            <a:br>
              <a:rPr lang="ru-RU" sz="2400" dirty="0" smtClean="0">
                <a:solidFill>
                  <a:srgbClr val="C00000"/>
                </a:solidFill>
                <a:effectLst/>
                <a:latin typeface="Times New Roman" pitchFamily="18" charset="0"/>
                <a:cs typeface="Times New Roman" pitchFamily="18" charset="0"/>
              </a:rPr>
            </a:br>
            <a:endParaRPr lang="ru-RU" sz="2400" dirty="0">
              <a:solidFill>
                <a:srgbClr val="C00000"/>
              </a:solidFill>
              <a:effectLst/>
              <a:latin typeface="Times New Roman" pitchFamily="18" charset="0"/>
              <a:cs typeface="Times New Roman" pitchFamily="18" charset="0"/>
            </a:endParaRPr>
          </a:p>
        </p:txBody>
      </p:sp>
      <p:sp>
        <p:nvSpPr>
          <p:cNvPr id="5" name="Прямоугольник 4"/>
          <p:cNvSpPr/>
          <p:nvPr/>
        </p:nvSpPr>
        <p:spPr>
          <a:xfrm>
            <a:off x="1034988" y="2397948"/>
            <a:ext cx="2502024" cy="584775"/>
          </a:xfrm>
          <a:prstGeom prst="rect">
            <a:avLst/>
          </a:prstGeom>
          <a:solidFill>
            <a:schemeClr val="accent3">
              <a:lumMod val="20000"/>
              <a:lumOff val="80000"/>
            </a:schemeClr>
          </a:solidFill>
          <a:ln>
            <a:solidFill>
              <a:srgbClr val="00B050"/>
            </a:solidFill>
          </a:ln>
        </p:spPr>
        <p:txBody>
          <a:bodyPr wrap="square">
            <a:spAutoFit/>
          </a:bodyPr>
          <a:lstStyle/>
          <a:p>
            <a:pPr lvl="0" algn="ctr"/>
            <a:r>
              <a:rPr lang="ru-RU" sz="1600" b="1" dirty="0">
                <a:solidFill>
                  <a:srgbClr val="C00000"/>
                </a:solidFill>
                <a:latin typeface="Times New Roman" pitchFamily="18" charset="0"/>
                <a:cs typeface="Times New Roman" pitchFamily="18" charset="0"/>
              </a:rPr>
              <a:t>Администрация </a:t>
            </a:r>
          </a:p>
          <a:p>
            <a:pPr lvl="0" algn="ctr"/>
            <a:r>
              <a:rPr lang="ru-RU" sz="1600" b="1" dirty="0">
                <a:solidFill>
                  <a:srgbClr val="C00000"/>
                </a:solidFill>
                <a:latin typeface="Times New Roman" pitchFamily="18" charset="0"/>
                <a:cs typeface="Times New Roman" pitchFamily="18" charset="0"/>
              </a:rPr>
              <a:t>муниципального района</a:t>
            </a:r>
          </a:p>
        </p:txBody>
      </p:sp>
      <p:sp>
        <p:nvSpPr>
          <p:cNvPr id="7" name="Прямоугольник 6"/>
          <p:cNvSpPr/>
          <p:nvPr/>
        </p:nvSpPr>
        <p:spPr>
          <a:xfrm>
            <a:off x="3919317" y="3459049"/>
            <a:ext cx="4572000" cy="954107"/>
          </a:xfrm>
          <a:prstGeom prst="rect">
            <a:avLst/>
          </a:prstGeom>
          <a:solidFill>
            <a:schemeClr val="accent3">
              <a:lumMod val="20000"/>
              <a:lumOff val="80000"/>
            </a:schemeClr>
          </a:solidFill>
          <a:ln>
            <a:solidFill>
              <a:srgbClr val="00B050"/>
            </a:solidFill>
          </a:ln>
        </p:spPr>
        <p:txBody>
          <a:bodyPr wrap="square">
            <a:spAutoFit/>
          </a:bodyPr>
          <a:lstStyle/>
          <a:p>
            <a:pPr lvl="0" algn="ctr"/>
            <a:r>
              <a:rPr lang="ru-RU" sz="1400" dirty="0">
                <a:latin typeface="Times New Roman" pitchFamily="18" charset="0"/>
                <a:cs typeface="Times New Roman" pitchFamily="18" charset="0"/>
              </a:rPr>
              <a:t>У</a:t>
            </a:r>
            <a:r>
              <a:rPr lang="ru-RU" sz="1400" dirty="0" smtClean="0">
                <a:latin typeface="Times New Roman" pitchFamily="18" charset="0"/>
                <a:cs typeface="Times New Roman" pitchFamily="18" charset="0"/>
              </a:rPr>
              <a:t>величение неналоговых доходов от пользования и распоряжения муниципальными земельными участками, право государственной собственности на которые  не разграничено.</a:t>
            </a:r>
            <a:endParaRPr lang="ru-RU" sz="1400" dirty="0">
              <a:latin typeface="Times New Roman" pitchFamily="18" charset="0"/>
              <a:cs typeface="Times New Roman" pitchFamily="18" charset="0"/>
            </a:endParaRPr>
          </a:p>
        </p:txBody>
      </p:sp>
      <p:sp>
        <p:nvSpPr>
          <p:cNvPr id="8" name="Прямоугольник 7"/>
          <p:cNvSpPr/>
          <p:nvPr/>
        </p:nvSpPr>
        <p:spPr>
          <a:xfrm>
            <a:off x="1085601" y="3628327"/>
            <a:ext cx="2406279" cy="615553"/>
          </a:xfrm>
          <a:prstGeom prst="rect">
            <a:avLst/>
          </a:prstGeom>
          <a:solidFill>
            <a:schemeClr val="accent3">
              <a:lumMod val="20000"/>
              <a:lumOff val="80000"/>
            </a:schemeClr>
          </a:solidFill>
          <a:ln>
            <a:solidFill>
              <a:srgbClr val="00B050"/>
            </a:solidFill>
          </a:ln>
        </p:spPr>
        <p:txBody>
          <a:bodyPr wrap="square">
            <a:spAutoFit/>
          </a:bodyPr>
          <a:lstStyle/>
          <a:p>
            <a:pPr lvl="0" algn="ctr"/>
            <a:r>
              <a:rPr lang="ru-RU" sz="1600" b="1" dirty="0" smtClean="0">
                <a:solidFill>
                  <a:srgbClr val="C00000"/>
                </a:solidFill>
                <a:latin typeface="Times New Roman" pitchFamily="18" charset="0"/>
                <a:cs typeface="Times New Roman" pitchFamily="18" charset="0"/>
              </a:rPr>
              <a:t>Администраторы</a:t>
            </a:r>
            <a:r>
              <a:rPr lang="ru-RU" b="1" dirty="0" smtClean="0">
                <a:solidFill>
                  <a:srgbClr val="C0000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доходов</a:t>
            </a:r>
            <a:endParaRPr lang="ru-RU" sz="1600" b="1" dirty="0">
              <a:solidFill>
                <a:srgbClr val="C00000"/>
              </a:solidFill>
              <a:latin typeface="Times New Roman" pitchFamily="18" charset="0"/>
              <a:cs typeface="Times New Roman" pitchFamily="18" charset="0"/>
            </a:endParaRPr>
          </a:p>
        </p:txBody>
      </p:sp>
      <p:sp>
        <p:nvSpPr>
          <p:cNvPr id="9" name="Прямоугольник 8"/>
          <p:cNvSpPr/>
          <p:nvPr/>
        </p:nvSpPr>
        <p:spPr>
          <a:xfrm>
            <a:off x="3851920" y="2321003"/>
            <a:ext cx="4572000" cy="738664"/>
          </a:xfrm>
          <a:prstGeom prst="rect">
            <a:avLst/>
          </a:prstGeom>
          <a:solidFill>
            <a:schemeClr val="accent3">
              <a:lumMod val="20000"/>
              <a:lumOff val="80000"/>
            </a:schemeClr>
          </a:solidFill>
          <a:ln>
            <a:solidFill>
              <a:srgbClr val="00B050"/>
            </a:solidFill>
          </a:ln>
        </p:spPr>
        <p:txBody>
          <a:bodyPr wrap="square">
            <a:spAutoFit/>
          </a:bodyPr>
          <a:lstStyle/>
          <a:p>
            <a:pPr lvl="0"/>
            <a:r>
              <a:rPr lang="ru-RU" sz="1400" dirty="0" smtClean="0">
                <a:latin typeface="Times New Roman" pitchFamily="18" charset="0"/>
                <a:cs typeface="Times New Roman" pitchFamily="18" charset="0"/>
              </a:rPr>
              <a:t>* Работа </a:t>
            </a:r>
            <a:r>
              <a:rPr lang="ru-RU" sz="1400" dirty="0">
                <a:latin typeface="Times New Roman" pitchFamily="18" charset="0"/>
                <a:cs typeface="Times New Roman" pitchFamily="18" charset="0"/>
              </a:rPr>
              <a:t>с </a:t>
            </a:r>
            <a:r>
              <a:rPr lang="ru-RU" sz="1400" dirty="0" smtClean="0">
                <a:latin typeface="Times New Roman" pitchFamily="18" charset="0"/>
                <a:cs typeface="Times New Roman" pitchFamily="18" charset="0"/>
              </a:rPr>
              <a:t>должниками</a:t>
            </a:r>
            <a:endParaRPr lang="ru-RU" sz="1400" dirty="0">
              <a:latin typeface="Times New Roman" pitchFamily="18" charset="0"/>
              <a:cs typeface="Times New Roman" pitchFamily="18" charset="0"/>
            </a:endParaRPr>
          </a:p>
          <a:p>
            <a:pPr lvl="0"/>
            <a:r>
              <a:rPr lang="ru-RU" sz="1400" dirty="0" smtClean="0">
                <a:latin typeface="Times New Roman" pitchFamily="18" charset="0"/>
                <a:cs typeface="Times New Roman" pitchFamily="18" charset="0"/>
              </a:rPr>
              <a:t>* Организация </a:t>
            </a:r>
            <a:r>
              <a:rPr lang="ru-RU" sz="1400" dirty="0">
                <a:latin typeface="Times New Roman" pitchFamily="18" charset="0"/>
                <a:cs typeface="Times New Roman" pitchFamily="18" charset="0"/>
              </a:rPr>
              <a:t>и проведение инвентаризации муниципального имущества </a:t>
            </a:r>
          </a:p>
        </p:txBody>
      </p:sp>
      <p:sp>
        <p:nvSpPr>
          <p:cNvPr id="10" name="Прямоугольник 9"/>
          <p:cNvSpPr/>
          <p:nvPr/>
        </p:nvSpPr>
        <p:spPr>
          <a:xfrm>
            <a:off x="611560" y="5538718"/>
            <a:ext cx="3672408" cy="338554"/>
          </a:xfrm>
          <a:prstGeom prst="rect">
            <a:avLst/>
          </a:prstGeom>
          <a:solidFill>
            <a:schemeClr val="accent2">
              <a:lumMod val="20000"/>
              <a:lumOff val="80000"/>
            </a:schemeClr>
          </a:solidFill>
          <a:ln>
            <a:solidFill>
              <a:schemeClr val="accent3">
                <a:lumMod val="60000"/>
                <a:lumOff val="40000"/>
              </a:schemeClr>
            </a:solidFill>
          </a:ln>
          <a:effectLst>
            <a:innerShdw blurRad="114300">
              <a:prstClr val="black"/>
            </a:innerShdw>
          </a:effectLst>
        </p:spPr>
        <p:txBody>
          <a:bodyPr wrap="square">
            <a:spAutoFit/>
          </a:bodyPr>
          <a:lstStyle/>
          <a:p>
            <a:r>
              <a:rPr lang="ru-RU" sz="1600" b="1" dirty="0" smtClean="0">
                <a:solidFill>
                  <a:srgbClr val="C00000"/>
                </a:solidFill>
                <a:latin typeface="Times New Roman" pitchFamily="18" charset="0"/>
                <a:cs typeface="Times New Roman" pitchFamily="18" charset="0"/>
              </a:rPr>
              <a:t>Информационное </a:t>
            </a:r>
            <a:r>
              <a:rPr lang="ru-RU" sz="1600" b="1" dirty="0">
                <a:solidFill>
                  <a:srgbClr val="C00000"/>
                </a:solidFill>
                <a:latin typeface="Times New Roman" pitchFamily="18" charset="0"/>
                <a:cs typeface="Times New Roman" pitchFamily="18" charset="0"/>
              </a:rPr>
              <a:t>сопровождение</a:t>
            </a:r>
          </a:p>
        </p:txBody>
      </p:sp>
      <p:sp>
        <p:nvSpPr>
          <p:cNvPr id="11" name="Прямоугольник 10"/>
          <p:cNvSpPr/>
          <p:nvPr/>
        </p:nvSpPr>
        <p:spPr>
          <a:xfrm>
            <a:off x="4644008" y="5188113"/>
            <a:ext cx="4320480" cy="977191"/>
          </a:xfrm>
          <a:prstGeom prst="rect">
            <a:avLst/>
          </a:prstGeom>
          <a:solidFill>
            <a:schemeClr val="accent2">
              <a:lumMod val="20000"/>
              <a:lumOff val="80000"/>
            </a:schemeClr>
          </a:solidFill>
          <a:ln>
            <a:solidFill>
              <a:schemeClr val="accent3">
                <a:lumMod val="60000"/>
                <a:lumOff val="40000"/>
              </a:schemeClr>
            </a:solidFill>
          </a:ln>
          <a:effectLst>
            <a:innerShdw blurRad="114300">
              <a:prstClr val="black"/>
            </a:innerShdw>
          </a:effectLst>
        </p:spPr>
        <p:txBody>
          <a:bodyPr wrap="square">
            <a:spAutoFit/>
          </a:bodyPr>
          <a:lstStyle/>
          <a:p>
            <a:pPr algn="ctr">
              <a:lnSpc>
                <a:spcPts val="2340"/>
              </a:lnSpc>
              <a:defRPr/>
            </a:pPr>
            <a:r>
              <a:rPr lang="ru-RU" sz="1400" dirty="0">
                <a:latin typeface="Times New Roman" pitchFamily="18" charset="0"/>
                <a:cs typeface="Times New Roman" pitchFamily="18" charset="0"/>
              </a:rPr>
              <a:t>«налоги надо платить», </a:t>
            </a:r>
            <a:endParaRPr lang="ru-RU" sz="1400" dirty="0" smtClean="0">
              <a:latin typeface="Times New Roman" pitchFamily="18" charset="0"/>
              <a:cs typeface="Times New Roman" pitchFamily="18" charset="0"/>
            </a:endParaRPr>
          </a:p>
          <a:p>
            <a:pPr algn="ctr">
              <a:lnSpc>
                <a:spcPts val="2340"/>
              </a:lnSpc>
              <a:defRPr/>
            </a:pPr>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стыдно не платить налоги</a:t>
            </a:r>
            <a:r>
              <a:rPr lang="ru-RU" sz="1400" dirty="0" smtClean="0">
                <a:latin typeface="Times New Roman" pitchFamily="18" charset="0"/>
                <a:cs typeface="Times New Roman" pitchFamily="18" charset="0"/>
              </a:rPr>
              <a:t>»</a:t>
            </a:r>
          </a:p>
          <a:p>
            <a:pPr algn="ctr">
              <a:lnSpc>
                <a:spcPts val="2340"/>
              </a:lnSpc>
              <a:defRPr/>
            </a:pPr>
            <a:r>
              <a:rPr lang="ru-RU" sz="1400" dirty="0" smtClean="0">
                <a:latin typeface="Times New Roman" pitchFamily="18" charset="0"/>
                <a:cs typeface="Times New Roman" pitchFamily="18" charset="0"/>
              </a:rPr>
              <a:t>«платить налоги- обязанность каждого гражданина»</a:t>
            </a:r>
            <a:endParaRPr lang="ru-RU" sz="1400" dirty="0">
              <a:latin typeface="Times New Roman" pitchFamily="18" charset="0"/>
              <a:cs typeface="Times New Roman" pitchFamily="18" charset="0"/>
            </a:endParaRPr>
          </a:p>
        </p:txBody>
      </p:sp>
      <p:sp>
        <p:nvSpPr>
          <p:cNvPr id="12" name="Прямоугольник 11"/>
          <p:cNvSpPr/>
          <p:nvPr/>
        </p:nvSpPr>
        <p:spPr>
          <a:xfrm>
            <a:off x="2699792" y="6279703"/>
            <a:ext cx="3744416" cy="461665"/>
          </a:xfrm>
          <a:prstGeom prst="rect">
            <a:avLst/>
          </a:prstGeom>
          <a:solidFill>
            <a:schemeClr val="accent2">
              <a:lumMod val="20000"/>
              <a:lumOff val="80000"/>
            </a:schemeClr>
          </a:solidFill>
          <a:ln>
            <a:solidFill>
              <a:srgbClr val="00B050"/>
            </a:solidFill>
          </a:ln>
          <a:effectLst>
            <a:innerShdw blurRad="114300">
              <a:prstClr val="black"/>
            </a:innerShdw>
          </a:effectLst>
        </p:spPr>
        <p:txBody>
          <a:bodyPr wrap="square">
            <a:spAutoFit/>
          </a:bodyPr>
          <a:lstStyle/>
          <a:p>
            <a:pPr algn="ctr"/>
            <a:r>
              <a:rPr lang="ru-RU" sz="1200" dirty="0" smtClean="0">
                <a:latin typeface="Times New Roman" pitchFamily="18" charset="0"/>
                <a:cs typeface="Times New Roman" pitchFamily="18" charset="0"/>
              </a:rPr>
              <a:t>Развивать </a:t>
            </a:r>
            <a:r>
              <a:rPr lang="ru-RU" sz="1200" dirty="0">
                <a:latin typeface="Times New Roman" pitchFamily="18" charset="0"/>
                <a:cs typeface="Times New Roman" pitchFamily="18" charset="0"/>
              </a:rPr>
              <a:t>социального партнерства («шефство») </a:t>
            </a:r>
            <a:r>
              <a:rPr lang="ru-RU" sz="1200" dirty="0" smtClean="0">
                <a:latin typeface="Times New Roman" pitchFamily="18" charset="0"/>
                <a:cs typeface="Times New Roman" pitchFamily="18" charset="0"/>
              </a:rPr>
              <a:t> </a:t>
            </a:r>
          </a:p>
          <a:p>
            <a:pPr algn="ctr"/>
            <a:r>
              <a:rPr lang="ru-RU" sz="1200" dirty="0" smtClean="0">
                <a:latin typeface="Times New Roman" pitchFamily="18" charset="0"/>
                <a:cs typeface="Times New Roman" pitchFamily="18" charset="0"/>
              </a:rPr>
              <a:t>с </a:t>
            </a:r>
            <a:r>
              <a:rPr lang="ru-RU" sz="1200" dirty="0">
                <a:latin typeface="Times New Roman" pitchFamily="18" charset="0"/>
                <a:cs typeface="Times New Roman" pitchFamily="18" charset="0"/>
              </a:rPr>
              <a:t>Газпромом, Лукойлом, </a:t>
            </a:r>
            <a:r>
              <a:rPr lang="ru-RU" sz="1200" dirty="0" smtClean="0">
                <a:latin typeface="Times New Roman" pitchFamily="18" charset="0"/>
                <a:cs typeface="Times New Roman" pitchFamily="18" charset="0"/>
              </a:rPr>
              <a:t>Стройдвором и др.</a:t>
            </a:r>
            <a:endParaRPr lang="ru-RU" sz="1200" dirty="0">
              <a:latin typeface="Times New Roman" pitchFamily="18" charset="0"/>
              <a:cs typeface="Times New Roman" pitchFamily="18" charset="0"/>
            </a:endParaRPr>
          </a:p>
        </p:txBody>
      </p:sp>
      <p:sp>
        <p:nvSpPr>
          <p:cNvPr id="14" name="Прямоугольник 13"/>
          <p:cNvSpPr/>
          <p:nvPr/>
        </p:nvSpPr>
        <p:spPr>
          <a:xfrm>
            <a:off x="2727122" y="4725144"/>
            <a:ext cx="2664296" cy="369332"/>
          </a:xfrm>
          <a:prstGeom prst="rect">
            <a:avLst/>
          </a:prstGeom>
          <a:solidFill>
            <a:schemeClr val="accent6">
              <a:lumMod val="20000"/>
              <a:lumOff val="80000"/>
            </a:schemeClr>
          </a:solidFill>
          <a:ln>
            <a:solidFill>
              <a:srgbClr val="00B050"/>
            </a:solidFill>
          </a:ln>
          <a:effectLst>
            <a:innerShdw blurRad="114300">
              <a:prstClr val="black"/>
            </a:innerShdw>
          </a:effectLst>
        </p:spPr>
        <p:txBody>
          <a:bodyPr wrap="square">
            <a:spAutoFit/>
          </a:bodyPr>
          <a:lstStyle/>
          <a:p>
            <a:pPr algn="ctr"/>
            <a:r>
              <a:rPr lang="ru-RU" b="1" dirty="0" smtClean="0">
                <a:solidFill>
                  <a:srgbClr val="C00000"/>
                </a:solidFill>
                <a:latin typeface="Times New Roman" pitchFamily="18" charset="0"/>
                <a:cs typeface="Times New Roman" pitchFamily="18" charset="0"/>
              </a:rPr>
              <a:t>Необходимо</a:t>
            </a:r>
            <a:r>
              <a:rPr lang="ru-RU" dirty="0" smtClean="0">
                <a:solidFill>
                  <a:srgbClr val="C00000"/>
                </a:solidFill>
                <a:latin typeface="Times New Roman" pitchFamily="18" charset="0"/>
                <a:cs typeface="Times New Roman" pitchFamily="18" charset="0"/>
              </a:rPr>
              <a:t>:</a:t>
            </a:r>
            <a:endParaRPr lang="ru-RU" dirty="0">
              <a:solidFill>
                <a:srgbClr val="C00000"/>
              </a:solidFill>
              <a:latin typeface="Times New Roman" pitchFamily="18" charset="0"/>
              <a:cs typeface="Times New Roman" pitchFamily="18" charset="0"/>
            </a:endParaRPr>
          </a:p>
        </p:txBody>
      </p:sp>
      <p:sp>
        <p:nvSpPr>
          <p:cNvPr id="2" name="Стрелка вправо 1"/>
          <p:cNvSpPr/>
          <p:nvPr/>
        </p:nvSpPr>
        <p:spPr>
          <a:xfrm>
            <a:off x="4355976" y="5562948"/>
            <a:ext cx="274594" cy="242316"/>
          </a:xfrm>
          <a:prstGeom prst="rightArrow">
            <a:avLst/>
          </a:prstGeom>
          <a:solidFill>
            <a:schemeClr val="accent2">
              <a:lumMod val="20000"/>
              <a:lumOff val="80000"/>
            </a:schemeClr>
          </a:solidFill>
          <a:ln>
            <a:solidFill>
              <a:schemeClr val="accent3">
                <a:lumMod val="40000"/>
                <a:lumOff val="6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10" y="116632"/>
            <a:ext cx="273630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9015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xfrm>
            <a:off x="1033264" y="127085"/>
            <a:ext cx="7427168" cy="830997"/>
          </a:xfrm>
          <a:prstGeom prst="rect">
            <a:avLst/>
          </a:prstGeom>
          <a:solidFill>
            <a:srgbClr val="E1EBCD"/>
          </a:solidFill>
        </p:spPr>
        <p:txBody>
          <a:bodyPr wrap="square" rtlCol="0">
            <a:spAutoFit/>
          </a:bodyPr>
          <a:lstStyle/>
          <a:p>
            <a:pPr algn="ctr"/>
            <a:r>
              <a:rPr lang="ru-RU" sz="4800" b="1" dirty="0" smtClean="0">
                <a:ln w="18415" cmpd="sng">
                  <a:solidFill>
                    <a:srgbClr val="FFFFFF"/>
                  </a:solidFill>
                  <a:prstDash val="solid"/>
                </a:ln>
                <a:solidFill>
                  <a:srgbClr val="C00000"/>
                </a:solidFill>
                <a:effectLst/>
                <a:latin typeface="Times New Roman" pitchFamily="18" charset="0"/>
                <a:cs typeface="Times New Roman" pitchFamily="18" charset="0"/>
              </a:rPr>
              <a:t>Наши контакты:</a:t>
            </a:r>
            <a:endParaRPr lang="ru-RU" sz="4800" b="1" dirty="0">
              <a:ln w="18415" cmpd="sng">
                <a:solidFill>
                  <a:srgbClr val="FFFFFF"/>
                </a:solidFill>
                <a:prstDash val="solid"/>
              </a:ln>
              <a:solidFill>
                <a:srgbClr val="C00000"/>
              </a:solidFill>
              <a:effectLst/>
              <a:latin typeface="Times New Roman" pitchFamily="18" charset="0"/>
              <a:cs typeface="Times New Roman" pitchFamily="18" charset="0"/>
            </a:endParaRPr>
          </a:p>
        </p:txBody>
      </p:sp>
      <p:grpSp>
        <p:nvGrpSpPr>
          <p:cNvPr id="6" name="Группа 5"/>
          <p:cNvGrpSpPr/>
          <p:nvPr/>
        </p:nvGrpSpPr>
        <p:grpSpPr>
          <a:xfrm>
            <a:off x="2114312" y="2276872"/>
            <a:ext cx="4953188" cy="387282"/>
            <a:chOff x="1023452" y="764843"/>
            <a:chExt cx="4953188" cy="387282"/>
          </a:xfrm>
          <a:scene3d>
            <a:camera prst="orthographicFront"/>
            <a:lightRig rig="threePt" dir="t">
              <a:rot lat="0" lon="0" rev="7500000"/>
            </a:lightRig>
          </a:scene3d>
        </p:grpSpPr>
        <p:sp>
          <p:nvSpPr>
            <p:cNvPr id="7" name="Скругленный прямоугольник 6"/>
            <p:cNvSpPr/>
            <p:nvPr/>
          </p:nvSpPr>
          <p:spPr>
            <a:xfrm rot="10800000" flipV="1">
              <a:off x="1023452" y="764843"/>
              <a:ext cx="4953188" cy="387282"/>
            </a:xfrm>
            <a:prstGeom prst="roundRect">
              <a:avLst/>
            </a:prstGeom>
          </p:spPr>
          <p:style>
            <a:lnRef idx="0">
              <a:schemeClr val="accent3"/>
            </a:lnRef>
            <a:fillRef idx="3">
              <a:schemeClr val="accent3"/>
            </a:fillRef>
            <a:effectRef idx="3">
              <a:schemeClr val="accent3"/>
            </a:effectRef>
            <a:fontRef idx="minor">
              <a:schemeClr val="lt1"/>
            </a:fontRef>
          </p:style>
        </p:sp>
        <p:sp>
          <p:nvSpPr>
            <p:cNvPr id="8" name="Скругленный прямоугольник 4"/>
            <p:cNvSpPr/>
            <p:nvPr/>
          </p:nvSpPr>
          <p:spPr>
            <a:xfrm>
              <a:off x="1042358" y="783749"/>
              <a:ext cx="4915376" cy="349470"/>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r>
                <a:rPr lang="ru-RU" b="1" dirty="0" smtClean="0">
                  <a:solidFill>
                    <a:srgbClr val="7030A0"/>
                  </a:solidFill>
                </a:rPr>
                <a:t>Адрес управления</a:t>
              </a:r>
              <a:r>
                <a:rPr lang="ru-RU" b="1" dirty="0" smtClean="0">
                  <a:solidFill>
                    <a:prstClr val="white"/>
                  </a:solidFill>
                </a:rPr>
                <a:t>:</a:t>
              </a:r>
              <a:endParaRPr lang="ru-RU" b="1" dirty="0">
                <a:solidFill>
                  <a:prstClr val="white"/>
                </a:solidFill>
              </a:endParaRPr>
            </a:p>
          </p:txBody>
        </p:sp>
      </p:grpSp>
      <p:grpSp>
        <p:nvGrpSpPr>
          <p:cNvPr id="9" name="Группа 8"/>
          <p:cNvGrpSpPr/>
          <p:nvPr/>
        </p:nvGrpSpPr>
        <p:grpSpPr>
          <a:xfrm>
            <a:off x="1187624" y="2745311"/>
            <a:ext cx="6996187" cy="1077300"/>
            <a:chOff x="0" y="828968"/>
            <a:chExt cx="7215237" cy="1077300"/>
          </a:xfrm>
          <a:scene3d>
            <a:camera prst="orthographicFront">
              <a:rot lat="0" lon="0" rev="0"/>
            </a:camera>
            <a:lightRig rig="soft" dir="t">
              <a:rot lat="0" lon="0" rev="0"/>
            </a:lightRig>
          </a:scene3d>
        </p:grpSpPr>
        <p:sp>
          <p:nvSpPr>
            <p:cNvPr id="10" name="Прямоугольник 9"/>
            <p:cNvSpPr/>
            <p:nvPr/>
          </p:nvSpPr>
          <p:spPr>
            <a:xfrm>
              <a:off x="0" y="828968"/>
              <a:ext cx="7215237" cy="1077300"/>
            </a:xfrm>
            <a:prstGeom prst="rect">
              <a:avLst/>
            </a:prstGeom>
            <a:ln/>
          </p:spPr>
          <p:style>
            <a:lnRef idx="1">
              <a:schemeClr val="accent4"/>
            </a:lnRef>
            <a:fillRef idx="2">
              <a:schemeClr val="accent4"/>
            </a:fillRef>
            <a:effectRef idx="1">
              <a:schemeClr val="accent4"/>
            </a:effectRef>
            <a:fontRef idx="minor">
              <a:schemeClr val="dk1"/>
            </a:fontRef>
          </p:style>
        </p:sp>
        <p:sp>
          <p:nvSpPr>
            <p:cNvPr id="11" name="Прямоугольник 10"/>
            <p:cNvSpPr/>
            <p:nvPr/>
          </p:nvSpPr>
          <p:spPr>
            <a:xfrm>
              <a:off x="0" y="828968"/>
              <a:ext cx="7215237" cy="10773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559983" tIns="395732" rIns="559983" bIns="135128" numCol="1" spcCol="1270" anchor="t" anchorCtr="0">
              <a:noAutofit/>
            </a:bodyPr>
            <a:lstStyle/>
            <a:p>
              <a:pPr marL="171450" lvl="1" indent="-171450" defTabSz="844550">
                <a:lnSpc>
                  <a:spcPct val="90000"/>
                </a:lnSpc>
                <a:spcBef>
                  <a:spcPct val="0"/>
                </a:spcBef>
                <a:spcAft>
                  <a:spcPct val="15000"/>
                </a:spcAft>
                <a:buFontTx/>
                <a:buChar char="••"/>
              </a:pPr>
              <a:r>
                <a:rPr lang="ru-RU" sz="2000" dirty="0" smtClean="0">
                  <a:solidFill>
                    <a:prstClr val="black">
                      <a:hueOff val="0"/>
                      <a:satOff val="0"/>
                      <a:lumOff val="0"/>
                      <a:alphaOff val="0"/>
                    </a:prstClr>
                  </a:solidFill>
                  <a:latin typeface="Times New Roman" pitchFamily="18" charset="0"/>
                  <a:cs typeface="Times New Roman" pitchFamily="18" charset="0"/>
                </a:rPr>
                <a:t>369140 </a:t>
              </a:r>
              <a:r>
                <a:rPr lang="ru-RU" sz="2000" dirty="0" smtClean="0">
                  <a:solidFill>
                    <a:prstClr val="black">
                      <a:hueOff val="0"/>
                      <a:satOff val="0"/>
                      <a:lumOff val="0"/>
                      <a:alphaOff val="0"/>
                    </a:prstClr>
                  </a:solidFill>
                  <a:effectLst>
                    <a:outerShdw blurRad="38100" dist="38100" dir="2700000" algn="tl">
                      <a:srgbClr val="000000">
                        <a:alpha val="43137"/>
                      </a:srgbClr>
                    </a:outerShdw>
                  </a:effectLst>
                  <a:latin typeface="Times New Roman" pitchFamily="18" charset="0"/>
                  <a:cs typeface="Times New Roman" pitchFamily="18" charset="0"/>
                </a:rPr>
                <a:t>ст. Зеленчукская, ул. Первомайская, 129                                         Карачаево-Черкесская республика</a:t>
              </a:r>
              <a:endParaRPr lang="ru-RU" sz="2000" dirty="0">
                <a:solidFill>
                  <a:prstClr val="black">
                    <a:hueOff val="0"/>
                    <a:satOff val="0"/>
                    <a:lumOff val="0"/>
                    <a:alphaOff val="0"/>
                  </a:prstClr>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2" name="Группа 11"/>
          <p:cNvGrpSpPr/>
          <p:nvPr/>
        </p:nvGrpSpPr>
        <p:grpSpPr>
          <a:xfrm>
            <a:off x="1173187" y="4228999"/>
            <a:ext cx="6999213" cy="856185"/>
            <a:chOff x="0" y="2161478"/>
            <a:chExt cx="7215237" cy="807975"/>
          </a:xfrm>
          <a:scene3d>
            <a:camera prst="orthographicFront">
              <a:rot lat="0" lon="0" rev="0"/>
            </a:camera>
            <a:lightRig rig="soft" dir="t">
              <a:rot lat="0" lon="0" rev="0"/>
            </a:lightRig>
          </a:scene3d>
        </p:grpSpPr>
        <p:sp>
          <p:nvSpPr>
            <p:cNvPr id="13" name="Прямоугольник 12"/>
            <p:cNvSpPr/>
            <p:nvPr/>
          </p:nvSpPr>
          <p:spPr>
            <a:xfrm>
              <a:off x="0" y="2161478"/>
              <a:ext cx="7215237" cy="807975"/>
            </a:xfrm>
            <a:prstGeom prst="rect">
              <a:avLst/>
            </a:prstGeom>
            <a:ln/>
          </p:spPr>
          <p:style>
            <a:lnRef idx="1">
              <a:schemeClr val="accent4"/>
            </a:lnRef>
            <a:fillRef idx="2">
              <a:schemeClr val="accent4"/>
            </a:fillRef>
            <a:effectRef idx="1">
              <a:schemeClr val="accent4"/>
            </a:effectRef>
            <a:fontRef idx="minor">
              <a:schemeClr val="dk1"/>
            </a:fontRef>
          </p:style>
        </p:sp>
        <p:sp>
          <p:nvSpPr>
            <p:cNvPr id="14" name="Прямоугольник 13"/>
            <p:cNvSpPr/>
            <p:nvPr/>
          </p:nvSpPr>
          <p:spPr>
            <a:xfrm>
              <a:off x="0" y="2161478"/>
              <a:ext cx="7215237" cy="807975"/>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559983" tIns="395732" rIns="559983" bIns="135128" numCol="1" spcCol="1270" anchor="t" anchorCtr="0">
              <a:noAutofit/>
            </a:bodyPr>
            <a:lstStyle/>
            <a:p>
              <a:pPr marL="171450" lvl="1" indent="-171450" defTabSz="844550">
                <a:lnSpc>
                  <a:spcPct val="90000"/>
                </a:lnSpc>
                <a:spcBef>
                  <a:spcPct val="0"/>
                </a:spcBef>
                <a:spcAft>
                  <a:spcPct val="15000"/>
                </a:spcAft>
                <a:buFontTx/>
                <a:buChar char="••"/>
              </a:pPr>
              <a:r>
                <a:rPr lang="ru-RU" sz="2000" dirty="0" smtClean="0">
                  <a:solidFill>
                    <a:prstClr val="black">
                      <a:hueOff val="0"/>
                      <a:satOff val="0"/>
                      <a:lumOff val="0"/>
                      <a:alphaOff val="0"/>
                    </a:prstClr>
                  </a:solidFill>
                  <a:latin typeface="Times New Roman" pitchFamily="18" charset="0"/>
                  <a:cs typeface="Times New Roman" pitchFamily="18" charset="0"/>
                </a:rPr>
                <a:t>8(87878) 5-12-39;     </a:t>
              </a:r>
              <a:r>
                <a:rPr lang="en-US" sz="2000" dirty="0" smtClean="0">
                  <a:solidFill>
                    <a:prstClr val="black">
                      <a:hueOff val="0"/>
                      <a:satOff val="0"/>
                      <a:lumOff val="0"/>
                      <a:alphaOff val="0"/>
                    </a:prstClr>
                  </a:solidFill>
                  <a:latin typeface="Times New Roman" pitchFamily="18" charset="0"/>
                  <a:cs typeface="Times New Roman" pitchFamily="18" charset="0"/>
                </a:rPr>
                <a:t>zelfin</a:t>
              </a:r>
              <a:r>
                <a:rPr lang="ru-RU" sz="2000" dirty="0" smtClean="0">
                  <a:solidFill>
                    <a:prstClr val="black">
                      <a:hueOff val="0"/>
                      <a:satOff val="0"/>
                      <a:lumOff val="0"/>
                      <a:alphaOff val="0"/>
                    </a:prstClr>
                  </a:solidFill>
                  <a:latin typeface="Times New Roman" pitchFamily="18" charset="0"/>
                  <a:cs typeface="Times New Roman" pitchFamily="18" charset="0"/>
                </a:rPr>
                <a:t>@</a:t>
              </a:r>
              <a:r>
                <a:rPr lang="en-US" sz="2000" dirty="0" smtClean="0">
                  <a:solidFill>
                    <a:prstClr val="black">
                      <a:hueOff val="0"/>
                      <a:satOff val="0"/>
                      <a:lumOff val="0"/>
                      <a:alphaOff val="0"/>
                    </a:prstClr>
                  </a:solidFill>
                  <a:latin typeface="Times New Roman" pitchFamily="18" charset="0"/>
                  <a:cs typeface="Times New Roman" pitchFamily="18" charset="0"/>
                </a:rPr>
                <a:t>mail</a:t>
              </a:r>
              <a:r>
                <a:rPr lang="ru-RU" sz="2000" dirty="0" smtClean="0">
                  <a:solidFill>
                    <a:prstClr val="black">
                      <a:hueOff val="0"/>
                      <a:satOff val="0"/>
                      <a:lumOff val="0"/>
                      <a:alphaOff val="0"/>
                    </a:prstClr>
                  </a:solidFill>
                  <a:latin typeface="Times New Roman" pitchFamily="18" charset="0"/>
                  <a:cs typeface="Times New Roman" pitchFamily="18" charset="0"/>
                </a:rPr>
                <a:t>.</a:t>
              </a:r>
              <a:r>
                <a:rPr lang="en-US" sz="2000" dirty="0" smtClean="0">
                  <a:solidFill>
                    <a:prstClr val="black">
                      <a:hueOff val="0"/>
                      <a:satOff val="0"/>
                      <a:lumOff val="0"/>
                      <a:alphaOff val="0"/>
                    </a:prstClr>
                  </a:solidFill>
                  <a:latin typeface="Times New Roman" pitchFamily="18" charset="0"/>
                  <a:cs typeface="Times New Roman" pitchFamily="18" charset="0"/>
                </a:rPr>
                <a:t>ru</a:t>
              </a:r>
              <a:endParaRPr lang="ru-RU" sz="2000" dirty="0">
                <a:solidFill>
                  <a:prstClr val="black">
                    <a:hueOff val="0"/>
                    <a:satOff val="0"/>
                    <a:lumOff val="0"/>
                    <a:alphaOff val="0"/>
                  </a:prstClr>
                </a:solidFill>
                <a:latin typeface="Times New Roman" pitchFamily="18" charset="0"/>
                <a:cs typeface="Times New Roman" pitchFamily="18" charset="0"/>
              </a:endParaRPr>
            </a:p>
          </p:txBody>
        </p:sp>
      </p:grpSp>
      <p:grpSp>
        <p:nvGrpSpPr>
          <p:cNvPr id="15" name="Группа 14"/>
          <p:cNvGrpSpPr/>
          <p:nvPr/>
        </p:nvGrpSpPr>
        <p:grpSpPr>
          <a:xfrm>
            <a:off x="2123728" y="3861048"/>
            <a:ext cx="4763738" cy="327834"/>
            <a:chOff x="1068908" y="1917306"/>
            <a:chExt cx="4763738" cy="327834"/>
          </a:xfrm>
          <a:scene3d>
            <a:camera prst="orthographicFront"/>
            <a:lightRig rig="threePt" dir="t">
              <a:rot lat="0" lon="0" rev="7500000"/>
            </a:lightRig>
          </a:scene3d>
        </p:grpSpPr>
        <p:sp>
          <p:nvSpPr>
            <p:cNvPr id="16" name="Скругленный прямоугольник 15"/>
            <p:cNvSpPr/>
            <p:nvPr/>
          </p:nvSpPr>
          <p:spPr>
            <a:xfrm>
              <a:off x="1068908" y="1917306"/>
              <a:ext cx="4763738" cy="327834"/>
            </a:xfrm>
            <a:prstGeom prst="roundRect">
              <a:avLst/>
            </a:prstGeom>
          </p:spPr>
          <p:style>
            <a:lnRef idx="0">
              <a:schemeClr val="accent5"/>
            </a:lnRef>
            <a:fillRef idx="3">
              <a:schemeClr val="accent5"/>
            </a:fillRef>
            <a:effectRef idx="3">
              <a:schemeClr val="accent5"/>
            </a:effectRef>
            <a:fontRef idx="minor">
              <a:schemeClr val="lt1"/>
            </a:fontRef>
          </p:style>
        </p:sp>
        <p:sp>
          <p:nvSpPr>
            <p:cNvPr id="17" name="Скругленный прямоугольник 4"/>
            <p:cNvSpPr/>
            <p:nvPr/>
          </p:nvSpPr>
          <p:spPr>
            <a:xfrm>
              <a:off x="1084912" y="1933310"/>
              <a:ext cx="4731730" cy="295826"/>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90903" tIns="0" rIns="190903" bIns="0" numCol="1" spcCol="1270" anchor="ctr" anchorCtr="0">
              <a:noAutofit/>
            </a:bodyPr>
            <a:lstStyle/>
            <a:p>
              <a:pPr algn="ctr" defTabSz="755650">
                <a:lnSpc>
                  <a:spcPct val="90000"/>
                </a:lnSpc>
                <a:spcBef>
                  <a:spcPct val="0"/>
                </a:spcBef>
                <a:spcAft>
                  <a:spcPct val="35000"/>
                </a:spcAft>
              </a:pPr>
              <a:r>
                <a:rPr lang="ru-RU" sz="1700" dirty="0" smtClean="0">
                  <a:solidFill>
                    <a:prstClr val="white"/>
                  </a:solidFill>
                </a:rPr>
                <a:t>  </a:t>
              </a:r>
              <a:r>
                <a:rPr lang="ru-RU" sz="1600" dirty="0" smtClean="0">
                  <a:solidFill>
                    <a:srgbClr val="7030A0"/>
                  </a:solidFill>
                  <a:latin typeface="Times New Roman" pitchFamily="18" charset="0"/>
                  <a:cs typeface="Times New Roman" pitchFamily="18" charset="0"/>
                </a:rPr>
                <a:t>Тел/факс            Электронная почта</a:t>
              </a:r>
              <a:r>
                <a:rPr lang="ru-RU" sz="1600" dirty="0" smtClean="0">
                  <a:solidFill>
                    <a:srgbClr val="7030A0"/>
                  </a:solidFill>
                </a:rPr>
                <a:t>:</a:t>
              </a:r>
              <a:endParaRPr lang="ru-RU" sz="1600" dirty="0">
                <a:solidFill>
                  <a:srgbClr val="7030A0"/>
                </a:solidFill>
              </a:endParaRPr>
            </a:p>
          </p:txBody>
        </p:sp>
      </p:grpSp>
      <p:grpSp>
        <p:nvGrpSpPr>
          <p:cNvPr id="18" name="Группа 17"/>
          <p:cNvGrpSpPr/>
          <p:nvPr/>
        </p:nvGrpSpPr>
        <p:grpSpPr>
          <a:xfrm>
            <a:off x="1389211" y="1098329"/>
            <a:ext cx="6423149" cy="1008112"/>
            <a:chOff x="1055524" y="3093763"/>
            <a:chExt cx="4822607" cy="341878"/>
          </a:xfrm>
          <a:scene3d>
            <a:camera prst="orthographicFront"/>
            <a:lightRig rig="threePt" dir="t">
              <a:rot lat="0" lon="0" rev="7500000"/>
            </a:lightRig>
          </a:scene3d>
        </p:grpSpPr>
        <p:sp>
          <p:nvSpPr>
            <p:cNvPr id="19" name="Скругленный прямоугольник 18"/>
            <p:cNvSpPr/>
            <p:nvPr/>
          </p:nvSpPr>
          <p:spPr>
            <a:xfrm>
              <a:off x="1101009" y="3093763"/>
              <a:ext cx="4777122" cy="341878"/>
            </a:xfrm>
            <a:prstGeom prst="roundRect">
              <a:avLst/>
            </a:prstGeom>
          </p:spPr>
          <p:style>
            <a:lnRef idx="0">
              <a:schemeClr val="accent5"/>
            </a:lnRef>
            <a:fillRef idx="3">
              <a:schemeClr val="accent5"/>
            </a:fillRef>
            <a:effectRef idx="3">
              <a:schemeClr val="accent5"/>
            </a:effectRef>
            <a:fontRef idx="minor">
              <a:schemeClr val="lt1"/>
            </a:fontRef>
          </p:style>
        </p:sp>
        <p:sp>
          <p:nvSpPr>
            <p:cNvPr id="20" name="Скругленный прямоугольник 4"/>
            <p:cNvSpPr/>
            <p:nvPr/>
          </p:nvSpPr>
          <p:spPr>
            <a:xfrm>
              <a:off x="1055524" y="3127141"/>
              <a:ext cx="4760433" cy="308500"/>
            </a:xfrm>
            <a:prstGeom prst="rect">
              <a:avLst/>
            </a:prstGeom>
            <a:solidFill>
              <a:schemeClr val="accent4">
                <a:lumMod val="60000"/>
                <a:lumOff val="40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r>
                <a:rPr lang="ru-RU" sz="2800" b="1" dirty="0" smtClean="0">
                  <a:solidFill>
                    <a:srgbClr val="7030A0"/>
                  </a:solidFill>
                  <a:latin typeface="Times New Roman" pitchFamily="18" charset="0"/>
                  <a:cs typeface="Times New Roman" pitchFamily="18" charset="0"/>
                </a:rPr>
                <a:t>ФИНАНСОВОЕ УПРАВЛЕНИЕ</a:t>
              </a:r>
            </a:p>
            <a:p>
              <a:pPr algn="ctr" defTabSz="711200">
                <a:lnSpc>
                  <a:spcPct val="90000"/>
                </a:lnSpc>
                <a:spcBef>
                  <a:spcPct val="0"/>
                </a:spcBef>
                <a:spcAft>
                  <a:spcPct val="35000"/>
                </a:spcAft>
              </a:pPr>
              <a:r>
                <a:rPr lang="ru-RU"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Администрации Зеленчукского муниципального района</a:t>
              </a:r>
              <a:endParaRPr lang="ru-RU"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1" name="Группа 20"/>
          <p:cNvGrpSpPr/>
          <p:nvPr/>
        </p:nvGrpSpPr>
        <p:grpSpPr>
          <a:xfrm>
            <a:off x="971600" y="5501345"/>
            <a:ext cx="7344816" cy="951991"/>
            <a:chOff x="0" y="3371850"/>
            <a:chExt cx="7215237" cy="951991"/>
          </a:xfrm>
          <a:scene3d>
            <a:camera prst="orthographicFront">
              <a:rot lat="0" lon="0" rev="0"/>
            </a:camera>
            <a:lightRig rig="soft" dir="t">
              <a:rot lat="0" lon="0" rev="0"/>
            </a:lightRig>
          </a:scene3d>
        </p:grpSpPr>
        <p:sp>
          <p:nvSpPr>
            <p:cNvPr id="22" name="Прямоугольник 21"/>
            <p:cNvSpPr/>
            <p:nvPr/>
          </p:nvSpPr>
          <p:spPr>
            <a:xfrm>
              <a:off x="0" y="3371850"/>
              <a:ext cx="7215237" cy="951991"/>
            </a:xfrm>
            <a:prstGeom prst="rect">
              <a:avLst/>
            </a:prstGeom>
            <a:ln/>
          </p:spPr>
          <p:style>
            <a:lnRef idx="1">
              <a:schemeClr val="accent4"/>
            </a:lnRef>
            <a:fillRef idx="2">
              <a:schemeClr val="accent4"/>
            </a:fillRef>
            <a:effectRef idx="1">
              <a:schemeClr val="accent4"/>
            </a:effectRef>
            <a:fontRef idx="minor">
              <a:schemeClr val="dk1"/>
            </a:fontRef>
          </p:style>
        </p:sp>
        <p:sp>
          <p:nvSpPr>
            <p:cNvPr id="23" name="Прямоугольник 22"/>
            <p:cNvSpPr/>
            <p:nvPr/>
          </p:nvSpPr>
          <p:spPr>
            <a:xfrm>
              <a:off x="0" y="3371850"/>
              <a:ext cx="7215237" cy="951991"/>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559983" tIns="395732" rIns="559983" bIns="135128" numCol="1" spcCol="1270" anchor="t" anchorCtr="0">
              <a:noAutofit/>
            </a:bodyPr>
            <a:lstStyle/>
            <a:p>
              <a:pPr marL="171450" lvl="1" indent="-171450" defTabSz="844550">
                <a:spcBef>
                  <a:spcPct val="0"/>
                </a:spcBef>
                <a:spcAft>
                  <a:spcPct val="15000"/>
                </a:spcAft>
                <a:buFontTx/>
                <a:buChar char="••"/>
              </a:pPr>
              <a:r>
                <a:rPr lang="ru-RU" sz="1900" dirty="0" smtClean="0">
                  <a:solidFill>
                    <a:prstClr val="black">
                      <a:hueOff val="0"/>
                      <a:satOff val="0"/>
                      <a:lumOff val="0"/>
                      <a:alphaOff val="0"/>
                    </a:prstClr>
                  </a:solidFill>
                </a:rPr>
                <a:t> </a:t>
              </a:r>
              <a:r>
                <a:rPr lang="ru-RU" sz="1900" dirty="0" smtClean="0">
                  <a:solidFill>
                    <a:prstClr val="black">
                      <a:hueOff val="0"/>
                      <a:satOff val="0"/>
                      <a:lumOff val="0"/>
                      <a:alphaOff val="0"/>
                    </a:prstClr>
                  </a:solidFill>
                  <a:latin typeface="Times New Roman" pitchFamily="18" charset="0"/>
                  <a:cs typeface="Times New Roman" pitchFamily="18" charset="0"/>
                </a:rPr>
                <a:t>понедельник-пятница: </a:t>
              </a:r>
              <a:r>
                <a:rPr lang="ru-RU" sz="1600" dirty="0" smtClean="0">
                  <a:solidFill>
                    <a:prstClr val="black">
                      <a:hueOff val="0"/>
                      <a:satOff val="0"/>
                      <a:lumOff val="0"/>
                      <a:alphaOff val="0"/>
                    </a:prstClr>
                  </a:solidFill>
                  <a:effectLst>
                    <a:outerShdw blurRad="38100" dist="38100" dir="2700000" algn="tl">
                      <a:srgbClr val="000000">
                        <a:alpha val="43137"/>
                      </a:srgbClr>
                    </a:outerShdw>
                  </a:effectLst>
                  <a:latin typeface="Times New Roman" pitchFamily="18" charset="0"/>
                  <a:cs typeface="Times New Roman" pitchFamily="18" charset="0"/>
                </a:rPr>
                <a:t>с 8.00 до 16.30,  перерыв с 12.00 до 13.00</a:t>
              </a:r>
              <a:endParaRPr lang="ru-RU" sz="1600" dirty="0">
                <a:solidFill>
                  <a:prstClr val="black">
                    <a:hueOff val="0"/>
                    <a:satOff val="0"/>
                    <a:lumOff val="0"/>
                    <a:alphaOff val="0"/>
                  </a:prstClr>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26" name="Скругленный прямоугольник 4"/>
          <p:cNvSpPr/>
          <p:nvPr/>
        </p:nvSpPr>
        <p:spPr>
          <a:xfrm>
            <a:off x="2210689" y="5132168"/>
            <a:ext cx="4760433" cy="30850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endPar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7" name="Группа 26"/>
          <p:cNvGrpSpPr/>
          <p:nvPr/>
        </p:nvGrpSpPr>
        <p:grpSpPr>
          <a:xfrm>
            <a:off x="2150923" y="5136515"/>
            <a:ext cx="4777122" cy="341878"/>
            <a:chOff x="1055524" y="3110452"/>
            <a:chExt cx="4777122" cy="341878"/>
          </a:xfrm>
          <a:scene3d>
            <a:camera prst="orthographicFront"/>
            <a:lightRig rig="threePt" dir="t">
              <a:rot lat="0" lon="0" rev="7500000"/>
            </a:lightRig>
          </a:scene3d>
        </p:grpSpPr>
        <p:sp>
          <p:nvSpPr>
            <p:cNvPr id="28" name="Скругленный прямоугольник 27"/>
            <p:cNvSpPr/>
            <p:nvPr/>
          </p:nvSpPr>
          <p:spPr>
            <a:xfrm>
              <a:off x="1055524" y="3110452"/>
              <a:ext cx="4777122" cy="341878"/>
            </a:xfrm>
            <a:prstGeom prst="roundRect">
              <a:avLst/>
            </a:prstGeom>
          </p:spPr>
          <p:style>
            <a:lnRef idx="0">
              <a:schemeClr val="accent3"/>
            </a:lnRef>
            <a:fillRef idx="3">
              <a:schemeClr val="accent3"/>
            </a:fillRef>
            <a:effectRef idx="3">
              <a:schemeClr val="accent3"/>
            </a:effectRef>
            <a:fontRef idx="minor">
              <a:schemeClr val="lt1"/>
            </a:fontRef>
          </p:style>
        </p:sp>
        <p:sp>
          <p:nvSpPr>
            <p:cNvPr id="29" name="Скругленный прямоугольник 4"/>
            <p:cNvSpPr/>
            <p:nvPr/>
          </p:nvSpPr>
          <p:spPr>
            <a:xfrm>
              <a:off x="1055524" y="3127141"/>
              <a:ext cx="4760433" cy="308500"/>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90903" tIns="0" rIns="190903" bIns="0" numCol="1" spcCol="1270" anchor="ctr" anchorCtr="0">
              <a:noAutofit/>
            </a:bodyPr>
            <a:lstStyle/>
            <a:p>
              <a:pPr algn="ctr" defTabSz="711200">
                <a:lnSpc>
                  <a:spcPct val="90000"/>
                </a:lnSpc>
                <a:spcBef>
                  <a:spcPct val="0"/>
                </a:spcBef>
                <a:spcAft>
                  <a:spcPct val="35000"/>
                </a:spcAft>
              </a:pPr>
              <a:r>
                <a:rPr lang="ru-RU" sz="1600" dirty="0" smtClean="0">
                  <a:solidFill>
                    <a:srgbClr val="7030A0"/>
                  </a:solidFill>
                  <a:latin typeface="Times New Roman" pitchFamily="18" charset="0"/>
                  <a:cs typeface="Times New Roman" pitchFamily="18" charset="0"/>
                </a:rPr>
                <a:t>Часы работы:</a:t>
              </a:r>
              <a:endParaRPr lang="ru-RU" sz="1600" dirty="0">
                <a:solidFill>
                  <a:srgbClr val="7030A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3298996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04" y="158165"/>
            <a:ext cx="8856984"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https://100fotok.ru/wp-content/uploads/2019/04/Kartinka_Spasibo_za_vnimanie_dlya_prezentaciy_1-1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s://100fotok.ru/wp-content/uploads/2019/04/Kartinka_Spasibo_za_vnimanie_dlya_prezentaciy_1-1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https://100fotok.ru/wp-content/uploads/2019/04/Kartinka_Spasibo_za_vnimanie_dlya_prezentaciy_1-1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C:\Users\Savchenko\Desktop\%D1%81%D0%BF%D0%B0%D1%81%D0%B8%D0%B1%D0%BE %D0%B7%D0%B0 %D0%B2%D0%BD%D0%B8%D0%BC%D0%B0%D0%BD%D0%B8%D0%B5 %D0%B4%D0%BB%D1%8F %D0%BF%D1%80%D0%B5%D0%B7%D0%B5%D0%BD%D1%82%D0%B0%D1%86%D0%B8%D0%B8_ 2 %D1%82%D1%8B%D1%81 %D0%B8%D0%B7%D0%BE%D0%B1%D1%80%D0%B0%D0%B6%D0%B5%D0%BD%D0%B8%D0%B9 %D0%BD%D0%B0%D0%B9%D0%B4%D0%B5%D0%BD%D0%BE %D0%B2 %D0%AF%D0%BD%D0%B4%D0%B5%D0%BA%D1%81 %D0%9A%D0%B0%D1%80%D1%82%D0%B8%D0%BD%D0%BA%D0%B0%D1%85_files\Kartinka_Spasibo_za_vnimanie_dlya_prezentaciy_1-12.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C:\Users\Savchenko\Desktop\%D1%81%D0%BF%D0%B0%D1%81%D0%B8%D0%B1%D0%BE %D0%B7%D0%B0 %D0%B2%D0%BD%D0%B8%D0%BC%D0%B0%D0%BD%D0%B8%D0%B5 %D0%B4%D0%BB%D1%8F %D0%BF%D1%80%D0%B5%D0%B7%D0%B5%D0%BD%D1%82%D0%B0%D1%86%D0%B8%D0%B8_ 2 %D1%82%D1%8B%D1%81 %D0%B8%D0%B7%D0%BE%D0%B1%D1%80%D0%B0%D0%B6%D0%B5%D0%BD%D0%B8%D0%B9 %D0%BD%D0%B0%D0%B9%D0%B4%D0%B5%D0%BD%D0%BE %D0%B2 %D0%AF%D0%BD%D0%B4%D0%B5%D0%BA%D1%81 %D0%9A%D0%B0%D1%80%D1%82%D0%B8%D0%BD%D0%BA%D0%B0%D1%85_files\Kartinka_Spasibo_za_vnimanie_dlya_prezentaciy_1-12.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2" descr="C:\Users\Savchenko\Desktop\%D1%81%D0%BF%D0%B0%D1%81%D0%B8%D0%B1%D0%BE %D0%B7%D0%B0 %D0%B2%D0%BD%D0%B8%D0%BC%D0%B0%D0%BD%D0%B8%D0%B5 %D0%B4%D0%BB%D1%8F %D0%BF%D1%80%D0%B5%D0%B7%D0%B5%D0%BD%D1%82%D0%B0%D1%86%D0%B8%D0%B8_ 2 %D1%82%D1%8B%D1%81 %D0%B8%D0%B7%D0%BE%D0%B1%D1%80%D0%B0%D0%B6%D0%B5%D0%BD%D0%B8%D0%B9 %D0%BD%D0%B0%D0%B9%D0%B4%D0%B5%D0%BD%D0%BE %D0%B2 %D0%AF%D0%BD%D0%B4%D0%B5%D0%BA%D1%81 %D0%9A%D0%B0%D1%80%D1%82%D0%B8%D0%BD%D0%BA%D0%B0%D1%85_files\Kartinka_Spasibo_za_vnimanie_dlya_prezentaciy_1-12.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81" name="Picture 13" descr="C:\Users\Savchenko\Desktop\Kartinka_Spasibo_za_vnimanie_dlya_prezentaciy_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 y="-26589"/>
            <a:ext cx="9467188" cy="692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7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07" y="764704"/>
            <a:ext cx="8723675" cy="5262979"/>
          </a:xfrm>
          <a:prstGeom prst="rect">
            <a:avLst/>
          </a:prstGeom>
          <a:solidFill>
            <a:srgbClr val="E1EBCD"/>
          </a:solidFill>
          <a:ln>
            <a:solidFill>
              <a:schemeClr val="accent1"/>
            </a:solidFill>
          </a:ln>
        </p:spPr>
        <p:style>
          <a:lnRef idx="0">
            <a:scrgbClr r="0" g="0" b="0"/>
          </a:lnRef>
          <a:fillRef idx="1003">
            <a:schemeClr val="lt1"/>
          </a:fillRef>
          <a:effectRef idx="0">
            <a:scrgbClr r="0" g="0" b="0"/>
          </a:effectRef>
          <a:fontRef idx="major"/>
        </p:style>
        <p:txBody>
          <a:bodyPr wrap="square" rtlCol="0">
            <a:spAutoFit/>
          </a:bodyPr>
          <a:lstStyle/>
          <a:p>
            <a:pPr algn="just" defTabSz="685772">
              <a:buClrTx/>
              <a:buSzTx/>
            </a:pP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Дефицит </a:t>
            </a: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бюджета </a:t>
            </a: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200" dirty="0" smtClean="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превышение расходов бюджета над его доходами. </a:t>
            </a:r>
          </a:p>
          <a:p>
            <a:pPr algn="just" defTabSz="685772">
              <a:buClrTx/>
              <a:buSzTx/>
            </a:pP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Дотации -</a:t>
            </a:r>
            <a:r>
              <a:rPr lang="ru-RU" sz="1200" dirty="0" smtClean="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средства, предоставляемые на безвозмездной и безвозвратной основе </a:t>
            </a:r>
            <a:r>
              <a:rPr lang="ru-RU" sz="1200" dirty="0" smtClean="0">
                <a:solidFill>
                  <a:srgbClr val="002060"/>
                </a:solidFill>
                <a:latin typeface="Times New Roman" pitchFamily="18" charset="0"/>
                <a:cs typeface="Times New Roman" pitchFamily="18" charset="0"/>
              </a:rPr>
              <a:t>без </a:t>
            </a:r>
            <a:r>
              <a:rPr lang="ru-RU" sz="1200" dirty="0">
                <a:solidFill>
                  <a:srgbClr val="002060"/>
                </a:solidFill>
                <a:latin typeface="Times New Roman" pitchFamily="18" charset="0"/>
                <a:cs typeface="Times New Roman" pitchFamily="18" charset="0"/>
              </a:rPr>
              <a:t>установления направлений, целей и условий их использования, т.е. безвозмездная </a:t>
            </a:r>
            <a:r>
              <a:rPr lang="ru-RU" sz="1200" dirty="0" smtClean="0">
                <a:solidFill>
                  <a:srgbClr val="002060"/>
                </a:solidFill>
                <a:latin typeface="Times New Roman" pitchFamily="18" charset="0"/>
                <a:cs typeface="Times New Roman" pitchFamily="18" charset="0"/>
              </a:rPr>
              <a:t>помощь </a:t>
            </a:r>
            <a:r>
              <a:rPr lang="ru-RU" sz="1200" dirty="0">
                <a:solidFill>
                  <a:srgbClr val="002060"/>
                </a:solidFill>
                <a:latin typeface="Times New Roman" pitchFamily="18" charset="0"/>
                <a:cs typeface="Times New Roman" pitchFamily="18" charset="0"/>
              </a:rPr>
              <a:t>одного бюджета другому, которая может быть использована органами власти </a:t>
            </a:r>
            <a:r>
              <a:rPr lang="ru-RU" sz="1200" dirty="0" smtClean="0">
                <a:solidFill>
                  <a:srgbClr val="002060"/>
                </a:solidFill>
                <a:latin typeface="Times New Roman" pitchFamily="18" charset="0"/>
                <a:cs typeface="Times New Roman" pitchFamily="18" charset="0"/>
              </a:rPr>
              <a:t>соответствующего </a:t>
            </a:r>
            <a:r>
              <a:rPr lang="ru-RU" sz="1200" dirty="0">
                <a:solidFill>
                  <a:srgbClr val="002060"/>
                </a:solidFill>
                <a:latin typeface="Times New Roman" pitchFamily="18" charset="0"/>
                <a:cs typeface="Times New Roman" pitchFamily="18" charset="0"/>
              </a:rPr>
              <a:t>уровня на любые цели. Размер дотаций рассчитывается по </a:t>
            </a:r>
            <a:r>
              <a:rPr lang="ru-RU" sz="1200" dirty="0" smtClean="0">
                <a:solidFill>
                  <a:srgbClr val="002060"/>
                </a:solidFill>
                <a:latin typeface="Times New Roman" pitchFamily="18" charset="0"/>
                <a:cs typeface="Times New Roman" pitchFamily="18" charset="0"/>
              </a:rPr>
              <a:t> установленной </a:t>
            </a:r>
            <a:r>
              <a:rPr lang="ru-RU" sz="1200" dirty="0">
                <a:solidFill>
                  <a:srgbClr val="002060"/>
                </a:solidFill>
                <a:latin typeface="Times New Roman" pitchFamily="18" charset="0"/>
                <a:cs typeface="Times New Roman" pitchFamily="18" charset="0"/>
              </a:rPr>
              <a:t>методике. </a:t>
            </a:r>
          </a:p>
          <a:p>
            <a:pPr algn="just" defTabSz="685772">
              <a:buClrTx/>
              <a:buSzTx/>
            </a:pP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Казенное </a:t>
            </a: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учреждение </a:t>
            </a: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200" i="1" dirty="0" smtClean="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государственное (муниципальное) учреждение, </a:t>
            </a:r>
            <a:r>
              <a:rPr lang="ru-RU" sz="1200" dirty="0" smtClean="0">
                <a:solidFill>
                  <a:srgbClr val="002060"/>
                </a:solidFill>
                <a:latin typeface="Times New Roman" pitchFamily="18" charset="0"/>
                <a:cs typeface="Times New Roman" pitchFamily="18" charset="0"/>
              </a:rPr>
              <a:t>осуществляющее </a:t>
            </a:r>
            <a:r>
              <a:rPr lang="ru-RU" sz="1200" dirty="0">
                <a:solidFill>
                  <a:srgbClr val="002060"/>
                </a:solidFill>
                <a:latin typeface="Times New Roman" pitchFamily="18" charset="0"/>
                <a:cs typeface="Times New Roman" pitchFamily="18" charset="0"/>
              </a:rPr>
              <a:t>оказание государственных (муниципальных) услуг, выполнение работ и </a:t>
            </a:r>
            <a:r>
              <a:rPr lang="ru-RU" sz="1200" dirty="0" smtClean="0">
                <a:solidFill>
                  <a:srgbClr val="002060"/>
                </a:solidFill>
                <a:latin typeface="Times New Roman" pitchFamily="18" charset="0"/>
                <a:cs typeface="Times New Roman" pitchFamily="18" charset="0"/>
              </a:rPr>
              <a:t>(</a:t>
            </a:r>
            <a:r>
              <a:rPr lang="ru-RU" sz="1200" dirty="0">
                <a:solidFill>
                  <a:srgbClr val="002060"/>
                </a:solidFill>
                <a:latin typeface="Times New Roman" pitchFamily="18" charset="0"/>
                <a:cs typeface="Times New Roman" pitchFamily="18" charset="0"/>
              </a:rPr>
              <a:t>или) исполнение государственных (муниципальных) функций в целях обеспечения </a:t>
            </a:r>
            <a:r>
              <a:rPr lang="ru-RU" sz="1200" dirty="0" smtClean="0">
                <a:solidFill>
                  <a:srgbClr val="002060"/>
                </a:solidFill>
                <a:latin typeface="Times New Roman" pitchFamily="18" charset="0"/>
                <a:cs typeface="Times New Roman" pitchFamily="18" charset="0"/>
              </a:rPr>
              <a:t>реализации  </a:t>
            </a:r>
            <a:r>
              <a:rPr lang="ru-RU" sz="1200" dirty="0">
                <a:solidFill>
                  <a:srgbClr val="002060"/>
                </a:solidFill>
                <a:latin typeface="Times New Roman" pitchFamily="18" charset="0"/>
                <a:cs typeface="Times New Roman" pitchFamily="18" charset="0"/>
              </a:rPr>
              <a:t>предусмотренных законодательством Российской Федерации полномочий </a:t>
            </a:r>
            <a:r>
              <a:rPr lang="ru-RU" sz="1200" dirty="0" smtClean="0">
                <a:solidFill>
                  <a:srgbClr val="002060"/>
                </a:solidFill>
                <a:latin typeface="Times New Roman" pitchFamily="18" charset="0"/>
                <a:cs typeface="Times New Roman" pitchFamily="18" charset="0"/>
              </a:rPr>
              <a:t>органов </a:t>
            </a:r>
            <a:r>
              <a:rPr lang="ru-RU" sz="1200" dirty="0">
                <a:solidFill>
                  <a:srgbClr val="002060"/>
                </a:solidFill>
                <a:latin typeface="Times New Roman" pitchFamily="18" charset="0"/>
                <a:cs typeface="Times New Roman" pitchFamily="18" charset="0"/>
              </a:rPr>
              <a:t>государственной власти или органов местного самоуправления, финансовое </a:t>
            </a:r>
            <a:r>
              <a:rPr lang="ru-RU" sz="1200" dirty="0" smtClean="0">
                <a:solidFill>
                  <a:srgbClr val="002060"/>
                </a:solidFill>
                <a:latin typeface="Times New Roman" pitchFamily="18" charset="0"/>
                <a:cs typeface="Times New Roman" pitchFamily="18" charset="0"/>
              </a:rPr>
              <a:t>обеспечение </a:t>
            </a:r>
            <a:r>
              <a:rPr lang="ru-RU" sz="1200" dirty="0">
                <a:solidFill>
                  <a:srgbClr val="002060"/>
                </a:solidFill>
                <a:latin typeface="Times New Roman" pitchFamily="18" charset="0"/>
                <a:cs typeface="Times New Roman" pitchFamily="18" charset="0"/>
              </a:rPr>
              <a:t>деятельности которого осуществляется за счет средств соответствующего </a:t>
            </a:r>
            <a:r>
              <a:rPr lang="ru-RU" sz="1200" dirty="0" smtClean="0">
                <a:solidFill>
                  <a:srgbClr val="002060"/>
                </a:solidFill>
                <a:latin typeface="Times New Roman" pitchFamily="18" charset="0"/>
                <a:cs typeface="Times New Roman" pitchFamily="18" charset="0"/>
              </a:rPr>
              <a:t>бюджета </a:t>
            </a:r>
            <a:r>
              <a:rPr lang="ru-RU" sz="1200" dirty="0">
                <a:solidFill>
                  <a:srgbClr val="002060"/>
                </a:solidFill>
                <a:latin typeface="Times New Roman" pitchFamily="18" charset="0"/>
                <a:cs typeface="Times New Roman" pitchFamily="18" charset="0"/>
              </a:rPr>
              <a:t>на основании бюджетной сметы.</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Консолидированный бюджет </a:t>
            </a:r>
            <a:r>
              <a:rPr lang="ru-RU" sz="1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200" dirty="0" smtClean="0">
                <a:solidFill>
                  <a:srgbClr val="002060"/>
                </a:solidFill>
                <a:latin typeface="Times New Roman" pitchFamily="18" charset="0"/>
                <a:cs typeface="Times New Roman" pitchFamily="18" charset="0"/>
              </a:rPr>
              <a:t> </a:t>
            </a:r>
            <a:r>
              <a:rPr lang="ru-RU" sz="1200" dirty="0">
                <a:solidFill>
                  <a:srgbClr val="002060"/>
                </a:solidFill>
                <a:latin typeface="Times New Roman" pitchFamily="18" charset="0"/>
                <a:cs typeface="Times New Roman" pitchFamily="18" charset="0"/>
              </a:rPr>
              <a:t>свод бюджетов бюджетной системы </a:t>
            </a:r>
            <a:r>
              <a:rPr lang="ru-RU" sz="1200" dirty="0" smtClean="0">
                <a:solidFill>
                  <a:srgbClr val="002060"/>
                </a:solidFill>
                <a:latin typeface="Times New Roman" pitchFamily="18" charset="0"/>
                <a:cs typeface="Times New Roman" pitchFamily="18" charset="0"/>
              </a:rPr>
              <a:t>Российской Федерации </a:t>
            </a:r>
            <a:r>
              <a:rPr lang="ru-RU" sz="1200" dirty="0">
                <a:solidFill>
                  <a:srgbClr val="002060"/>
                </a:solidFill>
                <a:latin typeface="Times New Roman" pitchFamily="18" charset="0"/>
                <a:cs typeface="Times New Roman" pitchFamily="18" charset="0"/>
              </a:rPr>
              <a:t>на соответствующей территории (за исключением бюджетов государственных </a:t>
            </a:r>
            <a:r>
              <a:rPr lang="ru-RU" sz="1200" dirty="0" smtClean="0">
                <a:solidFill>
                  <a:srgbClr val="002060"/>
                </a:solidFill>
                <a:latin typeface="Times New Roman" pitchFamily="18" charset="0"/>
                <a:cs typeface="Times New Roman" pitchFamily="18" charset="0"/>
              </a:rPr>
              <a:t>внебюджетных </a:t>
            </a:r>
            <a:r>
              <a:rPr lang="ru-RU" sz="1200" dirty="0">
                <a:solidFill>
                  <a:srgbClr val="002060"/>
                </a:solidFill>
                <a:latin typeface="Times New Roman" pitchFamily="18" charset="0"/>
                <a:cs typeface="Times New Roman" pitchFamily="18" charset="0"/>
              </a:rPr>
              <a:t>фондов) без учета межбюджетных трансфертов между этими бюджетами. </a:t>
            </a:r>
            <a:r>
              <a:rPr lang="ru-RU" sz="1200" dirty="0" smtClean="0">
                <a:solidFill>
                  <a:srgbClr val="002060"/>
                </a:solidFill>
                <a:latin typeface="Times New Roman" pitchFamily="18" charset="0"/>
                <a:cs typeface="Times New Roman" pitchFamily="18" charset="0"/>
              </a:rPr>
              <a:t>Консолидированным </a:t>
            </a:r>
            <a:r>
              <a:rPr lang="ru-RU" sz="1200" dirty="0">
                <a:solidFill>
                  <a:srgbClr val="002060"/>
                </a:solidFill>
                <a:latin typeface="Times New Roman" pitchFamily="18" charset="0"/>
                <a:cs typeface="Times New Roman" pitchFamily="18" charset="0"/>
              </a:rPr>
              <a:t>может быть бюджет на местном уровне (свод бюджета муниципального образования и бюджетов входящих в него поселений), региональном </a:t>
            </a:r>
            <a:r>
              <a:rPr lang="ru-RU" sz="1200" dirty="0" smtClean="0">
                <a:solidFill>
                  <a:srgbClr val="002060"/>
                </a:solidFill>
                <a:latin typeface="Times New Roman" pitchFamily="18" charset="0"/>
                <a:cs typeface="Times New Roman" pitchFamily="18" charset="0"/>
              </a:rPr>
              <a:t>(</a:t>
            </a:r>
            <a:r>
              <a:rPr lang="ru-RU" sz="1200" dirty="0">
                <a:solidFill>
                  <a:srgbClr val="002060"/>
                </a:solidFill>
                <a:latin typeface="Times New Roman" pitchFamily="18" charset="0"/>
                <a:cs typeface="Times New Roman" pitchFamily="18" charset="0"/>
              </a:rPr>
              <a:t>свод бюджета субъекта Российской Федерации и бюджетов входящих в него </a:t>
            </a:r>
            <a:r>
              <a:rPr lang="ru-RU" sz="1200" dirty="0" smtClean="0">
                <a:solidFill>
                  <a:srgbClr val="002060"/>
                </a:solidFill>
                <a:latin typeface="Times New Roman" pitchFamily="18" charset="0"/>
                <a:cs typeface="Times New Roman" pitchFamily="18" charset="0"/>
              </a:rPr>
              <a:t>муниципальных </a:t>
            </a:r>
            <a:r>
              <a:rPr lang="ru-RU" sz="1200" dirty="0">
                <a:solidFill>
                  <a:srgbClr val="002060"/>
                </a:solidFill>
                <a:latin typeface="Times New Roman" pitchFamily="18" charset="0"/>
                <a:cs typeface="Times New Roman" pitchFamily="18" charset="0"/>
              </a:rPr>
              <a:t>образований), федеральном (свод всех бюджетов бюджетной системы </a:t>
            </a:r>
            <a:r>
              <a:rPr lang="ru-RU" sz="1200" dirty="0" smtClean="0">
                <a:solidFill>
                  <a:srgbClr val="002060"/>
                </a:solidFill>
                <a:latin typeface="Times New Roman" pitchFamily="18" charset="0"/>
                <a:cs typeface="Times New Roman" pitchFamily="18" charset="0"/>
              </a:rPr>
              <a:t>Российской </a:t>
            </a:r>
            <a:r>
              <a:rPr lang="ru-RU" sz="1200" dirty="0">
                <a:solidFill>
                  <a:srgbClr val="002060"/>
                </a:solidFill>
                <a:latin typeface="Times New Roman" pitchFamily="18" charset="0"/>
                <a:cs typeface="Times New Roman" pitchFamily="18" charset="0"/>
              </a:rPr>
              <a:t>Федерации</a:t>
            </a:r>
            <a:r>
              <a:rPr lang="ru-RU" sz="1200" dirty="0" smtClean="0">
                <a:solidFill>
                  <a:srgbClr val="002060"/>
                </a:solidFill>
                <a:latin typeface="Times New Roman" pitchFamily="18" charset="0"/>
                <a:cs typeface="Times New Roman" pitchFamily="18" charset="0"/>
              </a:rPr>
              <a:t>).</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Лимиты бюджетных обязательств -</a:t>
            </a:r>
            <a:r>
              <a:rPr lang="ru-RU" sz="1200" dirty="0">
                <a:solidFill>
                  <a:srgbClr val="002060"/>
                </a:solidFill>
                <a:latin typeface="Times New Roman" pitchFamily="18" charset="0"/>
                <a:cs typeface="Times New Roman" pitchFamily="18" charset="0"/>
              </a:rPr>
              <a:t> объем прав в денежном выражении по принятию и исполнению казенным учреждением бюджетных обязательств в текущем финансовом году и плановом периоде.</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Межбюджетные отношения -</a:t>
            </a:r>
            <a:r>
              <a:rPr lang="ru-RU" sz="1200" dirty="0">
                <a:solidFill>
                  <a:srgbClr val="002060"/>
                </a:solidFill>
                <a:latin typeface="Times New Roman" pitchFamily="18" charset="0"/>
                <a:cs typeface="Times New Roman" pitchFamily="18" charset="0"/>
              </a:rPr>
              <a:t> взаимоотношения между публично-правовыми образованиями по вопросам осуществления бюджетного процесса.</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Межбюджетные трансферты - </a:t>
            </a:r>
            <a:r>
              <a:rPr lang="ru-RU" sz="1200" dirty="0">
                <a:solidFill>
                  <a:srgbClr val="002060"/>
                </a:solidFill>
                <a:latin typeface="Times New Roman" pitchFamily="18" charset="0"/>
                <a:cs typeface="Times New Roman"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  Межбюджетные трансферты предоставляются в форме:   дотаций на выравнивание бюджетной обеспеченности;   субсидий;   субвенций;  иных межбюджетных трансфертов</a:t>
            </a:r>
            <a:r>
              <a:rPr lang="ru-RU" sz="1200" dirty="0" smtClean="0">
                <a:solidFill>
                  <a:srgbClr val="002060"/>
                </a:solidFill>
                <a:latin typeface="Times New Roman" pitchFamily="18" charset="0"/>
                <a:cs typeface="Times New Roman" pitchFamily="18" charset="0"/>
              </a:rPr>
              <a:t>.</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Отчетный финансовый год  -</a:t>
            </a:r>
            <a:r>
              <a:rPr lang="ru-RU" sz="1200" dirty="0">
                <a:solidFill>
                  <a:srgbClr val="002060"/>
                </a:solidFill>
                <a:latin typeface="Times New Roman" pitchFamily="18" charset="0"/>
                <a:cs typeface="Times New Roman" pitchFamily="18" charset="0"/>
              </a:rPr>
              <a:t> год, предшествующий текущему финансовому году.</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Очередной финансовый год - </a:t>
            </a:r>
            <a:r>
              <a:rPr lang="ru-RU" sz="1200" dirty="0">
                <a:solidFill>
                  <a:srgbClr val="002060"/>
                </a:solidFill>
                <a:latin typeface="Times New Roman" pitchFamily="18" charset="0"/>
                <a:cs typeface="Times New Roman" pitchFamily="18" charset="0"/>
              </a:rPr>
              <a:t> год, следующий за текущим финансовым годом.</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Плановый период  -</a:t>
            </a:r>
            <a:r>
              <a:rPr lang="ru-RU" sz="1200" dirty="0">
                <a:solidFill>
                  <a:srgbClr val="002060"/>
                </a:solidFill>
                <a:latin typeface="Times New Roman" pitchFamily="18" charset="0"/>
                <a:cs typeface="Times New Roman" pitchFamily="18" charset="0"/>
              </a:rPr>
              <a:t> два финансовых года, следующие за очередным финансовым годом.</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Получатель бюджетных средств (ПБС)  - </a:t>
            </a:r>
            <a:r>
              <a:rPr lang="ru-RU" sz="1200" dirty="0">
                <a:solidFill>
                  <a:srgbClr val="002060"/>
                </a:solidFill>
                <a:latin typeface="Times New Roman" pitchFamily="18" charset="0"/>
                <a:cs typeface="Times New Roman" pitchFamily="18" charset="0"/>
              </a:rPr>
              <a:t> орган 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algn="just" defTabSz="685772">
              <a:buClrTx/>
              <a:buSzTx/>
            </a:pPr>
            <a:r>
              <a:rPr lang="ru-RU" sz="1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Профицит бюджета -</a:t>
            </a:r>
            <a:r>
              <a:rPr lang="ru-RU" sz="1200" dirty="0">
                <a:solidFill>
                  <a:srgbClr val="002060"/>
                </a:solidFill>
                <a:latin typeface="Times New Roman" pitchFamily="18" charset="0"/>
                <a:cs typeface="Times New Roman" pitchFamily="18" charset="0"/>
              </a:rPr>
              <a:t> превышение доходов бюджета над его расходами. </a:t>
            </a:r>
            <a:endParaRPr lang="ru-RU" sz="1200" dirty="0" smtClean="0">
              <a:solidFill>
                <a:srgbClr val="00206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0"/>
            <a:ext cx="2088232" cy="75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1331641" y="147335"/>
            <a:ext cx="3096344" cy="576064"/>
          </a:xfrm>
          <a:prstGeom prst="rect">
            <a:avLst/>
          </a:prstGeom>
          <a:solidFill>
            <a:schemeClr val="bg1"/>
          </a:solidFill>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3200" b="1" smtClean="0">
                <a:solidFill>
                  <a:srgbClr val="C00000"/>
                </a:solidFill>
                <a:effectLst/>
                <a:latin typeface="Times New Roman" pitchFamily="18" charset="0"/>
                <a:cs typeface="Times New Roman" pitchFamily="18" charset="0"/>
              </a:rPr>
              <a:t>Глоссарий</a:t>
            </a:r>
            <a:endParaRPr lang="ru-RU" sz="3200" dirty="0">
              <a:solidFill>
                <a:srgbClr val="C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9342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Группа 73"/>
          <p:cNvGrpSpPr/>
          <p:nvPr/>
        </p:nvGrpSpPr>
        <p:grpSpPr>
          <a:xfrm rot="16200000">
            <a:off x="7610101" y="2434654"/>
            <a:ext cx="836563" cy="144017"/>
            <a:chOff x="2843808" y="2206800"/>
            <a:chExt cx="504200" cy="73759"/>
          </a:xfrm>
          <a:solidFill>
            <a:schemeClr val="accent1"/>
          </a:solidFill>
        </p:grpSpPr>
        <p:sp>
          <p:nvSpPr>
            <p:cNvPr id="75" name="Овал 74"/>
            <p:cNvSpPr/>
            <p:nvPr/>
          </p:nvSpPr>
          <p:spPr>
            <a:xfrm>
              <a:off x="2843808" y="2206800"/>
              <a:ext cx="72008" cy="72008"/>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76" name="Овал 75"/>
            <p:cNvSpPr/>
            <p:nvPr/>
          </p:nvSpPr>
          <p:spPr>
            <a:xfrm>
              <a:off x="2987824" y="2208551"/>
              <a:ext cx="72008" cy="72008"/>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77" name="Овал 76"/>
            <p:cNvSpPr/>
            <p:nvPr/>
          </p:nvSpPr>
          <p:spPr>
            <a:xfrm>
              <a:off x="3131840" y="2206800"/>
              <a:ext cx="72008" cy="72008"/>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78" name="Овал 77"/>
            <p:cNvSpPr/>
            <p:nvPr/>
          </p:nvSpPr>
          <p:spPr>
            <a:xfrm>
              <a:off x="3276000" y="2206800"/>
              <a:ext cx="72008" cy="72008"/>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grpSp>
      <p:sp>
        <p:nvSpPr>
          <p:cNvPr id="70" name="Овал 69"/>
          <p:cNvSpPr/>
          <p:nvPr/>
        </p:nvSpPr>
        <p:spPr>
          <a:xfrm>
            <a:off x="2401341" y="3356924"/>
            <a:ext cx="1346154" cy="1263257"/>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chemeClr val="tx1"/>
              </a:solidFill>
            </a:endParaRPr>
          </a:p>
        </p:txBody>
      </p:sp>
      <p:grpSp>
        <p:nvGrpSpPr>
          <p:cNvPr id="39" name="Группа 38"/>
          <p:cNvGrpSpPr/>
          <p:nvPr/>
        </p:nvGrpSpPr>
        <p:grpSpPr>
          <a:xfrm rot="16200000">
            <a:off x="2584128" y="5143425"/>
            <a:ext cx="836563" cy="144017"/>
            <a:chOff x="2843808" y="2206800"/>
            <a:chExt cx="504200" cy="73759"/>
          </a:xfrm>
          <a:solidFill>
            <a:schemeClr val="accent1"/>
          </a:solidFill>
        </p:grpSpPr>
        <p:sp>
          <p:nvSpPr>
            <p:cNvPr id="40" name="Овал 39"/>
            <p:cNvSpPr/>
            <p:nvPr/>
          </p:nvSpPr>
          <p:spPr>
            <a:xfrm>
              <a:off x="2843808" y="2206800"/>
              <a:ext cx="72008" cy="7200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solidFill>
                  <a:schemeClr val="tx1"/>
                </a:solidFill>
              </a:endParaRPr>
            </a:p>
          </p:txBody>
        </p:sp>
        <p:sp>
          <p:nvSpPr>
            <p:cNvPr id="41" name="Овал 40"/>
            <p:cNvSpPr/>
            <p:nvPr/>
          </p:nvSpPr>
          <p:spPr>
            <a:xfrm>
              <a:off x="2987824" y="2208551"/>
              <a:ext cx="72008" cy="7200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solidFill>
                  <a:schemeClr val="tx1"/>
                </a:solidFill>
              </a:endParaRPr>
            </a:p>
          </p:txBody>
        </p:sp>
        <p:sp>
          <p:nvSpPr>
            <p:cNvPr id="42" name="Овал 41"/>
            <p:cNvSpPr/>
            <p:nvPr/>
          </p:nvSpPr>
          <p:spPr>
            <a:xfrm>
              <a:off x="3131840" y="2206800"/>
              <a:ext cx="72008" cy="7200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solidFill>
                  <a:schemeClr val="tx1"/>
                </a:solidFill>
              </a:endParaRPr>
            </a:p>
          </p:txBody>
        </p:sp>
        <p:sp>
          <p:nvSpPr>
            <p:cNvPr id="55" name="Овал 54"/>
            <p:cNvSpPr/>
            <p:nvPr/>
          </p:nvSpPr>
          <p:spPr>
            <a:xfrm>
              <a:off x="3276000" y="2206800"/>
              <a:ext cx="72008" cy="7200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solidFill>
                  <a:schemeClr val="tx1"/>
                </a:solidFill>
              </a:endParaRPr>
            </a:p>
          </p:txBody>
        </p:sp>
      </p:grpSp>
      <p:grpSp>
        <p:nvGrpSpPr>
          <p:cNvPr id="56" name="Группа 55"/>
          <p:cNvGrpSpPr/>
          <p:nvPr/>
        </p:nvGrpSpPr>
        <p:grpSpPr>
          <a:xfrm rot="16200000">
            <a:off x="4297734" y="2434654"/>
            <a:ext cx="836563" cy="144017"/>
            <a:chOff x="2843808" y="2206800"/>
            <a:chExt cx="504200" cy="73759"/>
          </a:xfrm>
          <a:solidFill>
            <a:schemeClr val="accent1"/>
          </a:solidFill>
        </p:grpSpPr>
        <p:sp>
          <p:nvSpPr>
            <p:cNvPr id="57" name="Овал 56"/>
            <p:cNvSpPr/>
            <p:nvPr/>
          </p:nvSpPr>
          <p:spPr>
            <a:xfrm>
              <a:off x="2843808" y="2206800"/>
              <a:ext cx="72008" cy="7200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tx1"/>
                </a:solidFill>
              </a:endParaRPr>
            </a:p>
          </p:txBody>
        </p:sp>
        <p:sp>
          <p:nvSpPr>
            <p:cNvPr id="59" name="Овал 58"/>
            <p:cNvSpPr/>
            <p:nvPr/>
          </p:nvSpPr>
          <p:spPr>
            <a:xfrm>
              <a:off x="2987824" y="2208551"/>
              <a:ext cx="72008" cy="7200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tx1"/>
                </a:solidFill>
              </a:endParaRPr>
            </a:p>
          </p:txBody>
        </p:sp>
        <p:sp>
          <p:nvSpPr>
            <p:cNvPr id="62" name="Овал 61"/>
            <p:cNvSpPr/>
            <p:nvPr/>
          </p:nvSpPr>
          <p:spPr>
            <a:xfrm>
              <a:off x="3131840" y="2206800"/>
              <a:ext cx="72008" cy="7200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tx1"/>
                </a:solidFill>
              </a:endParaRPr>
            </a:p>
          </p:txBody>
        </p:sp>
        <p:sp>
          <p:nvSpPr>
            <p:cNvPr id="64" name="Овал 63"/>
            <p:cNvSpPr/>
            <p:nvPr/>
          </p:nvSpPr>
          <p:spPr>
            <a:xfrm>
              <a:off x="3276000" y="2206800"/>
              <a:ext cx="72008" cy="7200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tx1"/>
                </a:solidFill>
              </a:endParaRPr>
            </a:p>
          </p:txBody>
        </p:sp>
      </p:grpSp>
      <p:grpSp>
        <p:nvGrpSpPr>
          <p:cNvPr id="43" name="Группа 42"/>
          <p:cNvGrpSpPr/>
          <p:nvPr/>
        </p:nvGrpSpPr>
        <p:grpSpPr>
          <a:xfrm rot="16200000">
            <a:off x="6054803" y="5249460"/>
            <a:ext cx="836563" cy="144017"/>
            <a:chOff x="2843808" y="2206800"/>
            <a:chExt cx="504200" cy="73759"/>
          </a:xfrm>
          <a:solidFill>
            <a:schemeClr val="accent1"/>
          </a:solidFill>
        </p:grpSpPr>
        <p:sp>
          <p:nvSpPr>
            <p:cNvPr id="44" name="Овал 43"/>
            <p:cNvSpPr/>
            <p:nvPr/>
          </p:nvSpPr>
          <p:spPr>
            <a:xfrm>
              <a:off x="2843808" y="2206800"/>
              <a:ext cx="72008" cy="7200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tx1"/>
                </a:solidFill>
              </a:endParaRPr>
            </a:p>
          </p:txBody>
        </p:sp>
        <p:sp>
          <p:nvSpPr>
            <p:cNvPr id="45" name="Овал 44"/>
            <p:cNvSpPr/>
            <p:nvPr/>
          </p:nvSpPr>
          <p:spPr>
            <a:xfrm>
              <a:off x="2987824" y="2208551"/>
              <a:ext cx="72008" cy="7200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tx1"/>
                </a:solidFill>
              </a:endParaRPr>
            </a:p>
          </p:txBody>
        </p:sp>
        <p:sp>
          <p:nvSpPr>
            <p:cNvPr id="46" name="Овал 45"/>
            <p:cNvSpPr/>
            <p:nvPr/>
          </p:nvSpPr>
          <p:spPr>
            <a:xfrm>
              <a:off x="3131840" y="2206800"/>
              <a:ext cx="72008" cy="7200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tx1"/>
                </a:solidFill>
              </a:endParaRPr>
            </a:p>
          </p:txBody>
        </p:sp>
        <p:sp>
          <p:nvSpPr>
            <p:cNvPr id="53" name="Овал 52"/>
            <p:cNvSpPr/>
            <p:nvPr/>
          </p:nvSpPr>
          <p:spPr>
            <a:xfrm>
              <a:off x="3276000" y="2206800"/>
              <a:ext cx="72008" cy="7200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tx1"/>
                </a:solidFill>
              </a:endParaRPr>
            </a:p>
          </p:txBody>
        </p:sp>
      </p:grpSp>
      <p:sp>
        <p:nvSpPr>
          <p:cNvPr id="3" name="Овал 2"/>
          <p:cNvSpPr/>
          <p:nvPr/>
        </p:nvSpPr>
        <p:spPr>
          <a:xfrm>
            <a:off x="683568" y="3389879"/>
            <a:ext cx="1346154" cy="1263257"/>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chemeClr val="tx1"/>
              </a:solidFill>
            </a:endParaRPr>
          </a:p>
        </p:txBody>
      </p:sp>
      <p:sp>
        <p:nvSpPr>
          <p:cNvPr id="6" name="Арка 5"/>
          <p:cNvSpPr/>
          <p:nvPr/>
        </p:nvSpPr>
        <p:spPr>
          <a:xfrm>
            <a:off x="353293" y="2949701"/>
            <a:ext cx="2058467" cy="2135483"/>
          </a:xfrm>
          <a:prstGeom prst="blockArc">
            <a:avLst>
              <a:gd name="adj1" fmla="val 10205864"/>
              <a:gd name="adj2" fmla="val 22782"/>
              <a:gd name="adj3" fmla="val 13661"/>
            </a:avLst>
          </a:prstGeom>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Арка 7"/>
          <p:cNvSpPr/>
          <p:nvPr/>
        </p:nvSpPr>
        <p:spPr>
          <a:xfrm rot="10800000">
            <a:off x="2123729" y="3023906"/>
            <a:ext cx="1901380" cy="1989269"/>
          </a:xfrm>
          <a:prstGeom prst="blockArc">
            <a:avLst>
              <a:gd name="adj1" fmla="val 10753516"/>
              <a:gd name="adj2" fmla="val 22782"/>
              <a:gd name="adj3" fmla="val 13661"/>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a:solidFill>
                <a:schemeClr val="tx1"/>
              </a:solidFill>
            </a:endParaRPr>
          </a:p>
        </p:txBody>
      </p:sp>
      <p:sp>
        <p:nvSpPr>
          <p:cNvPr id="9" name="Овал 8"/>
          <p:cNvSpPr/>
          <p:nvPr/>
        </p:nvSpPr>
        <p:spPr>
          <a:xfrm>
            <a:off x="4056248" y="3304560"/>
            <a:ext cx="1307840" cy="1323675"/>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chemeClr val="tx1"/>
              </a:solidFill>
            </a:endParaRPr>
          </a:p>
        </p:txBody>
      </p:sp>
      <p:sp>
        <p:nvSpPr>
          <p:cNvPr id="10" name="Арка 9"/>
          <p:cNvSpPr/>
          <p:nvPr/>
        </p:nvSpPr>
        <p:spPr>
          <a:xfrm>
            <a:off x="7063109" y="2960629"/>
            <a:ext cx="1901379" cy="1998267"/>
          </a:xfrm>
          <a:prstGeom prst="blockArc">
            <a:avLst>
              <a:gd name="adj1" fmla="val 10753516"/>
              <a:gd name="adj2" fmla="val 22782"/>
              <a:gd name="adj3" fmla="val 13661"/>
            </a:avLst>
          </a:prstGeom>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solidFill>
                <a:schemeClr val="tx1"/>
              </a:solidFill>
            </a:endParaRPr>
          </a:p>
        </p:txBody>
      </p:sp>
      <p:sp>
        <p:nvSpPr>
          <p:cNvPr id="11" name="Овал 10"/>
          <p:cNvSpPr/>
          <p:nvPr/>
        </p:nvSpPr>
        <p:spPr>
          <a:xfrm rot="10800000">
            <a:off x="5740181" y="3266732"/>
            <a:ext cx="1291176" cy="1399330"/>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chemeClr val="tx1"/>
              </a:solidFill>
            </a:endParaRPr>
          </a:p>
        </p:txBody>
      </p:sp>
      <p:sp>
        <p:nvSpPr>
          <p:cNvPr id="12" name="Арка 11"/>
          <p:cNvSpPr/>
          <p:nvPr/>
        </p:nvSpPr>
        <p:spPr>
          <a:xfrm rot="10800000">
            <a:off x="5436097" y="2924945"/>
            <a:ext cx="1880468" cy="2086549"/>
          </a:xfrm>
          <a:prstGeom prst="blockArc">
            <a:avLst>
              <a:gd name="adj1" fmla="val 10711490"/>
              <a:gd name="adj2" fmla="val 22782"/>
              <a:gd name="adj3" fmla="val 13661"/>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tx1"/>
              </a:solidFill>
            </a:endParaRPr>
          </a:p>
        </p:txBody>
      </p:sp>
      <p:grpSp>
        <p:nvGrpSpPr>
          <p:cNvPr id="15" name="Группа 14"/>
          <p:cNvGrpSpPr/>
          <p:nvPr/>
        </p:nvGrpSpPr>
        <p:grpSpPr>
          <a:xfrm rot="16200000">
            <a:off x="1104960" y="2554248"/>
            <a:ext cx="597374" cy="144017"/>
            <a:chOff x="2843808" y="2206800"/>
            <a:chExt cx="360040" cy="73759"/>
          </a:xfrm>
          <a:solidFill>
            <a:schemeClr val="accent1"/>
          </a:solidFill>
        </p:grpSpPr>
        <p:sp>
          <p:nvSpPr>
            <p:cNvPr id="19" name="Овал 18"/>
            <p:cNvSpPr/>
            <p:nvPr/>
          </p:nvSpPr>
          <p:spPr>
            <a:xfrm>
              <a:off x="2843808" y="2206800"/>
              <a:ext cx="72008" cy="7200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solidFill>
                  <a:schemeClr val="tx1"/>
                </a:solidFill>
              </a:endParaRPr>
            </a:p>
          </p:txBody>
        </p:sp>
        <p:sp>
          <p:nvSpPr>
            <p:cNvPr id="20" name="Овал 19"/>
            <p:cNvSpPr/>
            <p:nvPr/>
          </p:nvSpPr>
          <p:spPr>
            <a:xfrm>
              <a:off x="2987824" y="2208551"/>
              <a:ext cx="72008" cy="7200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solidFill>
                  <a:schemeClr val="tx1"/>
                </a:solidFill>
              </a:endParaRPr>
            </a:p>
          </p:txBody>
        </p:sp>
        <p:sp>
          <p:nvSpPr>
            <p:cNvPr id="21" name="Овал 20"/>
            <p:cNvSpPr/>
            <p:nvPr/>
          </p:nvSpPr>
          <p:spPr>
            <a:xfrm>
              <a:off x="3131840" y="2206800"/>
              <a:ext cx="72008" cy="7200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solidFill>
                  <a:schemeClr val="tx1"/>
                </a:solidFill>
              </a:endParaRPr>
            </a:p>
          </p:txBody>
        </p:sp>
      </p:grpSp>
      <p:sp>
        <p:nvSpPr>
          <p:cNvPr id="47" name="Скругленный прямоугольник 46"/>
          <p:cNvSpPr/>
          <p:nvPr/>
        </p:nvSpPr>
        <p:spPr>
          <a:xfrm>
            <a:off x="430985" y="1340768"/>
            <a:ext cx="2124791" cy="936104"/>
          </a:xfrm>
          <a:prstGeom prst="round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Подготовка финансовым управлением проекта бюджета Зеленчукского </a:t>
            </a:r>
            <a:endParaRPr lang="ru-RU" sz="1200" dirty="0">
              <a:solidFill>
                <a:schemeClr val="tx1"/>
              </a:solidFill>
              <a:latin typeface="Times New Roman" pitchFamily="18" charset="0"/>
              <a:cs typeface="Times New Roman" pitchFamily="18" charset="0"/>
            </a:endParaRPr>
          </a:p>
          <a:p>
            <a:pPr algn="ctr"/>
            <a:r>
              <a:rPr lang="ru-RU" sz="1200" dirty="0">
                <a:solidFill>
                  <a:schemeClr val="tx1"/>
                </a:solidFill>
                <a:latin typeface="Times New Roman" pitchFamily="18" charset="0"/>
                <a:cs typeface="Times New Roman" pitchFamily="18" charset="0"/>
              </a:rPr>
              <a:t>муниципального района </a:t>
            </a:r>
          </a:p>
        </p:txBody>
      </p:sp>
      <p:sp>
        <p:nvSpPr>
          <p:cNvPr id="48" name="Скругленный прямоугольник 47"/>
          <p:cNvSpPr/>
          <p:nvPr/>
        </p:nvSpPr>
        <p:spPr>
          <a:xfrm>
            <a:off x="3203848" y="1216380"/>
            <a:ext cx="3024336" cy="1060492"/>
          </a:xfrm>
          <a:prstGeom prst="round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Рассмотрение Советом  Зеленчукского муниципального района проекта  бюджета  </a:t>
            </a:r>
            <a:r>
              <a:rPr lang="ru-RU" sz="1200" dirty="0">
                <a:solidFill>
                  <a:schemeClr val="tx1"/>
                </a:solidFill>
                <a:latin typeface="Times New Roman" pitchFamily="18" charset="0"/>
                <a:cs typeface="Times New Roman" pitchFamily="18" charset="0"/>
              </a:rPr>
              <a:t>в первом чтении и </a:t>
            </a:r>
          </a:p>
          <a:p>
            <a:pPr algn="ctr"/>
            <a:r>
              <a:rPr lang="ru-RU" sz="1200" dirty="0">
                <a:solidFill>
                  <a:schemeClr val="tx1"/>
                </a:solidFill>
                <a:latin typeface="Times New Roman" pitchFamily="18" charset="0"/>
                <a:cs typeface="Times New Roman" pitchFamily="18" charset="0"/>
              </a:rPr>
              <a:t>направление </a:t>
            </a:r>
            <a:r>
              <a:rPr lang="ru-RU" sz="1200" dirty="0" smtClean="0">
                <a:solidFill>
                  <a:schemeClr val="tx1"/>
                </a:solidFill>
                <a:latin typeface="Times New Roman" pitchFamily="18" charset="0"/>
                <a:cs typeface="Times New Roman" pitchFamily="18" charset="0"/>
              </a:rPr>
              <a:t>его на </a:t>
            </a:r>
            <a:r>
              <a:rPr lang="ru-RU" sz="1200" dirty="0">
                <a:solidFill>
                  <a:schemeClr val="tx1"/>
                </a:solidFill>
                <a:latin typeface="Times New Roman" pitchFamily="18" charset="0"/>
                <a:cs typeface="Times New Roman" pitchFamily="18" charset="0"/>
              </a:rPr>
              <a:t>публичные слушания</a:t>
            </a:r>
          </a:p>
        </p:txBody>
      </p:sp>
      <p:sp>
        <p:nvSpPr>
          <p:cNvPr id="51" name="Скругленный прямоугольник 50"/>
          <p:cNvSpPr/>
          <p:nvPr/>
        </p:nvSpPr>
        <p:spPr>
          <a:xfrm>
            <a:off x="1861521" y="5633716"/>
            <a:ext cx="2278357" cy="1101158"/>
          </a:xfrm>
          <a:prstGeom prst="roundRect">
            <a:avLst/>
          </a:prstGeom>
          <a:solidFill>
            <a:schemeClr val="accent1">
              <a:lumMod val="60000"/>
              <a:lumOff val="40000"/>
            </a:schemeClr>
          </a:solidFill>
          <a:ln>
            <a:noFill/>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solidFill>
                  <a:schemeClr val="tx1"/>
                </a:solidFill>
                <a:latin typeface="Times New Roman" pitchFamily="18" charset="0"/>
                <a:cs typeface="Times New Roman" pitchFamily="18" charset="0"/>
              </a:rPr>
              <a:t>Рассмотрение проекта Администрацией  муниципального района и направление  </a:t>
            </a:r>
            <a:r>
              <a:rPr lang="ru-RU" sz="1200" dirty="0">
                <a:solidFill>
                  <a:schemeClr val="tx1"/>
                </a:solidFill>
                <a:latin typeface="Times New Roman" pitchFamily="18" charset="0"/>
                <a:cs typeface="Times New Roman" pitchFamily="18" charset="0"/>
              </a:rPr>
              <a:t>в  Совет муниципального </a:t>
            </a:r>
            <a:r>
              <a:rPr lang="ru-RU" sz="1200" dirty="0" smtClean="0">
                <a:solidFill>
                  <a:schemeClr val="tx1"/>
                </a:solidFill>
                <a:latin typeface="Times New Roman" pitchFamily="18" charset="0"/>
                <a:cs typeface="Times New Roman" pitchFamily="18" charset="0"/>
              </a:rPr>
              <a:t>района и контрольный орган</a:t>
            </a:r>
            <a:endParaRPr lang="ru-RU" sz="1200" dirty="0">
              <a:solidFill>
                <a:schemeClr val="tx1"/>
              </a:solidFill>
              <a:latin typeface="Times New Roman" pitchFamily="18" charset="0"/>
              <a:cs typeface="Times New Roman" pitchFamily="18" charset="0"/>
            </a:endParaRPr>
          </a:p>
        </p:txBody>
      </p:sp>
      <p:sp>
        <p:nvSpPr>
          <p:cNvPr id="52" name="Скругленный прямоугольник 51"/>
          <p:cNvSpPr/>
          <p:nvPr/>
        </p:nvSpPr>
        <p:spPr>
          <a:xfrm>
            <a:off x="5471545" y="5733256"/>
            <a:ext cx="2196799" cy="897527"/>
          </a:xfrm>
          <a:prstGeom prst="roundRect">
            <a:avLst/>
          </a:prstGeom>
          <a:solidFill>
            <a:schemeClr val="accent1">
              <a:lumMod val="60000"/>
              <a:lumOff val="40000"/>
            </a:schemeClr>
          </a:solidFill>
          <a:ln>
            <a:noFill/>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solidFill>
                  <a:schemeClr val="tx1"/>
                </a:solidFill>
                <a:latin typeface="Times New Roman" pitchFamily="18" charset="0"/>
                <a:cs typeface="Times New Roman" pitchFamily="18" charset="0"/>
              </a:rPr>
              <a:t>Прохождение публичных слушаний проекта бюджета Зеленчукского муниципального района   </a:t>
            </a:r>
            <a:endParaRPr lang="ru-RU" sz="1200" dirty="0">
              <a:solidFill>
                <a:schemeClr val="tx1"/>
              </a:solidFill>
              <a:latin typeface="Times New Roman" pitchFamily="18" charset="0"/>
              <a:cs typeface="Times New Roman" pitchFamily="18" charset="0"/>
            </a:endParaRPr>
          </a:p>
        </p:txBody>
      </p:sp>
      <p:sp>
        <p:nvSpPr>
          <p:cNvPr id="58" name="TextBox 57"/>
          <p:cNvSpPr txBox="1"/>
          <p:nvPr/>
        </p:nvSpPr>
        <p:spPr>
          <a:xfrm>
            <a:off x="6007299" y="3829344"/>
            <a:ext cx="94609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Шаг</a:t>
            </a:r>
            <a:r>
              <a:rPr lang="ru-RU" b="1" dirty="0" smtClean="0">
                <a:solidFill>
                  <a:schemeClr val="tx2">
                    <a:lumMod val="50000"/>
                  </a:schemeClr>
                </a:solidFill>
                <a:effectLst>
                  <a:outerShdw blurRad="38100" dist="38100" dir="2700000" algn="tl">
                    <a:srgbClr val="000000">
                      <a:alpha val="43137"/>
                    </a:srgbClr>
                  </a:outerShdw>
                </a:effectLst>
                <a:latin typeface="+mj-lt"/>
                <a:cs typeface="Tahoma" pitchFamily="34" charset="0"/>
              </a:rPr>
              <a:t>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ahoma" pitchFamily="34" charset="0"/>
              </a:rPr>
              <a:t>4</a:t>
            </a:r>
            <a:endParaRPr lang="ru-RU" b="1" dirty="0" smtClean="0">
              <a:solidFill>
                <a:schemeClr val="tx2">
                  <a:lumMod val="50000"/>
                </a:schemeClr>
              </a:solidFill>
              <a:effectLst>
                <a:outerShdw blurRad="38100" dist="38100" dir="2700000" algn="tl">
                  <a:srgbClr val="000000">
                    <a:alpha val="43137"/>
                  </a:srgbClr>
                </a:outerShdw>
              </a:effectLst>
              <a:latin typeface="+mj-lt"/>
              <a:cs typeface="Tahoma" pitchFamily="34" charset="0"/>
            </a:endParaRPr>
          </a:p>
        </p:txBody>
      </p:sp>
      <p:sp>
        <p:nvSpPr>
          <p:cNvPr id="49" name="TextBox 48"/>
          <p:cNvSpPr txBox="1"/>
          <p:nvPr/>
        </p:nvSpPr>
        <p:spPr>
          <a:xfrm>
            <a:off x="4409555" y="3781731"/>
            <a:ext cx="94609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Шаг</a:t>
            </a:r>
            <a:r>
              <a:rPr lang="ru-RU" b="1" dirty="0" smtClean="0">
                <a:solidFill>
                  <a:schemeClr val="tx2">
                    <a:lumMod val="50000"/>
                  </a:schemeClr>
                </a:solidFill>
                <a:effectLst>
                  <a:outerShdw blurRad="38100" dist="38100" dir="2700000" algn="tl">
                    <a:srgbClr val="000000">
                      <a:alpha val="43137"/>
                    </a:srgbClr>
                  </a:outerShdw>
                </a:effectLst>
                <a:latin typeface="+mj-lt"/>
                <a:cs typeface="Tahoma" pitchFamily="34" charset="0"/>
              </a:rPr>
              <a:t>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ahoma" pitchFamily="34" charset="0"/>
              </a:rPr>
              <a:t>3</a:t>
            </a:r>
            <a:endParaRPr lang="ru-RU" b="1" dirty="0" smtClean="0">
              <a:solidFill>
                <a:schemeClr val="tx2">
                  <a:lumMod val="50000"/>
                </a:schemeClr>
              </a:solidFill>
              <a:effectLst>
                <a:outerShdw blurRad="38100" dist="38100" dir="2700000" algn="tl">
                  <a:srgbClr val="000000">
                    <a:alpha val="43137"/>
                  </a:srgbClr>
                </a:outerShdw>
              </a:effectLst>
              <a:latin typeface="+mj-lt"/>
              <a:cs typeface="Tahoma" pitchFamily="34" charset="0"/>
            </a:endParaRPr>
          </a:p>
        </p:txBody>
      </p:sp>
      <p:sp>
        <p:nvSpPr>
          <p:cNvPr id="50" name="TextBox 49"/>
          <p:cNvSpPr txBox="1"/>
          <p:nvPr/>
        </p:nvSpPr>
        <p:spPr>
          <a:xfrm>
            <a:off x="2657477" y="3829344"/>
            <a:ext cx="94609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Шаг</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ahoma" pitchFamily="34" charset="0"/>
              </a:rPr>
              <a:t> 2</a:t>
            </a:r>
          </a:p>
        </p:txBody>
      </p:sp>
      <p:sp>
        <p:nvSpPr>
          <p:cNvPr id="54" name="TextBox 53"/>
          <p:cNvSpPr txBox="1"/>
          <p:nvPr/>
        </p:nvSpPr>
        <p:spPr>
          <a:xfrm>
            <a:off x="971600" y="3851756"/>
            <a:ext cx="94609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Шаг</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ahoma" pitchFamily="34" charset="0"/>
              </a:rPr>
              <a:t> 1</a:t>
            </a:r>
          </a:p>
        </p:txBody>
      </p:sp>
      <p:sp>
        <p:nvSpPr>
          <p:cNvPr id="63" name="Заголовок 1"/>
          <p:cNvSpPr>
            <a:spLocks noGrp="1"/>
          </p:cNvSpPr>
          <p:nvPr>
            <p:ph type="title"/>
          </p:nvPr>
        </p:nvSpPr>
        <p:spPr>
          <a:xfrm>
            <a:off x="353293" y="188640"/>
            <a:ext cx="7963123" cy="864096"/>
          </a:xfrm>
        </p:spPr>
        <p:txBody>
          <a:bodyPr>
            <a:normAutofit fontScale="90000"/>
          </a:bodyPr>
          <a:lstStyle/>
          <a:p>
            <a:pPr algn="ctr"/>
            <a:r>
              <a:rPr lang="ru-RU" sz="3100" b="1" dirty="0" smtClean="0">
                <a:solidFill>
                  <a:srgbClr val="C00000"/>
                </a:solidFill>
                <a:effectLst/>
              </a:rPr>
              <a:t> </a:t>
            </a:r>
            <a:r>
              <a:rPr lang="ru-RU" sz="3100" b="1" dirty="0" smtClean="0">
                <a:solidFill>
                  <a:srgbClr val="C00000"/>
                </a:solidFill>
                <a:effectLst/>
                <a:latin typeface="Times New Roman" pitchFamily="18" charset="0"/>
                <a:cs typeface="Times New Roman" pitchFamily="18" charset="0"/>
              </a:rPr>
              <a:t>схема прохождение </a:t>
            </a:r>
            <a:br>
              <a:rPr lang="ru-RU" sz="3100" b="1" dirty="0" smtClean="0">
                <a:solidFill>
                  <a:srgbClr val="C00000"/>
                </a:solidFill>
                <a:effectLst/>
                <a:latin typeface="Times New Roman" pitchFamily="18" charset="0"/>
                <a:cs typeface="Times New Roman" pitchFamily="18" charset="0"/>
              </a:rPr>
            </a:br>
            <a:r>
              <a:rPr lang="ru-RU" sz="3100" b="1" dirty="0" smtClean="0">
                <a:solidFill>
                  <a:srgbClr val="C00000"/>
                </a:solidFill>
                <a:effectLst/>
                <a:latin typeface="Times New Roman" pitchFamily="18" charset="0"/>
                <a:cs typeface="Times New Roman" pitchFamily="18" charset="0"/>
              </a:rPr>
              <a:t>проекта  бюджета до его принятия</a:t>
            </a:r>
            <a:endParaRPr lang="ru-RU" sz="3100" b="1" dirty="0">
              <a:solidFill>
                <a:srgbClr val="C00000"/>
              </a:solidFill>
              <a:effectLst/>
              <a:latin typeface="Times New Roman" pitchFamily="18" charset="0"/>
              <a:cs typeface="Times New Roman" pitchFamily="18" charset="0"/>
            </a:endParaRPr>
          </a:p>
        </p:txBody>
      </p:sp>
      <p:sp>
        <p:nvSpPr>
          <p:cNvPr id="66" name="Овал 65"/>
          <p:cNvSpPr/>
          <p:nvPr/>
        </p:nvSpPr>
        <p:spPr>
          <a:xfrm rot="10800000">
            <a:off x="7385280" y="3371046"/>
            <a:ext cx="1291176" cy="1399330"/>
          </a:xfrm>
          <a:prstGeom prst="ellipse">
            <a:avLst/>
          </a:prstGeom>
          <a:solidFill>
            <a:schemeClr val="bg1"/>
          </a:solidFill>
          <a:ln>
            <a:solidFill>
              <a:schemeClr val="accent1"/>
            </a:solidFill>
          </a:ln>
          <a:effectLst>
            <a:outerShdw blurRad="393700" dist="38100" dir="5400000" sx="97000" sy="97000" algn="t" rotWithShape="0">
              <a:prstClr val="black">
                <a:alpha val="52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solidFill>
                <a:schemeClr val="tx1"/>
              </a:solidFill>
            </a:endParaRPr>
          </a:p>
        </p:txBody>
      </p:sp>
      <p:sp>
        <p:nvSpPr>
          <p:cNvPr id="72" name="Скругленный прямоугольник 71"/>
          <p:cNvSpPr/>
          <p:nvPr/>
        </p:nvSpPr>
        <p:spPr>
          <a:xfrm>
            <a:off x="6911705" y="1486806"/>
            <a:ext cx="2124791" cy="793436"/>
          </a:xfrm>
          <a:prstGeom prst="round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dirty="0" smtClean="0">
                <a:solidFill>
                  <a:schemeClr val="tx1"/>
                </a:solidFill>
                <a:latin typeface="Times New Roman" pitchFamily="18" charset="0"/>
                <a:cs typeface="Times New Roman" pitchFamily="18" charset="0"/>
              </a:rPr>
              <a:t>Принятие бюджета Зеленчукского муниципального района   </a:t>
            </a:r>
            <a:endParaRPr lang="ru-RU" sz="1200" dirty="0">
              <a:solidFill>
                <a:schemeClr val="tx1"/>
              </a:solidFill>
              <a:latin typeface="Times New Roman" pitchFamily="18" charset="0"/>
              <a:cs typeface="Times New Roman" pitchFamily="18" charset="0"/>
            </a:endParaRPr>
          </a:p>
        </p:txBody>
      </p:sp>
      <p:sp>
        <p:nvSpPr>
          <p:cNvPr id="73" name="TextBox 72"/>
          <p:cNvSpPr txBox="1"/>
          <p:nvPr/>
        </p:nvSpPr>
        <p:spPr>
          <a:xfrm>
            <a:off x="7668344" y="3789040"/>
            <a:ext cx="94609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Шаг</a:t>
            </a:r>
            <a:r>
              <a:rPr lang="ru-RU" b="1" dirty="0" smtClean="0">
                <a:solidFill>
                  <a:schemeClr val="tx2">
                    <a:lumMod val="50000"/>
                  </a:schemeClr>
                </a:solidFill>
                <a:effectLst>
                  <a:outerShdw blurRad="38100" dist="38100" dir="2700000" algn="tl">
                    <a:srgbClr val="000000">
                      <a:alpha val="43137"/>
                    </a:srgbClr>
                  </a:outerShdw>
                </a:effectLst>
                <a:latin typeface="+mj-lt"/>
                <a:cs typeface="Tahoma" pitchFamily="34" charset="0"/>
              </a:rPr>
              <a:t>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ahoma" pitchFamily="34" charset="0"/>
              </a:rPr>
              <a:t>5</a:t>
            </a:r>
            <a:endParaRPr lang="ru-RU" b="1" dirty="0" smtClean="0">
              <a:solidFill>
                <a:schemeClr val="tx2">
                  <a:lumMod val="50000"/>
                </a:schemeClr>
              </a:solidFill>
              <a:effectLst>
                <a:outerShdw blurRad="38100" dist="38100" dir="2700000" algn="tl">
                  <a:srgbClr val="000000">
                    <a:alpha val="43137"/>
                  </a:srgbClr>
                </a:outerShdw>
              </a:effectLst>
              <a:latin typeface="+mj-lt"/>
              <a:cs typeface="Tahoma" pitchFamily="34" charset="0"/>
            </a:endParaRPr>
          </a:p>
        </p:txBody>
      </p:sp>
      <p:sp>
        <p:nvSpPr>
          <p:cNvPr id="79" name="Арка 78"/>
          <p:cNvSpPr/>
          <p:nvPr/>
        </p:nvSpPr>
        <p:spPr>
          <a:xfrm>
            <a:off x="3767035" y="2987820"/>
            <a:ext cx="1901379" cy="1998267"/>
          </a:xfrm>
          <a:prstGeom prst="blockArc">
            <a:avLst>
              <a:gd name="adj1" fmla="val 10753516"/>
              <a:gd name="adj2" fmla="val 22782"/>
              <a:gd name="adj3" fmla="val 13661"/>
            </a:avLst>
          </a:prstGeom>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solidFill>
                <a:schemeClr val="tx1"/>
              </a:solidFill>
            </a:endParaRPr>
          </a:p>
        </p:txBody>
      </p:sp>
    </p:spTree>
    <p:extLst>
      <p:ext uri="{BB962C8B-B14F-4D97-AF65-F5344CB8AC3E}">
        <p14:creationId xmlns:p14="http://schemas.microsoft.com/office/powerpoint/2010/main" val="4011923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790" y="1124744"/>
            <a:ext cx="8928992" cy="5632311"/>
          </a:xfrm>
          <a:prstGeom prst="rect">
            <a:avLst/>
          </a:prstGeom>
          <a:gradFill>
            <a:gsLst>
              <a:gs pos="72000">
                <a:schemeClr val="lt1">
                  <a:tint val="80000"/>
                  <a:satMod val="300000"/>
                </a:schemeClr>
              </a:gs>
              <a:gs pos="100000">
                <a:schemeClr val="lt1">
                  <a:shade val="30000"/>
                  <a:satMod val="200000"/>
                </a:schemeClr>
              </a:gs>
            </a:gsLst>
          </a:gradFill>
          <a:ln>
            <a:solidFill>
              <a:schemeClr val="accent1"/>
            </a:solidFill>
          </a:ln>
        </p:spPr>
        <p:style>
          <a:lnRef idx="0">
            <a:scrgbClr r="0" g="0" b="0"/>
          </a:lnRef>
          <a:fillRef idx="1003">
            <a:schemeClr val="lt1"/>
          </a:fillRef>
          <a:effectRef idx="0">
            <a:scrgbClr r="0" g="0" b="0"/>
          </a:effectRef>
          <a:fontRef idx="major"/>
        </p:style>
        <p:txBody>
          <a:bodyPr wrap="square" rtlCol="0">
            <a:spAutoFit/>
          </a:bodyPr>
          <a:lstStyle/>
          <a:p>
            <a:pPr algn="just"/>
            <a:r>
              <a:rPr lang="ru-RU" sz="1200" dirty="0" smtClean="0">
                <a:solidFill>
                  <a:schemeClr val="tx2">
                    <a:lumMod val="75000"/>
                  </a:schemeClr>
                </a:solidFill>
              </a:rPr>
              <a:t>            </a:t>
            </a:r>
          </a:p>
          <a:p>
            <a:pPr algn="just"/>
            <a:r>
              <a:rPr lang="ru-RU" sz="1200" dirty="0">
                <a:solidFill>
                  <a:schemeClr val="tx2">
                    <a:lumMod val="75000"/>
                  </a:schemeClr>
                </a:solidFill>
              </a:rPr>
              <a:t> </a:t>
            </a:r>
            <a:r>
              <a:rPr lang="ru-RU" sz="1200" dirty="0" smtClean="0">
                <a:solidFill>
                  <a:schemeClr val="tx2">
                    <a:lumMod val="75000"/>
                  </a:schemeClr>
                </a:solidFill>
              </a:rPr>
              <a:t>        </a:t>
            </a:r>
            <a:r>
              <a:rPr lang="ru-RU" sz="1200" dirty="0" smtClean="0">
                <a:solidFill>
                  <a:schemeClr val="tx2">
                    <a:lumMod val="75000"/>
                  </a:schemeClr>
                </a:solidFill>
                <a:latin typeface="Times New Roman" pitchFamily="18" charset="0"/>
                <a:cs typeface="Times New Roman" pitchFamily="18" charset="0"/>
              </a:rPr>
              <a:t>Основными </a:t>
            </a:r>
            <a:r>
              <a:rPr lang="ru-RU" sz="1200" dirty="0">
                <a:solidFill>
                  <a:schemeClr val="tx2">
                    <a:lumMod val="75000"/>
                  </a:schemeClr>
                </a:solidFill>
                <a:latin typeface="Times New Roman" pitchFamily="18" charset="0"/>
                <a:cs typeface="Times New Roman" pitchFamily="18" charset="0"/>
              </a:rPr>
              <a:t>направлениями налоговой политики в Зеленчукском муниципальном районе на очередной и трехлетний период являются:  увеличение налоговой базы Зеленчукского муниципального района за счет стимулирования привлечения  инвестиций,    реализации высокоэффективных инвестиционных проектов, регистрации  крупных   налогоплательщиков; усиление политики обоснованности и эффективности применения налоговых льгот  по местным налогам; взаимовыгодное сотрудничество с организациями, формирующими налоговый потенциал района; обеспечение тесного взаимодействия органов государственной власти Карачаево-Черкесской Республики, органов местного самоуправления и территориальных подразделений федеральных органов власти по  вопросам пополнения доходной части бюджета., реализация  мер  по  укреплению  финансовой  дисциплины,  соблюдению  органами  местного  самоуправления  требований бюджетного законодательства.</a:t>
            </a:r>
          </a:p>
          <a:p>
            <a:pPr algn="just"/>
            <a:r>
              <a:rPr lang="ru-RU" sz="1200" dirty="0" smtClean="0">
                <a:solidFill>
                  <a:schemeClr val="tx2">
                    <a:lumMod val="75000"/>
                  </a:schemeClr>
                </a:solidFill>
                <a:latin typeface="Times New Roman" pitchFamily="18" charset="0"/>
                <a:cs typeface="Times New Roman" pitchFamily="18" charset="0"/>
              </a:rPr>
              <a:t>         Бюджетная </a:t>
            </a:r>
            <a:r>
              <a:rPr lang="ru-RU" sz="1200" dirty="0">
                <a:solidFill>
                  <a:schemeClr val="tx2">
                    <a:lumMod val="75000"/>
                  </a:schemeClr>
                </a:solidFill>
                <a:latin typeface="Times New Roman" pitchFamily="18" charset="0"/>
                <a:cs typeface="Times New Roman" pitchFamily="18" charset="0"/>
              </a:rPr>
              <a:t>и налоговая политика Зеленчукского муниципального района на </a:t>
            </a:r>
            <a:r>
              <a:rPr lang="ru-RU" sz="1200" dirty="0" smtClean="0">
                <a:solidFill>
                  <a:schemeClr val="tx2">
                    <a:lumMod val="75000"/>
                  </a:schemeClr>
                </a:solidFill>
                <a:latin typeface="Times New Roman" pitchFamily="18" charset="0"/>
                <a:cs typeface="Times New Roman" pitchFamily="18" charset="0"/>
              </a:rPr>
              <a:t>2023 </a:t>
            </a:r>
            <a:r>
              <a:rPr lang="ru-RU" sz="1200" dirty="0">
                <a:solidFill>
                  <a:schemeClr val="tx2">
                    <a:lumMod val="75000"/>
                  </a:schemeClr>
                </a:solidFill>
                <a:latin typeface="Times New Roman" pitchFamily="18" charset="0"/>
                <a:cs typeface="Times New Roman" pitchFamily="18" charset="0"/>
              </a:rPr>
              <a:t>– </a:t>
            </a:r>
            <a:r>
              <a:rPr lang="ru-RU" sz="1200" dirty="0" smtClean="0">
                <a:solidFill>
                  <a:schemeClr val="tx2">
                    <a:lumMod val="75000"/>
                  </a:schemeClr>
                </a:solidFill>
                <a:latin typeface="Times New Roman" pitchFamily="18" charset="0"/>
                <a:cs typeface="Times New Roman" pitchFamily="18" charset="0"/>
              </a:rPr>
              <a:t>2025 </a:t>
            </a:r>
            <a:r>
              <a:rPr lang="ru-RU" sz="1200" dirty="0">
                <a:solidFill>
                  <a:schemeClr val="tx2">
                    <a:lumMod val="75000"/>
                  </a:schemeClr>
                </a:solidFill>
                <a:latin typeface="Times New Roman" pitchFamily="18" charset="0"/>
                <a:cs typeface="Times New Roman" pitchFamily="18" charset="0"/>
              </a:rPr>
              <a:t>годы направлена на создание условий для устойчивого социально – экономического развития Зеленчукского муниципального района в целях обеспечения выполнения приоритетных для района задач.</a:t>
            </a:r>
          </a:p>
          <a:p>
            <a:pPr algn="just"/>
            <a:r>
              <a:rPr lang="ru-RU" sz="1200" dirty="0">
                <a:solidFill>
                  <a:schemeClr val="tx2">
                    <a:lumMod val="75000"/>
                  </a:schemeClr>
                </a:solidFill>
                <a:latin typeface="Times New Roman" pitchFamily="18" charset="0"/>
                <a:cs typeface="Times New Roman" pitchFamily="18" charset="0"/>
              </a:rPr>
              <a:t>         Необходимым условием для решения поставленных задач является реализация мер по обеспечению устойчивости и сбалансированности бюджетной системы, повышению эффективности бюджетных расходов</a:t>
            </a:r>
            <a:r>
              <a:rPr lang="ru-RU" sz="1200" dirty="0" smtClean="0">
                <a:solidFill>
                  <a:schemeClr val="tx2">
                    <a:lumMod val="75000"/>
                  </a:schemeClr>
                </a:solidFill>
                <a:latin typeface="Times New Roman" pitchFamily="18" charset="0"/>
                <a:cs typeface="Times New Roman" pitchFamily="18" charset="0"/>
              </a:rPr>
              <a:t>.</a:t>
            </a:r>
          </a:p>
          <a:p>
            <a:pPr algn="just"/>
            <a:r>
              <a:rPr lang="ru-RU" sz="1200" dirty="0">
                <a:solidFill>
                  <a:schemeClr val="tx2">
                    <a:lumMod val="75000"/>
                  </a:schemeClr>
                </a:solidFill>
                <a:latin typeface="Times New Roman" pitchFamily="18" charset="0"/>
                <a:cs typeface="Times New Roman" pitchFamily="18" charset="0"/>
              </a:rPr>
              <a:t>         Основными приоритетами налоговой политики на </a:t>
            </a:r>
            <a:r>
              <a:rPr lang="ru-RU" sz="1200" dirty="0" smtClean="0">
                <a:solidFill>
                  <a:schemeClr val="tx2">
                    <a:lumMod val="75000"/>
                  </a:schemeClr>
                </a:solidFill>
                <a:latin typeface="Times New Roman" pitchFamily="18" charset="0"/>
                <a:cs typeface="Times New Roman" pitchFamily="18" charset="0"/>
              </a:rPr>
              <a:t>2023 </a:t>
            </a:r>
            <a:r>
              <a:rPr lang="ru-RU" sz="1200" dirty="0">
                <a:solidFill>
                  <a:schemeClr val="tx2">
                    <a:lumMod val="75000"/>
                  </a:schemeClr>
                </a:solidFill>
                <a:latin typeface="Times New Roman" pitchFamily="18" charset="0"/>
                <a:cs typeface="Times New Roman" pitchFamily="18" charset="0"/>
              </a:rPr>
              <a:t>год и на плановый период  </a:t>
            </a:r>
            <a:r>
              <a:rPr lang="ru-RU" sz="1200" dirty="0" smtClean="0">
                <a:solidFill>
                  <a:schemeClr val="tx2">
                    <a:lumMod val="75000"/>
                  </a:schemeClr>
                </a:solidFill>
                <a:latin typeface="Times New Roman" pitchFamily="18" charset="0"/>
                <a:cs typeface="Times New Roman" pitchFamily="18" charset="0"/>
              </a:rPr>
              <a:t>2024 </a:t>
            </a:r>
            <a:r>
              <a:rPr lang="ru-RU" sz="1200" dirty="0">
                <a:solidFill>
                  <a:schemeClr val="tx2">
                    <a:lumMod val="75000"/>
                  </a:schemeClr>
                </a:solidFill>
                <a:latin typeface="Times New Roman" pitchFamily="18" charset="0"/>
                <a:cs typeface="Times New Roman" pitchFamily="18" charset="0"/>
              </a:rPr>
              <a:t>и  </a:t>
            </a:r>
            <a:r>
              <a:rPr lang="ru-RU" sz="1200" dirty="0" smtClean="0">
                <a:solidFill>
                  <a:schemeClr val="tx2">
                    <a:lumMod val="75000"/>
                  </a:schemeClr>
                </a:solidFill>
                <a:latin typeface="Times New Roman" pitchFamily="18" charset="0"/>
                <a:cs typeface="Times New Roman" pitchFamily="18" charset="0"/>
              </a:rPr>
              <a:t>2025 </a:t>
            </a:r>
            <a:r>
              <a:rPr lang="ru-RU" sz="1200" dirty="0">
                <a:solidFill>
                  <a:schemeClr val="tx2">
                    <a:lumMod val="75000"/>
                  </a:schemeClr>
                </a:solidFill>
                <a:latin typeface="Times New Roman" pitchFamily="18" charset="0"/>
                <a:cs typeface="Times New Roman" pitchFamily="18" charset="0"/>
              </a:rPr>
              <a:t>годов является обеспечение роста доходной части  бюджета Зеленчукского муниципального района за счет повышения качества администрирования доходов бюджета и собираемости налогов, оптимизации существующей системы налоговых льгот и освобождений, эффективного использования муниципального имущества и земельных участков, а также создания оптимальных условий для развития бизнеса</a:t>
            </a:r>
            <a:r>
              <a:rPr lang="ru-RU" sz="1200" dirty="0" smtClean="0">
                <a:solidFill>
                  <a:schemeClr val="tx2">
                    <a:lumMod val="75000"/>
                  </a:schemeClr>
                </a:solidFill>
                <a:latin typeface="Times New Roman" pitchFamily="18" charset="0"/>
                <a:cs typeface="Times New Roman" pitchFamily="18" charset="0"/>
              </a:rPr>
              <a:t>.</a:t>
            </a:r>
          </a:p>
          <a:p>
            <a:pPr algn="just"/>
            <a:r>
              <a:rPr lang="ru-RU" sz="1200" dirty="0">
                <a:solidFill>
                  <a:schemeClr val="tx2">
                    <a:lumMod val="75000"/>
                  </a:schemeClr>
                </a:solidFill>
                <a:latin typeface="Times New Roman" pitchFamily="18" charset="0"/>
                <a:cs typeface="Times New Roman" pitchFamily="18" charset="0"/>
              </a:rPr>
              <a:t>     </a:t>
            </a:r>
            <a:r>
              <a:rPr lang="ru-RU" sz="1200" dirty="0" smtClean="0">
                <a:solidFill>
                  <a:schemeClr val="tx2">
                    <a:lumMod val="75000"/>
                  </a:schemeClr>
                </a:solidFill>
                <a:latin typeface="Times New Roman" pitchFamily="18" charset="0"/>
                <a:cs typeface="Times New Roman" pitchFamily="18" charset="0"/>
              </a:rPr>
              <a:t>    Учитывая </a:t>
            </a:r>
            <a:r>
              <a:rPr lang="ru-RU" sz="1200" dirty="0">
                <a:solidFill>
                  <a:schemeClr val="tx2">
                    <a:lumMod val="75000"/>
                  </a:schemeClr>
                </a:solidFill>
                <a:latin typeface="Times New Roman" pitchFamily="18" charset="0"/>
                <a:cs typeface="Times New Roman" pitchFamily="18" charset="0"/>
              </a:rPr>
              <a:t>высокую неопределенность в оценке последствий сложной экономической ситуации в </a:t>
            </a:r>
            <a:r>
              <a:rPr lang="ru-RU" sz="1200" dirty="0" smtClean="0">
                <a:solidFill>
                  <a:schemeClr val="tx2">
                    <a:lumMod val="75000"/>
                  </a:schemeClr>
                </a:solidFill>
                <a:latin typeface="Times New Roman" pitchFamily="18" charset="0"/>
                <a:cs typeface="Times New Roman" pitchFamily="18" charset="0"/>
              </a:rPr>
              <a:t>2022 </a:t>
            </a:r>
            <a:r>
              <a:rPr lang="ru-RU" sz="1200" dirty="0">
                <a:solidFill>
                  <a:schemeClr val="tx2">
                    <a:lumMod val="75000"/>
                  </a:schemeClr>
                </a:solidFill>
                <a:latin typeface="Times New Roman" pitchFamily="18" charset="0"/>
                <a:cs typeface="Times New Roman" pitchFamily="18" charset="0"/>
              </a:rPr>
              <a:t>году, связанной с введением ограничительных мер, направленных на борьбу с распространением новой коронавирусной  инфекции, основной задачей бюджетной политики на </a:t>
            </a:r>
            <a:r>
              <a:rPr lang="ru-RU" sz="1200" dirty="0" smtClean="0">
                <a:solidFill>
                  <a:schemeClr val="tx2">
                    <a:lumMod val="75000"/>
                  </a:schemeClr>
                </a:solidFill>
                <a:latin typeface="Times New Roman" pitchFamily="18" charset="0"/>
                <a:cs typeface="Times New Roman" pitchFamily="18" charset="0"/>
              </a:rPr>
              <a:t>2023-2025 </a:t>
            </a:r>
            <a:r>
              <a:rPr lang="ru-RU" sz="1200" dirty="0">
                <a:solidFill>
                  <a:schemeClr val="tx2">
                    <a:lumMod val="75000"/>
                  </a:schemeClr>
                </a:solidFill>
                <a:latin typeface="Times New Roman" pitchFamily="18" charset="0"/>
                <a:cs typeface="Times New Roman" pitchFamily="18" charset="0"/>
              </a:rPr>
              <a:t>годы будет обеспечение сбалансированности и устойчивости  бюджета Зеленчукского  муниципального района, в том числе за счет:</a:t>
            </a:r>
          </a:p>
          <a:p>
            <a:pPr algn="just"/>
            <a:r>
              <a:rPr lang="ru-RU" sz="1200" dirty="0" smtClean="0">
                <a:solidFill>
                  <a:schemeClr val="tx2">
                    <a:lumMod val="75000"/>
                  </a:schemeClr>
                </a:solidFill>
                <a:latin typeface="Times New Roman" pitchFamily="18" charset="0"/>
                <a:cs typeface="Times New Roman" pitchFamily="18" charset="0"/>
              </a:rPr>
              <a:t>         -</a:t>
            </a:r>
            <a:r>
              <a:rPr lang="ru-RU" sz="1200" dirty="0">
                <a:solidFill>
                  <a:schemeClr val="tx2">
                    <a:lumMod val="75000"/>
                  </a:schemeClr>
                </a:solidFill>
                <a:latin typeface="Times New Roman" pitchFamily="18" charset="0"/>
                <a:cs typeface="Times New Roman" pitchFamily="18" charset="0"/>
              </a:rPr>
              <a:t>формирования реалистичного прогноза поступления доходов, основанного на прогнозе социально-экономического развития  Зеленчукского  муниципального района на среднесрочный период (на </a:t>
            </a:r>
            <a:r>
              <a:rPr lang="ru-RU" sz="1200" dirty="0" smtClean="0">
                <a:solidFill>
                  <a:schemeClr val="tx2">
                    <a:lumMod val="75000"/>
                  </a:schemeClr>
                </a:solidFill>
                <a:latin typeface="Times New Roman" pitchFamily="18" charset="0"/>
                <a:cs typeface="Times New Roman" pitchFamily="18" charset="0"/>
              </a:rPr>
              <a:t>2023 </a:t>
            </a:r>
            <a:r>
              <a:rPr lang="ru-RU" sz="1200" dirty="0">
                <a:solidFill>
                  <a:schemeClr val="tx2">
                    <a:lumMod val="75000"/>
                  </a:schemeClr>
                </a:solidFill>
                <a:latin typeface="Times New Roman" pitchFamily="18" charset="0"/>
                <a:cs typeface="Times New Roman" pitchFamily="18" charset="0"/>
              </a:rPr>
              <a:t>год и на плановый период </a:t>
            </a:r>
            <a:r>
              <a:rPr lang="ru-RU" sz="1200" dirty="0" smtClean="0">
                <a:solidFill>
                  <a:schemeClr val="tx2">
                    <a:lumMod val="75000"/>
                  </a:schemeClr>
                </a:solidFill>
                <a:latin typeface="Times New Roman" pitchFamily="18" charset="0"/>
                <a:cs typeface="Times New Roman" pitchFamily="18" charset="0"/>
              </a:rPr>
              <a:t>2024 </a:t>
            </a:r>
            <a:r>
              <a:rPr lang="ru-RU" sz="1200" dirty="0">
                <a:solidFill>
                  <a:schemeClr val="tx2">
                    <a:lumMod val="75000"/>
                  </a:schemeClr>
                </a:solidFill>
                <a:latin typeface="Times New Roman" pitchFamily="18" charset="0"/>
                <a:cs typeface="Times New Roman" pitchFamily="18" charset="0"/>
              </a:rPr>
              <a:t>и </a:t>
            </a:r>
            <a:r>
              <a:rPr lang="ru-RU" sz="1200" dirty="0" smtClean="0">
                <a:solidFill>
                  <a:schemeClr val="tx2">
                    <a:lumMod val="75000"/>
                  </a:schemeClr>
                </a:solidFill>
                <a:latin typeface="Times New Roman" pitchFamily="18" charset="0"/>
                <a:cs typeface="Times New Roman" pitchFamily="18" charset="0"/>
              </a:rPr>
              <a:t>2025 </a:t>
            </a:r>
            <a:r>
              <a:rPr lang="ru-RU" sz="1200" dirty="0">
                <a:solidFill>
                  <a:schemeClr val="tx2">
                    <a:lumMod val="75000"/>
                  </a:schemeClr>
                </a:solidFill>
                <a:latin typeface="Times New Roman" pitchFamily="18" charset="0"/>
                <a:cs typeface="Times New Roman" pitchFamily="18" charset="0"/>
              </a:rPr>
              <a:t>годов);</a:t>
            </a:r>
          </a:p>
          <a:p>
            <a:pPr algn="just"/>
            <a:r>
              <a:rPr lang="ru-RU" sz="1200" dirty="0" smtClean="0">
                <a:solidFill>
                  <a:schemeClr val="tx2">
                    <a:lumMod val="75000"/>
                  </a:schemeClr>
                </a:solidFill>
                <a:latin typeface="Times New Roman" pitchFamily="18" charset="0"/>
                <a:cs typeface="Times New Roman" pitchFamily="18" charset="0"/>
              </a:rPr>
              <a:t>         -</a:t>
            </a:r>
            <a:r>
              <a:rPr lang="ru-RU" sz="1200" dirty="0">
                <a:solidFill>
                  <a:schemeClr val="tx2">
                    <a:lumMod val="75000"/>
                  </a:schemeClr>
                </a:solidFill>
                <a:latin typeface="Times New Roman" pitchFamily="18" charset="0"/>
                <a:cs typeface="Times New Roman" pitchFamily="18" charset="0"/>
              </a:rPr>
              <a:t>недопущения принятия новых расходных обязательств, не обеспеченных доходными </a:t>
            </a:r>
            <a:r>
              <a:rPr lang="ru-RU" sz="1200" dirty="0" smtClean="0">
                <a:solidFill>
                  <a:schemeClr val="tx2">
                    <a:lumMod val="75000"/>
                  </a:schemeClr>
                </a:solidFill>
                <a:latin typeface="Times New Roman" pitchFamily="18" charset="0"/>
                <a:cs typeface="Times New Roman" pitchFamily="18" charset="0"/>
              </a:rPr>
              <a:t>источниками.</a:t>
            </a:r>
          </a:p>
          <a:p>
            <a:pPr algn="just"/>
            <a:r>
              <a:rPr lang="ru-RU" sz="1200" dirty="0" smtClean="0">
                <a:solidFill>
                  <a:schemeClr val="tx2">
                    <a:lumMod val="75000"/>
                  </a:schemeClr>
                </a:solidFill>
                <a:latin typeface="Times New Roman" pitchFamily="18" charset="0"/>
                <a:cs typeface="Times New Roman" pitchFamily="18" charset="0"/>
              </a:rPr>
              <a:t>        В </a:t>
            </a:r>
            <a:r>
              <a:rPr lang="ru-RU" sz="1200" dirty="0">
                <a:solidFill>
                  <a:schemeClr val="tx2">
                    <a:lumMod val="75000"/>
                  </a:schemeClr>
                </a:solidFill>
                <a:latin typeface="Times New Roman" pitchFamily="18" charset="0"/>
                <a:cs typeface="Times New Roman" pitchFamily="18" charset="0"/>
              </a:rPr>
              <a:t>условиях ограниченности бюджетных ресурсов следующей задачей бюджетной политики является осуществление мер по повышению эффективности использования бюджетных </a:t>
            </a:r>
            <a:r>
              <a:rPr lang="ru-RU" sz="1200" dirty="0" smtClean="0">
                <a:solidFill>
                  <a:schemeClr val="tx2">
                    <a:lumMod val="75000"/>
                  </a:schemeClr>
                </a:solidFill>
                <a:latin typeface="Times New Roman" pitchFamily="18" charset="0"/>
                <a:cs typeface="Times New Roman" pitchFamily="18" charset="0"/>
              </a:rPr>
              <a:t>средств.</a:t>
            </a:r>
          </a:p>
          <a:p>
            <a:pPr algn="just"/>
            <a:r>
              <a:rPr lang="ru-RU" sz="1200" dirty="0">
                <a:solidFill>
                  <a:schemeClr val="tx2">
                    <a:lumMod val="75000"/>
                  </a:schemeClr>
                </a:solidFill>
                <a:latin typeface="Times New Roman" pitchFamily="18" charset="0"/>
                <a:cs typeface="Times New Roman" pitchFamily="18" charset="0"/>
              </a:rPr>
              <a:t>     </a:t>
            </a:r>
            <a:r>
              <a:rPr lang="ru-RU" sz="1200" dirty="0" smtClean="0">
                <a:solidFill>
                  <a:schemeClr val="tx2">
                    <a:lumMod val="75000"/>
                  </a:schemeClr>
                </a:solidFill>
                <a:latin typeface="Times New Roman" pitchFamily="18" charset="0"/>
                <a:cs typeface="Times New Roman" pitchFamily="18" charset="0"/>
              </a:rPr>
              <a:t>  </a:t>
            </a:r>
            <a:r>
              <a:rPr lang="ru-RU" sz="1200" dirty="0">
                <a:solidFill>
                  <a:schemeClr val="tx2">
                    <a:lumMod val="75000"/>
                  </a:schemeClr>
                </a:solidFill>
                <a:latin typeface="Times New Roman" pitchFamily="18" charset="0"/>
                <a:cs typeface="Times New Roman" pitchFamily="18" charset="0"/>
              </a:rPr>
              <a:t>Бюджетная политика в области расходов будет направлена на обеспечение безусловного исполнения действующих обязательств, в том числе с учетом их оптимизации и повышения эффективности использования финансовых </a:t>
            </a:r>
            <a:r>
              <a:rPr lang="ru-RU" sz="1200" dirty="0" smtClean="0">
                <a:solidFill>
                  <a:schemeClr val="tx2">
                    <a:lumMod val="75000"/>
                  </a:schemeClr>
                </a:solidFill>
                <a:latin typeface="Times New Roman" pitchFamily="18" charset="0"/>
                <a:cs typeface="Times New Roman" pitchFamily="18" charset="0"/>
              </a:rPr>
              <a:t>ресурсов.</a:t>
            </a:r>
            <a:endParaRPr lang="ru-RU" sz="1200" dirty="0">
              <a:solidFill>
                <a:schemeClr val="tx2">
                  <a:lumMod val="75000"/>
                </a:schemeClr>
              </a:solidFill>
              <a:latin typeface="Times New Roman" pitchFamily="18" charset="0"/>
              <a:cs typeface="Times New Roman" pitchFamily="18" charset="0"/>
            </a:endParaRPr>
          </a:p>
          <a:p>
            <a:pPr algn="just"/>
            <a:r>
              <a:rPr lang="ru-RU" sz="1200" dirty="0" smtClean="0">
                <a:solidFill>
                  <a:schemeClr val="tx2">
                    <a:lumMod val="75000"/>
                  </a:schemeClr>
                </a:solidFill>
                <a:latin typeface="Times New Roman" pitchFamily="18" charset="0"/>
                <a:cs typeface="Times New Roman" pitchFamily="18" charset="0"/>
              </a:rPr>
              <a:t>      </a:t>
            </a:r>
            <a:endParaRPr lang="ru-RU" sz="1200" dirty="0">
              <a:solidFill>
                <a:schemeClr val="tx2">
                  <a:lumMod val="75000"/>
                </a:schemeClr>
              </a:solidFill>
              <a:latin typeface="Times New Roman" pitchFamily="18" charset="0"/>
              <a:cs typeface="Times New Roman" pitchFamily="18" charset="0"/>
            </a:endParaRPr>
          </a:p>
        </p:txBody>
      </p:sp>
      <p:sp>
        <p:nvSpPr>
          <p:cNvPr id="5" name="Прямоугольник 4"/>
          <p:cNvSpPr/>
          <p:nvPr/>
        </p:nvSpPr>
        <p:spPr>
          <a:xfrm>
            <a:off x="101790" y="-1"/>
            <a:ext cx="892899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400" dirty="0">
                <a:solidFill>
                  <a:srgbClr val="C00000"/>
                </a:solidFill>
                <a:latin typeface="Times New Roman" pitchFamily="18" charset="0"/>
                <a:cs typeface="Times New Roman" pitchFamily="18" charset="0"/>
              </a:rPr>
              <a:t>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Основные направления и задачи</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б</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юджетной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и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налоговой политики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Зеленчукского муниципального района </a:t>
            </a: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на 2023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2025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годы </a:t>
            </a:r>
          </a:p>
        </p:txBody>
      </p:sp>
    </p:spTree>
    <p:extLst>
      <p:ext uri="{BB962C8B-B14F-4D97-AF65-F5344CB8AC3E}">
        <p14:creationId xmlns:p14="http://schemas.microsoft.com/office/powerpoint/2010/main" val="426169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143" y="1105490"/>
            <a:ext cx="2345232" cy="223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Рисунок 21" descr="дом из денег.jpg"/>
          <p:cNvPicPr/>
          <p:nvPr/>
        </p:nvPicPr>
        <p:blipFill>
          <a:blip r:embed="rId3"/>
          <a:srcRect/>
          <a:stretch>
            <a:fillRect/>
          </a:stretch>
        </p:blipFill>
        <p:spPr bwMode="auto">
          <a:xfrm>
            <a:off x="107504" y="4240883"/>
            <a:ext cx="2376264" cy="2212453"/>
          </a:xfrm>
          <a:prstGeom prst="rect">
            <a:avLst/>
          </a:prstGeom>
          <a:noFill/>
        </p:spPr>
      </p:pic>
      <p:sp>
        <p:nvSpPr>
          <p:cNvPr id="24577" name="Заголовок 1"/>
          <p:cNvSpPr>
            <a:spLocks noGrp="1"/>
          </p:cNvSpPr>
          <p:nvPr>
            <p:ph type="title"/>
          </p:nvPr>
        </p:nvSpPr>
        <p:spPr>
          <a:xfrm>
            <a:off x="107505" y="274638"/>
            <a:ext cx="8975870" cy="706090"/>
          </a:xfrm>
        </p:spPr>
        <p:txBody>
          <a:bodyPr>
            <a:normAutofit fontScale="90000"/>
          </a:bodyPr>
          <a:lstStyle/>
          <a:p>
            <a:pPr eaLnBrk="1" hangingPunct="1"/>
            <a:r>
              <a:rPr lang="ru-RU" sz="2800" b="1" dirty="0" smtClean="0">
                <a:solidFill>
                  <a:srgbClr val="C00000"/>
                </a:solidFill>
                <a:effectLst/>
                <a:latin typeface="Times New Roman" pitchFamily="18" charset="0"/>
                <a:cs typeface="Times New Roman" pitchFamily="18" charset="0"/>
              </a:rPr>
              <a:t>Этапы формирования и исполнения бюджета</a:t>
            </a:r>
          </a:p>
        </p:txBody>
      </p:sp>
      <p:sp>
        <p:nvSpPr>
          <p:cNvPr id="5" name="Полилиния 4"/>
          <p:cNvSpPr/>
          <p:nvPr/>
        </p:nvSpPr>
        <p:spPr>
          <a:xfrm>
            <a:off x="457032" y="1192486"/>
            <a:ext cx="5483120" cy="868362"/>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6">
              <a:lumMod val="20000"/>
              <a:lumOff val="8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100854" bIns="101635" spcCol="1270" anchor="ctr"/>
          <a:lstStyle/>
          <a:p>
            <a:pPr algn="ctr" defTabSz="889000" fontAlgn="auto">
              <a:lnSpc>
                <a:spcPct val="90000"/>
              </a:lnSpc>
              <a:spcAft>
                <a:spcPct val="35000"/>
              </a:spcAft>
              <a:defRPr/>
            </a:pPr>
            <a:r>
              <a:rPr lang="ru-RU"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Составление проекта бюджета</a:t>
            </a:r>
          </a:p>
          <a:p>
            <a:pPr algn="ctr" defTabSz="889000" fontAlgn="auto">
              <a:lnSpc>
                <a:spcPct val="90000"/>
              </a:lnSpc>
              <a:spcAft>
                <a:spcPct val="35000"/>
              </a:spcAft>
              <a:defRPr/>
            </a:pPr>
            <a:r>
              <a:rPr lang="ru-RU" sz="2000" dirty="0">
                <a:solidFill>
                  <a:schemeClr val="tx1"/>
                </a:solidFill>
                <a:latin typeface="Times New Roman" pitchFamily="18" charset="0"/>
                <a:cs typeface="Times New Roman" pitchFamily="18" charset="0"/>
              </a:rPr>
              <a:t>(июль – 15 ноября)</a:t>
            </a:r>
          </a:p>
        </p:txBody>
      </p:sp>
      <p:sp>
        <p:nvSpPr>
          <p:cNvPr id="7" name="Полилиния 6"/>
          <p:cNvSpPr/>
          <p:nvPr/>
        </p:nvSpPr>
        <p:spPr>
          <a:xfrm>
            <a:off x="1115616" y="2284289"/>
            <a:ext cx="5387975" cy="1144711"/>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6">
              <a:lumMod val="40000"/>
              <a:lumOff val="6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100854" bIns="101635" spcCol="1270" anchor="ctr"/>
          <a:lstStyle/>
          <a:p>
            <a:pPr algn="ctr" defTabSz="889000" fontAlgn="auto">
              <a:lnSpc>
                <a:spcPct val="90000"/>
              </a:lnSpc>
              <a:spcAft>
                <a:spcPct val="35000"/>
              </a:spcAft>
              <a:defRPr/>
            </a:pP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Рассмотрение, проведение публичных слушаний </a:t>
            </a:r>
            <a:r>
              <a:rPr lang="ru-RU"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и утверждение </a:t>
            </a:r>
            <a:r>
              <a:rPr lang="ru-RU"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проекта бюджета </a:t>
            </a:r>
          </a:p>
          <a:p>
            <a:pPr algn="ctr" defTabSz="889000" fontAlgn="auto">
              <a:lnSpc>
                <a:spcPct val="90000"/>
              </a:lnSpc>
              <a:spcAft>
                <a:spcPct val="35000"/>
              </a:spcAft>
              <a:defRPr/>
            </a:pPr>
            <a:r>
              <a:rPr lang="ru-RU" sz="2000" dirty="0" smtClean="0">
                <a:solidFill>
                  <a:schemeClr val="tx1"/>
                </a:solidFill>
                <a:latin typeface="Times New Roman" pitchFamily="18" charset="0"/>
                <a:cs typeface="Times New Roman" pitchFamily="18" charset="0"/>
              </a:rPr>
              <a:t>(</a:t>
            </a:r>
            <a:r>
              <a:rPr lang="ru-RU" sz="2000" dirty="0">
                <a:solidFill>
                  <a:schemeClr val="tx1"/>
                </a:solidFill>
                <a:latin typeface="Times New Roman" pitchFamily="18" charset="0"/>
                <a:cs typeface="Times New Roman" pitchFamily="18" charset="0"/>
              </a:rPr>
              <a:t>15 ноября – </a:t>
            </a:r>
            <a:r>
              <a:rPr lang="ru-RU" sz="2000" dirty="0" smtClean="0">
                <a:solidFill>
                  <a:schemeClr val="tx1"/>
                </a:solidFill>
                <a:latin typeface="Times New Roman" pitchFamily="18" charset="0"/>
                <a:cs typeface="Times New Roman" pitchFamily="18" charset="0"/>
              </a:rPr>
              <a:t>30 </a:t>
            </a:r>
            <a:r>
              <a:rPr lang="ru-RU" sz="2000" dirty="0">
                <a:solidFill>
                  <a:schemeClr val="tx1"/>
                </a:solidFill>
                <a:latin typeface="Times New Roman" pitchFamily="18" charset="0"/>
                <a:cs typeface="Times New Roman" pitchFamily="18" charset="0"/>
              </a:rPr>
              <a:t>декабря)</a:t>
            </a:r>
          </a:p>
        </p:txBody>
      </p:sp>
      <p:sp>
        <p:nvSpPr>
          <p:cNvPr id="9" name="Полилиния 8"/>
          <p:cNvSpPr/>
          <p:nvPr/>
        </p:nvSpPr>
        <p:spPr>
          <a:xfrm>
            <a:off x="1619672" y="3640758"/>
            <a:ext cx="5821362" cy="868362"/>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6">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100854" bIns="101635" spcCol="1270" anchor="ctr"/>
          <a:lstStyle/>
          <a:p>
            <a:pPr algn="ctr" defTabSz="889000" fontAlgn="auto">
              <a:lnSpc>
                <a:spcPct val="90000"/>
              </a:lnSpc>
              <a:spcAft>
                <a:spcPct val="35000"/>
              </a:spcAft>
              <a:defRPr/>
            </a:pPr>
            <a:r>
              <a:rPr lang="ru-RU"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a:t>
            </a:r>
          </a:p>
          <a:p>
            <a:pPr algn="ctr" defTabSz="889000" fontAlgn="auto">
              <a:lnSpc>
                <a:spcPct val="90000"/>
              </a:lnSpc>
              <a:spcAft>
                <a:spcPct val="35000"/>
              </a:spcAft>
              <a:defRPr/>
            </a:pPr>
            <a:r>
              <a:rPr lang="ru-RU" sz="2000" dirty="0">
                <a:solidFill>
                  <a:schemeClr val="tx1"/>
                </a:solidFill>
                <a:latin typeface="Times New Roman" pitchFamily="18" charset="0"/>
                <a:cs typeface="Times New Roman" pitchFamily="18" charset="0"/>
              </a:rPr>
              <a:t>(1 января – 31 декабря)</a:t>
            </a:r>
          </a:p>
        </p:txBody>
      </p:sp>
      <p:sp>
        <p:nvSpPr>
          <p:cNvPr id="11" name="Полилиния 10"/>
          <p:cNvSpPr/>
          <p:nvPr/>
        </p:nvSpPr>
        <p:spPr>
          <a:xfrm>
            <a:off x="2370839" y="4678175"/>
            <a:ext cx="6037783" cy="868363"/>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6">
              <a:lumMod val="75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100854" bIns="101635" spcCol="1270" anchor="ctr"/>
          <a:lstStyle/>
          <a:p>
            <a:pPr algn="ctr" defTabSz="889000" fontAlgn="auto">
              <a:lnSpc>
                <a:spcPct val="90000"/>
              </a:lnSpc>
              <a:spcAft>
                <a:spcPct val="35000"/>
              </a:spcAft>
              <a:defRPr/>
            </a:pPr>
            <a:r>
              <a:rPr lang="ru-RU"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Контроль за исполнением</a:t>
            </a:r>
          </a:p>
          <a:p>
            <a:pPr algn="ctr" defTabSz="889000" fontAlgn="auto">
              <a:lnSpc>
                <a:spcPct val="90000"/>
              </a:lnSpc>
              <a:spcAft>
                <a:spcPct val="35000"/>
              </a:spcAft>
              <a:defRPr/>
            </a:pPr>
            <a:r>
              <a:rPr lang="ru-RU" sz="2000" dirty="0">
                <a:solidFill>
                  <a:schemeClr val="tx1"/>
                </a:solidFill>
                <a:latin typeface="Times New Roman" pitchFamily="18" charset="0"/>
                <a:cs typeface="Times New Roman" pitchFamily="18" charset="0"/>
              </a:rPr>
              <a:t>(1 января – 31 декабря)</a:t>
            </a:r>
          </a:p>
        </p:txBody>
      </p:sp>
      <p:sp>
        <p:nvSpPr>
          <p:cNvPr id="13" name="Полилиния 12"/>
          <p:cNvSpPr/>
          <p:nvPr/>
        </p:nvSpPr>
        <p:spPr>
          <a:xfrm>
            <a:off x="2837496" y="5661248"/>
            <a:ext cx="6110610" cy="868362"/>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6">
              <a:lumMod val="5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lIns="101635" tIns="101635" rIns="1089458" bIns="101635" anchor="ctr"/>
          <a:lstStyle/>
          <a:p>
            <a:pPr algn="ctr" defTabSz="889000">
              <a:lnSpc>
                <a:spcPct val="90000"/>
              </a:lnSpc>
              <a:spcAft>
                <a:spcPct val="35000"/>
              </a:spcAft>
              <a:defRPr/>
            </a:pPr>
            <a:r>
              <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Рассмотрение и </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утверждение                           годового отчета </a:t>
            </a:r>
          </a:p>
          <a:p>
            <a:pPr algn="ctr" defTabSz="889000">
              <a:lnSpc>
                <a:spcPct val="90000"/>
              </a:lnSpc>
              <a:spcAft>
                <a:spcPct val="35000"/>
              </a:spcAft>
              <a:defRPr/>
            </a:pPr>
            <a:r>
              <a:rPr lang="ru-RU" sz="1400" b="1" dirty="0" smtClean="0">
                <a:solidFill>
                  <a:schemeClr val="bg1"/>
                </a:solidFill>
                <a:latin typeface="Times New Roman" pitchFamily="18" charset="0"/>
                <a:cs typeface="Times New Roman" pitchFamily="18" charset="0"/>
              </a:rPr>
              <a:t>(</a:t>
            </a:r>
            <a:r>
              <a:rPr lang="ru-RU" sz="1400" b="1" dirty="0">
                <a:solidFill>
                  <a:schemeClr val="bg1"/>
                </a:solidFill>
                <a:latin typeface="Times New Roman" pitchFamily="18" charset="0"/>
                <a:cs typeface="Times New Roman" pitchFamily="18" charset="0"/>
              </a:rPr>
              <a:t>передается администрацией в Совет </a:t>
            </a:r>
            <a:r>
              <a:rPr lang="ru-RU" sz="1400" b="1" dirty="0" smtClean="0">
                <a:solidFill>
                  <a:schemeClr val="bg1"/>
                </a:solidFill>
                <a:latin typeface="Times New Roman" pitchFamily="18" charset="0"/>
                <a:cs typeface="Times New Roman" pitchFamily="18" charset="0"/>
              </a:rPr>
              <a:t>не </a:t>
            </a:r>
            <a:r>
              <a:rPr lang="ru-RU" sz="1400" b="1" dirty="0">
                <a:solidFill>
                  <a:schemeClr val="bg1"/>
                </a:solidFill>
                <a:latin typeface="Times New Roman" pitchFamily="18" charset="0"/>
                <a:cs typeface="Times New Roman" pitchFamily="18" charset="0"/>
              </a:rPr>
              <a:t>позднее 1 мая)</a:t>
            </a:r>
          </a:p>
        </p:txBody>
      </p:sp>
      <p:sp>
        <p:nvSpPr>
          <p:cNvPr id="14" name="Полилиния 13"/>
          <p:cNvSpPr/>
          <p:nvPr/>
        </p:nvSpPr>
        <p:spPr>
          <a:xfrm>
            <a:off x="7536830" y="5085184"/>
            <a:ext cx="563562" cy="720080"/>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chemeClr val="accent6">
              <a:lumMod val="20000"/>
              <a:lumOff val="80000"/>
              <a:alpha val="90000"/>
            </a:schemeClr>
          </a:solidFill>
          <a:ln>
            <a:solidFill>
              <a:schemeClr val="accent3">
                <a:lumMod val="75000"/>
                <a:alpha val="90000"/>
              </a:schemeClr>
            </a:solidFill>
          </a:ln>
        </p:spPr>
        <p:style>
          <a:lnRef idx="2">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lIns="160026" tIns="33020" rIns="160025" bIns="172726" spcCol="1270" anchor="ctr"/>
          <a:lstStyle/>
          <a:p>
            <a:pPr algn="ctr" defTabSz="1155700" fontAlgn="auto">
              <a:lnSpc>
                <a:spcPct val="90000"/>
              </a:lnSpc>
              <a:spcAft>
                <a:spcPct val="35000"/>
              </a:spcAft>
              <a:defRPr/>
            </a:pPr>
            <a:endParaRPr lang="ru-RU" sz="2600" dirty="0"/>
          </a:p>
        </p:txBody>
      </p:sp>
      <p:sp>
        <p:nvSpPr>
          <p:cNvPr id="15" name="Полилиния 14"/>
          <p:cNvSpPr/>
          <p:nvPr/>
        </p:nvSpPr>
        <p:spPr>
          <a:xfrm>
            <a:off x="6738143" y="3919754"/>
            <a:ext cx="563562" cy="691548"/>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chemeClr val="accent6">
              <a:lumMod val="20000"/>
              <a:lumOff val="80000"/>
              <a:alpha val="90000"/>
            </a:schemeClr>
          </a:solidFill>
          <a:ln>
            <a:solidFill>
              <a:schemeClr val="accent3">
                <a:lumMod val="75000"/>
                <a:alpha val="90000"/>
              </a:schemeClr>
            </a:solidFill>
          </a:ln>
        </p:spPr>
        <p:style>
          <a:lnRef idx="2">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lIns="160026" tIns="33020" rIns="160026" bIns="172726" spcCol="1270" anchor="ctr"/>
          <a:lstStyle/>
          <a:p>
            <a:pPr algn="ctr" defTabSz="1155700" fontAlgn="auto">
              <a:lnSpc>
                <a:spcPct val="90000"/>
              </a:lnSpc>
              <a:spcAft>
                <a:spcPct val="35000"/>
              </a:spcAft>
              <a:defRPr/>
            </a:pPr>
            <a:endParaRPr lang="ru-RU" sz="2600" dirty="0"/>
          </a:p>
        </p:txBody>
      </p:sp>
      <p:sp>
        <p:nvSpPr>
          <p:cNvPr id="16" name="Полилиния 15"/>
          <p:cNvSpPr/>
          <p:nvPr/>
        </p:nvSpPr>
        <p:spPr>
          <a:xfrm>
            <a:off x="5892801" y="2996951"/>
            <a:ext cx="563562" cy="684461"/>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chemeClr val="accent6">
              <a:lumMod val="20000"/>
              <a:lumOff val="80000"/>
              <a:alpha val="90000"/>
            </a:schemeClr>
          </a:solidFill>
          <a:ln>
            <a:solidFill>
              <a:schemeClr val="accent3">
                <a:lumMod val="75000"/>
                <a:alpha val="90000"/>
              </a:schemeClr>
            </a:solidFill>
          </a:ln>
        </p:spPr>
        <p:style>
          <a:lnRef idx="2">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lIns="160026" tIns="33020" rIns="160026" bIns="172725" spcCol="1270" anchor="ctr"/>
          <a:lstStyle/>
          <a:p>
            <a:pPr algn="ctr" defTabSz="1155700" fontAlgn="auto">
              <a:lnSpc>
                <a:spcPct val="90000"/>
              </a:lnSpc>
              <a:spcAft>
                <a:spcPct val="35000"/>
              </a:spcAft>
              <a:defRPr/>
            </a:pPr>
            <a:endParaRPr lang="ru-RU" sz="2600" dirty="0"/>
          </a:p>
        </p:txBody>
      </p:sp>
      <p:sp>
        <p:nvSpPr>
          <p:cNvPr id="17" name="Полилиния 16"/>
          <p:cNvSpPr/>
          <p:nvPr/>
        </p:nvSpPr>
        <p:spPr>
          <a:xfrm>
            <a:off x="5375002" y="1789336"/>
            <a:ext cx="565150" cy="703560"/>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chemeClr val="accent6">
              <a:lumMod val="20000"/>
              <a:lumOff val="80000"/>
            </a:schemeClr>
          </a:solid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lIns="160026" tIns="33020" rIns="160026" bIns="172726" spcCol="1270" anchor="ctr"/>
          <a:lstStyle/>
          <a:p>
            <a:pPr algn="ctr" defTabSz="1155700" fontAlgn="auto">
              <a:lnSpc>
                <a:spcPct val="90000"/>
              </a:lnSpc>
              <a:spcAft>
                <a:spcPct val="35000"/>
              </a:spcAft>
              <a:defRPr/>
            </a:pPr>
            <a:endParaRPr lang="ru-RU" sz="2600" dirty="0"/>
          </a:p>
        </p:txBody>
      </p:sp>
    </p:spTree>
    <p:extLst>
      <p:ext uri="{BB962C8B-B14F-4D97-AF65-F5344CB8AC3E}">
        <p14:creationId xmlns:p14="http://schemas.microsoft.com/office/powerpoint/2010/main" val="286291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4" grpId="0" animBg="1"/>
      <p:bldP spid="15" grpId="0" animBg="1"/>
      <p:bldP spid="16" grpId="0" animBg="1"/>
      <p:bldP spid="1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6317</TotalTime>
  <Words>8001</Words>
  <Application>Microsoft Office PowerPoint</Application>
  <PresentationFormat>Экран (4:3)</PresentationFormat>
  <Paragraphs>1143</Paragraphs>
  <Slides>55</Slides>
  <Notes>4</Notes>
  <HiddenSlides>0</HiddenSlides>
  <MMClips>0</MMClips>
  <ScaleCrop>false</ScaleCrop>
  <HeadingPairs>
    <vt:vector size="4" baseType="variant">
      <vt:variant>
        <vt:lpstr>Тема</vt:lpstr>
      </vt:variant>
      <vt:variant>
        <vt:i4>2</vt:i4>
      </vt:variant>
      <vt:variant>
        <vt:lpstr>Заголовки слайдов</vt:lpstr>
      </vt:variant>
      <vt:variant>
        <vt:i4>55</vt:i4>
      </vt:variant>
    </vt:vector>
  </HeadingPairs>
  <TitlesOfParts>
    <vt:vector size="57" baseType="lpstr">
      <vt:lpstr>Трек</vt:lpstr>
      <vt:lpstr>1_Воздушный поток</vt:lpstr>
      <vt:lpstr>БЮДЖЕТ для ГРАЖДАН</vt:lpstr>
      <vt:lpstr>Уважаемые жители  Зеленчукского муниципального района!</vt:lpstr>
      <vt:lpstr>Социально-экономическая характеристика Зеленчукского муниципального района</vt:lpstr>
      <vt:lpstr>Основные показатели  социально-экономического развития Зеленчукского муниципального района </vt:lpstr>
      <vt:lpstr>Глоссарий</vt:lpstr>
      <vt:lpstr>Презентация PowerPoint</vt:lpstr>
      <vt:lpstr> схема прохождение  проекта  бюджета до его принятия</vt:lpstr>
      <vt:lpstr>Презентация PowerPoint</vt:lpstr>
      <vt:lpstr>Этапы формирования и исполнения бюджета</vt:lpstr>
      <vt:lpstr>Презентация PowerPoint</vt:lpstr>
      <vt:lpstr>Презентация PowerPoint</vt:lpstr>
      <vt:lpstr>Сеть муниципальных учреждений</vt:lpstr>
      <vt:lpstr>Основные характеристики районного бюджета</vt:lpstr>
      <vt:lpstr>Приоритеты бюджета</vt:lpstr>
      <vt:lpstr>Презентация PowerPoint</vt:lpstr>
      <vt:lpstr>Особенности планирования доходов бюджета</vt:lpstr>
      <vt:lpstr>Презентация PowerPoint</vt:lpstr>
      <vt:lpstr>Структура налоговых доходов бюджета  (в тыс. руб.)</vt:lpstr>
      <vt:lpstr>Структура неналоговых доходов бюджета  (в тыс. руб.)</vt:lpstr>
      <vt:lpstr>Налоговые доходы</vt:lpstr>
      <vt:lpstr>Прогноз налога на имущество </vt:lpstr>
      <vt:lpstr>Прогноз НАЛОГА, ВЗИМАЕМОГО В СВЯЗИ С ПРИМЕНЕНИЕМ УПРоЩЕННОЙ И ПАТЕНТНОЙ СИСТЕМЫ налогооБЛОЖЕНИЯ</vt:lpstr>
      <vt:lpstr>Акцизы - прогноз</vt:lpstr>
      <vt:lpstr> Неналоговые доходы   </vt:lpstr>
      <vt:lpstr>Безвозмездные поступления</vt:lpstr>
      <vt:lpstr>Презентация PowerPoint</vt:lpstr>
      <vt:lpstr>Презентация PowerPoint</vt:lpstr>
      <vt:lpstr>Структура районного бюджета  по «программному» принципу планирования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Общегосударственные вопросы  </vt:lpstr>
      <vt:lpstr> Национальная безопасность  и правоохранительная деятельность </vt:lpstr>
      <vt:lpstr> Расходы на образование </vt:lpstr>
      <vt:lpstr> Расходы на культуру </vt:lpstr>
      <vt:lpstr>Расходы на физическую  культуру и спорт</vt:lpstr>
      <vt:lpstr>Расходы на социальную политику</vt:lpstr>
      <vt:lpstr>Безвозмездные поступления</vt:lpstr>
      <vt:lpstr>Презентация PowerPoint</vt:lpstr>
      <vt:lpstr>Мероприятия необходимые для  увеличения поступления доходов в бюджет  </vt:lpstr>
      <vt:lpstr>Наши контакты: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Отдел И</dc:creator>
  <cp:lastModifiedBy>Savchenko</cp:lastModifiedBy>
  <cp:revision>893</cp:revision>
  <cp:lastPrinted>2021-11-24T11:37:37Z</cp:lastPrinted>
  <dcterms:modified xsi:type="dcterms:W3CDTF">2022-11-22T12:00:38Z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1730402</vt:lpwstr>
  </property>
  <property fmtid="{D5CDD505-2E9C-101B-9397-08002B2CF9AE}" name="NXPowerLiteSettings" pid="3">
    <vt:lpwstr>F7000400038000</vt:lpwstr>
  </property>
  <property fmtid="{D5CDD505-2E9C-101B-9397-08002B2CF9AE}" name="NXPowerLiteVersion" pid="4">
    <vt:lpwstr>S9.2.0</vt:lpwstr>
  </property>
</Properties>
</file>