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activeX/activeX2.xml" ContentType="application/vnd.ms-office.activeX+xml"/>
  <Override PartName="/ppt/notesSlides/notesSlide2.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5.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7"/>
  </p:notesMasterIdLst>
  <p:sldIdLst>
    <p:sldId id="256" r:id="rId2"/>
    <p:sldId id="274" r:id="rId3"/>
    <p:sldId id="258" r:id="rId4"/>
    <p:sldId id="377" r:id="rId5"/>
    <p:sldId id="331" r:id="rId6"/>
    <p:sldId id="379" r:id="rId7"/>
    <p:sldId id="324" r:id="rId8"/>
    <p:sldId id="378" r:id="rId9"/>
    <p:sldId id="273" r:id="rId10"/>
    <p:sldId id="335" r:id="rId11"/>
    <p:sldId id="270" r:id="rId12"/>
    <p:sldId id="329" r:id="rId13"/>
    <p:sldId id="289" r:id="rId14"/>
    <p:sldId id="307" r:id="rId15"/>
    <p:sldId id="281" r:id="rId16"/>
    <p:sldId id="340" r:id="rId17"/>
    <p:sldId id="279" r:id="rId18"/>
    <p:sldId id="305" r:id="rId19"/>
    <p:sldId id="306" r:id="rId20"/>
    <p:sldId id="294" r:id="rId21"/>
    <p:sldId id="295" r:id="rId22"/>
    <p:sldId id="298" r:id="rId23"/>
    <p:sldId id="299" r:id="rId24"/>
    <p:sldId id="303" r:id="rId25"/>
    <p:sldId id="311" r:id="rId26"/>
    <p:sldId id="287" r:id="rId27"/>
    <p:sldId id="300" r:id="rId28"/>
    <p:sldId id="339" r:id="rId29"/>
    <p:sldId id="263" r:id="rId30"/>
    <p:sldId id="257" r:id="rId31"/>
    <p:sldId id="266" r:id="rId32"/>
    <p:sldId id="347" r:id="rId33"/>
    <p:sldId id="348" r:id="rId34"/>
    <p:sldId id="363" r:id="rId35"/>
    <p:sldId id="370" r:id="rId36"/>
    <p:sldId id="372" r:id="rId37"/>
    <p:sldId id="350" r:id="rId38"/>
    <p:sldId id="351" r:id="rId39"/>
    <p:sldId id="352" r:id="rId40"/>
    <p:sldId id="354" r:id="rId41"/>
    <p:sldId id="356" r:id="rId42"/>
    <p:sldId id="375" r:id="rId43"/>
    <p:sldId id="380" r:id="rId44"/>
    <p:sldId id="381" r:id="rId45"/>
    <p:sldId id="387" r:id="rId46"/>
    <p:sldId id="320" r:id="rId47"/>
    <p:sldId id="322" r:id="rId48"/>
    <p:sldId id="314" r:id="rId49"/>
    <p:sldId id="317" r:id="rId50"/>
    <p:sldId id="301" r:id="rId51"/>
    <p:sldId id="318" r:id="rId52"/>
    <p:sldId id="280" r:id="rId53"/>
    <p:sldId id="385" r:id="rId54"/>
    <p:sldId id="302" r:id="rId55"/>
    <p:sldId id="343" r:id="rId5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44A05D5-EC5B-4D26-ADE9-F7410C8CAAA4}">
          <p14:sldIdLst>
            <p14:sldId id="256"/>
            <p14:sldId id="274"/>
            <p14:sldId id="258"/>
            <p14:sldId id="377"/>
            <p14:sldId id="331"/>
            <p14:sldId id="379"/>
            <p14:sldId id="324"/>
            <p14:sldId id="378"/>
            <p14:sldId id="273"/>
            <p14:sldId id="335"/>
            <p14:sldId id="270"/>
            <p14:sldId id="329"/>
            <p14:sldId id="289"/>
            <p14:sldId id="307"/>
            <p14:sldId id="281"/>
            <p14:sldId id="340"/>
            <p14:sldId id="279"/>
            <p14:sldId id="305"/>
            <p14:sldId id="306"/>
            <p14:sldId id="294"/>
            <p14:sldId id="295"/>
            <p14:sldId id="298"/>
            <p14:sldId id="299"/>
            <p14:sldId id="303"/>
            <p14:sldId id="311"/>
            <p14:sldId id="287"/>
            <p14:sldId id="300"/>
            <p14:sldId id="339"/>
            <p14:sldId id="263"/>
            <p14:sldId id="257"/>
            <p14:sldId id="266"/>
            <p14:sldId id="347"/>
            <p14:sldId id="348"/>
            <p14:sldId id="363"/>
            <p14:sldId id="370"/>
            <p14:sldId id="372"/>
            <p14:sldId id="350"/>
            <p14:sldId id="351"/>
            <p14:sldId id="352"/>
            <p14:sldId id="354"/>
            <p14:sldId id="356"/>
            <p14:sldId id="375"/>
            <p14:sldId id="380"/>
            <p14:sldId id="381"/>
            <p14:sldId id="387"/>
            <p14:sldId id="320"/>
            <p14:sldId id="322"/>
            <p14:sldId id="314"/>
            <p14:sldId id="317"/>
            <p14:sldId id="301"/>
            <p14:sldId id="318"/>
            <p14:sldId id="280"/>
            <p14:sldId id="385"/>
            <p14:sldId id="302"/>
            <p14:sldId id="343"/>
          </p14:sldIdLst>
        </p14:section>
        <p14:section name="Раздел без заголовка" id="{4A4002BB-4929-498D-A314-54FC3A89515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BCD"/>
    <a:srgbClr val="9999FF"/>
    <a:srgbClr val="CDDDAD"/>
    <a:srgbClr val="FDD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6" autoAdjust="0"/>
    <p:restoredTop sz="94660"/>
  </p:normalViewPr>
  <p:slideViewPr>
    <p:cSldViewPr>
      <p:cViewPr>
        <p:scale>
          <a:sx n="90" d="100"/>
          <a:sy n="90" d="100"/>
        </p:scale>
        <p:origin x="-2244" y="-5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475341784453857"/>
          <c:y val="6.4512797189201193E-2"/>
          <c:w val="0.75446990832794281"/>
          <c:h val="0.85647124277858011"/>
        </c:manualLayout>
      </c:layout>
      <c:barChart>
        <c:barDir val="col"/>
        <c:grouping val="clustered"/>
        <c:varyColors val="0"/>
        <c:ser>
          <c:idx val="0"/>
          <c:order val="0"/>
          <c:tx>
            <c:strRef>
              <c:f>Лист1!$B$1</c:f>
              <c:strCache>
                <c:ptCount val="1"/>
                <c:pt idx="0">
                  <c:v>доходы</c:v>
                </c:pt>
              </c:strCache>
            </c:strRef>
          </c:tx>
          <c:spPr>
            <a:solidFill>
              <a:srgbClr val="C00000"/>
            </a:solidFill>
          </c:spPr>
          <c:invertIfNegative val="0"/>
          <c:cat>
            <c:strRef>
              <c:f>Лист1!$A$2:$A$5</c:f>
              <c:strCache>
                <c:ptCount val="4"/>
                <c:pt idx="0">
                  <c:v>2022 год - факт</c:v>
                </c:pt>
                <c:pt idx="1">
                  <c:v>2023 год - факт</c:v>
                </c:pt>
                <c:pt idx="2">
                  <c:v>2024 год -ожидаемое</c:v>
                </c:pt>
                <c:pt idx="3">
                  <c:v>2025 год - проект</c:v>
                </c:pt>
              </c:strCache>
            </c:strRef>
          </c:cat>
          <c:val>
            <c:numRef>
              <c:f>Лист1!$B$2:$B$5</c:f>
              <c:numCache>
                <c:formatCode>General</c:formatCode>
                <c:ptCount val="4"/>
                <c:pt idx="0">
                  <c:v>1739053.3</c:v>
                </c:pt>
                <c:pt idx="1">
                  <c:v>1873006.4</c:v>
                </c:pt>
                <c:pt idx="2">
                  <c:v>1645875.3</c:v>
                </c:pt>
                <c:pt idx="3">
                  <c:v>1196753.7</c:v>
                </c:pt>
              </c:numCache>
            </c:numRef>
          </c:val>
          <c:extLst xmlns:c16r2="http://schemas.microsoft.com/office/drawing/2015/06/chart">
            <c:ext xmlns:c16="http://schemas.microsoft.com/office/drawing/2014/chart" uri="{C3380CC4-5D6E-409C-BE32-E72D297353CC}">
              <c16:uniqueId val="{00000000-2E73-4D04-A7B1-8E7D7837BF6B}"/>
            </c:ext>
          </c:extLst>
        </c:ser>
        <c:ser>
          <c:idx val="1"/>
          <c:order val="1"/>
          <c:tx>
            <c:strRef>
              <c:f>Лист1!$C$1</c:f>
              <c:strCache>
                <c:ptCount val="1"/>
                <c:pt idx="0">
                  <c:v>расходы</c:v>
                </c:pt>
              </c:strCache>
            </c:strRef>
          </c:tx>
          <c:spPr>
            <a:solidFill>
              <a:srgbClr val="7030A0"/>
            </a:solidFill>
          </c:spPr>
          <c:invertIfNegative val="0"/>
          <c:cat>
            <c:strRef>
              <c:f>Лист1!$A$2:$A$5</c:f>
              <c:strCache>
                <c:ptCount val="4"/>
                <c:pt idx="0">
                  <c:v>2022 год - факт</c:v>
                </c:pt>
                <c:pt idx="1">
                  <c:v>2023 год - факт</c:v>
                </c:pt>
                <c:pt idx="2">
                  <c:v>2024 год -ожидаемое</c:v>
                </c:pt>
                <c:pt idx="3">
                  <c:v>2025 год - проект</c:v>
                </c:pt>
              </c:strCache>
            </c:strRef>
          </c:cat>
          <c:val>
            <c:numRef>
              <c:f>Лист1!$C$2:$C$5</c:f>
              <c:numCache>
                <c:formatCode>General</c:formatCode>
                <c:ptCount val="4"/>
                <c:pt idx="0">
                  <c:v>1735777.2</c:v>
                </c:pt>
                <c:pt idx="1">
                  <c:v>1857460.7</c:v>
                </c:pt>
                <c:pt idx="2">
                  <c:v>1673118.3</c:v>
                </c:pt>
                <c:pt idx="3">
                  <c:v>1196753.7</c:v>
                </c:pt>
              </c:numCache>
            </c:numRef>
          </c:val>
          <c:extLst xmlns:c16r2="http://schemas.microsoft.com/office/drawing/2015/06/chart">
            <c:ext xmlns:c16="http://schemas.microsoft.com/office/drawing/2014/chart" uri="{C3380CC4-5D6E-409C-BE32-E72D297353CC}">
              <c16:uniqueId val="{00000001-2E73-4D04-A7B1-8E7D7837BF6B}"/>
            </c:ext>
          </c:extLst>
        </c:ser>
        <c:ser>
          <c:idx val="2"/>
          <c:order val="2"/>
          <c:tx>
            <c:strRef>
              <c:f>Лист1!$D$1</c:f>
              <c:strCache>
                <c:ptCount val="1"/>
                <c:pt idx="0">
                  <c:v>результат</c:v>
                </c:pt>
              </c:strCache>
            </c:strRef>
          </c:tx>
          <c:spPr>
            <a:solidFill>
              <a:schemeClr val="accent6">
                <a:lumMod val="50000"/>
              </a:schemeClr>
            </a:solidFill>
          </c:spPr>
          <c:invertIfNegative val="0"/>
          <c:cat>
            <c:strRef>
              <c:f>Лист1!$A$2:$A$5</c:f>
              <c:strCache>
                <c:ptCount val="4"/>
                <c:pt idx="0">
                  <c:v>2022 год - факт</c:v>
                </c:pt>
                <c:pt idx="1">
                  <c:v>2023 год - факт</c:v>
                </c:pt>
                <c:pt idx="2">
                  <c:v>2024 год -ожидаемое</c:v>
                </c:pt>
                <c:pt idx="3">
                  <c:v>2025 год - проект</c:v>
                </c:pt>
              </c:strCache>
            </c:strRef>
          </c:cat>
          <c:val>
            <c:numRef>
              <c:f>Лист1!$D$2:$D$5</c:f>
              <c:numCache>
                <c:formatCode>General</c:formatCode>
                <c:ptCount val="4"/>
                <c:pt idx="0">
                  <c:v>3276.1</c:v>
                </c:pt>
                <c:pt idx="1">
                  <c:v>15545.7</c:v>
                </c:pt>
                <c:pt idx="2">
                  <c:v>-27243</c:v>
                </c:pt>
              </c:numCache>
            </c:numRef>
          </c:val>
          <c:extLst xmlns:c16r2="http://schemas.microsoft.com/office/drawing/2015/06/chart">
            <c:ext xmlns:c16="http://schemas.microsoft.com/office/drawing/2014/chart" uri="{C3380CC4-5D6E-409C-BE32-E72D297353CC}">
              <c16:uniqueId val="{00000002-2E73-4D04-A7B1-8E7D7837BF6B}"/>
            </c:ext>
          </c:extLst>
        </c:ser>
        <c:dLbls>
          <c:showLegendKey val="0"/>
          <c:showVal val="0"/>
          <c:showCatName val="0"/>
          <c:showSerName val="0"/>
          <c:showPercent val="0"/>
          <c:showBubbleSize val="0"/>
        </c:dLbls>
        <c:gapWidth val="150"/>
        <c:axId val="242030080"/>
        <c:axId val="242031616"/>
      </c:barChart>
      <c:catAx>
        <c:axId val="242030080"/>
        <c:scaling>
          <c:orientation val="minMax"/>
        </c:scaling>
        <c:delete val="0"/>
        <c:axPos val="b"/>
        <c:numFmt formatCode="General" sourceLinked="0"/>
        <c:majorTickMark val="out"/>
        <c:minorTickMark val="none"/>
        <c:tickLblPos val="nextTo"/>
        <c:crossAx val="242031616"/>
        <c:crosses val="autoZero"/>
        <c:auto val="1"/>
        <c:lblAlgn val="ctr"/>
        <c:lblOffset val="100"/>
        <c:noMultiLvlLbl val="0"/>
      </c:catAx>
      <c:valAx>
        <c:axId val="242031616"/>
        <c:scaling>
          <c:orientation val="minMax"/>
        </c:scaling>
        <c:delete val="0"/>
        <c:axPos val="l"/>
        <c:numFmt formatCode="General" sourceLinked="1"/>
        <c:majorTickMark val="out"/>
        <c:minorTickMark val="none"/>
        <c:tickLblPos val="nextTo"/>
        <c:crossAx val="242030080"/>
        <c:crosses val="autoZero"/>
        <c:crossBetween val="between"/>
      </c:valAx>
      <c:dTable>
        <c:showHorzBorder val="1"/>
        <c:showVertBorder val="1"/>
        <c:showOutline val="1"/>
        <c:showKeys val="0"/>
      </c:dTable>
      <c:spPr>
        <a:noFill/>
        <a:ln w="25400">
          <a:noFill/>
        </a:ln>
      </c:spPr>
    </c:plotArea>
    <c:legend>
      <c:legendPos val="r"/>
      <c:layout>
        <c:manualLayout>
          <c:xMode val="edge"/>
          <c:yMode val="edge"/>
          <c:x val="0.87026936620568729"/>
          <c:y val="0.22269227030329963"/>
          <c:w val="0.12973063379431271"/>
          <c:h val="0.58768470169981113"/>
        </c:manualLayout>
      </c:layout>
      <c:overlay val="0"/>
      <c:spPr>
        <a:solidFill>
          <a:schemeClr val="accent2">
            <a:lumMod val="20000"/>
            <a:lumOff val="80000"/>
          </a:schemeClr>
        </a:solidFill>
        <a:ln>
          <a:solidFill>
            <a:schemeClr val="accent1">
              <a:lumMod val="75000"/>
            </a:schemeClr>
          </a:solidFill>
        </a:ln>
      </c:spPr>
    </c:legend>
    <c:plotVisOnly val="1"/>
    <c:dispBlanksAs val="gap"/>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20"/>
    </c:view3D>
    <c:floor>
      <c:thickness val="0"/>
      <c:spPr>
        <a:solidFill>
          <a:schemeClr val="accent5">
            <a:lumMod val="20000"/>
            <a:lumOff val="80000"/>
          </a:schemeClr>
        </a:solidFill>
      </c:spPr>
    </c:floor>
    <c:sideWall>
      <c:thickness val="0"/>
    </c:sideWall>
    <c:backWall>
      <c:thickness val="0"/>
    </c:backWall>
    <c:plotArea>
      <c:layout/>
      <c:bar3DChart>
        <c:barDir val="col"/>
        <c:grouping val="clustered"/>
        <c:varyColors val="0"/>
        <c:ser>
          <c:idx val="0"/>
          <c:order val="0"/>
          <c:tx>
            <c:strRef>
              <c:f>Лист1!$B$1</c:f>
              <c:strCache>
                <c:ptCount val="1"/>
                <c:pt idx="0">
                  <c:v>дотации</c:v>
                </c:pt>
              </c:strCache>
            </c:strRef>
          </c:tx>
          <c:spPr>
            <a:solidFill>
              <a:srgbClr val="00B050"/>
            </a:solidFill>
          </c:spPr>
          <c:invertIfNegative val="0"/>
          <c:cat>
            <c:numRef>
              <c:f>Лист1!$A$2</c:f>
              <c:numCache>
                <c:formatCode>General</c:formatCode>
                <c:ptCount val="1"/>
                <c:pt idx="0">
                  <c:v>2025</c:v>
                </c:pt>
              </c:numCache>
            </c:numRef>
          </c:cat>
          <c:val>
            <c:numRef>
              <c:f>Лист1!$B$2</c:f>
              <c:numCache>
                <c:formatCode>General</c:formatCode>
                <c:ptCount val="1"/>
                <c:pt idx="0">
                  <c:v>15190.9</c:v>
                </c:pt>
              </c:numCache>
            </c:numRef>
          </c:val>
          <c:extLst xmlns:c16r2="http://schemas.microsoft.com/office/drawing/2015/06/chart">
            <c:ext xmlns:c16="http://schemas.microsoft.com/office/drawing/2014/chart" uri="{C3380CC4-5D6E-409C-BE32-E72D297353CC}">
              <c16:uniqueId val="{00000000-D400-440E-9526-CD2D067345F8}"/>
            </c:ext>
          </c:extLst>
        </c:ser>
        <c:ser>
          <c:idx val="1"/>
          <c:order val="1"/>
          <c:tx>
            <c:strRef>
              <c:f>Лист1!$C$1</c:f>
              <c:strCache>
                <c:ptCount val="1"/>
                <c:pt idx="0">
                  <c:v>субвенции</c:v>
                </c:pt>
              </c:strCache>
            </c:strRef>
          </c:tx>
          <c:spPr>
            <a:solidFill>
              <a:srgbClr val="C000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cat>
            <c:numRef>
              <c:f>Лист1!$A$2</c:f>
              <c:numCache>
                <c:formatCode>General</c:formatCode>
                <c:ptCount val="1"/>
                <c:pt idx="0">
                  <c:v>2025</c:v>
                </c:pt>
              </c:numCache>
            </c:numRef>
          </c:cat>
          <c:val>
            <c:numRef>
              <c:f>Лист1!$C$2</c:f>
              <c:numCache>
                <c:formatCode>#,##0.0</c:formatCode>
                <c:ptCount val="1"/>
                <c:pt idx="0">
                  <c:v>903399.8</c:v>
                </c:pt>
              </c:numCache>
            </c:numRef>
          </c:val>
          <c:extLst xmlns:c16r2="http://schemas.microsoft.com/office/drawing/2015/06/chart">
            <c:ext xmlns:c16="http://schemas.microsoft.com/office/drawing/2014/chart" uri="{C3380CC4-5D6E-409C-BE32-E72D297353CC}">
              <c16:uniqueId val="{00000001-D400-440E-9526-CD2D067345F8}"/>
            </c:ext>
          </c:extLst>
        </c:ser>
        <c:ser>
          <c:idx val="2"/>
          <c:order val="2"/>
          <c:tx>
            <c:strRef>
              <c:f>Лист1!$D$1</c:f>
              <c:strCache>
                <c:ptCount val="1"/>
                <c:pt idx="0">
                  <c:v>субсидии</c:v>
                </c:pt>
              </c:strCache>
            </c:strRef>
          </c:tx>
          <c:spPr>
            <a:solidFill>
              <a:srgbClr val="7030A0"/>
            </a:solidFill>
          </c:spPr>
          <c:invertIfNegative val="0"/>
          <c:cat>
            <c:numRef>
              <c:f>Лист1!$A$2</c:f>
              <c:numCache>
                <c:formatCode>General</c:formatCode>
                <c:ptCount val="1"/>
                <c:pt idx="0">
                  <c:v>2025</c:v>
                </c:pt>
              </c:numCache>
            </c:numRef>
          </c:cat>
          <c:val>
            <c:numRef>
              <c:f>Лист1!$D$2</c:f>
              <c:numCache>
                <c:formatCode>#,##0.0</c:formatCode>
                <c:ptCount val="1"/>
                <c:pt idx="0">
                  <c:v>48032.7</c:v>
                </c:pt>
              </c:numCache>
            </c:numRef>
          </c:val>
          <c:extLst xmlns:c16r2="http://schemas.microsoft.com/office/drawing/2015/06/chart">
            <c:ext xmlns:c16="http://schemas.microsoft.com/office/drawing/2014/chart" uri="{C3380CC4-5D6E-409C-BE32-E72D297353CC}">
              <c16:uniqueId val="{00000002-D400-440E-9526-CD2D067345F8}"/>
            </c:ext>
          </c:extLst>
        </c:ser>
        <c:dLbls>
          <c:showLegendKey val="0"/>
          <c:showVal val="1"/>
          <c:showCatName val="0"/>
          <c:showSerName val="0"/>
          <c:showPercent val="0"/>
          <c:showBubbleSize val="0"/>
        </c:dLbls>
        <c:gapWidth val="0"/>
        <c:gapDepth val="122"/>
        <c:shape val="cylinder"/>
        <c:axId val="241145344"/>
        <c:axId val="241146880"/>
        <c:axId val="0"/>
      </c:bar3DChart>
      <c:catAx>
        <c:axId val="241145344"/>
        <c:scaling>
          <c:orientation val="minMax"/>
        </c:scaling>
        <c:delete val="1"/>
        <c:axPos val="b"/>
        <c:numFmt formatCode="General" sourceLinked="1"/>
        <c:majorTickMark val="out"/>
        <c:minorTickMark val="none"/>
        <c:tickLblPos val="none"/>
        <c:crossAx val="241146880"/>
        <c:crosses val="autoZero"/>
        <c:auto val="1"/>
        <c:lblAlgn val="ctr"/>
        <c:lblOffset val="100"/>
        <c:noMultiLvlLbl val="0"/>
      </c:catAx>
      <c:valAx>
        <c:axId val="241146880"/>
        <c:scaling>
          <c:orientation val="minMax"/>
        </c:scaling>
        <c:delete val="1"/>
        <c:axPos val="l"/>
        <c:numFmt formatCode="General" sourceLinked="1"/>
        <c:majorTickMark val="out"/>
        <c:minorTickMark val="none"/>
        <c:tickLblPos val="none"/>
        <c:crossAx val="241145344"/>
        <c:crosses val="autoZero"/>
        <c:crossBetween val="between"/>
      </c:valAx>
      <c:spPr>
        <a:noFill/>
        <a:ln w="25389">
          <a:noFill/>
        </a:ln>
      </c:spPr>
    </c:plotArea>
    <c:legend>
      <c:legendPos val="b"/>
      <c:legendEntry>
        <c:idx val="0"/>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2"/>
        <c:txPr>
          <a:bodyPr/>
          <a:lstStyle/>
          <a:p>
            <a:pPr>
              <a:defRPr sz="1429" b="1" i="0" u="none" strike="noStrike" baseline="0">
                <a:solidFill>
                  <a:srgbClr val="000000"/>
                </a:solidFill>
                <a:latin typeface="Times New Roman"/>
                <a:ea typeface="Times New Roman"/>
                <a:cs typeface="Times New Roman"/>
              </a:defRPr>
            </a:pPr>
            <a:endParaRPr lang="ru-RU"/>
          </a:p>
        </c:txPr>
      </c:legendEntry>
      <c:layout>
        <c:manualLayout>
          <c:xMode val="edge"/>
          <c:yMode val="edge"/>
          <c:x val="0"/>
          <c:y val="0.90888755679098243"/>
          <c:w val="0.63625272176448078"/>
          <c:h val="9.111255644889725E-2"/>
        </c:manualLayout>
      </c:layout>
      <c:overlay val="0"/>
      <c:txPr>
        <a:bodyPr/>
        <a:lstStyle/>
        <a:p>
          <a:pPr>
            <a:defRPr sz="1249"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txPr>
    <a:bodyPr/>
    <a:lstStyle/>
    <a:p>
      <a:pPr>
        <a:defRPr sz="1749" b="0" i="0" u="none" strike="noStrike" baseline="0">
          <a:solidFill>
            <a:srgbClr val="000000"/>
          </a:solidFill>
          <a:latin typeface="Calibri"/>
          <a:ea typeface="Calibri"/>
          <a:cs typeface="Calibri"/>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0.10648711987976178"/>
          <c:y val="0.14916531344310296"/>
          <c:w val="0.79035348273671902"/>
          <c:h val="0.36913935488649413"/>
        </c:manualLayout>
      </c:layout>
      <c:pie3DChart>
        <c:varyColors val="1"/>
        <c:ser>
          <c:idx val="0"/>
          <c:order val="0"/>
          <c:tx>
            <c:strRef>
              <c:f>Лист1!$A$2</c:f>
              <c:strCache>
                <c:ptCount val="1"/>
                <c:pt idx="0">
                  <c:v>2025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explosion val="11"/>
            <c:spPr>
              <a:solidFill>
                <a:srgbClr val="0070C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1-6B3A-491E-BE33-59E8148E0E53}"/>
              </c:ext>
            </c:extLst>
          </c:dPt>
          <c:dPt>
            <c:idx val="1"/>
            <c:bubble3D val="0"/>
            <c:spPr>
              <a:solidFill>
                <a:srgbClr val="FFFF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3-6B3A-491E-BE33-59E8148E0E53}"/>
              </c:ext>
            </c:extLst>
          </c:dPt>
          <c:dPt>
            <c:idx val="2"/>
            <c:bubble3D val="0"/>
            <c:explosion val="8"/>
            <c:spPr>
              <a:solidFill>
                <a:schemeClr val="accent6">
                  <a:lumMod val="75000"/>
                </a:schemeClr>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5-6B3A-491E-BE33-59E8148E0E53}"/>
              </c:ext>
            </c:extLst>
          </c:dPt>
          <c:dPt>
            <c:idx val="3"/>
            <c:bubble3D val="0"/>
            <c:explosion val="13"/>
            <c:spPr>
              <a:solidFill>
                <a:srgbClr val="92D05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7-6B3A-491E-BE33-59E8148E0E53}"/>
              </c:ext>
            </c:extLst>
          </c:dPt>
          <c:dPt>
            <c:idx val="4"/>
            <c:bubble3D val="0"/>
            <c:explosion val="11"/>
            <c:spPr>
              <a:solidFill>
                <a:srgbClr val="C000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9-6B3A-491E-BE33-59E8148E0E53}"/>
              </c:ext>
            </c:extLst>
          </c:dPt>
          <c:dLbls>
            <c:dLbl>
              <c:idx val="0"/>
              <c:layout>
                <c:manualLayout>
                  <c:x val="9.5581754018945489E-2"/>
                  <c:y val="-9.7445603456541352E-2"/>
                </c:manualLayout>
              </c:layout>
              <c:tx>
                <c:rich>
                  <a:bodyPr/>
                  <a:lstStyle/>
                  <a:p>
                    <a:pPr>
                      <a:defRPr sz="1100" b="1" baseline="0">
                        <a:solidFill>
                          <a:schemeClr val="bg1"/>
                        </a:solidFill>
                      </a:defRPr>
                    </a:pPr>
                    <a:r>
                      <a:rPr lang="en-US" dirty="0">
                        <a:solidFill>
                          <a:schemeClr val="bg1"/>
                        </a:solidFill>
                      </a:rPr>
                      <a:t>2490,0</a:t>
                    </a:r>
                  </a:p>
                </c:rich>
              </c:tx>
              <c:spPr>
                <a:noFill/>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6B3A-491E-BE33-59E8148E0E53}"/>
                </c:ext>
              </c:extLst>
            </c:dLbl>
            <c:dLbl>
              <c:idx val="1"/>
              <c:layout>
                <c:manualLayout>
                  <c:x val="0.21716559795242876"/>
                  <c:y val="1.6924679601809801E-2"/>
                </c:manualLayout>
              </c:layout>
              <c:tx>
                <c:rich>
                  <a:bodyPr/>
                  <a:lstStyle/>
                  <a:p>
                    <a:r>
                      <a:rPr lang="en-US" dirty="0"/>
                      <a:t>13910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6B3A-491E-BE33-59E8148E0E53}"/>
                </c:ext>
              </c:extLst>
            </c:dLbl>
            <c:dLbl>
              <c:idx val="2"/>
              <c:layout>
                <c:manualLayout>
                  <c:x val="-0.16486087499711771"/>
                  <c:y val="2.2924583722052191E-2"/>
                </c:manualLayout>
              </c:layout>
              <c:tx>
                <c:rich>
                  <a:bodyPr/>
                  <a:lstStyle/>
                  <a:p>
                    <a:pPr>
                      <a:defRPr sz="1100" b="1" baseline="0">
                        <a:solidFill>
                          <a:schemeClr val="bg1"/>
                        </a:solidFill>
                      </a:defRPr>
                    </a:pPr>
                    <a:r>
                      <a:rPr lang="en-US" dirty="0">
                        <a:solidFill>
                          <a:schemeClr val="bg1"/>
                        </a:solidFill>
                      </a:rPr>
                      <a:t>11489,3</a:t>
                    </a:r>
                  </a:p>
                </c:rich>
              </c:tx>
              <c:spPr>
                <a:noFill/>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6B3A-491E-BE33-59E8148E0E53}"/>
                </c:ext>
              </c:extLst>
            </c:dLbl>
            <c:dLbl>
              <c:idx val="3"/>
              <c:layout>
                <c:manualLayout>
                  <c:x val="0.11623813286993276"/>
                  <c:y val="8.9082998836319295E-3"/>
                </c:manualLayout>
              </c:layout>
              <c:tx>
                <c:rich>
                  <a:bodyPr/>
                  <a:lstStyle/>
                  <a:p>
                    <a:r>
                      <a:rPr lang="en-US" dirty="0"/>
                      <a:t>700</a:t>
                    </a: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6B3A-491E-BE33-59E8148E0E53}"/>
                </c:ext>
              </c:extLst>
            </c:dLbl>
            <c:dLbl>
              <c:idx val="4"/>
              <c:layout>
                <c:manualLayout>
                  <c:x val="-0.20136808698404579"/>
                  <c:y val="-8.6517023222686062E-2"/>
                </c:manualLayout>
              </c:layout>
              <c:tx>
                <c:rich>
                  <a:bodyPr/>
                  <a:lstStyle/>
                  <a:p>
                    <a:pPr>
                      <a:defRPr sz="1100" b="1" baseline="0">
                        <a:solidFill>
                          <a:schemeClr val="bg1"/>
                        </a:solidFill>
                      </a:defRPr>
                    </a:pPr>
                    <a:r>
                      <a:rPr lang="en-US" dirty="0">
                        <a:solidFill>
                          <a:schemeClr val="bg1"/>
                        </a:solidFill>
                      </a:rPr>
                      <a:t>8628,6</a:t>
                    </a:r>
                  </a:p>
                </c:rich>
              </c:tx>
              <c:spPr>
                <a:noFill/>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6B3A-491E-BE33-59E8148E0E53}"/>
                </c:ext>
              </c:extLst>
            </c:dLbl>
            <c:spPr>
              <a:noFill/>
            </c:spPr>
            <c:txPr>
              <a:bodyPr/>
              <a:lstStyle/>
              <a:p>
                <a:pPr>
                  <a:defRPr sz="1100" b="1" baseline="0">
                    <a:solidFill>
                      <a:schemeClr val="tx2">
                        <a:lumMod val="50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Лист1!$B$1:$F$1</c:f>
              <c:strCache>
                <c:ptCount val="5"/>
                <c:pt idx="0">
                  <c:v>Функционирование законодательных (представительных) органов государственной власти и представительных органов МО</c:v>
                </c:pt>
                <c:pt idx="1">
                  <c:v>Функционирование Правительства РФ, высших исполнительных органов государственной власти субъектов РФ, местных администраций</c:v>
                </c:pt>
                <c:pt idx="2">
                  <c:v>Обеспечение деятельности финансовых, налоговых и таможенных органов и  органов финансового (бюджетного) надзора</c:v>
                </c:pt>
                <c:pt idx="3">
                  <c:v>Резервные фонды</c:v>
                </c:pt>
                <c:pt idx="4">
                  <c:v>Другие общегосударственные вопросы</c:v>
                </c:pt>
              </c:strCache>
            </c:strRef>
          </c:cat>
          <c:val>
            <c:numRef>
              <c:f>Лист1!$B$2:$F$2</c:f>
              <c:numCache>
                <c:formatCode>General</c:formatCode>
                <c:ptCount val="5"/>
                <c:pt idx="0">
                  <c:v>2490</c:v>
                </c:pt>
                <c:pt idx="1">
                  <c:v>13910</c:v>
                </c:pt>
                <c:pt idx="2">
                  <c:v>8628.6</c:v>
                </c:pt>
                <c:pt idx="3">
                  <c:v>700</c:v>
                </c:pt>
                <c:pt idx="4">
                  <c:v>11489.3</c:v>
                </c:pt>
              </c:numCache>
            </c:numRef>
          </c:val>
          <c:extLst xmlns:c16r2="http://schemas.microsoft.com/office/drawing/2015/06/chart">
            <c:ext xmlns:c16="http://schemas.microsoft.com/office/drawing/2014/chart" uri="{C3380CC4-5D6E-409C-BE32-E72D297353CC}">
              <c16:uniqueId val="{0000000A-6B3A-491E-BE33-59E8148E0E53}"/>
            </c:ext>
          </c:extLst>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7.62567261918487E-2"/>
          <c:y val="0.47783894382105691"/>
          <c:w val="0.82086444230442468"/>
          <c:h val="0.50520333599297051"/>
        </c:manualLayout>
      </c:layout>
      <c:overlay val="0"/>
      <c:txPr>
        <a:bodyPr/>
        <a:lstStyle/>
        <a:p>
          <a:pPr>
            <a:lnSpc>
              <a:spcPct val="100000"/>
            </a:lnSpc>
            <a:defRPr sz="1100"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6.9882172421093666E-2"/>
          <c:y val="0.13702085317356275"/>
          <c:w val="0.86689110015029769"/>
          <c:h val="0.40441323473522106"/>
        </c:manualLayout>
      </c:layout>
      <c:pie3DChart>
        <c:varyColors val="1"/>
        <c:ser>
          <c:idx val="0"/>
          <c:order val="0"/>
          <c:tx>
            <c:strRef>
              <c:f>Лист1!$A$2</c:f>
              <c:strCache>
                <c:ptCount val="1"/>
                <c:pt idx="0">
                  <c:v>2025 год</c:v>
                </c:pt>
              </c:strCache>
            </c:strRef>
          </c:tx>
          <c:spPr>
            <a:solidFill>
              <a:srgbClr val="00FFFF"/>
            </a:solidFill>
            <a:ln>
              <a:solidFill>
                <a:schemeClr val="bg1"/>
              </a:solidFill>
            </a:ln>
            <a:scene3d>
              <a:camera prst="orthographicFront"/>
              <a:lightRig rig="threePt" dir="t"/>
            </a:scene3d>
            <a:sp3d prstMaterial="matte">
              <a:bevelT/>
            </a:sp3d>
          </c:spPr>
          <c:explosion val="4"/>
          <c:dPt>
            <c:idx val="0"/>
            <c:bubble3D val="0"/>
            <c:explosion val="7"/>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1-C57A-47EB-AD33-F0D9A1638BEE}"/>
              </c:ext>
            </c:extLst>
          </c:dPt>
          <c:dPt>
            <c:idx val="1"/>
            <c:bubble3D val="0"/>
            <c:explosion val="11"/>
            <c:spPr>
              <a:solidFill>
                <a:srgbClr val="C000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3-C57A-47EB-AD33-F0D9A1638BEE}"/>
              </c:ext>
            </c:extLst>
          </c:dPt>
          <c:dPt>
            <c:idx val="2"/>
            <c:bubble3D val="0"/>
            <c:explosion val="13"/>
            <c:spPr>
              <a:solidFill>
                <a:srgbClr val="00FF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5-C57A-47EB-AD33-F0D9A1638BEE}"/>
              </c:ext>
            </c:extLst>
          </c:dPt>
          <c:dPt>
            <c:idx val="3"/>
            <c:bubble3D val="0"/>
            <c:spPr>
              <a:solidFill>
                <a:schemeClr val="accent6">
                  <a:lumMod val="50000"/>
                </a:schemeClr>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7-C57A-47EB-AD33-F0D9A1638BEE}"/>
              </c:ext>
            </c:extLst>
          </c:dPt>
          <c:dPt>
            <c:idx val="4"/>
            <c:bubble3D val="0"/>
            <c:explosion val="13"/>
            <c:extLst xmlns:c16r2="http://schemas.microsoft.com/office/drawing/2015/06/chart">
              <c:ext xmlns:c16="http://schemas.microsoft.com/office/drawing/2014/chart" uri="{C3380CC4-5D6E-409C-BE32-E72D297353CC}">
                <c16:uniqueId val="{00000008-C57A-47EB-AD33-F0D9A1638BEE}"/>
              </c:ext>
            </c:extLst>
          </c:dPt>
          <c:dLbls>
            <c:dLbl>
              <c:idx val="0"/>
              <c:layout>
                <c:manualLayout>
                  <c:x val="0.16698483879413981"/>
                  <c:y val="-9.99653659369973E-2"/>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en-US" dirty="0">
                        <a:latin typeface="Times New Roman" pitchFamily="18" charset="0"/>
                        <a:cs typeface="Times New Roman" pitchFamily="18" charset="0"/>
                      </a:rPr>
                      <a:t>253287,1</a:t>
                    </a:r>
                  </a:p>
                  <a:p>
                    <a:pPr>
                      <a:defRPr sz="1200" b="1" baseline="0">
                        <a:solidFill>
                          <a:schemeClr val="tx2">
                            <a:lumMod val="50000"/>
                          </a:schemeClr>
                        </a:solidFill>
                        <a:latin typeface="Times New Roman" pitchFamily="18" charset="0"/>
                        <a:cs typeface="Times New Roman" pitchFamily="18" charset="0"/>
                      </a:defRPr>
                    </a:pPr>
                    <a:endParaRPr lang="en-US" dirty="0"/>
                  </a:p>
                </c:rich>
              </c:tx>
              <c:spPr>
                <a:noFill/>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C57A-47EB-AD33-F0D9A1638BEE}"/>
                </c:ext>
              </c:extLst>
            </c:dLbl>
            <c:dLbl>
              <c:idx val="1"/>
              <c:layout>
                <c:manualLayout>
                  <c:x val="-7.2536436280742467E-2"/>
                  <c:y val="5.5581244002961314E-2"/>
                </c:manualLayout>
              </c:layout>
              <c:tx>
                <c:rich>
                  <a:bodyPr/>
                  <a:lstStyle/>
                  <a:p>
                    <a:r>
                      <a:rPr lang="en-US" sz="1200" dirty="0">
                        <a:latin typeface="Times New Roman" pitchFamily="18" charset="0"/>
                        <a:cs typeface="Times New Roman" pitchFamily="18" charset="0"/>
                      </a:rPr>
                      <a:t>576406,4</a:t>
                    </a:r>
                    <a:endParaRPr lang="en-US" sz="12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C57A-47EB-AD33-F0D9A1638BEE}"/>
                </c:ext>
              </c:extLst>
            </c:dLbl>
            <c:dLbl>
              <c:idx val="2"/>
              <c:layout>
                <c:manualLayout>
                  <c:x val="0.12132319659955478"/>
                  <c:y val="1.1803354079490602E-3"/>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en-US" dirty="0">
                        <a:latin typeface="Times New Roman" pitchFamily="18" charset="0"/>
                        <a:cs typeface="Times New Roman" pitchFamily="18" charset="0"/>
                      </a:rPr>
                      <a:t>56648,4</a:t>
                    </a:r>
                    <a:endParaRPr lang="en-US" dirty="0"/>
                  </a:p>
                </c:rich>
              </c:tx>
              <c:spPr>
                <a:noFill/>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C57A-47EB-AD33-F0D9A1638BEE}"/>
                </c:ext>
              </c:extLst>
            </c:dLbl>
            <c:dLbl>
              <c:idx val="3"/>
              <c:layout>
                <c:manualLayout>
                  <c:x val="0.11623813286993276"/>
                  <c:y val="8.9082998836319295E-3"/>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en-US" dirty="0">
                        <a:latin typeface="Times New Roman" pitchFamily="18" charset="0"/>
                        <a:cs typeface="Times New Roman" pitchFamily="18" charset="0"/>
                      </a:rPr>
                      <a:t>194</a:t>
                    </a:r>
                    <a:endParaRPr lang="en-US" dirty="0"/>
                  </a:p>
                </c:rich>
              </c:tx>
              <c:spPr>
                <a:noFill/>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C57A-47EB-AD33-F0D9A1638BEE}"/>
                </c:ext>
              </c:extLst>
            </c:dLbl>
            <c:dLbl>
              <c:idx val="4"/>
              <c:layout>
                <c:manualLayout>
                  <c:x val="-3.4982093184614704E-2"/>
                  <c:y val="4.5970580977169439E-4"/>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en-US" dirty="0">
                        <a:latin typeface="Times New Roman" pitchFamily="18" charset="0"/>
                        <a:cs typeface="Times New Roman" pitchFamily="18" charset="0"/>
                      </a:rPr>
                      <a:t>11460,5</a:t>
                    </a:r>
                    <a:endParaRPr lang="en-US" dirty="0"/>
                  </a:p>
                </c:rich>
              </c:tx>
              <c:spPr>
                <a:noFill/>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C57A-47EB-AD33-F0D9A1638BEE}"/>
                </c:ext>
              </c:extLst>
            </c:dLbl>
            <c:spPr>
              <a:noFill/>
            </c:spPr>
            <c:txPr>
              <a:bodyPr/>
              <a:lstStyle/>
              <a:p>
                <a:pPr>
                  <a:defRPr sz="1400" b="1" baseline="0">
                    <a:solidFill>
                      <a:schemeClr val="tx2">
                        <a:lumMod val="50000"/>
                      </a:schemeClr>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Лист1!$B$1:$F$1</c:f>
              <c:strCache>
                <c:ptCount val="5"/>
                <c:pt idx="0">
                  <c:v>Дошкольное образование</c:v>
                </c:pt>
                <c:pt idx="1">
                  <c:v>Общее образование</c:v>
                </c:pt>
                <c:pt idx="2">
                  <c:v>Дополнительное образование детей</c:v>
                </c:pt>
                <c:pt idx="3">
                  <c:v>Молодежная политика </c:v>
                </c:pt>
                <c:pt idx="4">
                  <c:v>Другие вопросы в области образования</c:v>
                </c:pt>
              </c:strCache>
            </c:strRef>
          </c:cat>
          <c:val>
            <c:numRef>
              <c:f>Лист1!$B$2:$F$2</c:f>
              <c:numCache>
                <c:formatCode>General</c:formatCode>
                <c:ptCount val="5"/>
                <c:pt idx="0">
                  <c:v>253287.1</c:v>
                </c:pt>
                <c:pt idx="1">
                  <c:v>576406.4</c:v>
                </c:pt>
                <c:pt idx="2">
                  <c:v>56648.4</c:v>
                </c:pt>
                <c:pt idx="3">
                  <c:v>194</c:v>
                </c:pt>
                <c:pt idx="4">
                  <c:v>11460.5</c:v>
                </c:pt>
              </c:numCache>
            </c:numRef>
          </c:val>
          <c:extLst xmlns:c16r2="http://schemas.microsoft.com/office/drawing/2015/06/chart">
            <c:ext xmlns:c16="http://schemas.microsoft.com/office/drawing/2014/chart" uri="{C3380CC4-5D6E-409C-BE32-E72D297353CC}">
              <c16:uniqueId val="{00000009-C57A-47EB-AD33-F0D9A1638BEE}"/>
            </c:ext>
          </c:extLst>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287850616178915"/>
          <c:y val="0.55863479477123068"/>
          <c:w val="0.82086444230442468"/>
          <c:h val="0.40192388990748762"/>
        </c:manualLayout>
      </c:layout>
      <c:overlay val="0"/>
      <c:txPr>
        <a:bodyPr/>
        <a:lstStyle/>
        <a:p>
          <a:pPr>
            <a:defRPr sz="1200"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1.9596588033428383E-2"/>
          <c:y val="0.12466943563647755"/>
          <c:w val="0.9437061005567281"/>
          <c:h val="0.43726061403013511"/>
        </c:manualLayout>
      </c:layout>
      <c:pie3DChart>
        <c:varyColors val="1"/>
        <c:ser>
          <c:idx val="0"/>
          <c:order val="0"/>
          <c:tx>
            <c:strRef>
              <c:f>Лист1!$A$2</c:f>
              <c:strCache>
                <c:ptCount val="1"/>
                <c:pt idx="0">
                  <c:v>2025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explosion val="53"/>
            <c:spPr>
              <a:solidFill>
                <a:srgbClr val="C000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1-0720-48F3-8453-A1ACD922DEEF}"/>
              </c:ext>
            </c:extLst>
          </c:dPt>
          <c:dPt>
            <c:idx val="1"/>
            <c:bubble3D val="0"/>
            <c:explosion val="12"/>
            <c:spPr>
              <a:solidFill>
                <a:srgbClr val="0070C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3-0720-48F3-8453-A1ACD922DEEF}"/>
              </c:ext>
            </c:extLst>
          </c:dPt>
          <c:dPt>
            <c:idx val="2"/>
            <c:bubble3D val="0"/>
            <c:spPr>
              <a:solidFill>
                <a:srgbClr val="00FF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5-0720-48F3-8453-A1ACD922DEEF}"/>
              </c:ext>
            </c:extLst>
          </c:dPt>
          <c:dLbls>
            <c:dLbl>
              <c:idx val="0"/>
              <c:layout>
                <c:manualLayout>
                  <c:x val="0.17679825698379192"/>
                  <c:y val="4.0235018931830395E-2"/>
                </c:manualLayout>
              </c:layout>
              <c:tx>
                <c:rich>
                  <a:bodyPr/>
                  <a:lstStyle/>
                  <a:p>
                    <a:r>
                      <a:rPr lang="en-US" dirty="0">
                        <a:latin typeface="Times New Roman" pitchFamily="18" charset="0"/>
                        <a:cs typeface="Times New Roman" pitchFamily="18" charset="0"/>
                      </a:rPr>
                      <a:t>20254,2</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0720-48F3-8453-A1ACD922DEEF}"/>
                </c:ext>
              </c:extLst>
            </c:dLbl>
            <c:dLbl>
              <c:idx val="1"/>
              <c:layout>
                <c:manualLayout>
                  <c:x val="5.1575287930970631E-2"/>
                  <c:y val="1.2150489284974341E-2"/>
                </c:manualLayout>
              </c:layout>
              <c:tx>
                <c:rich>
                  <a:bodyPr/>
                  <a:lstStyle/>
                  <a:p>
                    <a:r>
                      <a:rPr lang="en-US" dirty="0">
                        <a:latin typeface="Times New Roman" pitchFamily="18" charset="0"/>
                        <a:cs typeface="Times New Roman" pitchFamily="18" charset="0"/>
                      </a:rPr>
                      <a:t>2400,1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0720-48F3-8453-A1ACD922DEEF}"/>
                </c:ext>
              </c:extLst>
            </c:dLbl>
            <c:dLbl>
              <c:idx val="2"/>
              <c:layout>
                <c:manualLayout>
                  <c:x val="-0.18242391791858517"/>
                  <c:y val="-3.4775154044136935E-3"/>
                </c:manualLayout>
              </c:layout>
              <c:tx>
                <c:rich>
                  <a:bodyPr/>
                  <a:lstStyle/>
                  <a:p>
                    <a:r>
                      <a:rPr lang="en-US" dirty="0"/>
                      <a:t>2114,6</a:t>
                    </a: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0720-48F3-8453-A1ACD922DEEF}"/>
                </c:ext>
              </c:extLst>
            </c:dLbl>
            <c:dLbl>
              <c:idx val="3"/>
              <c:layout>
                <c:manualLayout>
                  <c:x val="8.6288715242403113E-2"/>
                  <c:y val="3.620046291714600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720-48F3-8453-A1ACD922DEEF}"/>
                </c:ext>
              </c:extLst>
            </c:dLbl>
            <c:spPr>
              <a:noFill/>
              <a:ln>
                <a:noFill/>
              </a:ln>
              <a:effectLst/>
            </c:spPr>
            <c:txPr>
              <a:bodyPr/>
              <a:lstStyle/>
              <a:p>
                <a:pPr>
                  <a:defRPr sz="1400" baseline="0">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Лист1!$B$1:$D$1</c:f>
              <c:strCache>
                <c:ptCount val="3"/>
                <c:pt idx="0">
                  <c:v>Культура</c:v>
                </c:pt>
                <c:pt idx="1">
                  <c:v>Кинематография</c:v>
                </c:pt>
                <c:pt idx="2">
                  <c:v>Другие вопросы в области культуры</c:v>
                </c:pt>
              </c:strCache>
            </c:strRef>
          </c:cat>
          <c:val>
            <c:numRef>
              <c:f>Лист1!$B$2:$D$2</c:f>
              <c:numCache>
                <c:formatCode>General</c:formatCode>
                <c:ptCount val="3"/>
                <c:pt idx="0">
                  <c:v>20254.2</c:v>
                </c:pt>
                <c:pt idx="1">
                  <c:v>2400.1</c:v>
                </c:pt>
                <c:pt idx="2">
                  <c:v>2114.6</c:v>
                </c:pt>
              </c:numCache>
            </c:numRef>
          </c:val>
          <c:extLst xmlns:c16r2="http://schemas.microsoft.com/office/drawing/2015/06/chart">
            <c:ext xmlns:c16="http://schemas.microsoft.com/office/drawing/2014/chart" uri="{C3380CC4-5D6E-409C-BE32-E72D297353CC}">
              <c16:uniqueId val="{00000007-0720-48F3-8453-A1ACD922DEEF}"/>
            </c:ext>
          </c:extLst>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3855893583840478"/>
          <c:y val="0.53429741868389846"/>
          <c:w val="0.82086444230442468"/>
          <c:h val="0.3338984648335977"/>
        </c:manualLayout>
      </c:layout>
      <c:overlay val="0"/>
      <c:txPr>
        <a:bodyPr/>
        <a:lstStyle/>
        <a:p>
          <a:pPr>
            <a:defRPr sz="1459" baseline="0">
              <a:latin typeface="Times New Roman" pitchFamily="18" charset="0"/>
              <a:cs typeface="Times New Roman" pitchFamily="18" charset="0"/>
            </a:defRPr>
          </a:pPr>
          <a:endParaRPr lang="ru-RU"/>
        </a:p>
      </c:txPr>
    </c:legend>
    <c:plotVisOnly val="1"/>
    <c:dispBlanksAs val="zero"/>
    <c:showDLblsOverMax val="0"/>
  </c:chart>
  <c:spPr>
    <a:solidFill>
      <a:schemeClr val="accent6">
        <a:lumMod val="20000"/>
        <a:lumOff val="80000"/>
      </a:schemeClr>
    </a:solidFill>
  </c:spPr>
  <c:txPr>
    <a:bodyPr/>
    <a:lstStyle/>
    <a:p>
      <a:pPr>
        <a:defRPr sz="1896"/>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8.2915661466804361E-2"/>
          <c:y val="0.17264448320679587"/>
          <c:w val="0.8653198653198656"/>
          <c:h val="0.39967373572593845"/>
        </c:manualLayout>
      </c:layout>
      <c:pie3DChart>
        <c:varyColors val="1"/>
        <c:ser>
          <c:idx val="0"/>
          <c:order val="0"/>
          <c:tx>
            <c:strRef>
              <c:f>Лист1!$A$2</c:f>
              <c:strCache>
                <c:ptCount val="1"/>
                <c:pt idx="0">
                  <c:v>2025 год</c:v>
                </c:pt>
              </c:strCache>
            </c:strRef>
          </c:tx>
          <c:spPr>
            <a:solidFill>
              <a:srgbClr val="00FFFF"/>
            </a:solidFill>
            <a:ln>
              <a:solidFill>
                <a:schemeClr val="bg1"/>
              </a:solidFill>
            </a:ln>
            <a:scene3d>
              <a:camera prst="orthographicFront"/>
              <a:lightRig rig="threePt" dir="t"/>
            </a:scene3d>
            <a:sp3d prstMaterial="matte">
              <a:bevelT/>
            </a:sp3d>
          </c:spPr>
          <c:explosion val="7"/>
          <c:dPt>
            <c:idx val="0"/>
            <c:bubble3D val="0"/>
            <c:explosion val="0"/>
            <c:spPr>
              <a:solidFill>
                <a:srgbClr val="C000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1-544B-4249-80BC-FB081425B2F7}"/>
              </c:ext>
            </c:extLst>
          </c:dPt>
          <c:dPt>
            <c:idx val="1"/>
            <c:bubble3D val="0"/>
            <c:explosion val="0"/>
            <c:spPr>
              <a:solidFill>
                <a:srgbClr val="9999FF"/>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3-544B-4249-80BC-FB081425B2F7}"/>
              </c:ext>
            </c:extLst>
          </c:dPt>
          <c:dLbls>
            <c:dLbl>
              <c:idx val="0"/>
              <c:layout>
                <c:manualLayout>
                  <c:x val="0.19671064459617096"/>
                  <c:y val="-0.12467639254553112"/>
                </c:manualLayout>
              </c:layout>
              <c:tx>
                <c:rich>
                  <a:bodyPr/>
                  <a:lstStyle/>
                  <a:p>
                    <a:r>
                      <a:rPr lang="en-US" dirty="0"/>
                      <a:t>175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544B-4249-80BC-FB081425B2F7}"/>
                </c:ext>
              </c:extLst>
            </c:dLbl>
            <c:dLbl>
              <c:idx val="1"/>
              <c:layout>
                <c:manualLayout>
                  <c:x val="-0.13759208815376317"/>
                  <c:y val="8.7913445160731546E-2"/>
                </c:manualLayout>
              </c:layout>
              <c:tx>
                <c:rich>
                  <a:bodyPr/>
                  <a:lstStyle/>
                  <a:p>
                    <a:r>
                      <a:rPr lang="en-US" dirty="0">
                        <a:latin typeface="Times New Roman" pitchFamily="18" charset="0"/>
                        <a:cs typeface="Times New Roman" pitchFamily="18" charset="0"/>
                      </a:rPr>
                      <a:t>1376,1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544B-4249-80BC-FB081425B2F7}"/>
                </c:ext>
              </c:extLst>
            </c:dLbl>
            <c:dLbl>
              <c:idx val="2"/>
              <c:layout>
                <c:manualLayout>
                  <c:x val="-0.18895611392972797"/>
                  <c:y val="-3.477466467689776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44B-4249-80BC-FB081425B2F7}"/>
                </c:ext>
              </c:extLst>
            </c:dLbl>
            <c:dLbl>
              <c:idx val="3"/>
              <c:layout>
                <c:manualLayout>
                  <c:x val="8.6288715242403113E-2"/>
                  <c:y val="3.620046291714600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44B-4249-80BC-FB081425B2F7}"/>
                </c:ext>
              </c:extLst>
            </c:dLbl>
            <c:spPr>
              <a:noFill/>
              <a:ln>
                <a:noFill/>
              </a:ln>
              <a:effectLst/>
            </c:spPr>
            <c:txPr>
              <a:bodyPr/>
              <a:lstStyle/>
              <a:p>
                <a:pPr>
                  <a:defRPr sz="1400" baseline="0">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Лист1!$B$1:$C$1</c:f>
              <c:strCache>
                <c:ptCount val="2"/>
                <c:pt idx="0">
                  <c:v>Физическая культура</c:v>
                </c:pt>
                <c:pt idx="1">
                  <c:v>Другие  вопросы в области физ.культуры и спорта</c:v>
                </c:pt>
              </c:strCache>
            </c:strRef>
          </c:cat>
          <c:val>
            <c:numRef>
              <c:f>Лист1!$B$2:$C$2</c:f>
              <c:numCache>
                <c:formatCode>General</c:formatCode>
                <c:ptCount val="2"/>
                <c:pt idx="0">
                  <c:v>175</c:v>
                </c:pt>
                <c:pt idx="1">
                  <c:v>1376.1</c:v>
                </c:pt>
              </c:numCache>
            </c:numRef>
          </c:val>
          <c:extLst xmlns:c16r2="http://schemas.microsoft.com/office/drawing/2015/06/chart">
            <c:ext xmlns:c16="http://schemas.microsoft.com/office/drawing/2014/chart" uri="{C3380CC4-5D6E-409C-BE32-E72D297353CC}">
              <c16:uniqueId val="{00000006-544B-4249-80BC-FB081425B2F7}"/>
            </c:ext>
          </c:extLst>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35450855656784"/>
          <c:y val="0.61935571834425807"/>
          <c:w val="0.82086444230442468"/>
          <c:h val="0.26793269455398866"/>
        </c:manualLayout>
      </c:layout>
      <c:overlay val="0"/>
      <c:txPr>
        <a:bodyPr/>
        <a:lstStyle/>
        <a:p>
          <a:pPr>
            <a:defRPr sz="1459"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6.9882172421093666E-2"/>
          <c:y val="0.13702091515497605"/>
          <c:w val="0.86689110015029769"/>
          <c:h val="0.40441323473522106"/>
        </c:manualLayout>
      </c:layout>
      <c:pie3DChart>
        <c:varyColors val="1"/>
        <c:ser>
          <c:idx val="0"/>
          <c:order val="0"/>
          <c:tx>
            <c:strRef>
              <c:f>Лист1!$A$2</c:f>
              <c:strCache>
                <c:ptCount val="1"/>
                <c:pt idx="0">
                  <c:v>2025 год</c:v>
                </c:pt>
              </c:strCache>
            </c:strRef>
          </c:tx>
          <c:spPr>
            <a:solidFill>
              <a:srgbClr val="00FFFF"/>
            </a:solidFill>
            <a:ln>
              <a:solidFill>
                <a:schemeClr val="bg1"/>
              </a:solidFill>
            </a:ln>
            <a:scene3d>
              <a:camera prst="orthographicFront"/>
              <a:lightRig rig="threePt" dir="t"/>
            </a:scene3d>
            <a:sp3d prstMaterial="matte">
              <a:bevelT/>
            </a:sp3d>
          </c:spPr>
          <c:explosion val="7"/>
          <c:dPt>
            <c:idx val="0"/>
            <c:bubble3D val="0"/>
            <c:explosion val="0"/>
            <c:spPr>
              <a:solidFill>
                <a:schemeClr val="accent1"/>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1-3781-4294-B248-4FE2105CD7AA}"/>
              </c:ext>
            </c:extLst>
          </c:dPt>
          <c:dPt>
            <c:idx val="1"/>
            <c:bubble3D val="0"/>
            <c:explosion val="0"/>
            <c:spPr>
              <a:solidFill>
                <a:srgbClr val="FF000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3-3781-4294-B248-4FE2105CD7AA}"/>
              </c:ext>
            </c:extLst>
          </c:dPt>
          <c:dPt>
            <c:idx val="2"/>
            <c:bubble3D val="0"/>
            <c:explosion val="0"/>
            <c:spPr>
              <a:solidFill>
                <a:srgbClr val="00B05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5-3781-4294-B248-4FE2105CD7AA}"/>
              </c:ext>
            </c:extLst>
          </c:dPt>
          <c:dPt>
            <c:idx val="3"/>
            <c:bubble3D val="0"/>
            <c:explosion val="0"/>
            <c:spPr>
              <a:solidFill>
                <a:srgbClr val="0070C0"/>
              </a:solidFill>
              <a:ln>
                <a:solidFill>
                  <a:schemeClr val="bg1"/>
                </a:solidFill>
              </a:ln>
              <a:scene3d>
                <a:camera prst="orthographicFront"/>
                <a:lightRig rig="threePt" dir="t"/>
              </a:scene3d>
              <a:sp3d prstMaterial="matte">
                <a:bevelT/>
              </a:sp3d>
            </c:spPr>
            <c:extLst xmlns:c16r2="http://schemas.microsoft.com/office/drawing/2015/06/chart">
              <c:ext xmlns:c16="http://schemas.microsoft.com/office/drawing/2014/chart" uri="{C3380CC4-5D6E-409C-BE32-E72D297353CC}">
                <c16:uniqueId val="{00000007-3781-4294-B248-4FE2105CD7AA}"/>
              </c:ext>
            </c:extLst>
          </c:dPt>
          <c:dLbls>
            <c:dLbl>
              <c:idx val="0"/>
              <c:layout>
                <c:manualLayout>
                  <c:x val="-1.6638612481212778E-2"/>
                  <c:y val="8.6351635630569964E-3"/>
                </c:manualLayout>
              </c:layout>
              <c:tx>
                <c:rich>
                  <a:bodyPr/>
                  <a:lstStyle/>
                  <a:p>
                    <a:r>
                      <a:rPr lang="en-US" sz="1200" dirty="0">
                        <a:latin typeface="Times New Roman" pitchFamily="18" charset="0"/>
                        <a:cs typeface="Times New Roman" pitchFamily="18" charset="0"/>
                      </a:rPr>
                      <a:t>9742,9</a:t>
                    </a:r>
                    <a:endParaRPr lang="en-US" sz="12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3781-4294-B248-4FE2105CD7AA}"/>
                </c:ext>
              </c:extLst>
            </c:dLbl>
            <c:dLbl>
              <c:idx val="1"/>
              <c:layout>
                <c:manualLayout>
                  <c:x val="8.0538745170872006E-2"/>
                  <c:y val="7.037169169469161E-2"/>
                </c:manualLayout>
              </c:layout>
              <c:tx>
                <c:rich>
                  <a:bodyPr/>
                  <a:lstStyle/>
                  <a:p>
                    <a:r>
                      <a:rPr lang="en-US" sz="1200" dirty="0">
                        <a:latin typeface="Times New Roman" pitchFamily="18" charset="0"/>
                        <a:cs typeface="Times New Roman" pitchFamily="18" charset="0"/>
                      </a:rPr>
                      <a:t>104968,6</a:t>
                    </a:r>
                    <a:endParaRPr lang="en-US" sz="12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3781-4294-B248-4FE2105CD7AA}"/>
                </c:ext>
              </c:extLst>
            </c:dLbl>
            <c:dLbl>
              <c:idx val="2"/>
              <c:layout>
                <c:manualLayout>
                  <c:x val="-1.9966334977455334E-2"/>
                  <c:y val="-9.0566534218085457E-2"/>
                </c:manualLayout>
              </c:layout>
              <c:tx>
                <c:rich>
                  <a:bodyPr/>
                  <a:lstStyle/>
                  <a:p>
                    <a:r>
                      <a:rPr lang="en-US" sz="1200" dirty="0">
                        <a:latin typeface="Times New Roman" pitchFamily="18" charset="0"/>
                        <a:cs typeface="Times New Roman" pitchFamily="18" charset="0"/>
                      </a:rPr>
                      <a:t>104968,6</a:t>
                    </a: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3781-4294-B248-4FE2105CD7AA}"/>
                </c:ext>
              </c:extLst>
            </c:dLbl>
            <c:dLbl>
              <c:idx val="3"/>
              <c:layout>
                <c:manualLayout>
                  <c:x val="0.11623813286993276"/>
                  <c:y val="8.9082998836319295E-3"/>
                </c:manualLayout>
              </c:layout>
              <c:tx>
                <c:rich>
                  <a:bodyPr/>
                  <a:lstStyle/>
                  <a:p>
                    <a:r>
                      <a:rPr lang="en-US" sz="1200" dirty="0"/>
                      <a:t>22254,2</a:t>
                    </a: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3781-4294-B248-4FE2105CD7AA}"/>
                </c:ext>
              </c:extLst>
            </c:dLbl>
            <c:dLbl>
              <c:idx val="4"/>
              <c:layout>
                <c:manualLayout>
                  <c:x val="-3.4982093184614704E-2"/>
                  <c:y val="4.5970580977169439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781-4294-B248-4FE2105CD7AA}"/>
                </c:ext>
              </c:extLst>
            </c:dLbl>
            <c:spPr>
              <a:noFill/>
            </c:spPr>
            <c:txPr>
              <a:bodyPr/>
              <a:lstStyle/>
              <a:p>
                <a:pPr>
                  <a:defRPr sz="1400" b="1" baseline="0">
                    <a:solidFill>
                      <a:schemeClr val="tx2">
                        <a:lumMod val="50000"/>
                      </a:schemeClr>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Лист1!$B$1:$E$1</c:f>
              <c:strCache>
                <c:ptCount val="4"/>
                <c:pt idx="0">
                  <c:v>Пенсионное обеспечение </c:v>
                </c:pt>
                <c:pt idx="1">
                  <c:v>Социальное обеспечение населения</c:v>
                </c:pt>
                <c:pt idx="2">
                  <c:v>Охрана семьи и детства</c:v>
                </c:pt>
                <c:pt idx="3">
                  <c:v>Другие вопросы в области социальной политики</c:v>
                </c:pt>
              </c:strCache>
            </c:strRef>
          </c:cat>
          <c:val>
            <c:numRef>
              <c:f>Лист1!$B$2:$E$2</c:f>
              <c:numCache>
                <c:formatCode>General</c:formatCode>
                <c:ptCount val="4"/>
                <c:pt idx="0">
                  <c:v>9742.9</c:v>
                </c:pt>
                <c:pt idx="1">
                  <c:v>104968.6</c:v>
                </c:pt>
                <c:pt idx="2">
                  <c:v>43562.1</c:v>
                </c:pt>
                <c:pt idx="3">
                  <c:v>22254.2</c:v>
                </c:pt>
              </c:numCache>
            </c:numRef>
          </c:val>
          <c:extLst xmlns:c16r2="http://schemas.microsoft.com/office/drawing/2015/06/chart">
            <c:ext xmlns:c16="http://schemas.microsoft.com/office/drawing/2014/chart" uri="{C3380CC4-5D6E-409C-BE32-E72D297353CC}">
              <c16:uniqueId val="{00000009-3781-4294-B248-4FE2105CD7AA}"/>
            </c:ext>
          </c:extLst>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287850616178915"/>
          <c:y val="0.55863479477123068"/>
          <c:w val="0.82086444230442468"/>
          <c:h val="0.40192388990748762"/>
        </c:manualLayout>
      </c:layout>
      <c:overlay val="0"/>
      <c:txPr>
        <a:bodyPr/>
        <a:lstStyle/>
        <a:p>
          <a:pPr>
            <a:defRPr sz="1400"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НДФЛ</c:v>
                </c:pt>
              </c:strCache>
            </c:strRef>
          </c:tx>
          <c:spPr>
            <a:solidFill>
              <a:srgbClr val="FF000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c:v>
                </c:pt>
                <c:pt idx="1">
                  <c:v>2024</c:v>
                </c:pt>
                <c:pt idx="2">
                  <c:v>2025 год (проект)</c:v>
                </c:pt>
              </c:strCache>
            </c:strRef>
          </c:cat>
          <c:val>
            <c:numRef>
              <c:f>Лист1!$B$2:$B$5</c:f>
              <c:numCache>
                <c:formatCode>#,##0.0</c:formatCode>
                <c:ptCount val="4"/>
                <c:pt idx="0">
                  <c:v>137328.22500000001</c:v>
                </c:pt>
                <c:pt idx="1">
                  <c:v>114500</c:v>
                </c:pt>
                <c:pt idx="2">
                  <c:v>92780.5</c:v>
                </c:pt>
              </c:numCache>
            </c:numRef>
          </c:val>
          <c:extLst xmlns:c16r2="http://schemas.microsoft.com/office/drawing/2015/06/chart">
            <c:ext xmlns:c16="http://schemas.microsoft.com/office/drawing/2014/chart" uri="{C3380CC4-5D6E-409C-BE32-E72D297353CC}">
              <c16:uniqueId val="{00000000-2B4E-470A-BCBB-1FC591ED7E64}"/>
            </c:ext>
          </c:extLst>
        </c:ser>
        <c:ser>
          <c:idx val="1"/>
          <c:order val="1"/>
          <c:tx>
            <c:strRef>
              <c:f>Лист1!$C$1</c:f>
              <c:strCache>
                <c:ptCount val="1"/>
                <c:pt idx="0">
                  <c:v>Акцизы</c:v>
                </c:pt>
              </c:strCache>
            </c:strRef>
          </c:tx>
          <c:spPr>
            <a:solidFill>
              <a:srgbClr val="00B05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c:v>
                </c:pt>
                <c:pt idx="1">
                  <c:v>2024</c:v>
                </c:pt>
                <c:pt idx="2">
                  <c:v>2025 год (проект)</c:v>
                </c:pt>
              </c:strCache>
            </c:strRef>
          </c:cat>
          <c:val>
            <c:numRef>
              <c:f>Лист1!$C$2:$C$5</c:f>
              <c:numCache>
                <c:formatCode>#,##0.0</c:formatCode>
                <c:ptCount val="4"/>
                <c:pt idx="0">
                  <c:v>10989.645</c:v>
                </c:pt>
                <c:pt idx="1">
                  <c:v>10994.6</c:v>
                </c:pt>
                <c:pt idx="2">
                  <c:v>14442.6</c:v>
                </c:pt>
              </c:numCache>
            </c:numRef>
          </c:val>
          <c:extLst xmlns:c16r2="http://schemas.microsoft.com/office/drawing/2015/06/chart">
            <c:ext xmlns:c16="http://schemas.microsoft.com/office/drawing/2014/chart" uri="{C3380CC4-5D6E-409C-BE32-E72D297353CC}">
              <c16:uniqueId val="{00000001-2B4E-470A-BCBB-1FC591ED7E64}"/>
            </c:ext>
          </c:extLst>
        </c:ser>
        <c:ser>
          <c:idx val="2"/>
          <c:order val="2"/>
          <c:tx>
            <c:strRef>
              <c:f>Лист1!$D$1</c:f>
              <c:strCache>
                <c:ptCount val="1"/>
                <c:pt idx="0">
                  <c:v>Налог на совокупный доход</c:v>
                </c:pt>
              </c:strCache>
            </c:strRef>
          </c:tx>
          <c:spPr>
            <a:solidFill>
              <a:srgbClr val="9999FF"/>
            </a:solidFill>
          </c:spPr>
          <c:invertIfNegative val="0"/>
          <c:dLbls>
            <c:spPr>
              <a:noFill/>
              <a:ln>
                <a:noFill/>
              </a:ln>
              <a:effectLst/>
            </c:spPr>
            <c:txPr>
              <a:bodyPr/>
              <a:lstStyle/>
              <a:p>
                <a:pPr>
                  <a:defRPr sz="9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c:v>
                </c:pt>
                <c:pt idx="1">
                  <c:v>2024</c:v>
                </c:pt>
                <c:pt idx="2">
                  <c:v>2025 год (проект)</c:v>
                </c:pt>
              </c:strCache>
            </c:strRef>
          </c:cat>
          <c:val>
            <c:numRef>
              <c:f>Лист1!$D$2:$D$5</c:f>
              <c:numCache>
                <c:formatCode>#,##0.0</c:formatCode>
                <c:ptCount val="4"/>
                <c:pt idx="0">
                  <c:v>14230.391</c:v>
                </c:pt>
                <c:pt idx="1">
                  <c:v>18735</c:v>
                </c:pt>
                <c:pt idx="2">
                  <c:v>21265</c:v>
                </c:pt>
              </c:numCache>
            </c:numRef>
          </c:val>
          <c:extLst xmlns:c16r2="http://schemas.microsoft.com/office/drawing/2015/06/chart">
            <c:ext xmlns:c16="http://schemas.microsoft.com/office/drawing/2014/chart" uri="{C3380CC4-5D6E-409C-BE32-E72D297353CC}">
              <c16:uniqueId val="{00000002-2B4E-470A-BCBB-1FC591ED7E64}"/>
            </c:ext>
          </c:extLst>
        </c:ser>
        <c:ser>
          <c:idx val="3"/>
          <c:order val="3"/>
          <c:tx>
            <c:strRef>
              <c:f>Лист1!$E$1</c:f>
              <c:strCache>
                <c:ptCount val="1"/>
                <c:pt idx="0">
                  <c:v>Налог на имущество </c:v>
                </c:pt>
              </c:strCache>
            </c:strRef>
          </c:tx>
          <c:spPr>
            <a:solidFill>
              <a:srgbClr val="7030A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c:v>
                </c:pt>
                <c:pt idx="1">
                  <c:v>2024</c:v>
                </c:pt>
                <c:pt idx="2">
                  <c:v>2025 год (проект)</c:v>
                </c:pt>
              </c:strCache>
            </c:strRef>
          </c:cat>
          <c:val>
            <c:numRef>
              <c:f>Лист1!$E$2:$E$5</c:f>
              <c:numCache>
                <c:formatCode>#,##0.0</c:formatCode>
                <c:ptCount val="4"/>
                <c:pt idx="0">
                  <c:v>65946.986000000004</c:v>
                </c:pt>
                <c:pt idx="1">
                  <c:v>60300</c:v>
                </c:pt>
                <c:pt idx="2">
                  <c:v>73111</c:v>
                </c:pt>
              </c:numCache>
            </c:numRef>
          </c:val>
          <c:extLst xmlns:c16r2="http://schemas.microsoft.com/office/drawing/2015/06/chart">
            <c:ext xmlns:c16="http://schemas.microsoft.com/office/drawing/2014/chart" uri="{C3380CC4-5D6E-409C-BE32-E72D297353CC}">
              <c16:uniqueId val="{00000003-2B4E-470A-BCBB-1FC591ED7E64}"/>
            </c:ext>
          </c:extLst>
        </c:ser>
        <c:ser>
          <c:idx val="4"/>
          <c:order val="4"/>
          <c:tx>
            <c:strRef>
              <c:f>Лист1!$F$1</c:f>
              <c:strCache>
                <c:ptCount val="1"/>
                <c:pt idx="0">
                  <c:v>Госпошлина</c:v>
                </c:pt>
              </c:strCache>
            </c:strRef>
          </c:tx>
          <c:spPr>
            <a:solidFill>
              <a:schemeClr val="accent6">
                <a:lumMod val="5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4-2B4E-470A-BCBB-1FC591ED7E64}"/>
              </c:ext>
            </c:extLst>
          </c:dPt>
          <c:dPt>
            <c:idx val="1"/>
            <c:invertIfNegative val="0"/>
            <c:bubble3D val="0"/>
            <c:extLst xmlns:c16r2="http://schemas.microsoft.com/office/drawing/2015/06/chart">
              <c:ext xmlns:c16="http://schemas.microsoft.com/office/drawing/2014/chart" uri="{C3380CC4-5D6E-409C-BE32-E72D297353CC}">
                <c16:uniqueId val="{00000005-2B4E-470A-BCBB-1FC591ED7E64}"/>
              </c:ext>
            </c:extLst>
          </c:dPt>
          <c:dPt>
            <c:idx val="2"/>
            <c:invertIfNegative val="0"/>
            <c:bubble3D val="0"/>
            <c:extLst xmlns:c16r2="http://schemas.microsoft.com/office/drawing/2015/06/chart">
              <c:ext xmlns:c16="http://schemas.microsoft.com/office/drawing/2014/chart" uri="{C3380CC4-5D6E-409C-BE32-E72D297353CC}">
                <c16:uniqueId val="{00000006-2B4E-470A-BCBB-1FC591ED7E64}"/>
              </c:ext>
            </c:extLst>
          </c:dPt>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c:v>
                </c:pt>
                <c:pt idx="1">
                  <c:v>2024</c:v>
                </c:pt>
                <c:pt idx="2">
                  <c:v>2025 год (проект)</c:v>
                </c:pt>
              </c:strCache>
            </c:strRef>
          </c:cat>
          <c:val>
            <c:numRef>
              <c:f>Лист1!$F$2:$F$5</c:f>
              <c:numCache>
                <c:formatCode>#,##0.0</c:formatCode>
                <c:ptCount val="4"/>
                <c:pt idx="0">
                  <c:v>5087.0230000000001</c:v>
                </c:pt>
                <c:pt idx="1">
                  <c:v>5742.3</c:v>
                </c:pt>
                <c:pt idx="2">
                  <c:v>7369.1</c:v>
                </c:pt>
              </c:numCache>
            </c:numRef>
          </c:val>
          <c:extLst xmlns:c16r2="http://schemas.microsoft.com/office/drawing/2015/06/chart">
            <c:ext xmlns:c16="http://schemas.microsoft.com/office/drawing/2014/chart" uri="{C3380CC4-5D6E-409C-BE32-E72D297353CC}">
              <c16:uniqueId val="{00000007-2B4E-470A-BCBB-1FC591ED7E64}"/>
            </c:ext>
          </c:extLst>
        </c:ser>
        <c:dLbls>
          <c:showLegendKey val="0"/>
          <c:showVal val="0"/>
          <c:showCatName val="0"/>
          <c:showSerName val="0"/>
          <c:showPercent val="0"/>
          <c:showBubbleSize val="0"/>
        </c:dLbls>
        <c:gapWidth val="150"/>
        <c:shape val="cylinder"/>
        <c:axId val="240781952"/>
        <c:axId val="240820608"/>
        <c:axId val="0"/>
      </c:bar3DChart>
      <c:catAx>
        <c:axId val="240781952"/>
        <c:scaling>
          <c:orientation val="minMax"/>
        </c:scaling>
        <c:delete val="0"/>
        <c:axPos val="b"/>
        <c:numFmt formatCode="General" sourceLinked="0"/>
        <c:majorTickMark val="out"/>
        <c:minorTickMark val="none"/>
        <c:tickLblPos val="nextTo"/>
        <c:txPr>
          <a:bodyPr/>
          <a:lstStyle/>
          <a:p>
            <a:pPr>
              <a:defRPr sz="1400"/>
            </a:pPr>
            <a:endParaRPr lang="ru-RU"/>
          </a:p>
        </c:txPr>
        <c:crossAx val="240820608"/>
        <c:crosses val="autoZero"/>
        <c:auto val="1"/>
        <c:lblAlgn val="ctr"/>
        <c:lblOffset val="100"/>
        <c:noMultiLvlLbl val="0"/>
      </c:catAx>
      <c:valAx>
        <c:axId val="240820608"/>
        <c:scaling>
          <c:orientation val="minMax"/>
        </c:scaling>
        <c:delete val="0"/>
        <c:axPos val="l"/>
        <c:majorGridlines/>
        <c:numFmt formatCode="#,##0.0" sourceLinked="1"/>
        <c:majorTickMark val="out"/>
        <c:minorTickMark val="none"/>
        <c:tickLblPos val="nextTo"/>
        <c:txPr>
          <a:bodyPr/>
          <a:lstStyle/>
          <a:p>
            <a:pPr>
              <a:defRPr sz="1400"/>
            </a:pPr>
            <a:endParaRPr lang="ru-RU"/>
          </a:p>
        </c:txPr>
        <c:crossAx val="240781952"/>
        <c:crosses val="autoZero"/>
        <c:crossBetween val="between"/>
      </c:valAx>
    </c:plotArea>
    <c:legend>
      <c:legendPos val="r"/>
      <c:layout>
        <c:manualLayout>
          <c:xMode val="edge"/>
          <c:yMode val="edge"/>
          <c:x val="0.64762435975865751"/>
          <c:y val="3.225058788100283E-2"/>
          <c:w val="0.33809391006033562"/>
          <c:h val="0.59709230621864051"/>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617996162630621E-2"/>
          <c:y val="6.4503620555448643E-2"/>
          <c:w val="0.56685631761792443"/>
          <c:h val="0.74783841582443333"/>
        </c:manualLayout>
      </c:layout>
      <c:bar3DChart>
        <c:barDir val="col"/>
        <c:grouping val="clustered"/>
        <c:varyColors val="0"/>
        <c:ser>
          <c:idx val="0"/>
          <c:order val="0"/>
          <c:tx>
            <c:strRef>
              <c:f>Лист1!$B$1</c:f>
              <c:strCache>
                <c:ptCount val="1"/>
                <c:pt idx="0">
                  <c:v>Доходы от использования муниципального имущества</c:v>
                </c:pt>
              </c:strCache>
            </c:strRef>
          </c:tx>
          <c:spPr>
            <a:solidFill>
              <a:srgbClr val="C0000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 год</c:v>
                </c:pt>
                <c:pt idx="1">
                  <c:v>2024 год</c:v>
                </c:pt>
                <c:pt idx="2">
                  <c:v>2025 (проект)</c:v>
                </c:pt>
              </c:strCache>
            </c:strRef>
          </c:cat>
          <c:val>
            <c:numRef>
              <c:f>Лист1!$B$2:$B$5</c:f>
              <c:numCache>
                <c:formatCode>#,##0.0</c:formatCode>
                <c:ptCount val="4"/>
                <c:pt idx="0">
                  <c:v>14572.183999999999</c:v>
                </c:pt>
                <c:pt idx="1">
                  <c:v>16123</c:v>
                </c:pt>
                <c:pt idx="2">
                  <c:v>13079.5</c:v>
                </c:pt>
              </c:numCache>
            </c:numRef>
          </c:val>
          <c:extLst xmlns:c16r2="http://schemas.microsoft.com/office/drawing/2015/06/chart">
            <c:ext xmlns:c16="http://schemas.microsoft.com/office/drawing/2014/chart" uri="{C3380CC4-5D6E-409C-BE32-E72D297353CC}">
              <c16:uniqueId val="{00000000-7D83-42CD-AEB9-A057A9D1386D}"/>
            </c:ext>
          </c:extLst>
        </c:ser>
        <c:ser>
          <c:idx val="1"/>
          <c:order val="1"/>
          <c:tx>
            <c:strRef>
              <c:f>Лист1!$C$1</c:f>
              <c:strCache>
                <c:ptCount val="1"/>
                <c:pt idx="0">
                  <c:v>Платежи при пользовании природными ресурсами</c:v>
                </c:pt>
              </c:strCache>
            </c:strRef>
          </c:tx>
          <c:spPr>
            <a:solidFill>
              <a:srgbClr val="00B050"/>
            </a:solidFill>
          </c:spPr>
          <c:invertIfNegative val="0"/>
          <c:dLbls>
            <c:dLbl>
              <c:idx val="0"/>
              <c:layout>
                <c:manualLayout>
                  <c:x val="-1.714689426417362E-2"/>
                  <c:y val="5.61206532178897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83-42CD-AEB9-A057A9D1386D}"/>
                </c:ext>
              </c:extLst>
            </c:dLbl>
            <c:dLbl>
              <c:idx val="1"/>
              <c:layout>
                <c:manualLayout>
                  <c:x val="-4.6764257084109875E-3"/>
                  <c:y val="-3.08663592698393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D83-42CD-AEB9-A057A9D1386D}"/>
                </c:ext>
              </c:extLst>
            </c:dLbl>
            <c:dLbl>
              <c:idx val="2"/>
              <c:layout>
                <c:manualLayout>
                  <c:x val="-1.558808569470329E-3"/>
                  <c:y val="-2.52542939480503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83-42CD-AEB9-A057A9D1386D}"/>
                </c:ext>
              </c:extLst>
            </c:dLbl>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 год</c:v>
                </c:pt>
                <c:pt idx="1">
                  <c:v>2024 год</c:v>
                </c:pt>
                <c:pt idx="2">
                  <c:v>2025 (проект)</c:v>
                </c:pt>
              </c:strCache>
            </c:strRef>
          </c:cat>
          <c:val>
            <c:numRef>
              <c:f>Лист1!$C$2:$C$5</c:f>
              <c:numCache>
                <c:formatCode>#,##0.0</c:formatCode>
                <c:ptCount val="4"/>
                <c:pt idx="0">
                  <c:v>9592.2180000000008</c:v>
                </c:pt>
                <c:pt idx="1">
                  <c:v>5323.7</c:v>
                </c:pt>
                <c:pt idx="2">
                  <c:v>5565.1</c:v>
                </c:pt>
              </c:numCache>
            </c:numRef>
          </c:val>
          <c:extLst xmlns:c16r2="http://schemas.microsoft.com/office/drawing/2015/06/chart">
            <c:ext xmlns:c16="http://schemas.microsoft.com/office/drawing/2014/chart" uri="{C3380CC4-5D6E-409C-BE32-E72D297353CC}">
              <c16:uniqueId val="{00000004-7D83-42CD-AEB9-A057A9D1386D}"/>
            </c:ext>
          </c:extLst>
        </c:ser>
        <c:ser>
          <c:idx val="2"/>
          <c:order val="2"/>
          <c:tx>
            <c:strRef>
              <c:f>Лист1!$E$1</c:f>
              <c:strCache>
                <c:ptCount val="1"/>
                <c:pt idx="0">
                  <c:v>Доходы от продажи материальных и    нематериальных активов</c:v>
                </c:pt>
              </c:strCache>
            </c:strRef>
          </c:tx>
          <c:spPr>
            <a:solidFill>
              <a:srgbClr val="0070C0"/>
            </a:solidFill>
          </c:spPr>
          <c:invertIfNegative val="0"/>
          <c:dLbls>
            <c:dLbl>
              <c:idx val="1"/>
              <c:layout>
                <c:manualLayout>
                  <c:x val="1.558808569470329E-3"/>
                  <c:y val="2.80603266089448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D83-42CD-AEB9-A057A9D1386D}"/>
                </c:ext>
              </c:extLst>
            </c:dLbl>
            <c:dLbl>
              <c:idx val="2"/>
              <c:layout>
                <c:manualLayout>
                  <c:x val="6.2352342778812598E-3"/>
                  <c:y val="2.52542939480503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D83-42CD-AEB9-A057A9D1386D}"/>
                </c:ext>
              </c:extLst>
            </c:dLbl>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 год</c:v>
                </c:pt>
                <c:pt idx="1">
                  <c:v>2024 год</c:v>
                </c:pt>
                <c:pt idx="2">
                  <c:v>2025 (проект)</c:v>
                </c:pt>
              </c:strCache>
            </c:strRef>
          </c:cat>
          <c:val>
            <c:numRef>
              <c:f>Лист1!$E$2:$E$5</c:f>
              <c:numCache>
                <c:formatCode>#,##0.0</c:formatCode>
                <c:ptCount val="4"/>
                <c:pt idx="0">
                  <c:v>12258.885</c:v>
                </c:pt>
                <c:pt idx="1">
                  <c:v>3000</c:v>
                </c:pt>
                <c:pt idx="2">
                  <c:v>158.30000000000001</c:v>
                </c:pt>
              </c:numCache>
            </c:numRef>
          </c:val>
          <c:extLst xmlns:c16r2="http://schemas.microsoft.com/office/drawing/2015/06/chart">
            <c:ext xmlns:c16="http://schemas.microsoft.com/office/drawing/2014/chart" uri="{C3380CC4-5D6E-409C-BE32-E72D297353CC}">
              <c16:uniqueId val="{00000007-7D83-42CD-AEB9-A057A9D1386D}"/>
            </c:ext>
          </c:extLst>
        </c:ser>
        <c:ser>
          <c:idx val="3"/>
          <c:order val="3"/>
          <c:tx>
            <c:strRef>
              <c:f>Лист1!$F$1</c:f>
              <c:strCache>
                <c:ptCount val="1"/>
                <c:pt idx="0">
                  <c:v>Штрафы,сакции и возмещения ущерба</c:v>
                </c:pt>
              </c:strCache>
            </c:strRef>
          </c:tx>
          <c:spPr>
            <a:solidFill>
              <a:schemeClr val="accent6">
                <a:lumMod val="50000"/>
              </a:schemeClr>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3"/>
                <c:pt idx="0">
                  <c:v>2023 год</c:v>
                </c:pt>
                <c:pt idx="1">
                  <c:v>2024 год</c:v>
                </c:pt>
                <c:pt idx="2">
                  <c:v>2025 (проект)</c:v>
                </c:pt>
              </c:strCache>
            </c:strRef>
          </c:cat>
          <c:val>
            <c:numRef>
              <c:f>Лист1!$F$2:$F$5</c:f>
              <c:numCache>
                <c:formatCode>#,##0.0</c:formatCode>
                <c:ptCount val="4"/>
                <c:pt idx="0">
                  <c:v>964.28099999999995</c:v>
                </c:pt>
                <c:pt idx="1">
                  <c:v>1130</c:v>
                </c:pt>
                <c:pt idx="2">
                  <c:v>679.2</c:v>
                </c:pt>
              </c:numCache>
            </c:numRef>
          </c:val>
          <c:extLst xmlns:c16r2="http://schemas.microsoft.com/office/drawing/2015/06/chart">
            <c:ext xmlns:c16="http://schemas.microsoft.com/office/drawing/2014/chart" uri="{C3380CC4-5D6E-409C-BE32-E72D297353CC}">
              <c16:uniqueId val="{00000008-7D83-42CD-AEB9-A057A9D1386D}"/>
            </c:ext>
          </c:extLst>
        </c:ser>
        <c:dLbls>
          <c:showLegendKey val="0"/>
          <c:showVal val="0"/>
          <c:showCatName val="0"/>
          <c:showSerName val="0"/>
          <c:showPercent val="0"/>
          <c:showBubbleSize val="0"/>
        </c:dLbls>
        <c:gapWidth val="150"/>
        <c:shape val="cylinder"/>
        <c:axId val="240968448"/>
        <c:axId val="240969984"/>
        <c:axId val="0"/>
      </c:bar3DChart>
      <c:catAx>
        <c:axId val="240968448"/>
        <c:scaling>
          <c:orientation val="minMax"/>
        </c:scaling>
        <c:delete val="0"/>
        <c:axPos val="b"/>
        <c:numFmt formatCode="General" sourceLinked="0"/>
        <c:majorTickMark val="out"/>
        <c:minorTickMark val="none"/>
        <c:tickLblPos val="nextTo"/>
        <c:txPr>
          <a:bodyPr/>
          <a:lstStyle/>
          <a:p>
            <a:pPr>
              <a:defRPr sz="1400"/>
            </a:pPr>
            <a:endParaRPr lang="ru-RU"/>
          </a:p>
        </c:txPr>
        <c:crossAx val="240969984"/>
        <c:crosses val="autoZero"/>
        <c:auto val="1"/>
        <c:lblAlgn val="ctr"/>
        <c:lblOffset val="100"/>
        <c:noMultiLvlLbl val="0"/>
      </c:catAx>
      <c:valAx>
        <c:axId val="240969984"/>
        <c:scaling>
          <c:orientation val="minMax"/>
        </c:scaling>
        <c:delete val="0"/>
        <c:axPos val="l"/>
        <c:majorGridlines/>
        <c:numFmt formatCode="#,##0.0" sourceLinked="1"/>
        <c:majorTickMark val="out"/>
        <c:minorTickMark val="none"/>
        <c:tickLblPos val="nextTo"/>
        <c:txPr>
          <a:bodyPr/>
          <a:lstStyle/>
          <a:p>
            <a:pPr>
              <a:defRPr sz="1400"/>
            </a:pPr>
            <a:endParaRPr lang="ru-RU"/>
          </a:p>
        </c:txPr>
        <c:crossAx val="240968448"/>
        <c:crosses val="autoZero"/>
        <c:crossBetween val="between"/>
      </c:valAx>
    </c:plotArea>
    <c:legend>
      <c:legendPos val="r"/>
      <c:layout>
        <c:manualLayout>
          <c:xMode val="edge"/>
          <c:yMode val="edge"/>
          <c:x val="0.67171749282702575"/>
          <c:y val="1.9779120402743926E-2"/>
          <c:w val="0.31737084718668196"/>
          <c:h val="0.92265892025069107"/>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0999703736621862E-2"/>
          <c:y val="0.1080572814764882"/>
          <c:w val="0.44087342147168834"/>
          <c:h val="0.71175298596361691"/>
        </c:manualLayout>
      </c:layout>
      <c:pieChart>
        <c:varyColors val="1"/>
        <c:ser>
          <c:idx val="0"/>
          <c:order val="0"/>
          <c:tx>
            <c:strRef>
              <c:f>Лист1!$B$1</c:f>
              <c:strCache>
                <c:ptCount val="1"/>
                <c:pt idx="0">
                  <c:v>сумма</c:v>
                </c:pt>
              </c:strCache>
            </c:strRef>
          </c:tx>
          <c:spPr>
            <a:scene3d>
              <a:camera prst="orthographicFront"/>
              <a:lightRig rig="threePt" dir="t"/>
            </a:scene3d>
            <a:sp3d>
              <a:bevelT w="152400" h="50800" prst="softRound"/>
            </a:sp3d>
          </c:spPr>
          <c:dPt>
            <c:idx val="0"/>
            <c:bubble3D val="0"/>
            <c:explosion val="2"/>
            <c:spPr>
              <a:solidFill>
                <a:srgbClr val="00B050"/>
              </a:solidFill>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1-248F-4EE2-A139-23DF5A7618B6}"/>
              </c:ext>
            </c:extLst>
          </c:dPt>
          <c:dPt>
            <c:idx val="1"/>
            <c:bubble3D val="0"/>
            <c:explosion val="6"/>
            <c:spPr>
              <a:solidFill>
                <a:srgbClr val="00B0F0"/>
              </a:solidFill>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3-248F-4EE2-A139-23DF5A7618B6}"/>
              </c:ext>
            </c:extLst>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5-248F-4EE2-A139-23DF5A7618B6}"/>
              </c:ext>
            </c:extLst>
          </c:dPt>
          <c:dLbls>
            <c:spPr>
              <a:noFill/>
              <a:ln>
                <a:noFill/>
              </a:ln>
              <a:effectLst/>
            </c:spPr>
            <c:txPr>
              <a:bodyPr/>
              <a:lstStyle/>
              <a:p>
                <a:pPr>
                  <a:defRPr sz="140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3"/>
                <c:pt idx="0">
                  <c:v>2023 год -исполнение</c:v>
                </c:pt>
                <c:pt idx="1">
                  <c:v>2024 год - оценка</c:v>
                </c:pt>
                <c:pt idx="2">
                  <c:v>2025 - проект</c:v>
                </c:pt>
              </c:strCache>
            </c:strRef>
          </c:cat>
          <c:val>
            <c:numRef>
              <c:f>Лист1!$B$2:$B$5</c:f>
              <c:numCache>
                <c:formatCode>#,##0.0</c:formatCode>
                <c:ptCount val="4"/>
                <c:pt idx="0">
                  <c:v>137328.20000000001</c:v>
                </c:pt>
                <c:pt idx="1">
                  <c:v>114500</c:v>
                </c:pt>
                <c:pt idx="2">
                  <c:v>92780.5</c:v>
                </c:pt>
              </c:numCache>
            </c:numRef>
          </c:val>
          <c:extLst xmlns:c16r2="http://schemas.microsoft.com/office/drawing/2015/06/chart">
            <c:ext xmlns:c16="http://schemas.microsoft.com/office/drawing/2014/chart" uri="{C3380CC4-5D6E-409C-BE32-E72D297353CC}">
              <c16:uniqueId val="{00000006-248F-4EE2-A139-23DF5A7618B6}"/>
            </c:ext>
          </c:extLst>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5835584935007222"/>
          <c:y val="0.2337521878134122"/>
          <c:w val="0.40012739325260155"/>
          <c:h val="0.57981068594583041"/>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solidFill>
      <a:schemeClr val="accent3">
        <a:lumMod val="20000"/>
        <a:lumOff val="80000"/>
      </a:schemeClr>
    </a:solidFill>
    <a:effectLst>
      <a:innerShdw blurRad="114300">
        <a:prstClr val="black"/>
      </a:innerShdw>
    </a:effectLst>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0999703736621862E-2"/>
          <c:y val="0.1080572814764882"/>
          <c:w val="0.44087342147168834"/>
          <c:h val="0.71175298596361691"/>
        </c:manualLayout>
      </c:layout>
      <c:pieChart>
        <c:varyColors val="1"/>
        <c:ser>
          <c:idx val="0"/>
          <c:order val="0"/>
          <c:tx>
            <c:strRef>
              <c:f>Лист1!$B$1</c:f>
              <c:strCache>
                <c:ptCount val="1"/>
                <c:pt idx="0">
                  <c:v>сумма</c:v>
                </c:pt>
              </c:strCache>
            </c:strRef>
          </c:tx>
          <c:spPr>
            <a:scene3d>
              <a:camera prst="orthographicFront"/>
              <a:lightRig rig="threePt" dir="t"/>
            </a:scene3d>
            <a:sp3d>
              <a:bevelT w="152400" h="50800" prst="softRound"/>
            </a:sp3d>
          </c:spPr>
          <c:dPt>
            <c:idx val="0"/>
            <c:bubble3D val="0"/>
            <c:explosion val="2"/>
            <c:spPr>
              <a:solidFill>
                <a:srgbClr val="00B050"/>
              </a:solidFill>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1-248F-4EE2-A139-23DF5A7618B6}"/>
              </c:ext>
            </c:extLst>
          </c:dPt>
          <c:dPt>
            <c:idx val="1"/>
            <c:bubble3D val="0"/>
            <c:explosion val="6"/>
            <c:spPr>
              <a:solidFill>
                <a:srgbClr val="00B0F0"/>
              </a:solidFill>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3-248F-4EE2-A139-23DF5A7618B6}"/>
              </c:ext>
            </c:extLst>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5-248F-4EE2-A139-23DF5A7618B6}"/>
              </c:ext>
            </c:extLst>
          </c:dPt>
          <c:dLbls>
            <c:spPr>
              <a:noFill/>
              <a:ln>
                <a:noFill/>
              </a:ln>
              <a:effectLst/>
            </c:spPr>
            <c:txPr>
              <a:bodyPr/>
              <a:lstStyle/>
              <a:p>
                <a:pPr>
                  <a:defRPr sz="140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3"/>
                <c:pt idx="0">
                  <c:v>2023 год -исполнение</c:v>
                </c:pt>
                <c:pt idx="1">
                  <c:v>2024 год - оценка</c:v>
                </c:pt>
                <c:pt idx="2">
                  <c:v>2025 - проект</c:v>
                </c:pt>
              </c:strCache>
            </c:strRef>
          </c:cat>
          <c:val>
            <c:numRef>
              <c:f>Лист1!$B$2:$B$5</c:f>
              <c:numCache>
                <c:formatCode>#,##0.0</c:formatCode>
                <c:ptCount val="4"/>
                <c:pt idx="0">
                  <c:v>65946.986000000004</c:v>
                </c:pt>
                <c:pt idx="1">
                  <c:v>60300</c:v>
                </c:pt>
                <c:pt idx="2">
                  <c:v>73111</c:v>
                </c:pt>
              </c:numCache>
            </c:numRef>
          </c:val>
          <c:extLst xmlns:c16r2="http://schemas.microsoft.com/office/drawing/2015/06/chart">
            <c:ext xmlns:c16="http://schemas.microsoft.com/office/drawing/2014/chart" uri="{C3380CC4-5D6E-409C-BE32-E72D297353CC}">
              <c16:uniqueId val="{00000006-248F-4EE2-A139-23DF5A7618B6}"/>
            </c:ext>
          </c:extLst>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5835584935007222"/>
          <c:y val="0.2337521878134122"/>
          <c:w val="0.40012739325260155"/>
          <c:h val="0.57981068594583041"/>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solidFill>
      <a:schemeClr val="accent3">
        <a:lumMod val="20000"/>
        <a:lumOff val="80000"/>
      </a:schemeClr>
    </a:solidFill>
    <a:effectLst>
      <a:innerShdw blurRad="114300">
        <a:prstClr val="black"/>
      </a:innerShdw>
    </a:effectLst>
  </c:spPr>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spPr>
              <a:solidFill>
                <a:srgbClr val="00B050"/>
              </a:solidFill>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1-7194-4B20-B57E-86174A63F315}"/>
              </c:ext>
            </c:extLst>
          </c:dPt>
          <c:dPt>
            <c:idx val="1"/>
            <c:bubble3D val="0"/>
            <c:spPr>
              <a:solidFill>
                <a:srgbClr val="0070C0"/>
              </a:solidFill>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3-7194-4B20-B57E-86174A63F315}"/>
              </c:ext>
            </c:extLst>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5-7194-4B20-B57E-86174A63F315}"/>
              </c:ext>
            </c:extLst>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3"/>
                <c:pt idx="0">
                  <c:v>2023 год -исполнение</c:v>
                </c:pt>
                <c:pt idx="1">
                  <c:v>2024 год - оценка </c:v>
                </c:pt>
                <c:pt idx="2">
                  <c:v>2025 - проект</c:v>
                </c:pt>
              </c:strCache>
            </c:strRef>
          </c:cat>
          <c:val>
            <c:numRef>
              <c:f>Лист1!$B$2:$B$5</c:f>
              <c:numCache>
                <c:formatCode>#,##0.0</c:formatCode>
                <c:ptCount val="4"/>
                <c:pt idx="0">
                  <c:v>955.9</c:v>
                </c:pt>
                <c:pt idx="1">
                  <c:v>1316</c:v>
                </c:pt>
                <c:pt idx="2">
                  <c:v>1631</c:v>
                </c:pt>
              </c:numCache>
            </c:numRef>
          </c:val>
          <c:extLst xmlns:c16r2="http://schemas.microsoft.com/office/drawing/2015/06/chart">
            <c:ext xmlns:c16="http://schemas.microsoft.com/office/drawing/2014/chart" uri="{C3380CC4-5D6E-409C-BE32-E72D297353CC}">
              <c16:uniqueId val="{00000006-7194-4B20-B57E-86174A63F315}"/>
            </c:ext>
          </c:extLst>
        </c:ser>
        <c:dLbls>
          <c:dLblPos val="ctr"/>
          <c:showLegendKey val="0"/>
          <c:showVal val="1"/>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egendEntry>
        <c:idx val="3"/>
        <c:delete val="1"/>
      </c:legendEntry>
      <c:layout>
        <c:manualLayout>
          <c:xMode val="edge"/>
          <c:yMode val="edge"/>
          <c:x val="0.5737103634187396"/>
          <c:y val="0.21567779283669758"/>
          <c:w val="0.40632330160380503"/>
          <c:h val="0.56864389998019771"/>
        </c:manualLayout>
      </c:layout>
      <c:overlay val="0"/>
      <c:txPr>
        <a:bodyPr/>
        <a:lstStyle/>
        <a:p>
          <a:pPr>
            <a:defRPr sz="1050" b="1">
              <a:latin typeface="Times New Roman" pitchFamily="18" charset="0"/>
              <a:cs typeface="Times New Roman" pitchFamily="18" charset="0"/>
            </a:defRPr>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olidFill>
              <a:srgbClr val="7030A0"/>
            </a:solidFill>
            <a:ln>
              <a:solidFill>
                <a:schemeClr val="accent2">
                  <a:lumMod val="60000"/>
                  <a:lumOff val="40000"/>
                </a:schemeClr>
              </a:solidFill>
            </a:ln>
            <a:scene3d>
              <a:camera prst="orthographicFront"/>
              <a:lightRig rig="threePt" dir="t"/>
            </a:scene3d>
            <a:sp3d>
              <a:bevelT prst="angle"/>
            </a:sp3d>
          </c:spPr>
          <c:explosion val="5"/>
          <c:dPt>
            <c:idx val="0"/>
            <c:bubble3D val="0"/>
            <c:extLst xmlns:c16r2="http://schemas.microsoft.com/office/drawing/2015/06/chart">
              <c:ext xmlns:c16="http://schemas.microsoft.com/office/drawing/2014/chart" uri="{C3380CC4-5D6E-409C-BE32-E72D297353CC}">
                <c16:uniqueId val="{00000000-C458-44ED-BBBD-182A197B2D41}"/>
              </c:ext>
            </c:extLst>
          </c:dPt>
          <c:dPt>
            <c:idx val="1"/>
            <c:bubble3D val="0"/>
            <c:spPr>
              <a:solidFill>
                <a:srgbClr val="0070C0"/>
              </a:solidFill>
              <a:ln>
                <a:solidFill>
                  <a:schemeClr val="accent2">
                    <a:lumMod val="60000"/>
                    <a:lumOff val="40000"/>
                  </a:schemeClr>
                </a:solidFill>
              </a:ln>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2-C458-44ED-BBBD-182A197B2D41}"/>
              </c:ext>
            </c:extLst>
          </c:dPt>
          <c:dPt>
            <c:idx val="2"/>
            <c:bubble3D val="0"/>
            <c:spPr>
              <a:solidFill>
                <a:srgbClr val="FF0000"/>
              </a:solidFill>
              <a:ln>
                <a:solidFill>
                  <a:schemeClr val="accent2">
                    <a:lumMod val="60000"/>
                    <a:lumOff val="40000"/>
                  </a:schemeClr>
                </a:solidFill>
              </a:ln>
              <a:effectLst>
                <a:innerShdw blurRad="63500" dist="50800" dir="8100000">
                  <a:prstClr val="black">
                    <a:alpha val="50000"/>
                  </a:prstClr>
                </a:innerShdw>
              </a:effectLst>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4-C458-44ED-BBBD-182A197B2D41}"/>
              </c:ext>
            </c:extLst>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3"/>
                <c:pt idx="0">
                  <c:v>2023 год -исполнение</c:v>
                </c:pt>
                <c:pt idx="1">
                  <c:v>2024 год - оценка </c:v>
                </c:pt>
                <c:pt idx="2">
                  <c:v>2025- проект</c:v>
                </c:pt>
              </c:strCache>
            </c:strRef>
          </c:cat>
          <c:val>
            <c:numRef>
              <c:f>Лист1!$B$2:$B$5</c:f>
              <c:numCache>
                <c:formatCode>#,##0.0</c:formatCode>
                <c:ptCount val="4"/>
                <c:pt idx="0">
                  <c:v>10989.645</c:v>
                </c:pt>
                <c:pt idx="1">
                  <c:v>10994.6</c:v>
                </c:pt>
                <c:pt idx="2">
                  <c:v>14442.6</c:v>
                </c:pt>
              </c:numCache>
            </c:numRef>
          </c:val>
          <c:extLst xmlns:c16r2="http://schemas.microsoft.com/office/drawing/2015/06/chart">
            <c:ext xmlns:c16="http://schemas.microsoft.com/office/drawing/2014/chart" uri="{C3380CC4-5D6E-409C-BE32-E72D297353CC}">
              <c16:uniqueId val="{00000005-C458-44ED-BBBD-182A197B2D41}"/>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050" b="1">
                <a:latin typeface="Times New Roman" pitchFamily="18" charset="0"/>
                <a:cs typeface="Times New Roman" pitchFamily="18" charset="0"/>
              </a:defRPr>
            </a:pPr>
            <a:endParaRPr lang="ru-RU"/>
          </a:p>
        </c:txPr>
      </c:legendEntry>
      <c:legendEntry>
        <c:idx val="3"/>
        <c:delete val="1"/>
      </c:legendEntry>
      <c:layout>
        <c:manualLayout>
          <c:xMode val="edge"/>
          <c:yMode val="edge"/>
          <c:x val="0.58210748574232496"/>
          <c:y val="0.21364098106433702"/>
          <c:w val="0.39584635272006813"/>
          <c:h val="0.57271752352491878"/>
        </c:manualLayout>
      </c:layout>
      <c:overlay val="0"/>
      <c:txPr>
        <a:bodyPr/>
        <a:lstStyle/>
        <a:p>
          <a:pPr>
            <a:defRPr sz="1050" b="1"/>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spPr>
              <a:solidFill>
                <a:srgbClr val="7030A0"/>
              </a:solidFill>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1-D6D7-44E6-8508-ED0796162706}"/>
              </c:ext>
            </c:extLst>
          </c:dPt>
          <c:dPt>
            <c:idx val="1"/>
            <c:bubble3D val="0"/>
            <c:spPr>
              <a:solidFill>
                <a:srgbClr val="0070C0"/>
              </a:solidFill>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3-D6D7-44E6-8508-ED0796162706}"/>
              </c:ext>
            </c:extLst>
          </c:dPt>
          <c:dPt>
            <c:idx val="2"/>
            <c:bubble3D val="0"/>
            <c:explosion val="5"/>
            <c:spPr>
              <a:solidFill>
                <a:srgbClr val="FF0000"/>
              </a:solidFill>
              <a:effectLst>
                <a:innerShdw blurRad="63500" dist="50800" dir="8100000">
                  <a:prstClr val="black">
                    <a:alpha val="50000"/>
                  </a:prstClr>
                </a:innerShdw>
              </a:effectLst>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5-D6D7-44E6-8508-ED0796162706}"/>
              </c:ext>
            </c:extLst>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3"/>
                <c:pt idx="0">
                  <c:v>2023 год -исполнение</c:v>
                </c:pt>
                <c:pt idx="1">
                  <c:v>2024 год - оценка </c:v>
                </c:pt>
                <c:pt idx="2">
                  <c:v>2025 - проект</c:v>
                </c:pt>
              </c:strCache>
            </c:strRef>
          </c:cat>
          <c:val>
            <c:numRef>
              <c:f>Лист1!$B$2:$B$5</c:f>
              <c:numCache>
                <c:formatCode>#,##0.0</c:formatCode>
                <c:ptCount val="4"/>
                <c:pt idx="0">
                  <c:v>5087.0230000000001</c:v>
                </c:pt>
                <c:pt idx="1">
                  <c:v>5742.3</c:v>
                </c:pt>
                <c:pt idx="2">
                  <c:v>7369.1</c:v>
                </c:pt>
              </c:numCache>
            </c:numRef>
          </c:val>
          <c:extLst xmlns:c16r2="http://schemas.microsoft.com/office/drawing/2015/06/chart">
            <c:ext xmlns:c16="http://schemas.microsoft.com/office/drawing/2014/chart" uri="{C3380CC4-5D6E-409C-BE32-E72D297353CC}">
              <c16:uniqueId val="{00000006-D6D7-44E6-8508-ED0796162706}"/>
            </c:ext>
          </c:extLst>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egendEntry>
        <c:idx val="3"/>
        <c:delete val="1"/>
      </c:legendEntry>
      <c:layout>
        <c:manualLayout>
          <c:xMode val="edge"/>
          <c:yMode val="edge"/>
          <c:x val="0.52348602680510248"/>
          <c:y val="0.18505579655734888"/>
          <c:w val="0.43903556170526509"/>
          <c:h val="0.73124348294797881"/>
        </c:manualLayout>
      </c:layout>
      <c:overlay val="0"/>
      <c:txPr>
        <a:bodyPr/>
        <a:lstStyle/>
        <a:p>
          <a:pPr>
            <a:defRPr sz="1050" b="1"/>
          </a:pPr>
          <a:endParaRPr lang="ru-RU"/>
        </a:p>
      </c:txPr>
    </c:legend>
    <c:plotVisOnly val="1"/>
    <c:dispBlanksAs val="gap"/>
    <c:showDLblsOverMax val="0"/>
  </c:chart>
  <c:spPr>
    <a:gradFill>
      <a:gsLst>
        <a:gs pos="0">
          <a:srgbClr val="8488C4"/>
        </a:gs>
        <a:gs pos="53000">
          <a:srgbClr val="D4DEFF"/>
        </a:gs>
        <a:gs pos="83000">
          <a:srgbClr val="D4DEFF"/>
        </a:gs>
        <a:gs pos="100000">
          <a:srgbClr val="96AB94"/>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olidFill>
              <a:srgbClr val="7030A0"/>
            </a:solidFill>
            <a:scene3d>
              <a:camera prst="orthographicFront"/>
              <a:lightRig rig="threePt" dir="t"/>
            </a:scene3d>
            <a:sp3d>
              <a:bevelT prst="angle"/>
            </a:sp3d>
          </c:spPr>
          <c:explosion val="6"/>
          <c:dPt>
            <c:idx val="0"/>
            <c:bubble3D val="0"/>
            <c:extLst xmlns:c16r2="http://schemas.microsoft.com/office/drawing/2015/06/chart">
              <c:ext xmlns:c16="http://schemas.microsoft.com/office/drawing/2014/chart" uri="{C3380CC4-5D6E-409C-BE32-E72D297353CC}">
                <c16:uniqueId val="{00000000-A08C-4888-B421-7C0574A49835}"/>
              </c:ext>
            </c:extLst>
          </c:dPt>
          <c:dPt>
            <c:idx val="1"/>
            <c:bubble3D val="0"/>
            <c:spPr>
              <a:solidFill>
                <a:srgbClr val="0070C0"/>
              </a:solidFill>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2-A08C-4888-B421-7C0574A49835}"/>
              </c:ext>
            </c:extLst>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prst="angle"/>
              </a:sp3d>
            </c:spPr>
            <c:extLst xmlns:c16r2="http://schemas.microsoft.com/office/drawing/2015/06/chart">
              <c:ext xmlns:c16="http://schemas.microsoft.com/office/drawing/2014/chart" uri="{C3380CC4-5D6E-409C-BE32-E72D297353CC}">
                <c16:uniqueId val="{00000004-A08C-4888-B421-7C0574A49835}"/>
              </c:ext>
            </c:extLst>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3"/>
                <c:pt idx="0">
                  <c:v>2023 год -исполнение</c:v>
                </c:pt>
                <c:pt idx="1">
                  <c:v>2024 год - оценка </c:v>
                </c:pt>
                <c:pt idx="2">
                  <c:v>2025 - проект</c:v>
                </c:pt>
              </c:strCache>
            </c:strRef>
          </c:cat>
          <c:val>
            <c:numRef>
              <c:f>Лист1!$B$2:$B$5</c:f>
              <c:numCache>
                <c:formatCode>#,##0.0</c:formatCode>
                <c:ptCount val="4"/>
                <c:pt idx="0">
                  <c:v>38102.5</c:v>
                </c:pt>
                <c:pt idx="1">
                  <c:v>26874.7</c:v>
                </c:pt>
                <c:pt idx="2">
                  <c:v>21162.1</c:v>
                </c:pt>
              </c:numCache>
            </c:numRef>
          </c:val>
          <c:extLst xmlns:c16r2="http://schemas.microsoft.com/office/drawing/2015/06/chart">
            <c:ext xmlns:c16="http://schemas.microsoft.com/office/drawing/2014/chart" uri="{C3380CC4-5D6E-409C-BE32-E72D297353CC}">
              <c16:uniqueId val="{00000005-A08C-4888-B421-7C0574A49835}"/>
            </c:ext>
          </c:extLst>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egendEntry>
        <c:idx val="3"/>
        <c:delete val="1"/>
      </c:legendEntry>
      <c:layout>
        <c:manualLayout>
          <c:xMode val="edge"/>
          <c:yMode val="edge"/>
          <c:x val="0.57838978246738526"/>
          <c:y val="0.14384612027235069"/>
          <c:w val="0.31905356683950359"/>
          <c:h val="0.68136278508737125"/>
        </c:manualLayout>
      </c:layout>
      <c:overlay val="0"/>
      <c:txPr>
        <a:bodyPr/>
        <a:lstStyle/>
        <a:p>
          <a:pPr>
            <a:defRPr sz="1050" b="1">
              <a:latin typeface="Times New Roman" pitchFamily="18" charset="0"/>
              <a:cs typeface="Times New Roman" pitchFamily="18" charset="0"/>
            </a:defRPr>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F66CF-7D7E-412B-ACFF-73FA4A5710E3}" type="doc">
      <dgm:prSet loTypeId="urn:microsoft.com/office/officeart/2005/8/layout/radial6" loCatId="cycle" qsTypeId="urn:microsoft.com/office/officeart/2005/8/quickstyle/simple1#3" qsCatId="simple" csTypeId="urn:microsoft.com/office/officeart/2005/8/colors/colorful3" csCatId="colorful" phldr="1"/>
      <dgm:spPr/>
      <dgm:t>
        <a:bodyPr/>
        <a:lstStyle/>
        <a:p>
          <a:endParaRPr lang="ru-RU"/>
        </a:p>
      </dgm:t>
    </dgm:pt>
    <dgm:pt modelId="{34BE101E-7B06-4AB2-9CC8-650D2E14A328}">
      <dgm:prSet phldrT="[Текст]" custT="1"/>
      <dgm:spPr>
        <a:solidFill>
          <a:srgbClr val="FDDFF7"/>
        </a:solidFill>
      </dgm:spPr>
      <dgm:t>
        <a:bodyPr/>
        <a:lstStyle/>
        <a:p>
          <a:pPr algn="ctr"/>
          <a:r>
            <a:rPr lang="ru-RU" sz="1000" b="1" dirty="0">
              <a:solidFill>
                <a:schemeClr val="tx1"/>
              </a:solidFill>
            </a:rPr>
            <a:t>Глава Администрация муниципального района</a:t>
          </a:r>
        </a:p>
        <a:p>
          <a:pPr algn="ctr"/>
          <a:r>
            <a:rPr lang="ru-RU" sz="1000" dirty="0">
              <a:solidFill>
                <a:schemeClr val="tx1"/>
              </a:solidFill>
            </a:rPr>
            <a:t>   - руководит подготовкой вопросов формирования проекта районного бюджета; </a:t>
          </a:r>
        </a:p>
        <a:p>
          <a:pPr algn="ctr"/>
          <a:r>
            <a:rPr lang="ru-RU" sz="1000" dirty="0">
              <a:solidFill>
                <a:schemeClr val="tx1"/>
              </a:solidFill>
            </a:rPr>
            <a:t>  -  выносит на рассмотрение Совета;</a:t>
          </a:r>
        </a:p>
        <a:p>
          <a:pPr algn="ctr"/>
          <a:r>
            <a:rPr lang="ru-RU" sz="1000" dirty="0">
              <a:solidFill>
                <a:schemeClr val="tx1"/>
              </a:solidFill>
            </a:rPr>
            <a:t>  -  инициирует публичные слушания;</a:t>
          </a:r>
        </a:p>
        <a:p>
          <a:pPr algn="ctr"/>
          <a:r>
            <a:rPr lang="ru-RU" sz="1000" dirty="0">
              <a:solidFill>
                <a:schemeClr val="tx1"/>
              </a:solidFill>
            </a:rPr>
            <a:t>Контролирует исполнение;</a:t>
          </a:r>
        </a:p>
        <a:p>
          <a:pPr algn="ctr"/>
          <a:r>
            <a:rPr lang="ru-RU" sz="1000" dirty="0">
              <a:solidFill>
                <a:schemeClr val="tx1"/>
              </a:solidFill>
            </a:rPr>
            <a:t>Утверждает квартальную отчетность</a:t>
          </a:r>
        </a:p>
      </dgm:t>
    </dgm:pt>
    <dgm:pt modelId="{9B93B7E7-62A0-4408-8F77-3CA0B4AB977C}" type="parTrans" cxnId="{87D99FA7-633B-460C-912D-BADBAAA19ABA}">
      <dgm:prSet/>
      <dgm:spPr/>
      <dgm:t>
        <a:bodyPr/>
        <a:lstStyle/>
        <a:p>
          <a:endParaRPr lang="ru-RU"/>
        </a:p>
      </dgm:t>
    </dgm:pt>
    <dgm:pt modelId="{428CA93B-C0E8-4139-B292-C15430994F62}" type="sibTrans" cxnId="{87D99FA7-633B-460C-912D-BADBAAA19ABA}">
      <dgm:prSet/>
      <dgm:spPr/>
      <dgm:t>
        <a:bodyPr/>
        <a:lstStyle/>
        <a:p>
          <a:endParaRPr lang="ru-RU"/>
        </a:p>
      </dgm:t>
    </dgm:pt>
    <dgm:pt modelId="{AD086328-42E6-4038-8968-4EA045F7CF0E}">
      <dgm:prSet phldrT="[Текст]" custT="1"/>
      <dgm:spPr>
        <a:solidFill>
          <a:schemeClr val="bg2">
            <a:lumMod val="90000"/>
          </a:schemeClr>
        </a:solidFill>
      </dgm:spPr>
      <dgm:t>
        <a:bodyPr/>
        <a:lstStyle/>
        <a:p>
          <a:pPr algn="ctr"/>
          <a:r>
            <a:rPr lang="ru-RU" sz="1000" b="1" dirty="0">
              <a:solidFill>
                <a:schemeClr val="tx1"/>
              </a:solidFill>
              <a:latin typeface="Times New Roman" pitchFamily="18" charset="0"/>
              <a:cs typeface="Times New Roman" pitchFamily="18" charset="0"/>
            </a:rPr>
            <a:t>Совет  Зеленчукского района</a:t>
          </a:r>
        </a:p>
        <a:p>
          <a:pPr algn="l"/>
          <a:r>
            <a:rPr lang="ru-RU" sz="1000" dirty="0">
              <a:solidFill>
                <a:schemeClr val="tx1"/>
              </a:solidFill>
              <a:latin typeface="Times New Roman" pitchFamily="18" charset="0"/>
              <a:cs typeface="Times New Roman" pitchFamily="18" charset="0"/>
            </a:rPr>
            <a:t>- рассматривает и утверждает бюджет;</a:t>
          </a:r>
        </a:p>
        <a:p>
          <a:pPr algn="l"/>
          <a:r>
            <a:rPr lang="ru-RU" sz="1000" dirty="0">
              <a:solidFill>
                <a:schemeClr val="tx1"/>
              </a:solidFill>
              <a:latin typeface="Times New Roman" pitchFamily="18" charset="0"/>
              <a:cs typeface="Times New Roman" pitchFamily="18" charset="0"/>
            </a:rPr>
            <a:t>- устанавливает, изменяет и отменяет местные налоги;</a:t>
          </a:r>
        </a:p>
        <a:p>
          <a:pPr algn="l"/>
          <a:r>
            <a:rPr lang="ru-RU" sz="1000" dirty="0">
              <a:solidFill>
                <a:schemeClr val="tx1"/>
              </a:solidFill>
              <a:latin typeface="Times New Roman" pitchFamily="18" charset="0"/>
              <a:cs typeface="Times New Roman" pitchFamily="18" charset="0"/>
            </a:rPr>
            <a:t>- Рассматривает  и утверждает внесение изменений в бюджет.</a:t>
          </a:r>
        </a:p>
        <a:p>
          <a:pPr algn="l"/>
          <a:r>
            <a:rPr lang="ru-RU" sz="1000" dirty="0">
              <a:solidFill>
                <a:schemeClr val="tx1"/>
              </a:solidFill>
              <a:latin typeface="Times New Roman" pitchFamily="18" charset="0"/>
              <a:cs typeface="Times New Roman" pitchFamily="18" charset="0"/>
            </a:rPr>
            <a:t>- Утверждает годовую отчетность</a:t>
          </a:r>
        </a:p>
      </dgm:t>
    </dgm:pt>
    <dgm:pt modelId="{6C2D5477-08B7-4FE1-B563-88E987AE78FE}" type="parTrans" cxnId="{3EFF7720-2FFB-4CD6-AD6E-AEACF19F1A46}">
      <dgm:prSet/>
      <dgm:spPr/>
      <dgm:t>
        <a:bodyPr/>
        <a:lstStyle/>
        <a:p>
          <a:endParaRPr lang="ru-RU"/>
        </a:p>
      </dgm:t>
    </dgm:pt>
    <dgm:pt modelId="{36E4F3B6-8DD8-4DE5-A120-B51436573A5D}" type="sibTrans" cxnId="{3EFF7720-2FFB-4CD6-AD6E-AEACF19F1A46}">
      <dgm:prSet/>
      <dgm:spPr/>
      <dgm:t>
        <a:bodyPr/>
        <a:lstStyle/>
        <a:p>
          <a:endParaRPr lang="ru-RU"/>
        </a:p>
      </dgm:t>
    </dgm:pt>
    <dgm:pt modelId="{457D5479-3190-4159-BAE4-C5C8ADB2286C}">
      <dgm:prSet phldrT="[Текст]" custT="1"/>
      <dgm:spPr>
        <a:solidFill>
          <a:schemeClr val="bg2">
            <a:lumMod val="75000"/>
          </a:schemeClr>
        </a:solidFill>
      </dgm:spPr>
      <dgm:t>
        <a:bodyPr/>
        <a:lstStyle/>
        <a:p>
          <a:pPr algn="ctr"/>
          <a:r>
            <a:rPr lang="ru-RU" sz="1000" b="1" dirty="0">
              <a:solidFill>
                <a:schemeClr val="tx1"/>
              </a:solidFill>
              <a:latin typeface="Times New Roman" pitchFamily="18" charset="0"/>
              <a:cs typeface="Times New Roman" pitchFamily="18" charset="0"/>
            </a:rPr>
            <a:t>Финансовое управление Администрация ЗМР</a:t>
          </a:r>
        </a:p>
        <a:p>
          <a:pPr algn="l"/>
          <a:r>
            <a:rPr lang="ru-RU" sz="1000" dirty="0">
              <a:solidFill>
                <a:schemeClr val="tx1"/>
              </a:solidFill>
              <a:latin typeface="Times New Roman" pitchFamily="18" charset="0"/>
              <a:cs typeface="Times New Roman" pitchFamily="18" charset="0"/>
            </a:rPr>
            <a:t>  Составляет и исполняет бюджет:</a:t>
          </a:r>
        </a:p>
        <a:p>
          <a:pPr algn="l"/>
          <a:r>
            <a:rPr lang="ru-RU" sz="1000" dirty="0">
              <a:solidFill>
                <a:schemeClr val="tx1"/>
              </a:solidFill>
              <a:latin typeface="Times New Roman" pitchFamily="18" charset="0"/>
              <a:cs typeface="Times New Roman" pitchFamily="18" charset="0"/>
            </a:rPr>
            <a:t>- доводит лимиты бюджетных ассигнований до ГРБС;</a:t>
          </a:r>
        </a:p>
        <a:p>
          <a:pPr algn="l"/>
          <a:r>
            <a:rPr lang="ru-RU" sz="1000" dirty="0">
              <a:solidFill>
                <a:schemeClr val="tx1"/>
              </a:solidFill>
              <a:latin typeface="Times New Roman" pitchFamily="18" charset="0"/>
              <a:cs typeface="Times New Roman" pitchFamily="18" charset="0"/>
            </a:rPr>
            <a:t>- проводит финансирование получателям БС</a:t>
          </a:r>
        </a:p>
        <a:p>
          <a:pPr algn="l"/>
          <a:r>
            <a:rPr lang="ru-RU" sz="1000" dirty="0">
              <a:solidFill>
                <a:schemeClr val="tx1"/>
              </a:solidFill>
              <a:latin typeface="Times New Roman" pitchFamily="18" charset="0"/>
              <a:cs typeface="Times New Roman" pitchFamily="18" charset="0"/>
            </a:rPr>
            <a:t>- принимает отчетность от ГРБС;</a:t>
          </a:r>
        </a:p>
        <a:p>
          <a:pPr algn="l"/>
          <a:r>
            <a:rPr lang="ru-RU" sz="1000" dirty="0">
              <a:solidFill>
                <a:schemeClr val="tx1"/>
              </a:solidFill>
              <a:latin typeface="Times New Roman" pitchFamily="18" charset="0"/>
              <a:cs typeface="Times New Roman" pitchFamily="18" charset="0"/>
            </a:rPr>
            <a:t>- составляет сводную отчетность районного бюджета;</a:t>
          </a:r>
        </a:p>
        <a:p>
          <a:pPr algn="l"/>
          <a:r>
            <a:rPr lang="ru-RU" sz="1000" dirty="0">
              <a:solidFill>
                <a:schemeClr val="tx1"/>
              </a:solidFill>
              <a:latin typeface="Times New Roman" pitchFamily="18" charset="0"/>
              <a:cs typeface="Times New Roman" pitchFamily="18" charset="0"/>
            </a:rPr>
            <a:t>- составляет консолидированную отчетность по МР; </a:t>
          </a:r>
        </a:p>
        <a:p>
          <a:pPr algn="l"/>
          <a:r>
            <a:rPr lang="ru-RU" sz="1000" dirty="0">
              <a:solidFill>
                <a:schemeClr val="tx1"/>
              </a:solidFill>
              <a:latin typeface="Times New Roman" pitchFamily="18" charset="0"/>
              <a:cs typeface="Times New Roman" pitchFamily="18" charset="0"/>
            </a:rPr>
            <a:t>   Осуществляет муниципальные заимствования.</a:t>
          </a:r>
        </a:p>
      </dgm:t>
    </dgm:pt>
    <dgm:pt modelId="{A04F5FCC-EDCD-4414-B36C-74564DCDC617}" type="parTrans" cxnId="{5378E6A3-E9C3-4CBB-8825-D73E25E6671C}">
      <dgm:prSet/>
      <dgm:spPr/>
      <dgm:t>
        <a:bodyPr/>
        <a:lstStyle/>
        <a:p>
          <a:endParaRPr lang="ru-RU"/>
        </a:p>
      </dgm:t>
    </dgm:pt>
    <dgm:pt modelId="{16E43C0E-5025-4B02-A12B-E8750D6E003A}" type="sibTrans" cxnId="{5378E6A3-E9C3-4CBB-8825-D73E25E6671C}">
      <dgm:prSet/>
      <dgm:spPr/>
      <dgm:t>
        <a:bodyPr/>
        <a:lstStyle/>
        <a:p>
          <a:endParaRPr lang="ru-RU"/>
        </a:p>
      </dgm:t>
    </dgm:pt>
    <dgm:pt modelId="{2806752B-5BD3-4C1F-9E01-F135D9C826FE}">
      <dgm:prSet phldrT="[Текст]" custT="1"/>
      <dgm:spPr>
        <a:solidFill>
          <a:schemeClr val="bg2">
            <a:lumMod val="50000"/>
          </a:schemeClr>
        </a:solidFill>
      </dgm:spPr>
      <dgm:t>
        <a:bodyPr/>
        <a:lstStyle/>
        <a:p>
          <a:pPr algn="ctr"/>
          <a:r>
            <a:rPr lang="ru-RU" sz="1000" b="1" dirty="0">
              <a:solidFill>
                <a:schemeClr val="tx1"/>
              </a:solidFill>
              <a:latin typeface="Times New Roman" pitchFamily="18" charset="0"/>
              <a:cs typeface="Times New Roman" pitchFamily="18" charset="0"/>
            </a:rPr>
            <a:t>Контрольно - счетный орган ЗМР</a:t>
          </a:r>
        </a:p>
        <a:p>
          <a:pPr algn="l"/>
          <a:r>
            <a:rPr lang="ru-RU" sz="1000" dirty="0">
              <a:solidFill>
                <a:schemeClr val="tx1"/>
              </a:solidFill>
              <a:latin typeface="Times New Roman" pitchFamily="18" charset="0"/>
              <a:cs typeface="Times New Roman" pitchFamily="18" charset="0"/>
            </a:rPr>
            <a:t>- проводит экспертизу проекта бюджета;</a:t>
          </a:r>
        </a:p>
        <a:p>
          <a:pPr algn="l"/>
          <a:r>
            <a:rPr lang="ru-RU" sz="1000" dirty="0">
              <a:solidFill>
                <a:schemeClr val="tx1"/>
              </a:solidFill>
              <a:latin typeface="Times New Roman" pitchFamily="18" charset="0"/>
              <a:cs typeface="Times New Roman" pitchFamily="18" charset="0"/>
            </a:rPr>
            <a:t>- контролирует исполнение местного бюджета.</a:t>
          </a:r>
        </a:p>
      </dgm:t>
    </dgm:pt>
    <dgm:pt modelId="{D6678E5B-3401-49B6-A5B6-9E2C17C44DC6}" type="parTrans" cxnId="{BF4AE5FD-CC48-45D2-B14C-C544F99986E1}">
      <dgm:prSet/>
      <dgm:spPr/>
      <dgm:t>
        <a:bodyPr/>
        <a:lstStyle/>
        <a:p>
          <a:endParaRPr lang="ru-RU"/>
        </a:p>
      </dgm:t>
    </dgm:pt>
    <dgm:pt modelId="{80368796-B66A-4FEA-928C-F467B493B30E}" type="sibTrans" cxnId="{BF4AE5FD-CC48-45D2-B14C-C544F99986E1}">
      <dgm:prSet/>
      <dgm:spPr/>
      <dgm:t>
        <a:bodyPr/>
        <a:lstStyle/>
        <a:p>
          <a:endParaRPr lang="ru-RU"/>
        </a:p>
      </dgm:t>
    </dgm:pt>
    <dgm:pt modelId="{7B448054-BD1F-4DB8-B808-A907AB9AE9F6}">
      <dgm:prSet phldrT="[Текст]"/>
      <dgm:spPr>
        <a:solidFill>
          <a:schemeClr val="accent5">
            <a:lumMod val="20000"/>
            <a:lumOff val="80000"/>
          </a:schemeClr>
        </a:solidFill>
      </dgm:spPr>
      <dgm:t>
        <a:bodyPr/>
        <a:lstStyle/>
        <a:p>
          <a:pPr algn="ctr"/>
          <a:r>
            <a:rPr lang="ru-RU" b="1" dirty="0">
              <a:solidFill>
                <a:schemeClr val="tx1"/>
              </a:solidFill>
              <a:latin typeface="Times New Roman" pitchFamily="18" charset="0"/>
              <a:cs typeface="Times New Roman" pitchFamily="18" charset="0"/>
            </a:rPr>
            <a:t>Получатели бюджетных средств</a:t>
          </a:r>
        </a:p>
        <a:p>
          <a:pPr algn="l"/>
          <a:r>
            <a:rPr lang="ru-RU" dirty="0">
              <a:solidFill>
                <a:schemeClr val="tx1"/>
              </a:solidFill>
              <a:latin typeface="Times New Roman" pitchFamily="18" charset="0"/>
              <a:cs typeface="Times New Roman" pitchFamily="18" charset="0"/>
            </a:rPr>
            <a:t>- составляют и исполняют бюджетную смету;</a:t>
          </a:r>
        </a:p>
        <a:p>
          <a:pPr algn="l"/>
          <a:r>
            <a:rPr lang="ru-RU" dirty="0">
              <a:solidFill>
                <a:schemeClr val="tx1"/>
              </a:solidFill>
              <a:latin typeface="Times New Roman" pitchFamily="18" charset="0"/>
              <a:cs typeface="Times New Roman" pitchFamily="18" charset="0"/>
            </a:rPr>
            <a:t>- ведут бюджетный учет;</a:t>
          </a:r>
        </a:p>
        <a:p>
          <a:pPr algn="l"/>
          <a:r>
            <a:rPr lang="ru-RU" dirty="0">
              <a:solidFill>
                <a:schemeClr val="tx1"/>
              </a:solidFill>
              <a:latin typeface="Times New Roman" pitchFamily="18" charset="0"/>
              <a:cs typeface="Times New Roman" pitchFamily="18" charset="0"/>
            </a:rPr>
            <a:t>- формируют и предоставляют главному распорядителю бюджетных средств бюджетную отчетность.</a:t>
          </a:r>
        </a:p>
      </dgm:t>
    </dgm:pt>
    <dgm:pt modelId="{80C2BF13-EC7D-41E1-B4DA-BD20982257E1}" type="parTrans" cxnId="{1C407AB0-8A3F-43AA-B5D7-C5557F0D6E66}">
      <dgm:prSet/>
      <dgm:spPr/>
      <dgm:t>
        <a:bodyPr/>
        <a:lstStyle/>
        <a:p>
          <a:endParaRPr lang="ru-RU"/>
        </a:p>
      </dgm:t>
    </dgm:pt>
    <dgm:pt modelId="{41397CD7-34BF-43EB-8507-012806C04D8F}" type="sibTrans" cxnId="{1C407AB0-8A3F-43AA-B5D7-C5557F0D6E66}">
      <dgm:prSet/>
      <dgm:spPr>
        <a:solidFill>
          <a:schemeClr val="accent4">
            <a:lumMod val="60000"/>
            <a:lumOff val="40000"/>
          </a:schemeClr>
        </a:solidFill>
      </dgm:spPr>
      <dgm:t>
        <a:bodyPr/>
        <a:lstStyle/>
        <a:p>
          <a:endParaRPr lang="ru-RU"/>
        </a:p>
      </dgm:t>
    </dgm:pt>
    <dgm:pt modelId="{212AE3C7-0F2E-4C48-9038-4E1DFEECE648}">
      <dgm:prSet phldrT="[Текст]" custT="1"/>
      <dgm:spPr>
        <a:solidFill>
          <a:srgbClr val="E1EBCD"/>
        </a:solidFill>
      </dgm:spPr>
      <dgm:t>
        <a:bodyPr/>
        <a:lstStyle/>
        <a:p>
          <a:pPr algn="ctr"/>
          <a:r>
            <a:rPr lang="ru-RU" sz="1000" b="1" dirty="0">
              <a:solidFill>
                <a:schemeClr val="tx1"/>
              </a:solidFill>
              <a:latin typeface="Times New Roman" pitchFamily="18" charset="0"/>
              <a:cs typeface="Times New Roman" pitchFamily="18" charset="0"/>
            </a:rPr>
            <a:t>Главные администраторы (администраторы) доходов районного бюджета </a:t>
          </a:r>
        </a:p>
        <a:p>
          <a:pPr algn="l"/>
          <a:r>
            <a:rPr lang="ru-RU" sz="1000" dirty="0">
              <a:solidFill>
                <a:schemeClr val="tx1"/>
              </a:solidFill>
              <a:latin typeface="Times New Roman" pitchFamily="18" charset="0"/>
              <a:cs typeface="Times New Roman" pitchFamily="18" charset="0"/>
            </a:rPr>
            <a:t>   - предоставляют сведения, необходимые для составления бюджета;</a:t>
          </a:r>
        </a:p>
        <a:p>
          <a:pPr algn="l"/>
          <a:r>
            <a:rPr lang="ru-RU" sz="1000" dirty="0">
              <a:solidFill>
                <a:schemeClr val="tx1"/>
              </a:solidFill>
              <a:latin typeface="Times New Roman" pitchFamily="18" charset="0"/>
              <a:cs typeface="Times New Roman" pitchFamily="18" charset="0"/>
            </a:rPr>
            <a:t>   - анализируют, формируют и предоставляют бюджетную отчетность</a:t>
          </a:r>
          <a:r>
            <a:rPr lang="ru-RU" sz="1000" dirty="0">
              <a:solidFill>
                <a:schemeClr val="tx1"/>
              </a:solidFill>
            </a:rPr>
            <a:t>.</a:t>
          </a:r>
        </a:p>
      </dgm:t>
    </dgm:pt>
    <dgm:pt modelId="{90759C3E-EE0B-4F62-BCC9-644B5BA324B9}" type="parTrans" cxnId="{6343A1FD-38C6-4747-A0CA-C90D36CCA206}">
      <dgm:prSet/>
      <dgm:spPr/>
      <dgm:t>
        <a:bodyPr/>
        <a:lstStyle/>
        <a:p>
          <a:endParaRPr lang="ru-RU"/>
        </a:p>
      </dgm:t>
    </dgm:pt>
    <dgm:pt modelId="{8EFDF9E4-B71D-4FD0-8C25-1005EF21C02E}" type="sibTrans" cxnId="{6343A1FD-38C6-4747-A0CA-C90D36CCA206}">
      <dgm:prSet/>
      <dgm:spPr/>
      <dgm:t>
        <a:bodyPr/>
        <a:lstStyle/>
        <a:p>
          <a:endParaRPr lang="ru-RU"/>
        </a:p>
      </dgm:t>
    </dgm:pt>
    <dgm:pt modelId="{E1AF720E-912C-4165-84A4-5820E50EBAD8}">
      <dgm:prSet phldrT="[Текст]" custT="1"/>
      <dgm:spPr>
        <a:solidFill>
          <a:schemeClr val="accent5">
            <a:lumMod val="60000"/>
            <a:lumOff val="40000"/>
          </a:schemeClr>
        </a:solidFill>
      </dgm:spPr>
      <dgm:t>
        <a:bodyPr/>
        <a:lstStyle/>
        <a:p>
          <a:pPr algn="ctr"/>
          <a:r>
            <a:rPr lang="ru-RU" sz="1000" b="1" dirty="0">
              <a:solidFill>
                <a:schemeClr val="tx1"/>
              </a:solidFill>
              <a:latin typeface="Times New Roman" pitchFamily="18" charset="0"/>
              <a:cs typeface="Times New Roman" pitchFamily="18" charset="0"/>
            </a:rPr>
            <a:t>Главные распорядители (распорядители) бюджетных средств (ГРБС)</a:t>
          </a:r>
        </a:p>
        <a:p>
          <a:pPr algn="l"/>
          <a:r>
            <a:rPr lang="ru-RU" sz="1000" dirty="0">
              <a:solidFill>
                <a:schemeClr val="tx1"/>
              </a:solidFill>
              <a:latin typeface="Times New Roman" pitchFamily="18" charset="0"/>
              <a:cs typeface="Times New Roman" pitchFamily="18" charset="0"/>
            </a:rPr>
            <a:t>- осуществляют планирование расходов бюджета;</a:t>
          </a:r>
        </a:p>
        <a:p>
          <a:pPr algn="l"/>
          <a:r>
            <a:rPr lang="ru-RU" sz="1000" dirty="0">
              <a:solidFill>
                <a:schemeClr val="tx1"/>
              </a:solidFill>
              <a:latin typeface="Times New Roman" pitchFamily="18" charset="0"/>
              <a:cs typeface="Times New Roman" pitchFamily="18" charset="0"/>
            </a:rPr>
            <a:t>- составляют обоснование бюджетных ассигнований;</a:t>
          </a:r>
        </a:p>
        <a:p>
          <a:pPr algn="l"/>
          <a:r>
            <a:rPr lang="ru-RU" sz="1000" dirty="0">
              <a:solidFill>
                <a:schemeClr val="tx1"/>
              </a:solidFill>
              <a:latin typeface="Times New Roman" pitchFamily="18" charset="0"/>
              <a:cs typeface="Times New Roman" pitchFamily="18" charset="0"/>
            </a:rPr>
            <a:t>- формируют и утверждают муниципальные задания для подведомственных учреждений;</a:t>
          </a:r>
        </a:p>
        <a:p>
          <a:pPr algn="l"/>
          <a:r>
            <a:rPr lang="ru-RU" sz="1000" dirty="0">
              <a:solidFill>
                <a:schemeClr val="tx1"/>
              </a:solidFill>
              <a:latin typeface="Times New Roman" pitchFamily="18" charset="0"/>
              <a:cs typeface="Times New Roman" pitchFamily="18" charset="0"/>
            </a:rPr>
            <a:t>- формируют и предоставляют отчетность</a:t>
          </a:r>
          <a:r>
            <a:rPr lang="ru-RU" sz="1000" dirty="0">
              <a:solidFill>
                <a:schemeClr val="tx1"/>
              </a:solidFill>
            </a:rPr>
            <a:t>.</a:t>
          </a:r>
        </a:p>
      </dgm:t>
    </dgm:pt>
    <dgm:pt modelId="{4FBAC4A1-BE85-421A-A2C1-3C963026E450}" type="parTrans" cxnId="{BAEEE5EF-7C1B-4CE4-984A-933EB7393E8B}">
      <dgm:prSet/>
      <dgm:spPr/>
      <dgm:t>
        <a:bodyPr/>
        <a:lstStyle/>
        <a:p>
          <a:endParaRPr lang="ru-RU"/>
        </a:p>
      </dgm:t>
    </dgm:pt>
    <dgm:pt modelId="{7D3B726C-BF58-455C-9D20-3351D67C21C7}" type="sibTrans" cxnId="{BAEEE5EF-7C1B-4CE4-984A-933EB7393E8B}">
      <dgm:prSet/>
      <dgm:spPr/>
      <dgm:t>
        <a:bodyPr/>
        <a:lstStyle/>
        <a:p>
          <a:endParaRPr lang="ru-RU"/>
        </a:p>
      </dgm:t>
    </dgm:pt>
    <dgm:pt modelId="{9BFE8969-13FB-402C-9DD3-6A161DCD5DFE}">
      <dgm:prSet phldrT="[Текст]"/>
      <dgm:spPr>
        <a:solidFill>
          <a:schemeClr val="accent5">
            <a:lumMod val="40000"/>
            <a:lumOff val="60000"/>
          </a:schemeClr>
        </a:solidFill>
      </dgm:spPr>
      <dgm:t>
        <a:bodyPr/>
        <a:lstStyle/>
        <a:p>
          <a:pPr algn="ctr"/>
          <a:r>
            <a:rPr lang="ru-RU" b="1" dirty="0">
              <a:solidFill>
                <a:schemeClr val="tx1"/>
              </a:solidFill>
              <a:latin typeface="Times New Roman" pitchFamily="18" charset="0"/>
              <a:cs typeface="Times New Roman" pitchFamily="18" charset="0"/>
            </a:rPr>
            <a:t>Главный администратор источников финансирования дефицита районного бюджета</a:t>
          </a:r>
        </a:p>
        <a:p>
          <a:pPr algn="l"/>
          <a:r>
            <a:rPr lang="ru-RU"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(финансовое управление) </a:t>
          </a:r>
        </a:p>
        <a:p>
          <a:pPr algn="l"/>
          <a:r>
            <a:rPr lang="ru-RU" dirty="0">
              <a:solidFill>
                <a:schemeClr val="tx1"/>
              </a:solidFill>
              <a:latin typeface="Times New Roman" pitchFamily="18" charset="0"/>
              <a:cs typeface="Times New Roman" pitchFamily="18" charset="0"/>
            </a:rPr>
            <a:t>- осуществляют планирование (прогнозирование) поступлений и выплат  по  источникам         финансирования дефицита бюджета;</a:t>
          </a:r>
        </a:p>
        <a:p>
          <a:pPr algn="l"/>
          <a:r>
            <a:rPr lang="ru-RU" dirty="0">
              <a:solidFill>
                <a:schemeClr val="tx1"/>
              </a:solidFill>
              <a:latin typeface="Times New Roman" pitchFamily="18" charset="0"/>
              <a:cs typeface="Times New Roman" pitchFamily="18" charset="0"/>
            </a:rPr>
            <a:t>- формируют бюджетную отчетность.</a:t>
          </a:r>
        </a:p>
      </dgm:t>
    </dgm:pt>
    <dgm:pt modelId="{F1D3C5C1-5DC4-4BDE-9FB7-BF30D1A49211}" type="parTrans" cxnId="{3D3B46ED-E357-4F99-91F0-F4F9C0A42165}">
      <dgm:prSet/>
      <dgm:spPr/>
      <dgm:t>
        <a:bodyPr/>
        <a:lstStyle/>
        <a:p>
          <a:endParaRPr lang="ru-RU"/>
        </a:p>
      </dgm:t>
    </dgm:pt>
    <dgm:pt modelId="{ACC09EE7-33B0-4FC4-8D7D-D9066F8E0872}" type="sibTrans" cxnId="{3D3B46ED-E357-4F99-91F0-F4F9C0A42165}">
      <dgm:prSet/>
      <dgm:spPr/>
      <dgm:t>
        <a:bodyPr/>
        <a:lstStyle/>
        <a:p>
          <a:endParaRPr lang="ru-RU"/>
        </a:p>
      </dgm:t>
    </dgm:pt>
    <dgm:pt modelId="{7AE1404B-1F1C-48F6-8465-26A7CA38A0B0}">
      <dgm:prSet phldrT="[Текст]" custT="1">
        <dgm:style>
          <a:lnRef idx="1">
            <a:schemeClr val="accent3"/>
          </a:lnRef>
          <a:fillRef idx="2">
            <a:schemeClr val="accent3"/>
          </a:fillRef>
          <a:effectRef idx="1">
            <a:schemeClr val="accent3"/>
          </a:effectRef>
          <a:fontRef idx="minor">
            <a:schemeClr val="dk1"/>
          </a:fontRef>
        </dgm:style>
      </dgm:prSet>
      <dgm:spPr>
        <a:solidFill>
          <a:srgbClr val="CDDDAD"/>
        </a:solidFill>
        <a:ln/>
      </dgm:spPr>
      <dgm:t>
        <a:bodyPr/>
        <a:lstStyle/>
        <a:p>
          <a:r>
            <a:rPr lang="ru-RU" sz="1600" b="1" dirty="0">
              <a:solidFill>
                <a:schemeClr val="tx1"/>
              </a:solidFill>
            </a:rPr>
            <a:t>Участники бюджетного процесса</a:t>
          </a:r>
        </a:p>
        <a:p>
          <a:r>
            <a:rPr lang="ru-RU" sz="1100" dirty="0">
              <a:solidFill>
                <a:schemeClr val="tx1"/>
              </a:solidFill>
            </a:rPr>
            <a:t>(</a:t>
          </a:r>
          <a:r>
            <a:rPr lang="ru-RU" sz="1100" dirty="0">
              <a:solidFill>
                <a:schemeClr val="tx1"/>
              </a:solidFill>
              <a:latin typeface="Times New Roman" pitchFamily="18" charset="0"/>
              <a:cs typeface="Times New Roman" pitchFamily="18" charset="0"/>
            </a:rPr>
            <a:t>с</a:t>
          </a:r>
          <a:r>
            <a:rPr lang="ru-RU" sz="1100" dirty="0">
              <a:latin typeface="Times New Roman" pitchFamily="18" charset="0"/>
              <a:cs typeface="Times New Roman" pitchFamily="18" charset="0"/>
            </a:rPr>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100" dirty="0">
            <a:solidFill>
              <a:schemeClr val="tx1"/>
            </a:solidFill>
            <a:latin typeface="Times New Roman" pitchFamily="18" charset="0"/>
            <a:cs typeface="Times New Roman" pitchFamily="18" charset="0"/>
          </a:endParaRPr>
        </a:p>
      </dgm:t>
    </dgm:pt>
    <dgm:pt modelId="{C9323D64-ACE4-497A-9EB9-DB67F2293343}" type="sibTrans" cxnId="{7E90073A-12EB-4121-A791-F4ACEE112447}">
      <dgm:prSet/>
      <dgm:spPr/>
      <dgm:t>
        <a:bodyPr/>
        <a:lstStyle/>
        <a:p>
          <a:endParaRPr lang="ru-RU"/>
        </a:p>
      </dgm:t>
    </dgm:pt>
    <dgm:pt modelId="{479535F8-4837-4409-8375-66BA79BEB72E}" type="parTrans" cxnId="{7E90073A-12EB-4121-A791-F4ACEE112447}">
      <dgm:prSet/>
      <dgm:spPr/>
      <dgm:t>
        <a:bodyPr/>
        <a:lstStyle/>
        <a:p>
          <a:endParaRPr lang="ru-RU"/>
        </a:p>
      </dgm:t>
    </dgm:pt>
    <dgm:pt modelId="{13A03BB4-0DB0-442B-976D-9E2F662E00AF}" type="pres">
      <dgm:prSet presAssocID="{986F66CF-7D7E-412B-ACFF-73FA4A5710E3}" presName="Name0" presStyleCnt="0">
        <dgm:presLayoutVars>
          <dgm:chMax val="1"/>
          <dgm:dir/>
          <dgm:animLvl val="ctr"/>
          <dgm:resizeHandles val="exact"/>
        </dgm:presLayoutVars>
      </dgm:prSet>
      <dgm:spPr/>
      <dgm:t>
        <a:bodyPr/>
        <a:lstStyle/>
        <a:p>
          <a:endParaRPr lang="ru-RU"/>
        </a:p>
      </dgm:t>
    </dgm:pt>
    <dgm:pt modelId="{C2771272-27CF-4F9F-AA54-787F32BBBE07}" type="pres">
      <dgm:prSet presAssocID="{7AE1404B-1F1C-48F6-8465-26A7CA38A0B0}" presName="centerShape" presStyleLbl="node0" presStyleIdx="0" presStyleCnt="1" custScaleX="134244" custScaleY="166628" custLinFactNeighborX="-741" custLinFactNeighborY="0"/>
      <dgm:spPr>
        <a:prstGeom prst="roundRect">
          <a:avLst/>
        </a:prstGeom>
      </dgm:spPr>
      <dgm:t>
        <a:bodyPr/>
        <a:lstStyle/>
        <a:p>
          <a:endParaRPr lang="ru-RU"/>
        </a:p>
      </dgm:t>
    </dgm:pt>
    <dgm:pt modelId="{8718CB4E-F65C-4E4A-89C4-26F421EC27CE}" type="pres">
      <dgm:prSet presAssocID="{34BE101E-7B06-4AB2-9CC8-650D2E14A328}" presName="node" presStyleLbl="node1" presStyleIdx="0" presStyleCnt="8" custScaleX="262498" custScaleY="123831" custRadScaleRad="96938" custRadScaleInc="40893">
        <dgm:presLayoutVars>
          <dgm:bulletEnabled val="1"/>
        </dgm:presLayoutVars>
      </dgm:prSet>
      <dgm:spPr>
        <a:prstGeom prst="roundRect">
          <a:avLst/>
        </a:prstGeom>
      </dgm:spPr>
      <dgm:t>
        <a:bodyPr/>
        <a:lstStyle/>
        <a:p>
          <a:endParaRPr lang="ru-RU"/>
        </a:p>
      </dgm:t>
    </dgm:pt>
    <dgm:pt modelId="{F77850E8-ED66-4497-ADDC-2206A6355E98}" type="pres">
      <dgm:prSet presAssocID="{34BE101E-7B06-4AB2-9CC8-650D2E14A328}" presName="dummy" presStyleCnt="0"/>
      <dgm:spPr/>
    </dgm:pt>
    <dgm:pt modelId="{1A87F541-6E74-4307-9CE0-B39223E5CA95}" type="pres">
      <dgm:prSet presAssocID="{428CA93B-C0E8-4139-B292-C15430994F62}" presName="sibTrans" presStyleLbl="sibTrans2D1" presStyleIdx="0" presStyleCnt="8" custScaleY="100549" custLinFactNeighborX="53" custLinFactNeighborY="-3671"/>
      <dgm:spPr/>
      <dgm:t>
        <a:bodyPr/>
        <a:lstStyle/>
        <a:p>
          <a:endParaRPr lang="ru-RU"/>
        </a:p>
      </dgm:t>
    </dgm:pt>
    <dgm:pt modelId="{845E0088-4DF9-433D-BC84-CA6B21FB8774}" type="pres">
      <dgm:prSet presAssocID="{AD086328-42E6-4038-8968-4EA045F7CF0E}" presName="node" presStyleLbl="node1" presStyleIdx="1" presStyleCnt="8" custScaleX="236968" custScaleY="131010" custRadScaleRad="141528" custRadScaleInc="144599">
        <dgm:presLayoutVars>
          <dgm:bulletEnabled val="1"/>
        </dgm:presLayoutVars>
      </dgm:prSet>
      <dgm:spPr>
        <a:prstGeom prst="roundRect">
          <a:avLst/>
        </a:prstGeom>
      </dgm:spPr>
      <dgm:t>
        <a:bodyPr/>
        <a:lstStyle/>
        <a:p>
          <a:endParaRPr lang="ru-RU"/>
        </a:p>
      </dgm:t>
    </dgm:pt>
    <dgm:pt modelId="{0A1313B0-7E47-435A-BBF3-FA9820F9A7C1}" type="pres">
      <dgm:prSet presAssocID="{AD086328-42E6-4038-8968-4EA045F7CF0E}" presName="dummy" presStyleCnt="0"/>
      <dgm:spPr/>
    </dgm:pt>
    <dgm:pt modelId="{09577B85-9C24-4AFB-BBCF-5B6EE4ABDBCC}" type="pres">
      <dgm:prSet presAssocID="{36E4F3B6-8DD8-4DE5-A120-B51436573A5D}" presName="sibTrans" presStyleLbl="sibTrans2D1" presStyleIdx="1" presStyleCnt="8"/>
      <dgm:spPr/>
      <dgm:t>
        <a:bodyPr/>
        <a:lstStyle/>
        <a:p>
          <a:endParaRPr lang="ru-RU"/>
        </a:p>
      </dgm:t>
    </dgm:pt>
    <dgm:pt modelId="{F4E02FC5-5AE7-4245-AB29-1ABD8AEB0F21}" type="pres">
      <dgm:prSet presAssocID="{457D5479-3190-4159-BAE4-C5C8ADB2286C}" presName="node" presStyleLbl="node1" presStyleIdx="2" presStyleCnt="8" custScaleX="276415" custScaleY="145565" custRadScaleRad="121420" custRadScaleInc="49338">
        <dgm:presLayoutVars>
          <dgm:bulletEnabled val="1"/>
        </dgm:presLayoutVars>
      </dgm:prSet>
      <dgm:spPr>
        <a:prstGeom prst="roundRect">
          <a:avLst/>
        </a:prstGeom>
      </dgm:spPr>
      <dgm:t>
        <a:bodyPr/>
        <a:lstStyle/>
        <a:p>
          <a:endParaRPr lang="ru-RU"/>
        </a:p>
      </dgm:t>
    </dgm:pt>
    <dgm:pt modelId="{3EDF1602-9463-4CBD-B73A-623E7C26D306}" type="pres">
      <dgm:prSet presAssocID="{457D5479-3190-4159-BAE4-C5C8ADB2286C}" presName="dummy" presStyleCnt="0"/>
      <dgm:spPr/>
    </dgm:pt>
    <dgm:pt modelId="{8408641A-5520-4223-B287-2CF3375948FD}" type="pres">
      <dgm:prSet presAssocID="{16E43C0E-5025-4B02-A12B-E8750D6E003A}" presName="sibTrans" presStyleLbl="sibTrans2D1" presStyleIdx="2" presStyleCnt="8"/>
      <dgm:spPr/>
      <dgm:t>
        <a:bodyPr/>
        <a:lstStyle/>
        <a:p>
          <a:endParaRPr lang="ru-RU"/>
        </a:p>
      </dgm:t>
    </dgm:pt>
    <dgm:pt modelId="{0D45D63D-91C6-4CBD-9A7E-8B57F668A8E9}" type="pres">
      <dgm:prSet presAssocID="{2806752B-5BD3-4C1F-9E01-F135D9C826FE}" presName="node" presStyleLbl="node1" presStyleIdx="3" presStyleCnt="8" custScaleX="224203" custScaleY="78957" custRadScaleRad="151355" custRadScaleInc="-96469">
        <dgm:presLayoutVars>
          <dgm:bulletEnabled val="1"/>
        </dgm:presLayoutVars>
      </dgm:prSet>
      <dgm:spPr>
        <a:prstGeom prst="roundRect">
          <a:avLst/>
        </a:prstGeom>
      </dgm:spPr>
      <dgm:t>
        <a:bodyPr/>
        <a:lstStyle/>
        <a:p>
          <a:endParaRPr lang="ru-RU"/>
        </a:p>
      </dgm:t>
    </dgm:pt>
    <dgm:pt modelId="{A483A381-D5C5-40BC-AFFB-E4B0A9EBABBB}" type="pres">
      <dgm:prSet presAssocID="{2806752B-5BD3-4C1F-9E01-F135D9C826FE}" presName="dummy" presStyleCnt="0"/>
      <dgm:spPr/>
    </dgm:pt>
    <dgm:pt modelId="{D336E3F1-8B08-444F-A4A5-486A16240F7C}" type="pres">
      <dgm:prSet presAssocID="{80368796-B66A-4FEA-928C-F467B493B30E}" presName="sibTrans" presStyleLbl="sibTrans2D1" presStyleIdx="3" presStyleCnt="8"/>
      <dgm:spPr/>
      <dgm:t>
        <a:bodyPr/>
        <a:lstStyle/>
        <a:p>
          <a:endParaRPr lang="ru-RU"/>
        </a:p>
      </dgm:t>
    </dgm:pt>
    <dgm:pt modelId="{2903352A-C723-4D92-8BD1-F54193A752E8}" type="pres">
      <dgm:prSet presAssocID="{212AE3C7-0F2E-4C48-9038-4E1DFEECE648}" presName="node" presStyleLbl="node1" presStyleIdx="4" presStyleCnt="8" custScaleX="235757" custScaleY="89893" custRadScaleRad="95476" custRadScaleInc="-37396">
        <dgm:presLayoutVars>
          <dgm:bulletEnabled val="1"/>
        </dgm:presLayoutVars>
      </dgm:prSet>
      <dgm:spPr>
        <a:prstGeom prst="roundRect">
          <a:avLst/>
        </a:prstGeom>
      </dgm:spPr>
      <dgm:t>
        <a:bodyPr/>
        <a:lstStyle/>
        <a:p>
          <a:endParaRPr lang="ru-RU"/>
        </a:p>
      </dgm:t>
    </dgm:pt>
    <dgm:pt modelId="{5E13081B-6CBB-430E-A0FE-BBBFF7C0ACB2}" type="pres">
      <dgm:prSet presAssocID="{212AE3C7-0F2E-4C48-9038-4E1DFEECE648}" presName="dummy" presStyleCnt="0"/>
      <dgm:spPr/>
    </dgm:pt>
    <dgm:pt modelId="{018C802E-E8EE-41C8-8BAA-B2F01C39DAA2}" type="pres">
      <dgm:prSet presAssocID="{8EFDF9E4-B71D-4FD0-8C25-1005EF21C02E}" presName="sibTrans" presStyleLbl="sibTrans2D1" presStyleIdx="4" presStyleCnt="8"/>
      <dgm:spPr/>
      <dgm:t>
        <a:bodyPr/>
        <a:lstStyle/>
        <a:p>
          <a:endParaRPr lang="ru-RU"/>
        </a:p>
      </dgm:t>
    </dgm:pt>
    <dgm:pt modelId="{1B484103-B5CC-49BB-A3BC-AF799990D8CA}" type="pres">
      <dgm:prSet presAssocID="{E1AF720E-912C-4165-84A4-5820E50EBAD8}" presName="node" presStyleLbl="node1" presStyleIdx="5" presStyleCnt="8" custScaleX="262498" custScaleY="154966" custRadScaleRad="140553" custRadScaleInc="134597">
        <dgm:presLayoutVars>
          <dgm:bulletEnabled val="1"/>
        </dgm:presLayoutVars>
      </dgm:prSet>
      <dgm:spPr>
        <a:prstGeom prst="roundRect">
          <a:avLst/>
        </a:prstGeom>
      </dgm:spPr>
      <dgm:t>
        <a:bodyPr/>
        <a:lstStyle/>
        <a:p>
          <a:endParaRPr lang="ru-RU"/>
        </a:p>
      </dgm:t>
    </dgm:pt>
    <dgm:pt modelId="{E46A92E0-CDA0-4752-B399-98C875F8E026}" type="pres">
      <dgm:prSet presAssocID="{E1AF720E-912C-4165-84A4-5820E50EBAD8}" presName="dummy" presStyleCnt="0"/>
      <dgm:spPr/>
    </dgm:pt>
    <dgm:pt modelId="{BACDCCE6-32EB-41B6-A9DD-91DC8FD48CB9}" type="pres">
      <dgm:prSet presAssocID="{7D3B726C-BF58-455C-9D20-3351D67C21C7}" presName="sibTrans" presStyleLbl="sibTrans2D1" presStyleIdx="5" presStyleCnt="8"/>
      <dgm:spPr/>
      <dgm:t>
        <a:bodyPr/>
        <a:lstStyle/>
        <a:p>
          <a:endParaRPr lang="ru-RU"/>
        </a:p>
      </dgm:t>
    </dgm:pt>
    <dgm:pt modelId="{5356B0E1-8162-4DE2-9CF6-6915C440583D}" type="pres">
      <dgm:prSet presAssocID="{9BFE8969-13FB-402C-9DD3-6A161DCD5DFE}" presName="node" presStyleLbl="node1" presStyleIdx="6" presStyleCnt="8" custScaleX="262498" custScaleY="120838" custRadScaleRad="131420" custRadScaleInc="38038">
        <dgm:presLayoutVars>
          <dgm:bulletEnabled val="1"/>
        </dgm:presLayoutVars>
      </dgm:prSet>
      <dgm:spPr>
        <a:prstGeom prst="roundRect">
          <a:avLst/>
        </a:prstGeom>
      </dgm:spPr>
      <dgm:t>
        <a:bodyPr/>
        <a:lstStyle/>
        <a:p>
          <a:endParaRPr lang="ru-RU"/>
        </a:p>
      </dgm:t>
    </dgm:pt>
    <dgm:pt modelId="{C36DBA81-B1B1-4CC7-8B5B-6FA5F77A66FF}" type="pres">
      <dgm:prSet presAssocID="{9BFE8969-13FB-402C-9DD3-6A161DCD5DFE}" presName="dummy" presStyleCnt="0"/>
      <dgm:spPr/>
    </dgm:pt>
    <dgm:pt modelId="{E4C76E3D-688C-4BFE-A395-BDB911363A6E}" type="pres">
      <dgm:prSet presAssocID="{ACC09EE7-33B0-4FC4-8D7D-D9066F8E0872}" presName="sibTrans" presStyleLbl="sibTrans2D1" presStyleIdx="6" presStyleCnt="8"/>
      <dgm:spPr/>
      <dgm:t>
        <a:bodyPr/>
        <a:lstStyle/>
        <a:p>
          <a:endParaRPr lang="ru-RU"/>
        </a:p>
      </dgm:t>
    </dgm:pt>
    <dgm:pt modelId="{2243B9A5-8E15-4393-A3CF-599F3170D614}" type="pres">
      <dgm:prSet presAssocID="{7B448054-BD1F-4DB8-B808-A907AB9AE9F6}" presName="node" presStyleLbl="node1" presStyleIdx="7" presStyleCnt="8" custScaleX="262498" custScaleY="105594" custRadScaleRad="150869" custRadScaleInc="-84932">
        <dgm:presLayoutVars>
          <dgm:bulletEnabled val="1"/>
        </dgm:presLayoutVars>
      </dgm:prSet>
      <dgm:spPr>
        <a:prstGeom prst="roundRect">
          <a:avLst/>
        </a:prstGeom>
      </dgm:spPr>
      <dgm:t>
        <a:bodyPr/>
        <a:lstStyle/>
        <a:p>
          <a:endParaRPr lang="ru-RU"/>
        </a:p>
      </dgm:t>
    </dgm:pt>
    <dgm:pt modelId="{24FFE346-36FD-4264-94A6-BC2A279F3788}" type="pres">
      <dgm:prSet presAssocID="{7B448054-BD1F-4DB8-B808-A907AB9AE9F6}" presName="dummy" presStyleCnt="0"/>
      <dgm:spPr/>
    </dgm:pt>
    <dgm:pt modelId="{81C46EE8-CFD4-48B7-B824-CCA63C8B9B22}" type="pres">
      <dgm:prSet presAssocID="{41397CD7-34BF-43EB-8507-012806C04D8F}" presName="sibTrans" presStyleLbl="sibTrans2D1" presStyleIdx="7" presStyleCnt="8"/>
      <dgm:spPr/>
      <dgm:t>
        <a:bodyPr/>
        <a:lstStyle/>
        <a:p>
          <a:endParaRPr lang="ru-RU"/>
        </a:p>
      </dgm:t>
    </dgm:pt>
  </dgm:ptLst>
  <dgm:cxnLst>
    <dgm:cxn modelId="{5378E6A3-E9C3-4CBB-8825-D73E25E6671C}" srcId="{7AE1404B-1F1C-48F6-8465-26A7CA38A0B0}" destId="{457D5479-3190-4159-BAE4-C5C8ADB2286C}" srcOrd="2" destOrd="0" parTransId="{A04F5FCC-EDCD-4414-B36C-74564DCDC617}" sibTransId="{16E43C0E-5025-4B02-A12B-E8750D6E003A}"/>
    <dgm:cxn modelId="{87D99FA7-633B-460C-912D-BADBAAA19ABA}" srcId="{7AE1404B-1F1C-48F6-8465-26A7CA38A0B0}" destId="{34BE101E-7B06-4AB2-9CC8-650D2E14A328}" srcOrd="0" destOrd="0" parTransId="{9B93B7E7-62A0-4408-8F77-3CA0B4AB977C}" sibTransId="{428CA93B-C0E8-4139-B292-C15430994F62}"/>
    <dgm:cxn modelId="{4C6417F0-C6BC-46F1-AEF7-376F98758D3C}" type="presOf" srcId="{8EFDF9E4-B71D-4FD0-8C25-1005EF21C02E}" destId="{018C802E-E8EE-41C8-8BAA-B2F01C39DAA2}" srcOrd="0" destOrd="0" presId="urn:microsoft.com/office/officeart/2005/8/layout/radial6"/>
    <dgm:cxn modelId="{A918DB84-AAE0-48B4-A0E2-5BE39AA6ABCE}" type="presOf" srcId="{80368796-B66A-4FEA-928C-F467B493B30E}" destId="{D336E3F1-8B08-444F-A4A5-486A16240F7C}" srcOrd="0" destOrd="0" presId="urn:microsoft.com/office/officeart/2005/8/layout/radial6"/>
    <dgm:cxn modelId="{1C407AB0-8A3F-43AA-B5D7-C5557F0D6E66}" srcId="{7AE1404B-1F1C-48F6-8465-26A7CA38A0B0}" destId="{7B448054-BD1F-4DB8-B808-A907AB9AE9F6}" srcOrd="7" destOrd="0" parTransId="{80C2BF13-EC7D-41E1-B4DA-BD20982257E1}" sibTransId="{41397CD7-34BF-43EB-8507-012806C04D8F}"/>
    <dgm:cxn modelId="{7E90073A-12EB-4121-A791-F4ACEE112447}" srcId="{986F66CF-7D7E-412B-ACFF-73FA4A5710E3}" destId="{7AE1404B-1F1C-48F6-8465-26A7CA38A0B0}" srcOrd="0" destOrd="0" parTransId="{479535F8-4837-4409-8375-66BA79BEB72E}" sibTransId="{C9323D64-ACE4-497A-9EB9-DB67F2293343}"/>
    <dgm:cxn modelId="{8778D2FC-F88D-4A18-96E9-418059FE9F18}" type="presOf" srcId="{457D5479-3190-4159-BAE4-C5C8ADB2286C}" destId="{F4E02FC5-5AE7-4245-AB29-1ABD8AEB0F21}" srcOrd="0" destOrd="0" presId="urn:microsoft.com/office/officeart/2005/8/layout/radial6"/>
    <dgm:cxn modelId="{4091780C-A3A3-44E7-87D6-CDBA47544BD3}" type="presOf" srcId="{16E43C0E-5025-4B02-A12B-E8750D6E003A}" destId="{8408641A-5520-4223-B287-2CF3375948FD}" srcOrd="0" destOrd="0" presId="urn:microsoft.com/office/officeart/2005/8/layout/radial6"/>
    <dgm:cxn modelId="{3EFF7720-2FFB-4CD6-AD6E-AEACF19F1A46}" srcId="{7AE1404B-1F1C-48F6-8465-26A7CA38A0B0}" destId="{AD086328-42E6-4038-8968-4EA045F7CF0E}" srcOrd="1" destOrd="0" parTransId="{6C2D5477-08B7-4FE1-B563-88E987AE78FE}" sibTransId="{36E4F3B6-8DD8-4DE5-A120-B51436573A5D}"/>
    <dgm:cxn modelId="{6DD62E33-1BBB-4B47-990F-D16A00F9869F}" type="presOf" srcId="{AD086328-42E6-4038-8968-4EA045F7CF0E}" destId="{845E0088-4DF9-433D-BC84-CA6B21FB8774}" srcOrd="0" destOrd="0" presId="urn:microsoft.com/office/officeart/2005/8/layout/radial6"/>
    <dgm:cxn modelId="{20C1416F-6702-4D46-BA73-C4F77C6656A2}" type="presOf" srcId="{212AE3C7-0F2E-4C48-9038-4E1DFEECE648}" destId="{2903352A-C723-4D92-8BD1-F54193A752E8}" srcOrd="0" destOrd="0" presId="urn:microsoft.com/office/officeart/2005/8/layout/radial6"/>
    <dgm:cxn modelId="{E0928A35-A0DC-4E49-B71D-37D6911692EA}" type="presOf" srcId="{E1AF720E-912C-4165-84A4-5820E50EBAD8}" destId="{1B484103-B5CC-49BB-A3BC-AF799990D8CA}" srcOrd="0" destOrd="0" presId="urn:microsoft.com/office/officeart/2005/8/layout/radial6"/>
    <dgm:cxn modelId="{A44A5EDA-9717-4330-BF5F-487A709600FC}" type="presOf" srcId="{36E4F3B6-8DD8-4DE5-A120-B51436573A5D}" destId="{09577B85-9C24-4AFB-BBCF-5B6EE4ABDBCC}" srcOrd="0" destOrd="0" presId="urn:microsoft.com/office/officeart/2005/8/layout/radial6"/>
    <dgm:cxn modelId="{7DF2C884-7EE3-4FD0-82DB-E86C847C579F}" type="presOf" srcId="{7D3B726C-BF58-455C-9D20-3351D67C21C7}" destId="{BACDCCE6-32EB-41B6-A9DD-91DC8FD48CB9}" srcOrd="0" destOrd="0" presId="urn:microsoft.com/office/officeart/2005/8/layout/radial6"/>
    <dgm:cxn modelId="{5995FBEE-C788-460E-B446-F29175D9D818}" type="presOf" srcId="{34BE101E-7B06-4AB2-9CC8-650D2E14A328}" destId="{8718CB4E-F65C-4E4A-89C4-26F421EC27CE}" srcOrd="0" destOrd="0" presId="urn:microsoft.com/office/officeart/2005/8/layout/radial6"/>
    <dgm:cxn modelId="{AAA114F8-782B-4BC5-B4D8-0D548730914A}" type="presOf" srcId="{7B448054-BD1F-4DB8-B808-A907AB9AE9F6}" destId="{2243B9A5-8E15-4393-A3CF-599F3170D614}" srcOrd="0" destOrd="0" presId="urn:microsoft.com/office/officeart/2005/8/layout/radial6"/>
    <dgm:cxn modelId="{6B948E52-3CC5-4DCB-B4CE-61C5D80C2F43}" type="presOf" srcId="{ACC09EE7-33B0-4FC4-8D7D-D9066F8E0872}" destId="{E4C76E3D-688C-4BFE-A395-BDB911363A6E}" srcOrd="0" destOrd="0" presId="urn:microsoft.com/office/officeart/2005/8/layout/radial6"/>
    <dgm:cxn modelId="{6343A1FD-38C6-4747-A0CA-C90D36CCA206}" srcId="{7AE1404B-1F1C-48F6-8465-26A7CA38A0B0}" destId="{212AE3C7-0F2E-4C48-9038-4E1DFEECE648}" srcOrd="4" destOrd="0" parTransId="{90759C3E-EE0B-4F62-BCC9-644B5BA324B9}" sibTransId="{8EFDF9E4-B71D-4FD0-8C25-1005EF21C02E}"/>
    <dgm:cxn modelId="{BF4AE5FD-CC48-45D2-B14C-C544F99986E1}" srcId="{7AE1404B-1F1C-48F6-8465-26A7CA38A0B0}" destId="{2806752B-5BD3-4C1F-9E01-F135D9C826FE}" srcOrd="3" destOrd="0" parTransId="{D6678E5B-3401-49B6-A5B6-9E2C17C44DC6}" sibTransId="{80368796-B66A-4FEA-928C-F467B493B30E}"/>
    <dgm:cxn modelId="{4484ED24-C1CB-47DC-877C-7E20D5A02588}" type="presOf" srcId="{2806752B-5BD3-4C1F-9E01-F135D9C826FE}" destId="{0D45D63D-91C6-4CBD-9A7E-8B57F668A8E9}" srcOrd="0" destOrd="0" presId="urn:microsoft.com/office/officeart/2005/8/layout/radial6"/>
    <dgm:cxn modelId="{3D3B46ED-E357-4F99-91F0-F4F9C0A42165}" srcId="{7AE1404B-1F1C-48F6-8465-26A7CA38A0B0}" destId="{9BFE8969-13FB-402C-9DD3-6A161DCD5DFE}" srcOrd="6" destOrd="0" parTransId="{F1D3C5C1-5DC4-4BDE-9FB7-BF30D1A49211}" sibTransId="{ACC09EE7-33B0-4FC4-8D7D-D9066F8E0872}"/>
    <dgm:cxn modelId="{F29DF9FF-D770-4133-8A8A-25E000281AB2}" type="presOf" srcId="{9BFE8969-13FB-402C-9DD3-6A161DCD5DFE}" destId="{5356B0E1-8162-4DE2-9CF6-6915C440583D}" srcOrd="0" destOrd="0" presId="urn:microsoft.com/office/officeart/2005/8/layout/radial6"/>
    <dgm:cxn modelId="{017D7529-5AC8-404F-B4E3-55E7A8DAD277}" type="presOf" srcId="{41397CD7-34BF-43EB-8507-012806C04D8F}" destId="{81C46EE8-CFD4-48B7-B824-CCA63C8B9B22}" srcOrd="0" destOrd="0" presId="urn:microsoft.com/office/officeart/2005/8/layout/radial6"/>
    <dgm:cxn modelId="{BAEEE5EF-7C1B-4CE4-984A-933EB7393E8B}" srcId="{7AE1404B-1F1C-48F6-8465-26A7CA38A0B0}" destId="{E1AF720E-912C-4165-84A4-5820E50EBAD8}" srcOrd="5" destOrd="0" parTransId="{4FBAC4A1-BE85-421A-A2C1-3C963026E450}" sibTransId="{7D3B726C-BF58-455C-9D20-3351D67C21C7}"/>
    <dgm:cxn modelId="{CE669DC1-B8EE-49F2-99F1-D069DC9B245E}" type="presOf" srcId="{7AE1404B-1F1C-48F6-8465-26A7CA38A0B0}" destId="{C2771272-27CF-4F9F-AA54-787F32BBBE07}" srcOrd="0" destOrd="0" presId="urn:microsoft.com/office/officeart/2005/8/layout/radial6"/>
    <dgm:cxn modelId="{EB233853-92A0-4830-B69D-C15B576A22A1}" type="presOf" srcId="{428CA93B-C0E8-4139-B292-C15430994F62}" destId="{1A87F541-6E74-4307-9CE0-B39223E5CA95}" srcOrd="0" destOrd="0" presId="urn:microsoft.com/office/officeart/2005/8/layout/radial6"/>
    <dgm:cxn modelId="{0524E878-4A9B-4514-AF9D-3D6C4B5A753F}" type="presOf" srcId="{986F66CF-7D7E-412B-ACFF-73FA4A5710E3}" destId="{13A03BB4-0DB0-442B-976D-9E2F662E00AF}" srcOrd="0" destOrd="0" presId="urn:microsoft.com/office/officeart/2005/8/layout/radial6"/>
    <dgm:cxn modelId="{1191E6E6-7029-4828-B63E-7DB3EDD75482}" type="presParOf" srcId="{13A03BB4-0DB0-442B-976D-9E2F662E00AF}" destId="{C2771272-27CF-4F9F-AA54-787F32BBBE07}" srcOrd="0" destOrd="0" presId="urn:microsoft.com/office/officeart/2005/8/layout/radial6"/>
    <dgm:cxn modelId="{5F0E5907-BBC6-4518-9279-43A3E6EE698D}" type="presParOf" srcId="{13A03BB4-0DB0-442B-976D-9E2F662E00AF}" destId="{8718CB4E-F65C-4E4A-89C4-26F421EC27CE}" srcOrd="1" destOrd="0" presId="urn:microsoft.com/office/officeart/2005/8/layout/radial6"/>
    <dgm:cxn modelId="{244A0A25-B7AD-4258-8874-28418C4403F2}" type="presParOf" srcId="{13A03BB4-0DB0-442B-976D-9E2F662E00AF}" destId="{F77850E8-ED66-4497-ADDC-2206A6355E98}" srcOrd="2" destOrd="0" presId="urn:microsoft.com/office/officeart/2005/8/layout/radial6"/>
    <dgm:cxn modelId="{EC8D23E6-D340-401A-8372-3C21A0640E99}" type="presParOf" srcId="{13A03BB4-0DB0-442B-976D-9E2F662E00AF}" destId="{1A87F541-6E74-4307-9CE0-B39223E5CA95}" srcOrd="3" destOrd="0" presId="urn:microsoft.com/office/officeart/2005/8/layout/radial6"/>
    <dgm:cxn modelId="{2FFD99D8-2BD0-4F8F-B6D7-D7E97C21EF6A}" type="presParOf" srcId="{13A03BB4-0DB0-442B-976D-9E2F662E00AF}" destId="{845E0088-4DF9-433D-BC84-CA6B21FB8774}" srcOrd="4" destOrd="0" presId="urn:microsoft.com/office/officeart/2005/8/layout/radial6"/>
    <dgm:cxn modelId="{8510BA3A-CD0A-4B3A-B537-D1E64F635A0E}" type="presParOf" srcId="{13A03BB4-0DB0-442B-976D-9E2F662E00AF}" destId="{0A1313B0-7E47-435A-BBF3-FA9820F9A7C1}" srcOrd="5" destOrd="0" presId="urn:microsoft.com/office/officeart/2005/8/layout/radial6"/>
    <dgm:cxn modelId="{DFA23679-F131-44BC-A236-E0399EE65D86}" type="presParOf" srcId="{13A03BB4-0DB0-442B-976D-9E2F662E00AF}" destId="{09577B85-9C24-4AFB-BBCF-5B6EE4ABDBCC}" srcOrd="6" destOrd="0" presId="urn:microsoft.com/office/officeart/2005/8/layout/radial6"/>
    <dgm:cxn modelId="{B82B805B-ACD6-4EBF-A469-0207EC2D0B68}" type="presParOf" srcId="{13A03BB4-0DB0-442B-976D-9E2F662E00AF}" destId="{F4E02FC5-5AE7-4245-AB29-1ABD8AEB0F21}" srcOrd="7" destOrd="0" presId="urn:microsoft.com/office/officeart/2005/8/layout/radial6"/>
    <dgm:cxn modelId="{92314EB7-E194-4A23-86C9-C1B1F850D007}" type="presParOf" srcId="{13A03BB4-0DB0-442B-976D-9E2F662E00AF}" destId="{3EDF1602-9463-4CBD-B73A-623E7C26D306}" srcOrd="8" destOrd="0" presId="urn:microsoft.com/office/officeart/2005/8/layout/radial6"/>
    <dgm:cxn modelId="{0E383115-FF0A-4AFE-8D2C-546794BAC161}" type="presParOf" srcId="{13A03BB4-0DB0-442B-976D-9E2F662E00AF}" destId="{8408641A-5520-4223-B287-2CF3375948FD}" srcOrd="9" destOrd="0" presId="urn:microsoft.com/office/officeart/2005/8/layout/radial6"/>
    <dgm:cxn modelId="{43FCD5AA-C3BB-49B4-B3A4-63DC06355C70}" type="presParOf" srcId="{13A03BB4-0DB0-442B-976D-9E2F662E00AF}" destId="{0D45D63D-91C6-4CBD-9A7E-8B57F668A8E9}" srcOrd="10" destOrd="0" presId="urn:microsoft.com/office/officeart/2005/8/layout/radial6"/>
    <dgm:cxn modelId="{B1557FAE-221F-4DE9-9919-5DC277CBA8FD}" type="presParOf" srcId="{13A03BB4-0DB0-442B-976D-9E2F662E00AF}" destId="{A483A381-D5C5-40BC-AFFB-E4B0A9EBABBB}" srcOrd="11" destOrd="0" presId="urn:microsoft.com/office/officeart/2005/8/layout/radial6"/>
    <dgm:cxn modelId="{2502F296-05E2-4279-8DAF-F1F32DD24D36}" type="presParOf" srcId="{13A03BB4-0DB0-442B-976D-9E2F662E00AF}" destId="{D336E3F1-8B08-444F-A4A5-486A16240F7C}" srcOrd="12" destOrd="0" presId="urn:microsoft.com/office/officeart/2005/8/layout/radial6"/>
    <dgm:cxn modelId="{DA1F2F3F-385E-4F3F-8FF8-A37B4172A326}" type="presParOf" srcId="{13A03BB4-0DB0-442B-976D-9E2F662E00AF}" destId="{2903352A-C723-4D92-8BD1-F54193A752E8}" srcOrd="13" destOrd="0" presId="urn:microsoft.com/office/officeart/2005/8/layout/radial6"/>
    <dgm:cxn modelId="{BDB9674F-10CD-45AE-B3B6-F20F147B03CD}" type="presParOf" srcId="{13A03BB4-0DB0-442B-976D-9E2F662E00AF}" destId="{5E13081B-6CBB-430E-A0FE-BBBFF7C0ACB2}" srcOrd="14" destOrd="0" presId="urn:microsoft.com/office/officeart/2005/8/layout/radial6"/>
    <dgm:cxn modelId="{39FF1744-016A-495F-8DBA-53AD8A273C37}" type="presParOf" srcId="{13A03BB4-0DB0-442B-976D-9E2F662E00AF}" destId="{018C802E-E8EE-41C8-8BAA-B2F01C39DAA2}" srcOrd="15" destOrd="0" presId="urn:microsoft.com/office/officeart/2005/8/layout/radial6"/>
    <dgm:cxn modelId="{95FB50D6-C255-4C1D-939E-FC125CAC9FF6}" type="presParOf" srcId="{13A03BB4-0DB0-442B-976D-9E2F662E00AF}" destId="{1B484103-B5CC-49BB-A3BC-AF799990D8CA}" srcOrd="16" destOrd="0" presId="urn:microsoft.com/office/officeart/2005/8/layout/radial6"/>
    <dgm:cxn modelId="{5E6438AA-E9DF-4A4E-AAB2-A065A685644B}" type="presParOf" srcId="{13A03BB4-0DB0-442B-976D-9E2F662E00AF}" destId="{E46A92E0-CDA0-4752-B399-98C875F8E026}" srcOrd="17" destOrd="0" presId="urn:microsoft.com/office/officeart/2005/8/layout/radial6"/>
    <dgm:cxn modelId="{542436BE-024F-4A9D-9C03-58090867BBC0}" type="presParOf" srcId="{13A03BB4-0DB0-442B-976D-9E2F662E00AF}" destId="{BACDCCE6-32EB-41B6-A9DD-91DC8FD48CB9}" srcOrd="18" destOrd="0" presId="urn:microsoft.com/office/officeart/2005/8/layout/radial6"/>
    <dgm:cxn modelId="{8800050A-B63A-4836-BEDD-B04BF71D4A13}" type="presParOf" srcId="{13A03BB4-0DB0-442B-976D-9E2F662E00AF}" destId="{5356B0E1-8162-4DE2-9CF6-6915C440583D}" srcOrd="19" destOrd="0" presId="urn:microsoft.com/office/officeart/2005/8/layout/radial6"/>
    <dgm:cxn modelId="{6EE4D486-96F7-4786-AAC5-CDB699AF7E87}" type="presParOf" srcId="{13A03BB4-0DB0-442B-976D-9E2F662E00AF}" destId="{C36DBA81-B1B1-4CC7-8B5B-6FA5F77A66FF}" srcOrd="20" destOrd="0" presId="urn:microsoft.com/office/officeart/2005/8/layout/radial6"/>
    <dgm:cxn modelId="{A1E07D90-E05B-4C3F-91D2-732F58CF6F17}" type="presParOf" srcId="{13A03BB4-0DB0-442B-976D-9E2F662E00AF}" destId="{E4C76E3D-688C-4BFE-A395-BDB911363A6E}" srcOrd="21" destOrd="0" presId="urn:microsoft.com/office/officeart/2005/8/layout/radial6"/>
    <dgm:cxn modelId="{0D0BBE3F-1347-40ED-8522-C3A33E8AF739}" type="presParOf" srcId="{13A03BB4-0DB0-442B-976D-9E2F662E00AF}" destId="{2243B9A5-8E15-4393-A3CF-599F3170D614}" srcOrd="22" destOrd="0" presId="urn:microsoft.com/office/officeart/2005/8/layout/radial6"/>
    <dgm:cxn modelId="{2F31DF3E-A211-480C-8772-C2A764778B3F}" type="presParOf" srcId="{13A03BB4-0DB0-442B-976D-9E2F662E00AF}" destId="{24FFE346-36FD-4264-94A6-BC2A279F3788}" srcOrd="23" destOrd="0" presId="urn:microsoft.com/office/officeart/2005/8/layout/radial6"/>
    <dgm:cxn modelId="{BCA3CC4B-075A-4D5C-9E31-BBBAC010BA14}" type="presParOf" srcId="{13A03BB4-0DB0-442B-976D-9E2F662E00AF}" destId="{81C46EE8-CFD4-48B7-B824-CCA63C8B9B2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71819-637E-4AF7-AA5F-0358C5F9BF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EDE8BB-DE50-4FBA-8942-C510F3ADD13B}">
      <dgm:prSet phldrT="[Текст]" custT="1">
        <dgm:style>
          <a:lnRef idx="0">
            <a:schemeClr val="accent2"/>
          </a:lnRef>
          <a:fillRef idx="3">
            <a:schemeClr val="accent2"/>
          </a:fillRef>
          <a:effectRef idx="3">
            <a:schemeClr val="accent2"/>
          </a:effectRef>
          <a:fontRef idx="minor">
            <a:schemeClr val="lt1"/>
          </a:fontRef>
        </dgm:style>
      </dgm:prSet>
      <dgm:spPr>
        <a:ln/>
      </dgm:spPr>
      <dgm:t>
        <a:bodyPr/>
        <a:lstStyle/>
        <a:p>
          <a:pPr algn="ctr"/>
          <a:r>
            <a:rPr lang="ru-RU" sz="1200" b="1" dirty="0" smtClean="0">
              <a:latin typeface="Times New Roman" pitchFamily="18" charset="0"/>
              <a:cs typeface="Times New Roman" pitchFamily="18" charset="0"/>
            </a:rPr>
            <a:t>73673,3 тыс</a:t>
          </a:r>
          <a:r>
            <a:rPr lang="ru-RU" sz="1200" b="1" dirty="0">
              <a:latin typeface="Times New Roman" pitchFamily="18" charset="0"/>
              <a:cs typeface="Times New Roman" pitchFamily="18" charset="0"/>
            </a:rPr>
            <a:t>. рублей</a:t>
          </a:r>
        </a:p>
      </dgm:t>
    </dgm:pt>
    <dgm:pt modelId="{E7EAC63B-3C14-4883-8E8D-03CBAA8D332D}" type="parTrans" cxnId="{B9C59306-464E-4C4B-97A6-D3DFB98D4E00}">
      <dgm:prSet/>
      <dgm:spPr/>
      <dgm:t>
        <a:bodyPr/>
        <a:lstStyle/>
        <a:p>
          <a:endParaRPr lang="ru-RU"/>
        </a:p>
      </dgm:t>
    </dgm:pt>
    <dgm:pt modelId="{775BACBA-B551-4744-8E4D-0F2A32675D1D}" type="sibTrans" cxnId="{B9C59306-464E-4C4B-97A6-D3DFB98D4E00}">
      <dgm:prSet/>
      <dgm:spPr/>
      <dgm:t>
        <a:bodyPr/>
        <a:lstStyle/>
        <a:p>
          <a:endParaRPr lang="ru-RU"/>
        </a:p>
      </dgm:t>
    </dgm:pt>
    <dgm:pt modelId="{0F076BC2-A95B-455D-B57C-E33BAA65B78A}">
      <dgm:prSet phldrT="[Текст]" custT="1">
        <dgm:style>
          <a:lnRef idx="0">
            <a:schemeClr val="accent3"/>
          </a:lnRef>
          <a:fillRef idx="3">
            <a:schemeClr val="accent3"/>
          </a:fillRef>
          <a:effectRef idx="3">
            <a:schemeClr val="accent3"/>
          </a:effectRef>
          <a:fontRef idx="minor">
            <a:schemeClr val="lt1"/>
          </a:fontRef>
        </dgm:style>
      </dgm:prSet>
      <dgm:spPr>
        <a:ln/>
      </dgm:spPr>
      <dgm:t>
        <a:bodyPr/>
        <a:lstStyle/>
        <a:p>
          <a:pPr algn="ctr"/>
          <a:r>
            <a:rPr lang="ru-RU" sz="1600" b="1" dirty="0">
              <a:latin typeface="+mj-lt"/>
            </a:rPr>
            <a:t> </a:t>
          </a:r>
          <a:r>
            <a:rPr lang="ru-RU" sz="1200" b="1" dirty="0" smtClean="0">
              <a:latin typeface="+mj-lt"/>
            </a:rPr>
            <a:t>15190,9 тыс</a:t>
          </a:r>
          <a:r>
            <a:rPr lang="ru-RU" sz="1200" b="1" dirty="0">
              <a:latin typeface="+mj-lt"/>
            </a:rPr>
            <a:t>. рублей</a:t>
          </a:r>
        </a:p>
      </dgm:t>
    </dgm:pt>
    <dgm:pt modelId="{534FF633-FAE1-4355-850B-3D066F82C0C0}" type="parTrans" cxnId="{30C952CB-665E-4A63-9E1D-62CCEA1BDD9A}">
      <dgm:prSet/>
      <dgm:spPr/>
      <dgm:t>
        <a:bodyPr/>
        <a:lstStyle/>
        <a:p>
          <a:endParaRPr lang="ru-RU"/>
        </a:p>
      </dgm:t>
    </dgm:pt>
    <dgm:pt modelId="{96D562E4-2449-4100-AE7B-20B9241C5A7D}" type="sibTrans" cxnId="{30C952CB-665E-4A63-9E1D-62CCEA1BDD9A}">
      <dgm:prSet/>
      <dgm:spPr/>
      <dgm:t>
        <a:bodyPr/>
        <a:lstStyle/>
        <a:p>
          <a:endParaRPr lang="ru-RU"/>
        </a:p>
      </dgm:t>
    </dgm:pt>
    <dgm:pt modelId="{AFBF439C-19C5-4EFC-B062-B3ACC10A47A6}" type="pres">
      <dgm:prSet presAssocID="{53871819-637E-4AF7-AA5F-0358C5F9BF0D}" presName="diagram" presStyleCnt="0">
        <dgm:presLayoutVars>
          <dgm:dir/>
          <dgm:resizeHandles val="exact"/>
        </dgm:presLayoutVars>
      </dgm:prSet>
      <dgm:spPr/>
      <dgm:t>
        <a:bodyPr/>
        <a:lstStyle/>
        <a:p>
          <a:endParaRPr lang="ru-RU"/>
        </a:p>
      </dgm:t>
    </dgm:pt>
    <dgm:pt modelId="{AF097A6C-ADF6-4340-A34E-C5D685CF0B4A}" type="pres">
      <dgm:prSet presAssocID="{D9EDE8BB-DE50-4FBA-8942-C510F3ADD13B}" presName="arrow" presStyleLbl="node1" presStyleIdx="0" presStyleCnt="2" custRadScaleRad="104941" custRadScaleInc="9719">
        <dgm:presLayoutVars>
          <dgm:bulletEnabled val="1"/>
        </dgm:presLayoutVars>
      </dgm:prSet>
      <dgm:spPr/>
      <dgm:t>
        <a:bodyPr/>
        <a:lstStyle/>
        <a:p>
          <a:endParaRPr lang="ru-RU"/>
        </a:p>
      </dgm:t>
    </dgm:pt>
    <dgm:pt modelId="{6DA26723-175D-48D7-B80E-43A2EA1A9E9B}" type="pres">
      <dgm:prSet presAssocID="{0F076BC2-A95B-455D-B57C-E33BAA65B78A}" presName="arrow" presStyleLbl="node1" presStyleIdx="1" presStyleCnt="2" custRadScaleRad="87892" custRadScaleInc="-897">
        <dgm:presLayoutVars>
          <dgm:bulletEnabled val="1"/>
        </dgm:presLayoutVars>
      </dgm:prSet>
      <dgm:spPr/>
      <dgm:t>
        <a:bodyPr/>
        <a:lstStyle/>
        <a:p>
          <a:endParaRPr lang="ru-RU"/>
        </a:p>
      </dgm:t>
    </dgm:pt>
  </dgm:ptLst>
  <dgm:cxnLst>
    <dgm:cxn modelId="{30C952CB-665E-4A63-9E1D-62CCEA1BDD9A}" srcId="{53871819-637E-4AF7-AA5F-0358C5F9BF0D}" destId="{0F076BC2-A95B-455D-B57C-E33BAA65B78A}" srcOrd="1" destOrd="0" parTransId="{534FF633-FAE1-4355-850B-3D066F82C0C0}" sibTransId="{96D562E4-2449-4100-AE7B-20B9241C5A7D}"/>
    <dgm:cxn modelId="{723F95F4-D031-421E-918D-5D6A69EBF301}" type="presOf" srcId="{0F076BC2-A95B-455D-B57C-E33BAA65B78A}" destId="{6DA26723-175D-48D7-B80E-43A2EA1A9E9B}" srcOrd="0" destOrd="0" presId="urn:microsoft.com/office/officeart/2005/8/layout/arrow5"/>
    <dgm:cxn modelId="{E5A34392-9856-4147-9081-BEF62846BCAB}" type="presOf" srcId="{D9EDE8BB-DE50-4FBA-8942-C510F3ADD13B}" destId="{AF097A6C-ADF6-4340-A34E-C5D685CF0B4A}" srcOrd="0" destOrd="0" presId="urn:microsoft.com/office/officeart/2005/8/layout/arrow5"/>
    <dgm:cxn modelId="{B9C59306-464E-4C4B-97A6-D3DFB98D4E00}" srcId="{53871819-637E-4AF7-AA5F-0358C5F9BF0D}" destId="{D9EDE8BB-DE50-4FBA-8942-C510F3ADD13B}" srcOrd="0" destOrd="0" parTransId="{E7EAC63B-3C14-4883-8E8D-03CBAA8D332D}" sibTransId="{775BACBA-B551-4744-8E4D-0F2A32675D1D}"/>
    <dgm:cxn modelId="{E5D00726-126D-4456-A334-5615F10ABA88}" type="presOf" srcId="{53871819-637E-4AF7-AA5F-0358C5F9BF0D}" destId="{AFBF439C-19C5-4EFC-B062-B3ACC10A47A6}" srcOrd="0" destOrd="0" presId="urn:microsoft.com/office/officeart/2005/8/layout/arrow5"/>
    <dgm:cxn modelId="{52B2F5C5-5A7B-4A29-A883-CA3319F5CD1E}" type="presParOf" srcId="{AFBF439C-19C5-4EFC-B062-B3ACC10A47A6}" destId="{AF097A6C-ADF6-4340-A34E-C5D685CF0B4A}" srcOrd="0" destOrd="0" presId="urn:microsoft.com/office/officeart/2005/8/layout/arrow5"/>
    <dgm:cxn modelId="{5C6FE31D-F4B7-4028-A702-67387CF3D70C}" type="presParOf" srcId="{AFBF439C-19C5-4EFC-B062-B3ACC10A47A6}" destId="{6DA26723-175D-48D7-B80E-43A2EA1A9E9B}" srcOrd="1"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71819-637E-4AF7-AA5F-0358C5F9BF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EDE8BB-DE50-4FBA-8942-C510F3ADD13B}">
      <dgm:prSet phldrT="[Текст]" custT="1">
        <dgm:style>
          <a:lnRef idx="0">
            <a:schemeClr val="accent2"/>
          </a:lnRef>
          <a:fillRef idx="3">
            <a:schemeClr val="accent2"/>
          </a:fillRef>
          <a:effectRef idx="3">
            <a:schemeClr val="accent2"/>
          </a:effectRef>
          <a:fontRef idx="minor">
            <a:schemeClr val="lt1"/>
          </a:fontRef>
        </dgm:style>
      </dgm:prSet>
      <dgm:spPr>
        <a:ln/>
      </dgm:spPr>
      <dgm:t>
        <a:bodyPr/>
        <a:lstStyle/>
        <a:p>
          <a:pPr algn="ctr"/>
          <a:r>
            <a:rPr lang="ru-RU" sz="1200" b="1" dirty="0" smtClean="0">
              <a:latin typeface="Times New Roman" pitchFamily="18" charset="0"/>
              <a:cs typeface="Times New Roman" pitchFamily="18" charset="0"/>
            </a:rPr>
            <a:t>0,0 </a:t>
          </a:r>
          <a:r>
            <a:rPr lang="ru-RU" sz="1200" b="1" dirty="0">
              <a:latin typeface="Times New Roman" pitchFamily="18" charset="0"/>
              <a:cs typeface="Times New Roman" pitchFamily="18" charset="0"/>
            </a:rPr>
            <a:t>тыс. рублей</a:t>
          </a:r>
        </a:p>
      </dgm:t>
    </dgm:pt>
    <dgm:pt modelId="{E7EAC63B-3C14-4883-8E8D-03CBAA8D332D}" type="parTrans" cxnId="{B9C59306-464E-4C4B-97A6-D3DFB98D4E00}">
      <dgm:prSet/>
      <dgm:spPr/>
      <dgm:t>
        <a:bodyPr/>
        <a:lstStyle/>
        <a:p>
          <a:endParaRPr lang="ru-RU"/>
        </a:p>
      </dgm:t>
    </dgm:pt>
    <dgm:pt modelId="{775BACBA-B551-4744-8E4D-0F2A32675D1D}" type="sibTrans" cxnId="{B9C59306-464E-4C4B-97A6-D3DFB98D4E00}">
      <dgm:prSet/>
      <dgm:spPr/>
      <dgm:t>
        <a:bodyPr/>
        <a:lstStyle/>
        <a:p>
          <a:endParaRPr lang="ru-RU"/>
        </a:p>
      </dgm:t>
    </dgm:pt>
    <dgm:pt modelId="{0F076BC2-A95B-455D-B57C-E33BAA65B78A}">
      <dgm:prSet phldrT="[Текст]" custT="1">
        <dgm:style>
          <a:lnRef idx="0">
            <a:schemeClr val="accent3"/>
          </a:lnRef>
          <a:fillRef idx="3">
            <a:schemeClr val="accent3"/>
          </a:fillRef>
          <a:effectRef idx="3">
            <a:schemeClr val="accent3"/>
          </a:effectRef>
          <a:fontRef idx="minor">
            <a:schemeClr val="lt1"/>
          </a:fontRef>
        </dgm:style>
      </dgm:prSet>
      <dgm:spPr>
        <a:ln/>
      </dgm:spPr>
      <dgm:t>
        <a:bodyPr/>
        <a:lstStyle/>
        <a:p>
          <a:pPr algn="ctr"/>
          <a:r>
            <a:rPr lang="ru-RU" sz="1200" b="1" dirty="0" smtClean="0">
              <a:latin typeface="+mj-lt"/>
            </a:rPr>
            <a:t>15 132,4 тыс</a:t>
          </a:r>
          <a:r>
            <a:rPr lang="ru-RU" sz="1200" b="1" dirty="0">
              <a:latin typeface="+mj-lt"/>
            </a:rPr>
            <a:t>. </a:t>
          </a:r>
          <a:r>
            <a:rPr lang="ru-RU" sz="1200" b="1" dirty="0" smtClean="0">
              <a:latin typeface="+mj-lt"/>
            </a:rPr>
            <a:t>руб.</a:t>
          </a:r>
          <a:endParaRPr lang="ru-RU" sz="1200" b="1" dirty="0">
            <a:latin typeface="+mj-lt"/>
          </a:endParaRPr>
        </a:p>
      </dgm:t>
    </dgm:pt>
    <dgm:pt modelId="{534FF633-FAE1-4355-850B-3D066F82C0C0}" type="parTrans" cxnId="{30C952CB-665E-4A63-9E1D-62CCEA1BDD9A}">
      <dgm:prSet/>
      <dgm:spPr/>
      <dgm:t>
        <a:bodyPr/>
        <a:lstStyle/>
        <a:p>
          <a:endParaRPr lang="ru-RU"/>
        </a:p>
      </dgm:t>
    </dgm:pt>
    <dgm:pt modelId="{96D562E4-2449-4100-AE7B-20B9241C5A7D}" type="sibTrans" cxnId="{30C952CB-665E-4A63-9E1D-62CCEA1BDD9A}">
      <dgm:prSet/>
      <dgm:spPr/>
      <dgm:t>
        <a:bodyPr/>
        <a:lstStyle/>
        <a:p>
          <a:endParaRPr lang="ru-RU"/>
        </a:p>
      </dgm:t>
    </dgm:pt>
    <dgm:pt modelId="{AFBF439C-19C5-4EFC-B062-B3ACC10A47A6}" type="pres">
      <dgm:prSet presAssocID="{53871819-637E-4AF7-AA5F-0358C5F9BF0D}" presName="diagram" presStyleCnt="0">
        <dgm:presLayoutVars>
          <dgm:dir/>
          <dgm:resizeHandles val="exact"/>
        </dgm:presLayoutVars>
      </dgm:prSet>
      <dgm:spPr/>
      <dgm:t>
        <a:bodyPr/>
        <a:lstStyle/>
        <a:p>
          <a:endParaRPr lang="ru-RU"/>
        </a:p>
      </dgm:t>
    </dgm:pt>
    <dgm:pt modelId="{6DA26723-175D-48D7-B80E-43A2EA1A9E9B}" type="pres">
      <dgm:prSet presAssocID="{0F076BC2-A95B-455D-B57C-E33BAA65B78A}" presName="arrow" presStyleLbl="node1" presStyleIdx="0" presStyleCnt="2" custScaleY="100095" custRadScaleRad="87892" custRadScaleInc="-897">
        <dgm:presLayoutVars>
          <dgm:bulletEnabled val="1"/>
        </dgm:presLayoutVars>
      </dgm:prSet>
      <dgm:spPr/>
      <dgm:t>
        <a:bodyPr/>
        <a:lstStyle/>
        <a:p>
          <a:endParaRPr lang="ru-RU"/>
        </a:p>
      </dgm:t>
    </dgm:pt>
    <dgm:pt modelId="{AF097A6C-ADF6-4340-A34E-C5D685CF0B4A}" type="pres">
      <dgm:prSet presAssocID="{D9EDE8BB-DE50-4FBA-8942-C510F3ADD13B}" presName="arrow" presStyleLbl="node1" presStyleIdx="1" presStyleCnt="2" custRadScaleRad="104941" custRadScaleInc="9719">
        <dgm:presLayoutVars>
          <dgm:bulletEnabled val="1"/>
        </dgm:presLayoutVars>
      </dgm:prSet>
      <dgm:spPr/>
      <dgm:t>
        <a:bodyPr/>
        <a:lstStyle/>
        <a:p>
          <a:endParaRPr lang="ru-RU"/>
        </a:p>
      </dgm:t>
    </dgm:pt>
  </dgm:ptLst>
  <dgm:cxnLst>
    <dgm:cxn modelId="{5970133B-B916-4196-928A-6D56CAF97491}" type="presOf" srcId="{D9EDE8BB-DE50-4FBA-8942-C510F3ADD13B}" destId="{AF097A6C-ADF6-4340-A34E-C5D685CF0B4A}" srcOrd="0" destOrd="0" presId="urn:microsoft.com/office/officeart/2005/8/layout/arrow5"/>
    <dgm:cxn modelId="{8E94D257-A6D9-4365-9F8A-FD688F6921C3}" type="presOf" srcId="{0F076BC2-A95B-455D-B57C-E33BAA65B78A}" destId="{6DA26723-175D-48D7-B80E-43A2EA1A9E9B}" srcOrd="0" destOrd="0" presId="urn:microsoft.com/office/officeart/2005/8/layout/arrow5"/>
    <dgm:cxn modelId="{30C952CB-665E-4A63-9E1D-62CCEA1BDD9A}" srcId="{53871819-637E-4AF7-AA5F-0358C5F9BF0D}" destId="{0F076BC2-A95B-455D-B57C-E33BAA65B78A}" srcOrd="0" destOrd="0" parTransId="{534FF633-FAE1-4355-850B-3D066F82C0C0}" sibTransId="{96D562E4-2449-4100-AE7B-20B9241C5A7D}"/>
    <dgm:cxn modelId="{E06561EF-54BE-41C2-BD9B-9E229B3F82ED}" type="presOf" srcId="{53871819-637E-4AF7-AA5F-0358C5F9BF0D}" destId="{AFBF439C-19C5-4EFC-B062-B3ACC10A47A6}" srcOrd="0" destOrd="0" presId="urn:microsoft.com/office/officeart/2005/8/layout/arrow5"/>
    <dgm:cxn modelId="{B9C59306-464E-4C4B-97A6-D3DFB98D4E00}" srcId="{53871819-637E-4AF7-AA5F-0358C5F9BF0D}" destId="{D9EDE8BB-DE50-4FBA-8942-C510F3ADD13B}" srcOrd="1" destOrd="0" parTransId="{E7EAC63B-3C14-4883-8E8D-03CBAA8D332D}" sibTransId="{775BACBA-B551-4744-8E4D-0F2A32675D1D}"/>
    <dgm:cxn modelId="{F7ADEDC7-EA1A-424B-BDE6-174195F321C9}" type="presParOf" srcId="{AFBF439C-19C5-4EFC-B062-B3ACC10A47A6}" destId="{6DA26723-175D-48D7-B80E-43A2EA1A9E9B}" srcOrd="0" destOrd="0" presId="urn:microsoft.com/office/officeart/2005/8/layout/arrow5"/>
    <dgm:cxn modelId="{6AE41E9C-939B-4FA9-AB6E-F3CA9F34DCD3}" type="presParOf" srcId="{AFBF439C-19C5-4EFC-B062-B3ACC10A47A6}" destId="{AF097A6C-ADF6-4340-A34E-C5D685CF0B4A}"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6B17FB-672A-4BF8-99B4-7F0F276DC70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ru-RU"/>
        </a:p>
      </dgm:t>
    </dgm:pt>
    <dgm:pt modelId="{0C51D382-C8C9-4C02-B572-2017C823F7D9}">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900" b="1" dirty="0">
              <a:solidFill>
                <a:schemeClr val="tx2">
                  <a:lumMod val="50000"/>
                </a:schemeClr>
              </a:solidFill>
              <a:latin typeface="Times New Roman" pitchFamily="18" charset="0"/>
              <a:cs typeface="Times New Roman" pitchFamily="18" charset="0"/>
            </a:rPr>
            <a:t>Дотации бюджетам муниципальных районов</a:t>
          </a:r>
        </a:p>
        <a:p>
          <a:endParaRPr lang="ru-RU" sz="800" b="1" dirty="0">
            <a:solidFill>
              <a:schemeClr val="tx2">
                <a:lumMod val="50000"/>
              </a:schemeClr>
            </a:solidFill>
          </a:endParaRPr>
        </a:p>
        <a:p>
          <a:endParaRPr lang="ru-RU" sz="800" b="1" dirty="0">
            <a:solidFill>
              <a:schemeClr val="tx2">
                <a:lumMod val="50000"/>
              </a:schemeClr>
            </a:solidFill>
          </a:endParaRPr>
        </a:p>
      </dgm:t>
    </dgm:pt>
    <dgm:pt modelId="{70D6576C-3E9E-4261-A23E-5AE0312FC31A}" type="parTrans" cxnId="{76C021F6-A80A-48F8-BAE1-E62D5D66AF6A}">
      <dgm:prSet/>
      <dgm:spPr/>
      <dgm:t>
        <a:bodyPr/>
        <a:lstStyle/>
        <a:p>
          <a:endParaRPr lang="ru-RU"/>
        </a:p>
      </dgm:t>
    </dgm:pt>
    <dgm:pt modelId="{8053E917-BD89-44F9-AF7E-730FE824AFF0}" type="sibTrans" cxnId="{76C021F6-A80A-48F8-BAE1-E62D5D66AF6A}">
      <dgm:prSet/>
      <dgm:spPr/>
      <dgm:t>
        <a:bodyPr/>
        <a:lstStyle/>
        <a:p>
          <a:endParaRPr lang="ru-RU"/>
        </a:p>
      </dgm:t>
    </dgm:pt>
    <dgm:pt modelId="{5DED9EB4-B0D4-4846-964E-61020B2B1A95}">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endParaRPr lang="ru-RU" sz="800" dirty="0"/>
        </a:p>
        <a:p>
          <a:r>
            <a:rPr lang="ru-RU" sz="900" b="1" dirty="0">
              <a:solidFill>
                <a:schemeClr val="tx2">
                  <a:lumMod val="50000"/>
                </a:schemeClr>
              </a:solidFill>
              <a:latin typeface="Times New Roman" pitchFamily="18" charset="0"/>
              <a:cs typeface="Times New Roman" pitchFamily="18" charset="0"/>
            </a:rPr>
            <a:t>Дотация на поддержку мер по </a:t>
          </a:r>
          <a:r>
            <a:rPr lang="ru-RU" sz="850" b="1" dirty="0">
              <a:solidFill>
                <a:schemeClr val="tx2">
                  <a:lumMod val="50000"/>
                </a:schemeClr>
              </a:solidFill>
              <a:latin typeface="Times New Roman" pitchFamily="18" charset="0"/>
              <a:cs typeface="Times New Roman" pitchFamily="18" charset="0"/>
            </a:rPr>
            <a:t>обеспеченности </a:t>
          </a:r>
          <a:r>
            <a:rPr lang="ru-RU" sz="900" b="1" dirty="0">
              <a:solidFill>
                <a:schemeClr val="tx2">
                  <a:lumMod val="50000"/>
                </a:schemeClr>
              </a:solidFill>
              <a:latin typeface="Times New Roman" pitchFamily="18" charset="0"/>
              <a:cs typeface="Times New Roman" pitchFamily="18" charset="0"/>
            </a:rPr>
            <a:t>сбалансированности бюджета</a:t>
          </a:r>
        </a:p>
      </dgm:t>
    </dgm:pt>
    <dgm:pt modelId="{0572894B-611A-4688-B450-F19C7E3B946A}" type="parTrans" cxnId="{C4E5734D-8118-4233-9ACF-3587C99A7D07}">
      <dgm:prSet/>
      <dgm:spPr/>
      <dgm:t>
        <a:bodyPr/>
        <a:lstStyle/>
        <a:p>
          <a:endParaRPr lang="ru-RU"/>
        </a:p>
      </dgm:t>
    </dgm:pt>
    <dgm:pt modelId="{44F8549D-4C81-4F48-9D06-AB37E2E82BD8}" type="sibTrans" cxnId="{C4E5734D-8118-4233-9ACF-3587C99A7D07}">
      <dgm:prSet/>
      <dgm:spPr/>
      <dgm:t>
        <a:bodyPr/>
        <a:lstStyle/>
        <a:p>
          <a:endParaRPr lang="ru-RU"/>
        </a:p>
      </dgm:t>
    </dgm:pt>
    <dgm:pt modelId="{7E79E789-722A-4A7B-B597-1DEC6598B5F3}">
      <dgm:prSet phldrT="[Текст]"/>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b="1" dirty="0">
              <a:latin typeface="Times New Roman" pitchFamily="18" charset="0"/>
              <a:cs typeface="Times New Roman" pitchFamily="18" charset="0"/>
            </a:rPr>
            <a:t>0</a:t>
          </a:r>
        </a:p>
      </dgm:t>
    </dgm:pt>
    <dgm:pt modelId="{E1633D6E-C40C-45FC-857E-3E98C756F270}" type="parTrans" cxnId="{5FFDB159-3EE4-4BDA-BFB3-5F61FE3FDEE5}">
      <dgm:prSet/>
      <dgm:spPr/>
      <dgm:t>
        <a:bodyPr/>
        <a:lstStyle/>
        <a:p>
          <a:endParaRPr lang="ru-RU"/>
        </a:p>
      </dgm:t>
    </dgm:pt>
    <dgm:pt modelId="{C1CAFD92-9C81-453F-BFB0-DE086DD2A1F8}" type="sibTrans" cxnId="{5FFDB159-3EE4-4BDA-BFB3-5F61FE3FDEE5}">
      <dgm:prSet/>
      <dgm:spPr/>
      <dgm:t>
        <a:bodyPr/>
        <a:lstStyle/>
        <a:p>
          <a:endParaRPr lang="ru-RU"/>
        </a:p>
      </dgm:t>
    </dgm:pt>
    <dgm:pt modelId="{96283FDC-D82A-4664-8517-C2046F406DB5}">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pPr defTabSz="355600">
            <a:lnSpc>
              <a:spcPct val="90000"/>
            </a:lnSpc>
            <a:spcBef>
              <a:spcPct val="0"/>
            </a:spcBef>
            <a:spcAft>
              <a:spcPct val="35000"/>
            </a:spcAft>
          </a:pPr>
          <a:endParaRPr lang="ru-RU" sz="800" b="1" dirty="0">
            <a:solidFill>
              <a:schemeClr val="tx2">
                <a:lumMod val="50000"/>
              </a:schemeClr>
            </a:solidFill>
          </a:endParaRPr>
        </a:p>
        <a:p>
          <a:pPr marL="0" marR="0" indent="0" defTabSz="355600" eaLnBrk="1" fontAlgn="auto" latinLnBrk="0" hangingPunct="1">
            <a:lnSpc>
              <a:spcPct val="90000"/>
            </a:lnSpc>
            <a:spcBef>
              <a:spcPct val="0"/>
            </a:spcBef>
            <a:spcAft>
              <a:spcPct val="35000"/>
            </a:spcAft>
            <a:buClrTx/>
            <a:buSzTx/>
            <a:buFontTx/>
            <a:buNone/>
            <a:tabLst/>
            <a:defRPr/>
          </a:pPr>
          <a:r>
            <a:rPr lang="ru-RU" sz="900" b="1" dirty="0">
              <a:solidFill>
                <a:schemeClr val="tx2">
                  <a:lumMod val="50000"/>
                </a:schemeClr>
              </a:solidFill>
              <a:latin typeface="Times New Roman" pitchFamily="18" charset="0"/>
              <a:cs typeface="Times New Roman" pitchFamily="18" charset="0"/>
            </a:rPr>
            <a:t>Субсидии бюджетам муниципальных районов </a:t>
          </a:r>
        </a:p>
        <a:p>
          <a:pPr defTabSz="355600">
            <a:lnSpc>
              <a:spcPct val="90000"/>
            </a:lnSpc>
            <a:spcBef>
              <a:spcPct val="0"/>
            </a:spcBef>
            <a:spcAft>
              <a:spcPct val="35000"/>
            </a:spcAft>
          </a:pPr>
          <a:endParaRPr lang="ru-RU" sz="800" b="1" dirty="0">
            <a:solidFill>
              <a:schemeClr val="tx2">
                <a:lumMod val="50000"/>
              </a:schemeClr>
            </a:solidFill>
          </a:endParaRPr>
        </a:p>
      </dgm:t>
    </dgm:pt>
    <dgm:pt modelId="{6349086E-1979-4EB2-B44B-6DE6426C0367}" type="parTrans" cxnId="{AFA9A36E-1102-4E19-9EBA-D0817870C50A}">
      <dgm:prSet/>
      <dgm:spPr/>
      <dgm:t>
        <a:bodyPr/>
        <a:lstStyle/>
        <a:p>
          <a:endParaRPr lang="ru-RU"/>
        </a:p>
      </dgm:t>
    </dgm:pt>
    <dgm:pt modelId="{87460BDE-01C0-4F14-845D-7A19EC480AAF}" type="sibTrans" cxnId="{AFA9A36E-1102-4E19-9EBA-D0817870C50A}">
      <dgm:prSet/>
      <dgm:spPr/>
      <dgm:t>
        <a:bodyPr/>
        <a:lstStyle/>
        <a:p>
          <a:endParaRPr lang="ru-RU"/>
        </a:p>
      </dgm:t>
    </dgm:pt>
    <dgm:pt modelId="{AFE1ED9C-4875-4EE7-84DC-25FC1832C8B4}">
      <dgm:prSet phldrT="[Текст]"/>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dirty="0">
              <a:latin typeface="Times New Roman" pitchFamily="18" charset="0"/>
              <a:cs typeface="Times New Roman" pitchFamily="18" charset="0"/>
            </a:rPr>
            <a:t>48032,7</a:t>
          </a:r>
        </a:p>
      </dgm:t>
    </dgm:pt>
    <dgm:pt modelId="{A0434CD8-B4C1-40A5-9220-519DDC848D1D}" type="parTrans" cxnId="{2E5CD74F-700F-4495-9E69-541FD2DDB4EF}">
      <dgm:prSet/>
      <dgm:spPr/>
      <dgm:t>
        <a:bodyPr/>
        <a:lstStyle/>
        <a:p>
          <a:endParaRPr lang="ru-RU"/>
        </a:p>
      </dgm:t>
    </dgm:pt>
    <dgm:pt modelId="{C3B203B7-1AC8-4844-BAB7-1571EDA05F84}" type="sibTrans" cxnId="{2E5CD74F-700F-4495-9E69-541FD2DDB4EF}">
      <dgm:prSet/>
      <dgm:spPr/>
      <dgm:t>
        <a:bodyPr/>
        <a:lstStyle/>
        <a:p>
          <a:endParaRPr lang="ru-RU"/>
        </a:p>
      </dgm:t>
    </dgm:pt>
    <dgm:pt modelId="{73DBCC85-AD5E-43BD-8D88-C29595B38F57}">
      <dgm:prSet phldrT="[Текст]" phldr="1"/>
      <dgm:spPr/>
      <dgm:t>
        <a:bodyPr/>
        <a:lstStyle/>
        <a:p>
          <a:endParaRPr lang="ru-RU"/>
        </a:p>
      </dgm:t>
    </dgm:pt>
    <dgm:pt modelId="{82FB9D66-1BCA-495A-87CE-C01A8255B45A}" type="parTrans" cxnId="{7014E777-02AB-4652-BE25-910DC9ABD3CB}">
      <dgm:prSet/>
      <dgm:spPr/>
      <dgm:t>
        <a:bodyPr/>
        <a:lstStyle/>
        <a:p>
          <a:endParaRPr lang="ru-RU"/>
        </a:p>
      </dgm:t>
    </dgm:pt>
    <dgm:pt modelId="{29BEAE25-DE21-4151-8192-97828F72D962}" type="sibTrans" cxnId="{7014E777-02AB-4652-BE25-910DC9ABD3CB}">
      <dgm:prSet/>
      <dgm:spPr/>
      <dgm:t>
        <a:bodyPr/>
        <a:lstStyle/>
        <a:p>
          <a:endParaRPr lang="ru-RU"/>
        </a:p>
      </dgm:t>
    </dgm:pt>
    <dgm:pt modelId="{A8E58E3F-2476-4059-AA85-30AC398162EA}">
      <dgm:prSet phldrT="[Текст]" phldr="1"/>
      <dgm:spPr/>
      <dgm:t>
        <a:bodyPr/>
        <a:lstStyle/>
        <a:p>
          <a:endParaRPr lang="ru-RU"/>
        </a:p>
      </dgm:t>
    </dgm:pt>
    <dgm:pt modelId="{6C9E3562-2362-407C-87A1-E96864476DB3}" type="parTrans" cxnId="{D1074AAA-4398-4E46-AADB-8E715A0A85BB}">
      <dgm:prSet/>
      <dgm:spPr/>
      <dgm:t>
        <a:bodyPr/>
        <a:lstStyle/>
        <a:p>
          <a:endParaRPr lang="ru-RU"/>
        </a:p>
      </dgm:t>
    </dgm:pt>
    <dgm:pt modelId="{E2837E65-9A07-4C3E-BD6C-A2C77BF417CD}" type="sibTrans" cxnId="{D1074AAA-4398-4E46-AADB-8E715A0A85BB}">
      <dgm:prSet/>
      <dgm:spPr/>
      <dgm:t>
        <a:bodyPr/>
        <a:lstStyle/>
        <a:p>
          <a:endParaRPr lang="ru-RU"/>
        </a:p>
      </dgm:t>
    </dgm:pt>
    <dgm:pt modelId="{2CEFE1C0-06C1-45F4-985A-0740198A46D0}">
      <dgm:prSet/>
      <dgm:spPr/>
      <dgm:t>
        <a:bodyPr/>
        <a:lstStyle/>
        <a:p>
          <a:endParaRPr lang="ru-RU"/>
        </a:p>
      </dgm:t>
    </dgm:pt>
    <dgm:pt modelId="{CCBAA53F-C39E-4512-839C-A58D5670697E}" type="parTrans" cxnId="{F35E34FD-2FBF-4A23-828A-65E01568F921}">
      <dgm:prSet/>
      <dgm:spPr/>
      <dgm:t>
        <a:bodyPr/>
        <a:lstStyle/>
        <a:p>
          <a:endParaRPr lang="ru-RU"/>
        </a:p>
      </dgm:t>
    </dgm:pt>
    <dgm:pt modelId="{9387863A-1BEB-4AFB-908A-4C078BD608E0}" type="sibTrans" cxnId="{F35E34FD-2FBF-4A23-828A-65E01568F921}">
      <dgm:prSet/>
      <dgm:spPr/>
      <dgm:t>
        <a:bodyPr/>
        <a:lstStyle/>
        <a:p>
          <a:endParaRPr lang="ru-RU"/>
        </a:p>
      </dgm:t>
    </dgm:pt>
    <dgm:pt modelId="{F51AB1B9-88FF-4C18-A1BC-CDDC88F6DC46}">
      <dgm:prSet/>
      <dgm:spPr/>
      <dgm:t>
        <a:bodyPr/>
        <a:lstStyle/>
        <a:p>
          <a:endParaRPr lang="ru-RU"/>
        </a:p>
      </dgm:t>
    </dgm:pt>
    <dgm:pt modelId="{802122C7-1637-4401-A40C-16AC474D436E}" type="parTrans" cxnId="{5251FF14-B27B-43A2-8B02-D0E682678C40}">
      <dgm:prSet/>
      <dgm:spPr/>
      <dgm:t>
        <a:bodyPr/>
        <a:lstStyle/>
        <a:p>
          <a:endParaRPr lang="ru-RU"/>
        </a:p>
      </dgm:t>
    </dgm:pt>
    <dgm:pt modelId="{2E93E33F-51E9-444C-B5D3-B3567AEA30FB}" type="sibTrans" cxnId="{5251FF14-B27B-43A2-8B02-D0E682678C40}">
      <dgm:prSet/>
      <dgm:spPr/>
      <dgm:t>
        <a:bodyPr/>
        <a:lstStyle/>
        <a:p>
          <a:endParaRPr lang="ru-RU"/>
        </a:p>
      </dgm:t>
    </dgm:pt>
    <dgm:pt modelId="{2D808305-CBAB-4FF0-91B7-2B663665B1BD}">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900" b="1" dirty="0">
              <a:solidFill>
                <a:schemeClr val="tx2">
                  <a:lumMod val="50000"/>
                </a:schemeClr>
              </a:solidFill>
              <a:latin typeface="Times New Roman" pitchFamily="18" charset="0"/>
              <a:cs typeface="Times New Roman" pitchFamily="18" charset="0"/>
            </a:rPr>
            <a:t>Субвенции бюджетам муниципальных районов</a:t>
          </a:r>
        </a:p>
        <a:p>
          <a:endParaRPr lang="ru-RU" sz="800" b="1" dirty="0">
            <a:solidFill>
              <a:schemeClr val="tx2">
                <a:lumMod val="50000"/>
              </a:schemeClr>
            </a:solidFill>
          </a:endParaRPr>
        </a:p>
        <a:p>
          <a:r>
            <a:rPr lang="ru-RU" sz="800" b="1" dirty="0">
              <a:solidFill>
                <a:schemeClr val="tx2">
                  <a:lumMod val="50000"/>
                </a:schemeClr>
              </a:solidFill>
            </a:rPr>
            <a:t> </a:t>
          </a:r>
        </a:p>
      </dgm:t>
    </dgm:pt>
    <dgm:pt modelId="{1A67EFDB-F993-4B4F-816D-A9CD6AF3F11F}" type="sibTrans" cxnId="{4976AA53-9839-4E3F-AA79-E329CD2B5E6D}">
      <dgm:prSet/>
      <dgm:spPr/>
      <dgm:t>
        <a:bodyPr/>
        <a:lstStyle/>
        <a:p>
          <a:endParaRPr lang="ru-RU"/>
        </a:p>
      </dgm:t>
    </dgm:pt>
    <dgm:pt modelId="{86338758-BA5B-4129-A726-E6F727AF4861}" type="parTrans" cxnId="{4976AA53-9839-4E3F-AA79-E329CD2B5E6D}">
      <dgm:prSet/>
      <dgm:spPr/>
      <dgm:t>
        <a:bodyPr/>
        <a:lstStyle/>
        <a:p>
          <a:endParaRPr lang="ru-RU"/>
        </a:p>
      </dgm:t>
    </dgm:pt>
    <dgm:pt modelId="{C4D2AC36-6FF2-4903-89C7-5E54F489775D}">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sz="1000" dirty="0">
              <a:latin typeface="Times New Roman" pitchFamily="18" charset="0"/>
              <a:cs typeface="Times New Roman" pitchFamily="18" charset="0"/>
            </a:rPr>
            <a:t>15190,9</a:t>
          </a:r>
        </a:p>
      </dgm:t>
    </dgm:pt>
    <dgm:pt modelId="{947170A2-7283-419C-A6D2-3089A3ACAF0E}" type="sibTrans" cxnId="{EE601894-CF0D-4DD8-BD56-4FC34A21C55D}">
      <dgm:prSet/>
      <dgm:spPr/>
      <dgm:t>
        <a:bodyPr/>
        <a:lstStyle/>
        <a:p>
          <a:endParaRPr lang="ru-RU"/>
        </a:p>
      </dgm:t>
    </dgm:pt>
    <dgm:pt modelId="{80FC09CE-06D7-4435-9731-90BF6BFC1671}" type="parTrans" cxnId="{EE601894-CF0D-4DD8-BD56-4FC34A21C55D}">
      <dgm:prSet/>
      <dgm:spPr/>
      <dgm:t>
        <a:bodyPr/>
        <a:lstStyle/>
        <a:p>
          <a:endParaRPr lang="ru-RU"/>
        </a:p>
      </dgm:t>
    </dgm:pt>
    <dgm:pt modelId="{B9BBAB0E-FE3E-496C-9712-45AEC762FEE0}">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sz="1000" dirty="0">
              <a:latin typeface="Times New Roman" pitchFamily="18" charset="0"/>
              <a:cs typeface="Times New Roman" pitchFamily="18" charset="0"/>
            </a:rPr>
            <a:t>903399,8</a:t>
          </a:r>
        </a:p>
      </dgm:t>
    </dgm:pt>
    <dgm:pt modelId="{0DF862C3-9971-47B7-A2AE-1A5D57027DD2}" type="sibTrans" cxnId="{D17CB892-81F0-4834-8889-CC4EC0156CD7}">
      <dgm:prSet/>
      <dgm:spPr/>
      <dgm:t>
        <a:bodyPr/>
        <a:lstStyle/>
        <a:p>
          <a:endParaRPr lang="ru-RU"/>
        </a:p>
      </dgm:t>
    </dgm:pt>
    <dgm:pt modelId="{A987530E-06A1-4359-9AB8-26F4A4AE6595}" type="parTrans" cxnId="{D17CB892-81F0-4834-8889-CC4EC0156CD7}">
      <dgm:prSet/>
      <dgm:spPr/>
      <dgm:t>
        <a:bodyPr/>
        <a:lstStyle/>
        <a:p>
          <a:endParaRPr lang="ru-RU"/>
        </a:p>
      </dgm:t>
    </dgm:pt>
    <dgm:pt modelId="{913589A1-477E-4D39-8A6A-EFEAC19CD9E0}">
      <dgm:prSet/>
      <dgm:spPr/>
      <dgm:t>
        <a:bodyPr/>
        <a:lstStyle/>
        <a:p>
          <a:endParaRPr lang="ru-RU" dirty="0"/>
        </a:p>
      </dgm:t>
    </dgm:pt>
    <dgm:pt modelId="{6B49F6D1-CDF4-4380-B311-6753B639932F}" type="parTrans" cxnId="{ED40C034-2531-4809-8136-0E6B66415D4F}">
      <dgm:prSet/>
      <dgm:spPr/>
      <dgm:t>
        <a:bodyPr/>
        <a:lstStyle/>
        <a:p>
          <a:endParaRPr lang="ru-RU"/>
        </a:p>
      </dgm:t>
    </dgm:pt>
    <dgm:pt modelId="{B982209C-9662-456D-A9E5-E0AC6A8BD403}" type="sibTrans" cxnId="{ED40C034-2531-4809-8136-0E6B66415D4F}">
      <dgm:prSet/>
      <dgm:spPr/>
      <dgm:t>
        <a:bodyPr/>
        <a:lstStyle/>
        <a:p>
          <a:endParaRPr lang="ru-RU"/>
        </a:p>
      </dgm:t>
    </dgm:pt>
    <dgm:pt modelId="{10FAA059-AEE5-4C3A-933F-619393E60EC7}">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ru-RU" sz="1000" dirty="0">
            <a:latin typeface="Times New Roman" pitchFamily="18" charset="0"/>
            <a:cs typeface="Times New Roman" pitchFamily="18" charset="0"/>
          </a:endParaRPr>
        </a:p>
      </dgm:t>
    </dgm:pt>
    <dgm:pt modelId="{C5E06F1B-816D-4E7C-B947-F5DFE407DA1D}" type="parTrans" cxnId="{A6277086-0861-4DEE-ADB7-F3403D637BD1}">
      <dgm:prSet/>
      <dgm:spPr/>
      <dgm:t>
        <a:bodyPr/>
        <a:lstStyle/>
        <a:p>
          <a:endParaRPr lang="ru-RU"/>
        </a:p>
      </dgm:t>
    </dgm:pt>
    <dgm:pt modelId="{6643FFCE-A993-4F25-B84C-C3690F05673E}" type="sibTrans" cxnId="{A6277086-0861-4DEE-ADB7-F3403D637BD1}">
      <dgm:prSet/>
      <dgm:spPr/>
      <dgm:t>
        <a:bodyPr/>
        <a:lstStyle/>
        <a:p>
          <a:endParaRPr lang="ru-RU"/>
        </a:p>
      </dgm:t>
    </dgm:pt>
    <dgm:pt modelId="{A47C8737-4CCB-4272-839B-F8D7ECE10D00}" type="pres">
      <dgm:prSet presAssocID="{C46B17FB-672A-4BF8-99B4-7F0F276DC707}" presName="cycleMatrixDiagram" presStyleCnt="0">
        <dgm:presLayoutVars>
          <dgm:chMax val="1"/>
          <dgm:dir/>
          <dgm:animLvl val="lvl"/>
          <dgm:resizeHandles val="exact"/>
        </dgm:presLayoutVars>
      </dgm:prSet>
      <dgm:spPr/>
      <dgm:t>
        <a:bodyPr/>
        <a:lstStyle/>
        <a:p>
          <a:endParaRPr lang="ru-RU"/>
        </a:p>
      </dgm:t>
    </dgm:pt>
    <dgm:pt modelId="{36A93B29-6D41-472E-8758-B89E65106664}" type="pres">
      <dgm:prSet presAssocID="{C46B17FB-672A-4BF8-99B4-7F0F276DC707}" presName="children" presStyleCnt="0"/>
      <dgm:spPr/>
    </dgm:pt>
    <dgm:pt modelId="{436DA642-D3E0-4D08-A4B8-2D19F4524B0B}" type="pres">
      <dgm:prSet presAssocID="{C46B17FB-672A-4BF8-99B4-7F0F276DC707}" presName="child1group" presStyleCnt="0"/>
      <dgm:spPr/>
    </dgm:pt>
    <dgm:pt modelId="{E071EE50-E816-47D8-BFB8-53FC9AF3E30B}" type="pres">
      <dgm:prSet presAssocID="{C46B17FB-672A-4BF8-99B4-7F0F276DC707}" presName="child1" presStyleLbl="bgAcc1" presStyleIdx="0" presStyleCnt="4" custScaleY="40337" custLinFactNeighborX="-19028" custLinFactNeighborY="22252"/>
      <dgm:spPr/>
      <dgm:t>
        <a:bodyPr/>
        <a:lstStyle/>
        <a:p>
          <a:endParaRPr lang="ru-RU"/>
        </a:p>
      </dgm:t>
    </dgm:pt>
    <dgm:pt modelId="{F6CC0E11-7D5B-41AA-86ED-2B0CFBBAF137}" type="pres">
      <dgm:prSet presAssocID="{C46B17FB-672A-4BF8-99B4-7F0F276DC707}" presName="child1Text" presStyleLbl="bgAcc1" presStyleIdx="0" presStyleCnt="4">
        <dgm:presLayoutVars>
          <dgm:bulletEnabled val="1"/>
        </dgm:presLayoutVars>
      </dgm:prSet>
      <dgm:spPr/>
      <dgm:t>
        <a:bodyPr/>
        <a:lstStyle/>
        <a:p>
          <a:endParaRPr lang="ru-RU"/>
        </a:p>
      </dgm:t>
    </dgm:pt>
    <dgm:pt modelId="{0828E914-0D58-47B0-BD53-0A45AA08297E}" type="pres">
      <dgm:prSet presAssocID="{C46B17FB-672A-4BF8-99B4-7F0F276DC707}" presName="child2group" presStyleCnt="0"/>
      <dgm:spPr/>
    </dgm:pt>
    <dgm:pt modelId="{56006357-3AC8-43F6-BC15-2922AC0CCAC2}" type="pres">
      <dgm:prSet presAssocID="{C46B17FB-672A-4BF8-99B4-7F0F276DC707}" presName="child2" presStyleLbl="bgAcc1" presStyleIdx="1" presStyleCnt="4" custScaleY="41555" custLinFactNeighborX="30274" custLinFactNeighborY="22861"/>
      <dgm:spPr/>
      <dgm:t>
        <a:bodyPr/>
        <a:lstStyle/>
        <a:p>
          <a:endParaRPr lang="ru-RU"/>
        </a:p>
      </dgm:t>
    </dgm:pt>
    <dgm:pt modelId="{3F841474-A79B-48EC-AB2E-C29578A58A00}" type="pres">
      <dgm:prSet presAssocID="{C46B17FB-672A-4BF8-99B4-7F0F276DC707}" presName="child2Text" presStyleLbl="bgAcc1" presStyleIdx="1" presStyleCnt="4">
        <dgm:presLayoutVars>
          <dgm:bulletEnabled val="1"/>
        </dgm:presLayoutVars>
      </dgm:prSet>
      <dgm:spPr/>
      <dgm:t>
        <a:bodyPr/>
        <a:lstStyle/>
        <a:p>
          <a:endParaRPr lang="ru-RU"/>
        </a:p>
      </dgm:t>
    </dgm:pt>
    <dgm:pt modelId="{16E947E5-DF0F-42C2-8C5A-64EA8C5C047B}" type="pres">
      <dgm:prSet presAssocID="{C46B17FB-672A-4BF8-99B4-7F0F276DC707}" presName="child3group" presStyleCnt="0"/>
      <dgm:spPr/>
    </dgm:pt>
    <dgm:pt modelId="{EA045F78-BF53-4ECC-A99A-8AB63239132F}" type="pres">
      <dgm:prSet presAssocID="{C46B17FB-672A-4BF8-99B4-7F0F276DC707}" presName="child3" presStyleLbl="bgAcc1" presStyleIdx="2" presStyleCnt="4" custScaleY="41793" custLinFactNeighborX="27544" custLinFactNeighborY="-33270"/>
      <dgm:spPr/>
      <dgm:t>
        <a:bodyPr/>
        <a:lstStyle/>
        <a:p>
          <a:endParaRPr lang="ru-RU"/>
        </a:p>
      </dgm:t>
    </dgm:pt>
    <dgm:pt modelId="{FFF4C3C0-A947-4AF5-B451-BFCFA6DCEF31}" type="pres">
      <dgm:prSet presAssocID="{C46B17FB-672A-4BF8-99B4-7F0F276DC707}" presName="child3Text" presStyleLbl="bgAcc1" presStyleIdx="2" presStyleCnt="4">
        <dgm:presLayoutVars>
          <dgm:bulletEnabled val="1"/>
        </dgm:presLayoutVars>
      </dgm:prSet>
      <dgm:spPr/>
      <dgm:t>
        <a:bodyPr/>
        <a:lstStyle/>
        <a:p>
          <a:endParaRPr lang="ru-RU"/>
        </a:p>
      </dgm:t>
    </dgm:pt>
    <dgm:pt modelId="{F935B475-CCB1-43FE-8642-C1724D0098F1}" type="pres">
      <dgm:prSet presAssocID="{C46B17FB-672A-4BF8-99B4-7F0F276DC707}" presName="child4group" presStyleCnt="0"/>
      <dgm:spPr/>
    </dgm:pt>
    <dgm:pt modelId="{01D99C76-3D74-4AB2-A6D6-77C98B9B085B}" type="pres">
      <dgm:prSet presAssocID="{C46B17FB-672A-4BF8-99B4-7F0F276DC707}" presName="child4" presStyleLbl="bgAcc1" presStyleIdx="3" presStyleCnt="4" custScaleY="41793" custLinFactNeighborX="-36283" custLinFactNeighborY="-50631"/>
      <dgm:spPr/>
      <dgm:t>
        <a:bodyPr/>
        <a:lstStyle/>
        <a:p>
          <a:endParaRPr lang="ru-RU"/>
        </a:p>
      </dgm:t>
    </dgm:pt>
    <dgm:pt modelId="{27C4917C-6D19-4EDF-A9EB-4FC5EB8E8902}" type="pres">
      <dgm:prSet presAssocID="{C46B17FB-672A-4BF8-99B4-7F0F276DC707}" presName="child4Text" presStyleLbl="bgAcc1" presStyleIdx="3" presStyleCnt="4">
        <dgm:presLayoutVars>
          <dgm:bulletEnabled val="1"/>
        </dgm:presLayoutVars>
      </dgm:prSet>
      <dgm:spPr/>
      <dgm:t>
        <a:bodyPr/>
        <a:lstStyle/>
        <a:p>
          <a:endParaRPr lang="ru-RU"/>
        </a:p>
      </dgm:t>
    </dgm:pt>
    <dgm:pt modelId="{E7A746B3-CC16-4BF3-AD14-E72482FA7D6A}" type="pres">
      <dgm:prSet presAssocID="{C46B17FB-672A-4BF8-99B4-7F0F276DC707}" presName="childPlaceholder" presStyleCnt="0"/>
      <dgm:spPr/>
    </dgm:pt>
    <dgm:pt modelId="{7B31E2CC-0F75-480F-B86E-EC94EF58781C}" type="pres">
      <dgm:prSet presAssocID="{C46B17FB-672A-4BF8-99B4-7F0F276DC707}" presName="circle" presStyleCnt="0"/>
      <dgm:spPr/>
    </dgm:pt>
    <dgm:pt modelId="{09E6304D-DB05-4555-8C78-113027486DC9}" type="pres">
      <dgm:prSet presAssocID="{C46B17FB-672A-4BF8-99B4-7F0F276DC707}" presName="quadrant1" presStyleLbl="node1" presStyleIdx="0" presStyleCnt="4" custScaleX="116566" custScaleY="105263" custLinFactNeighborX="903" custLinFactNeighborY="-4117">
        <dgm:presLayoutVars>
          <dgm:chMax val="1"/>
          <dgm:bulletEnabled val="1"/>
        </dgm:presLayoutVars>
      </dgm:prSet>
      <dgm:spPr/>
      <dgm:t>
        <a:bodyPr/>
        <a:lstStyle/>
        <a:p>
          <a:endParaRPr lang="ru-RU"/>
        </a:p>
      </dgm:t>
    </dgm:pt>
    <dgm:pt modelId="{45924C6E-AEAB-4A6D-A847-660C8159865B}" type="pres">
      <dgm:prSet presAssocID="{C46B17FB-672A-4BF8-99B4-7F0F276DC707}" presName="quadrant2" presStyleLbl="node1" presStyleIdx="1" presStyleCnt="4" custScaleX="110216" custScaleY="104845" custLinFactNeighborX="9675" custLinFactNeighborY="-4326">
        <dgm:presLayoutVars>
          <dgm:chMax val="1"/>
          <dgm:bulletEnabled val="1"/>
        </dgm:presLayoutVars>
      </dgm:prSet>
      <dgm:spPr/>
      <dgm:t>
        <a:bodyPr/>
        <a:lstStyle/>
        <a:p>
          <a:endParaRPr lang="ru-RU"/>
        </a:p>
      </dgm:t>
    </dgm:pt>
    <dgm:pt modelId="{ED88EEAF-CC27-4DBA-B58C-FD3B504F00B3}" type="pres">
      <dgm:prSet presAssocID="{C46B17FB-672A-4BF8-99B4-7F0F276DC707}" presName="quadrant3" presStyleLbl="node1" presStyleIdx="2" presStyleCnt="4" custScaleX="112082" custScaleY="102320" custLinFactNeighborX="708" custLinFactNeighborY="5266">
        <dgm:presLayoutVars>
          <dgm:chMax val="1"/>
          <dgm:bulletEnabled val="1"/>
        </dgm:presLayoutVars>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endParaRPr lang="ru-RU"/>
        </a:p>
      </dgm:t>
    </dgm:pt>
    <dgm:pt modelId="{BF9102C1-0302-45D4-9C84-9C15E6E71EAB}" type="pres">
      <dgm:prSet presAssocID="{C46B17FB-672A-4BF8-99B4-7F0F276DC707}" presName="quadrant4" presStyleLbl="node1" presStyleIdx="3" presStyleCnt="4" custScaleX="107291" custScaleY="102202" custLinFactNeighborX="-3103" custLinFactNeighborY="4598">
        <dgm:presLayoutVars>
          <dgm:chMax val="1"/>
          <dgm:bulletEnabled val="1"/>
        </dgm:presLayoutVars>
      </dgm:prSet>
      <dgm:spPr/>
      <dgm:t>
        <a:bodyPr/>
        <a:lstStyle/>
        <a:p>
          <a:endParaRPr lang="ru-RU"/>
        </a:p>
      </dgm:t>
    </dgm:pt>
    <dgm:pt modelId="{03A689B3-CEE0-4487-A19B-BFF0965355E4}" type="pres">
      <dgm:prSet presAssocID="{C46B17FB-672A-4BF8-99B4-7F0F276DC707}" presName="quadrantPlaceholder" presStyleCnt="0"/>
      <dgm:spPr/>
    </dgm:pt>
    <dgm:pt modelId="{748476DB-584C-4311-A004-CDEC5B12EB9F}" type="pres">
      <dgm:prSet presAssocID="{C46B17FB-672A-4BF8-99B4-7F0F276DC707}" presName="center1" presStyleLbl="fgShp" presStyleIdx="0" presStyleCnt="2" custAng="234552" custFlipVert="1" custScaleY="38462"/>
      <dgm:spPr/>
    </dgm:pt>
    <dgm:pt modelId="{0810E778-9CD7-4472-A6D2-0F2D318D302F}" type="pres">
      <dgm:prSet presAssocID="{C46B17FB-672A-4BF8-99B4-7F0F276DC707}" presName="center2" presStyleLbl="fgShp" presStyleIdx="1" presStyleCnt="2" custFlipVert="0" custFlipHor="1" custScaleX="185805" custScaleY="13567"/>
      <dgm:spPr/>
    </dgm:pt>
  </dgm:ptLst>
  <dgm:cxnLst>
    <dgm:cxn modelId="{EE601894-CF0D-4DD8-BD56-4FC34A21C55D}" srcId="{0C51D382-C8C9-4C02-B572-2017C823F7D9}" destId="{C4D2AC36-6FF2-4903-89C7-5E54F489775D}" srcOrd="0" destOrd="0" parTransId="{80FC09CE-06D7-4435-9731-90BF6BFC1671}" sibTransId="{947170A2-7283-419C-A6D2-3089A3ACAF0E}"/>
    <dgm:cxn modelId="{3BFE5EA0-4DBA-4677-9DB8-6ECA28B33DD5}" type="presOf" srcId="{C4D2AC36-6FF2-4903-89C7-5E54F489775D}" destId="{E071EE50-E816-47D8-BFB8-53FC9AF3E30B}" srcOrd="0" destOrd="0" presId="urn:microsoft.com/office/officeart/2005/8/layout/cycle4"/>
    <dgm:cxn modelId="{C5B55A4A-823B-4641-9303-6910005C0151}" type="presOf" srcId="{5DED9EB4-B0D4-4846-964E-61020B2B1A95}" destId="{ED88EEAF-CC27-4DBA-B58C-FD3B504F00B3}" srcOrd="0" destOrd="0" presId="urn:microsoft.com/office/officeart/2005/8/layout/cycle4"/>
    <dgm:cxn modelId="{5251FF14-B27B-43A2-8B02-D0E682678C40}" srcId="{C46B17FB-672A-4BF8-99B4-7F0F276DC707}" destId="{F51AB1B9-88FF-4C18-A1BC-CDDC88F6DC46}" srcOrd="4" destOrd="0" parTransId="{802122C7-1637-4401-A40C-16AC474D436E}" sibTransId="{2E93E33F-51E9-444C-B5D3-B3567AEA30FB}"/>
    <dgm:cxn modelId="{8132E854-9130-43A5-A696-87D32B81C518}" type="presOf" srcId="{10FAA059-AEE5-4C3A-933F-619393E60EC7}" destId="{3F841474-A79B-48EC-AB2E-C29578A58A00}" srcOrd="1" destOrd="1" presId="urn:microsoft.com/office/officeart/2005/8/layout/cycle4"/>
    <dgm:cxn modelId="{FDE88363-8FA5-4C5B-AB24-FD08A9B24B11}" type="presOf" srcId="{AFE1ED9C-4875-4EE7-84DC-25FC1832C8B4}" destId="{01D99C76-3D74-4AB2-A6D6-77C98B9B085B}" srcOrd="0" destOrd="0" presId="urn:microsoft.com/office/officeart/2005/8/layout/cycle4"/>
    <dgm:cxn modelId="{D1074AAA-4398-4E46-AADB-8E715A0A85BB}" srcId="{C46B17FB-672A-4BF8-99B4-7F0F276DC707}" destId="{A8E58E3F-2476-4059-AA85-30AC398162EA}" srcOrd="8" destOrd="0" parTransId="{6C9E3562-2362-407C-87A1-E96864476DB3}" sibTransId="{E2837E65-9A07-4C3E-BD6C-A2C77BF417CD}"/>
    <dgm:cxn modelId="{ED40C034-2531-4809-8136-0E6B66415D4F}" srcId="{C46B17FB-672A-4BF8-99B4-7F0F276DC707}" destId="{913589A1-477E-4D39-8A6A-EFEAC19CD9E0}" srcOrd="5" destOrd="0" parTransId="{6B49F6D1-CDF4-4380-B311-6753B639932F}" sibTransId="{B982209C-9662-456D-A9E5-E0AC6A8BD403}"/>
    <dgm:cxn modelId="{9789C1A3-1941-4C58-ADEE-BE8E39EA0145}" type="presOf" srcId="{7E79E789-722A-4A7B-B597-1DEC6598B5F3}" destId="{FFF4C3C0-A947-4AF5-B451-BFCFA6DCEF31}" srcOrd="1" destOrd="0" presId="urn:microsoft.com/office/officeart/2005/8/layout/cycle4"/>
    <dgm:cxn modelId="{722BD372-258E-4822-A269-C2D7481CFA1A}" type="presOf" srcId="{7E79E789-722A-4A7B-B597-1DEC6598B5F3}" destId="{EA045F78-BF53-4ECC-A99A-8AB63239132F}" srcOrd="0" destOrd="0" presId="urn:microsoft.com/office/officeart/2005/8/layout/cycle4"/>
    <dgm:cxn modelId="{AFA9A36E-1102-4E19-9EBA-D0817870C50A}" srcId="{C46B17FB-672A-4BF8-99B4-7F0F276DC707}" destId="{96283FDC-D82A-4664-8517-C2046F406DB5}" srcOrd="3" destOrd="0" parTransId="{6349086E-1979-4EB2-B44B-6DE6426C0367}" sibTransId="{87460BDE-01C0-4F14-845D-7A19EC480AAF}"/>
    <dgm:cxn modelId="{DFBB0AA0-EFCF-4390-9032-2BEE81632020}" type="presOf" srcId="{B9BBAB0E-FE3E-496C-9712-45AEC762FEE0}" destId="{56006357-3AC8-43F6-BC15-2922AC0CCAC2}" srcOrd="0" destOrd="0" presId="urn:microsoft.com/office/officeart/2005/8/layout/cycle4"/>
    <dgm:cxn modelId="{D17CB892-81F0-4834-8889-CC4EC0156CD7}" srcId="{2D808305-CBAB-4FF0-91B7-2B663665B1BD}" destId="{B9BBAB0E-FE3E-496C-9712-45AEC762FEE0}" srcOrd="0" destOrd="0" parTransId="{A987530E-06A1-4359-9AB8-26F4A4AE6595}" sibTransId="{0DF862C3-9971-47B7-A2AE-1A5D57027DD2}"/>
    <dgm:cxn modelId="{C4E5734D-8118-4233-9ACF-3587C99A7D07}" srcId="{C46B17FB-672A-4BF8-99B4-7F0F276DC707}" destId="{5DED9EB4-B0D4-4846-964E-61020B2B1A95}" srcOrd="2" destOrd="0" parTransId="{0572894B-611A-4688-B450-F19C7E3B946A}" sibTransId="{44F8549D-4C81-4F48-9D06-AB37E2E82BD8}"/>
    <dgm:cxn modelId="{6CFEC81F-DB74-4B70-8B54-11BC23549614}" type="presOf" srcId="{C4D2AC36-6FF2-4903-89C7-5E54F489775D}" destId="{F6CC0E11-7D5B-41AA-86ED-2B0CFBBAF137}" srcOrd="1" destOrd="0" presId="urn:microsoft.com/office/officeart/2005/8/layout/cycle4"/>
    <dgm:cxn modelId="{F35E34FD-2FBF-4A23-828A-65E01568F921}" srcId="{C46B17FB-672A-4BF8-99B4-7F0F276DC707}" destId="{2CEFE1C0-06C1-45F4-985A-0740198A46D0}" srcOrd="6" destOrd="0" parTransId="{CCBAA53F-C39E-4512-839C-A58D5670697E}" sibTransId="{9387863A-1BEB-4AFB-908A-4C078BD608E0}"/>
    <dgm:cxn modelId="{8B20C51B-63EB-4885-916E-0AC09B09E63A}" type="presOf" srcId="{10FAA059-AEE5-4C3A-933F-619393E60EC7}" destId="{56006357-3AC8-43F6-BC15-2922AC0CCAC2}" srcOrd="0" destOrd="1" presId="urn:microsoft.com/office/officeart/2005/8/layout/cycle4"/>
    <dgm:cxn modelId="{BC061507-8F07-48F4-8FDA-9BE55482CA8E}" type="presOf" srcId="{C46B17FB-672A-4BF8-99B4-7F0F276DC707}" destId="{A47C8737-4CCB-4272-839B-F8D7ECE10D00}" srcOrd="0" destOrd="0" presId="urn:microsoft.com/office/officeart/2005/8/layout/cycle4"/>
    <dgm:cxn modelId="{4976AA53-9839-4E3F-AA79-E329CD2B5E6D}" srcId="{C46B17FB-672A-4BF8-99B4-7F0F276DC707}" destId="{2D808305-CBAB-4FF0-91B7-2B663665B1BD}" srcOrd="1" destOrd="0" parTransId="{86338758-BA5B-4129-A726-E6F727AF4861}" sibTransId="{1A67EFDB-F993-4B4F-816D-A9CD6AF3F11F}"/>
    <dgm:cxn modelId="{5FFDB159-3EE4-4BDA-BFB3-5F61FE3FDEE5}" srcId="{5DED9EB4-B0D4-4846-964E-61020B2B1A95}" destId="{7E79E789-722A-4A7B-B597-1DEC6598B5F3}" srcOrd="0" destOrd="0" parTransId="{E1633D6E-C40C-45FC-857E-3E98C756F270}" sibTransId="{C1CAFD92-9C81-453F-BFB0-DE086DD2A1F8}"/>
    <dgm:cxn modelId="{C894A59D-604B-49C5-BD6D-6BAAD8A69EF0}" type="presOf" srcId="{96283FDC-D82A-4664-8517-C2046F406DB5}" destId="{BF9102C1-0302-45D4-9C84-9C15E6E71EAB}" srcOrd="0" destOrd="0" presId="urn:microsoft.com/office/officeart/2005/8/layout/cycle4"/>
    <dgm:cxn modelId="{2E5CD74F-700F-4495-9E69-541FD2DDB4EF}" srcId="{96283FDC-D82A-4664-8517-C2046F406DB5}" destId="{AFE1ED9C-4875-4EE7-84DC-25FC1832C8B4}" srcOrd="0" destOrd="0" parTransId="{A0434CD8-B4C1-40A5-9220-519DDC848D1D}" sibTransId="{C3B203B7-1AC8-4844-BAB7-1571EDA05F84}"/>
    <dgm:cxn modelId="{C7BEE94F-9A3F-4F0E-B77A-F216FEB973CA}" type="presOf" srcId="{2D808305-CBAB-4FF0-91B7-2B663665B1BD}" destId="{45924C6E-AEAB-4A6D-A847-660C8159865B}" srcOrd="0" destOrd="0" presId="urn:microsoft.com/office/officeart/2005/8/layout/cycle4"/>
    <dgm:cxn modelId="{3D62C5B5-EABC-43DE-8EF3-F92815D785C7}" type="presOf" srcId="{B9BBAB0E-FE3E-496C-9712-45AEC762FEE0}" destId="{3F841474-A79B-48EC-AB2E-C29578A58A00}" srcOrd="1" destOrd="0" presId="urn:microsoft.com/office/officeart/2005/8/layout/cycle4"/>
    <dgm:cxn modelId="{0A203980-876B-44BB-945E-ED8080BE691B}" type="presOf" srcId="{0C51D382-C8C9-4C02-B572-2017C823F7D9}" destId="{09E6304D-DB05-4555-8C78-113027486DC9}" srcOrd="0" destOrd="0" presId="urn:microsoft.com/office/officeart/2005/8/layout/cycle4"/>
    <dgm:cxn modelId="{7014E777-02AB-4652-BE25-910DC9ABD3CB}" srcId="{C46B17FB-672A-4BF8-99B4-7F0F276DC707}" destId="{73DBCC85-AD5E-43BD-8D88-C29595B38F57}" srcOrd="7" destOrd="0" parTransId="{82FB9D66-1BCA-495A-87CE-C01A8255B45A}" sibTransId="{29BEAE25-DE21-4151-8192-97828F72D962}"/>
    <dgm:cxn modelId="{A5707E09-4189-4D99-BEB3-7159AE298FF6}" type="presOf" srcId="{AFE1ED9C-4875-4EE7-84DC-25FC1832C8B4}" destId="{27C4917C-6D19-4EDF-A9EB-4FC5EB8E8902}" srcOrd="1" destOrd="0" presId="urn:microsoft.com/office/officeart/2005/8/layout/cycle4"/>
    <dgm:cxn modelId="{76C021F6-A80A-48F8-BAE1-E62D5D66AF6A}" srcId="{C46B17FB-672A-4BF8-99B4-7F0F276DC707}" destId="{0C51D382-C8C9-4C02-B572-2017C823F7D9}" srcOrd="0" destOrd="0" parTransId="{70D6576C-3E9E-4261-A23E-5AE0312FC31A}" sibTransId="{8053E917-BD89-44F9-AF7E-730FE824AFF0}"/>
    <dgm:cxn modelId="{A6277086-0861-4DEE-ADB7-F3403D637BD1}" srcId="{2D808305-CBAB-4FF0-91B7-2B663665B1BD}" destId="{10FAA059-AEE5-4C3A-933F-619393E60EC7}" srcOrd="1" destOrd="0" parTransId="{C5E06F1B-816D-4E7C-B947-F5DFE407DA1D}" sibTransId="{6643FFCE-A993-4F25-B84C-C3690F05673E}"/>
    <dgm:cxn modelId="{802FE16E-9F51-416F-8A3C-E31D9390B820}" type="presParOf" srcId="{A47C8737-4CCB-4272-839B-F8D7ECE10D00}" destId="{36A93B29-6D41-472E-8758-B89E65106664}" srcOrd="0" destOrd="0" presId="urn:microsoft.com/office/officeart/2005/8/layout/cycle4"/>
    <dgm:cxn modelId="{4A543A57-585C-41E0-AF13-8175FF823351}" type="presParOf" srcId="{36A93B29-6D41-472E-8758-B89E65106664}" destId="{436DA642-D3E0-4D08-A4B8-2D19F4524B0B}" srcOrd="0" destOrd="0" presId="urn:microsoft.com/office/officeart/2005/8/layout/cycle4"/>
    <dgm:cxn modelId="{A311EA89-5299-467C-833C-3E47F9282EF1}" type="presParOf" srcId="{436DA642-D3E0-4D08-A4B8-2D19F4524B0B}" destId="{E071EE50-E816-47D8-BFB8-53FC9AF3E30B}" srcOrd="0" destOrd="0" presId="urn:microsoft.com/office/officeart/2005/8/layout/cycle4"/>
    <dgm:cxn modelId="{8905F36E-7E23-4BB9-B2DD-610116FE8F7C}" type="presParOf" srcId="{436DA642-D3E0-4D08-A4B8-2D19F4524B0B}" destId="{F6CC0E11-7D5B-41AA-86ED-2B0CFBBAF137}" srcOrd="1" destOrd="0" presId="urn:microsoft.com/office/officeart/2005/8/layout/cycle4"/>
    <dgm:cxn modelId="{1E83D04C-443F-404E-A4DF-C98B43FD493C}" type="presParOf" srcId="{36A93B29-6D41-472E-8758-B89E65106664}" destId="{0828E914-0D58-47B0-BD53-0A45AA08297E}" srcOrd="1" destOrd="0" presId="urn:microsoft.com/office/officeart/2005/8/layout/cycle4"/>
    <dgm:cxn modelId="{10730065-735F-4C2F-8B70-7B3FF5993F86}" type="presParOf" srcId="{0828E914-0D58-47B0-BD53-0A45AA08297E}" destId="{56006357-3AC8-43F6-BC15-2922AC0CCAC2}" srcOrd="0" destOrd="0" presId="urn:microsoft.com/office/officeart/2005/8/layout/cycle4"/>
    <dgm:cxn modelId="{AD44B970-2E51-45DD-B729-6033D0E62873}" type="presParOf" srcId="{0828E914-0D58-47B0-BD53-0A45AA08297E}" destId="{3F841474-A79B-48EC-AB2E-C29578A58A00}" srcOrd="1" destOrd="0" presId="urn:microsoft.com/office/officeart/2005/8/layout/cycle4"/>
    <dgm:cxn modelId="{C68C43E6-DC4D-4DE6-B964-638C16FB78F0}" type="presParOf" srcId="{36A93B29-6D41-472E-8758-B89E65106664}" destId="{16E947E5-DF0F-42C2-8C5A-64EA8C5C047B}" srcOrd="2" destOrd="0" presId="urn:microsoft.com/office/officeart/2005/8/layout/cycle4"/>
    <dgm:cxn modelId="{28B6E3BE-8AA9-4C8C-B7D4-F3E460279018}" type="presParOf" srcId="{16E947E5-DF0F-42C2-8C5A-64EA8C5C047B}" destId="{EA045F78-BF53-4ECC-A99A-8AB63239132F}" srcOrd="0" destOrd="0" presId="urn:microsoft.com/office/officeart/2005/8/layout/cycle4"/>
    <dgm:cxn modelId="{47CB2D36-FF3B-44E6-B45F-D1C36B713333}" type="presParOf" srcId="{16E947E5-DF0F-42C2-8C5A-64EA8C5C047B}" destId="{FFF4C3C0-A947-4AF5-B451-BFCFA6DCEF31}" srcOrd="1" destOrd="0" presId="urn:microsoft.com/office/officeart/2005/8/layout/cycle4"/>
    <dgm:cxn modelId="{4301AE87-4660-4255-86FB-5F32A00CA127}" type="presParOf" srcId="{36A93B29-6D41-472E-8758-B89E65106664}" destId="{F935B475-CCB1-43FE-8642-C1724D0098F1}" srcOrd="3" destOrd="0" presId="urn:microsoft.com/office/officeart/2005/8/layout/cycle4"/>
    <dgm:cxn modelId="{D153FA23-4D33-441C-956B-89D2D3EEBD4A}" type="presParOf" srcId="{F935B475-CCB1-43FE-8642-C1724D0098F1}" destId="{01D99C76-3D74-4AB2-A6D6-77C98B9B085B}" srcOrd="0" destOrd="0" presId="urn:microsoft.com/office/officeart/2005/8/layout/cycle4"/>
    <dgm:cxn modelId="{AB0802D7-38F4-40FD-9EEE-91AE2EEF16E2}" type="presParOf" srcId="{F935B475-CCB1-43FE-8642-C1724D0098F1}" destId="{27C4917C-6D19-4EDF-A9EB-4FC5EB8E8902}" srcOrd="1" destOrd="0" presId="urn:microsoft.com/office/officeart/2005/8/layout/cycle4"/>
    <dgm:cxn modelId="{93CA1CAB-C22B-4139-AD64-611F4A5B24D8}" type="presParOf" srcId="{36A93B29-6D41-472E-8758-B89E65106664}" destId="{E7A746B3-CC16-4BF3-AD14-E72482FA7D6A}" srcOrd="4" destOrd="0" presId="urn:microsoft.com/office/officeart/2005/8/layout/cycle4"/>
    <dgm:cxn modelId="{1E98FD14-48F6-41C2-8DAF-67E11E9ED9C6}" type="presParOf" srcId="{A47C8737-4CCB-4272-839B-F8D7ECE10D00}" destId="{7B31E2CC-0F75-480F-B86E-EC94EF58781C}" srcOrd="1" destOrd="0" presId="urn:microsoft.com/office/officeart/2005/8/layout/cycle4"/>
    <dgm:cxn modelId="{073DDF29-0BCC-4C95-84D5-D7FA4F04BCA8}" type="presParOf" srcId="{7B31E2CC-0F75-480F-B86E-EC94EF58781C}" destId="{09E6304D-DB05-4555-8C78-113027486DC9}" srcOrd="0" destOrd="0" presId="urn:microsoft.com/office/officeart/2005/8/layout/cycle4"/>
    <dgm:cxn modelId="{F71CAB8F-A2FA-409E-9649-D123943D958A}" type="presParOf" srcId="{7B31E2CC-0F75-480F-B86E-EC94EF58781C}" destId="{45924C6E-AEAB-4A6D-A847-660C8159865B}" srcOrd="1" destOrd="0" presId="urn:microsoft.com/office/officeart/2005/8/layout/cycle4"/>
    <dgm:cxn modelId="{D9FB3E0D-2661-40F5-B683-0D2E6A7EA52C}" type="presParOf" srcId="{7B31E2CC-0F75-480F-B86E-EC94EF58781C}" destId="{ED88EEAF-CC27-4DBA-B58C-FD3B504F00B3}" srcOrd="2" destOrd="0" presId="urn:microsoft.com/office/officeart/2005/8/layout/cycle4"/>
    <dgm:cxn modelId="{C9653EE8-2020-4816-87E7-288B8EE4150E}" type="presParOf" srcId="{7B31E2CC-0F75-480F-B86E-EC94EF58781C}" destId="{BF9102C1-0302-45D4-9C84-9C15E6E71EAB}" srcOrd="3" destOrd="0" presId="urn:microsoft.com/office/officeart/2005/8/layout/cycle4"/>
    <dgm:cxn modelId="{08385C2E-113E-4155-84A0-B2BF727066DA}" type="presParOf" srcId="{7B31E2CC-0F75-480F-B86E-EC94EF58781C}" destId="{03A689B3-CEE0-4487-A19B-BFF0965355E4}" srcOrd="4" destOrd="0" presId="urn:microsoft.com/office/officeart/2005/8/layout/cycle4"/>
    <dgm:cxn modelId="{D8EFD51A-D190-4421-84A6-1290A6D5270B}" type="presParOf" srcId="{A47C8737-4CCB-4272-839B-F8D7ECE10D00}" destId="{748476DB-584C-4311-A004-CDEC5B12EB9F}" srcOrd="2" destOrd="0" presId="urn:microsoft.com/office/officeart/2005/8/layout/cycle4"/>
    <dgm:cxn modelId="{AD10AEBE-8F5B-4657-A8E7-FA296BF76B2F}" type="presParOf" srcId="{A47C8737-4CCB-4272-839B-F8D7ECE10D00}" destId="{0810E778-9CD7-4472-A6D2-0F2D318D302F}" srcOrd="3" destOrd="0" presId="urn:microsoft.com/office/officeart/2005/8/layout/cycle4"/>
  </dgm:cxnLst>
  <dgm:bg>
    <a:solidFill>
      <a:schemeClr val="accent4">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46EE8-CFD4-48B7-B824-CCA63C8B9B22}">
      <dsp:nvSpPr>
        <dsp:cNvPr id="0" name=""/>
        <dsp:cNvSpPr/>
      </dsp:nvSpPr>
      <dsp:spPr>
        <a:xfrm>
          <a:off x="845689" y="300057"/>
          <a:ext cx="4732820" cy="4732820"/>
        </a:xfrm>
        <a:prstGeom prst="blockArc">
          <a:avLst>
            <a:gd name="adj1" fmla="val 13313540"/>
            <a:gd name="adj2" fmla="val 18256909"/>
            <a:gd name="adj3" fmla="val 3433"/>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4C76E3D-688C-4BFE-A395-BDB911363A6E}">
      <dsp:nvSpPr>
        <dsp:cNvPr id="0" name=""/>
        <dsp:cNvSpPr/>
      </dsp:nvSpPr>
      <dsp:spPr>
        <a:xfrm>
          <a:off x="1303849" y="-468427"/>
          <a:ext cx="4732820" cy="4732820"/>
        </a:xfrm>
        <a:prstGeom prst="blockArc">
          <a:avLst>
            <a:gd name="adj1" fmla="val 9617198"/>
            <a:gd name="adj2" fmla="val 11982802"/>
            <a:gd name="adj3" fmla="val 3433"/>
          </a:avLst>
        </a:prstGeom>
        <a:solidFill>
          <a:schemeClr val="accent3">
            <a:hueOff val="3964728"/>
            <a:satOff val="-21254"/>
            <a:lumOff val="-28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CDCCE6-32EB-41B6-A9DD-91DC8FD48CB9}">
      <dsp:nvSpPr>
        <dsp:cNvPr id="0" name=""/>
        <dsp:cNvSpPr/>
      </dsp:nvSpPr>
      <dsp:spPr>
        <a:xfrm>
          <a:off x="1284023" y="1153896"/>
          <a:ext cx="4732820" cy="4732820"/>
        </a:xfrm>
        <a:prstGeom prst="blockArc">
          <a:avLst>
            <a:gd name="adj1" fmla="val 9533175"/>
            <a:gd name="adj2" fmla="val 12066825"/>
            <a:gd name="adj3" fmla="val 3433"/>
          </a:avLst>
        </a:prstGeom>
        <a:solidFill>
          <a:schemeClr val="accent3">
            <a:hueOff val="3303940"/>
            <a:satOff val="-17711"/>
            <a:lumOff val="-23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C802E-E8EE-41C8-8BAA-B2F01C39DAA2}">
      <dsp:nvSpPr>
        <dsp:cNvPr id="0" name=""/>
        <dsp:cNvSpPr/>
      </dsp:nvSpPr>
      <dsp:spPr>
        <a:xfrm>
          <a:off x="1083396" y="753859"/>
          <a:ext cx="4732820" cy="4732820"/>
        </a:xfrm>
        <a:prstGeom prst="blockArc">
          <a:avLst>
            <a:gd name="adj1" fmla="val 3792291"/>
            <a:gd name="adj2" fmla="val 8870661"/>
            <a:gd name="adj3" fmla="val 3433"/>
          </a:avLst>
        </a:prstGeom>
        <a:solidFill>
          <a:schemeClr val="accent3">
            <a:hueOff val="2643152"/>
            <a:satOff val="-14169"/>
            <a:lumOff val="-19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6E3F1-8B08-444F-A4A5-486A16240F7C}">
      <dsp:nvSpPr>
        <dsp:cNvPr id="0" name=""/>
        <dsp:cNvSpPr/>
      </dsp:nvSpPr>
      <dsp:spPr>
        <a:xfrm>
          <a:off x="3266909" y="799893"/>
          <a:ext cx="4732820" cy="4732820"/>
        </a:xfrm>
        <a:prstGeom prst="blockArc">
          <a:avLst>
            <a:gd name="adj1" fmla="val 2624949"/>
            <a:gd name="adj2" fmla="val 7152642"/>
            <a:gd name="adj3" fmla="val 3433"/>
          </a:avLst>
        </a:prstGeom>
        <a:solidFill>
          <a:schemeClr val="accent3">
            <a:hueOff val="1982364"/>
            <a:satOff val="-10627"/>
            <a:lumOff val="-14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8641A-5520-4223-B287-2CF3375948FD}">
      <dsp:nvSpPr>
        <dsp:cNvPr id="0" name=""/>
        <dsp:cNvSpPr/>
      </dsp:nvSpPr>
      <dsp:spPr>
        <a:xfrm>
          <a:off x="2648802" y="2050987"/>
          <a:ext cx="4732820" cy="4732820"/>
        </a:xfrm>
        <a:prstGeom prst="blockArc">
          <a:avLst>
            <a:gd name="adj1" fmla="val 19961108"/>
            <a:gd name="adj2" fmla="val 530071"/>
            <a:gd name="adj3" fmla="val 3433"/>
          </a:avLst>
        </a:prstGeom>
        <a:solidFill>
          <a:schemeClr val="accent3">
            <a:hueOff val="1321576"/>
            <a:satOff val="-7085"/>
            <a:lumOff val="-9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577B85-9C24-4AFB-BBCF-5B6EE4ABDBCC}">
      <dsp:nvSpPr>
        <dsp:cNvPr id="0" name=""/>
        <dsp:cNvSpPr/>
      </dsp:nvSpPr>
      <dsp:spPr>
        <a:xfrm>
          <a:off x="2677013" y="-136470"/>
          <a:ext cx="4732820" cy="4732820"/>
        </a:xfrm>
        <a:prstGeom prst="blockArc">
          <a:avLst>
            <a:gd name="adj1" fmla="val 20785227"/>
            <a:gd name="adj2" fmla="val 1727558"/>
            <a:gd name="adj3" fmla="val 3433"/>
          </a:avLst>
        </a:prstGeom>
        <a:solidFill>
          <a:schemeClr val="accent3">
            <a:hueOff val="660788"/>
            <a:satOff val="-3542"/>
            <a:lumOff val="-4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87F541-6E74-4307-9CE0-B39223E5CA95}">
      <dsp:nvSpPr>
        <dsp:cNvPr id="0" name=""/>
        <dsp:cNvSpPr/>
      </dsp:nvSpPr>
      <dsp:spPr>
        <a:xfrm>
          <a:off x="2972329" y="370234"/>
          <a:ext cx="4732820" cy="4758803"/>
        </a:xfrm>
        <a:prstGeom prst="blockArc">
          <a:avLst>
            <a:gd name="adj1" fmla="val 14970654"/>
            <a:gd name="adj2" fmla="val 19667715"/>
            <a:gd name="adj3" fmla="val 34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771272-27CF-4F9F-AA54-787F32BBBE07}">
      <dsp:nvSpPr>
        <dsp:cNvPr id="0" name=""/>
        <dsp:cNvSpPr/>
      </dsp:nvSpPr>
      <dsp:spPr>
        <a:xfrm>
          <a:off x="3164924" y="1643580"/>
          <a:ext cx="2163666" cy="2685612"/>
        </a:xfrm>
        <a:prstGeom prst="roundRect">
          <a:avLst/>
        </a:prstGeom>
        <a:solidFill>
          <a:srgbClr val="CDDDAD"/>
        </a:solidFill>
        <a:ln w="9525" cap="flat" cmpd="sng" algn="ctr">
          <a:solidFill>
            <a:schemeClr val="accent3"/>
          </a:solid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a:solidFill>
                <a:schemeClr val="tx1"/>
              </a:solidFill>
            </a:rPr>
            <a:t>Участники бюджетного процесса</a:t>
          </a:r>
        </a:p>
        <a:p>
          <a:pPr lvl="0" algn="ctr" defTabSz="711200">
            <a:lnSpc>
              <a:spcPct val="90000"/>
            </a:lnSpc>
            <a:spcBef>
              <a:spcPct val="0"/>
            </a:spcBef>
            <a:spcAft>
              <a:spcPct val="35000"/>
            </a:spcAft>
          </a:pPr>
          <a:r>
            <a:rPr lang="ru-RU" sz="1100" kern="1200" dirty="0">
              <a:solidFill>
                <a:schemeClr val="tx1"/>
              </a:solidFill>
            </a:rPr>
            <a:t>(</a:t>
          </a:r>
          <a:r>
            <a:rPr lang="ru-RU" sz="1100" kern="1200" dirty="0">
              <a:solidFill>
                <a:schemeClr val="tx1"/>
              </a:solidFill>
              <a:latin typeface="Times New Roman" pitchFamily="18" charset="0"/>
              <a:cs typeface="Times New Roman" pitchFamily="18" charset="0"/>
            </a:rPr>
            <a:t>с</a:t>
          </a:r>
          <a:r>
            <a:rPr lang="ru-RU" sz="1100" kern="1200" dirty="0">
              <a:latin typeface="Times New Roman" pitchFamily="18" charset="0"/>
              <a:cs typeface="Times New Roman" pitchFamily="18" charset="0"/>
            </a:rPr>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100" kern="1200" dirty="0">
            <a:solidFill>
              <a:schemeClr val="tx1"/>
            </a:solidFill>
            <a:latin typeface="Times New Roman" pitchFamily="18" charset="0"/>
            <a:cs typeface="Times New Roman" pitchFamily="18" charset="0"/>
          </a:endParaRPr>
        </a:p>
      </dsp:txBody>
      <dsp:txXfrm>
        <a:off x="3270545" y="1749201"/>
        <a:ext cx="1952424" cy="2474370"/>
      </dsp:txXfrm>
    </dsp:sp>
    <dsp:sp modelId="{8718CB4E-F65C-4E4A-89C4-26F421EC27CE}">
      <dsp:nvSpPr>
        <dsp:cNvPr id="0" name=""/>
        <dsp:cNvSpPr/>
      </dsp:nvSpPr>
      <dsp:spPr>
        <a:xfrm>
          <a:off x="3041359" y="46174"/>
          <a:ext cx="2961552" cy="1397084"/>
        </a:xfrm>
        <a:prstGeom prst="roundRect">
          <a:avLst/>
        </a:prstGeom>
        <a:solidFill>
          <a:srgbClr val="FDDFF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rPr>
            <a:t>Глава Администрация муниципального района</a:t>
          </a:r>
        </a:p>
        <a:p>
          <a:pPr lvl="0" algn="ctr" defTabSz="444500">
            <a:lnSpc>
              <a:spcPct val="90000"/>
            </a:lnSpc>
            <a:spcBef>
              <a:spcPct val="0"/>
            </a:spcBef>
            <a:spcAft>
              <a:spcPct val="35000"/>
            </a:spcAft>
          </a:pPr>
          <a:r>
            <a:rPr lang="ru-RU" sz="1000" kern="1200" dirty="0">
              <a:solidFill>
                <a:schemeClr val="tx1"/>
              </a:solidFill>
            </a:rPr>
            <a:t>   - руководит подготовкой вопросов формирования проекта районного бюджета; </a:t>
          </a:r>
        </a:p>
        <a:p>
          <a:pPr lvl="0" algn="ctr" defTabSz="444500">
            <a:lnSpc>
              <a:spcPct val="90000"/>
            </a:lnSpc>
            <a:spcBef>
              <a:spcPct val="0"/>
            </a:spcBef>
            <a:spcAft>
              <a:spcPct val="35000"/>
            </a:spcAft>
          </a:pPr>
          <a:r>
            <a:rPr lang="ru-RU" sz="1000" kern="1200" dirty="0">
              <a:solidFill>
                <a:schemeClr val="tx1"/>
              </a:solidFill>
            </a:rPr>
            <a:t>  -  выносит на рассмотрение Совета;</a:t>
          </a:r>
        </a:p>
        <a:p>
          <a:pPr lvl="0" algn="ctr" defTabSz="444500">
            <a:lnSpc>
              <a:spcPct val="90000"/>
            </a:lnSpc>
            <a:spcBef>
              <a:spcPct val="0"/>
            </a:spcBef>
            <a:spcAft>
              <a:spcPct val="35000"/>
            </a:spcAft>
          </a:pPr>
          <a:r>
            <a:rPr lang="ru-RU" sz="1000" kern="1200" dirty="0">
              <a:solidFill>
                <a:schemeClr val="tx1"/>
              </a:solidFill>
            </a:rPr>
            <a:t>  -  инициирует публичные слушания;</a:t>
          </a:r>
        </a:p>
        <a:p>
          <a:pPr lvl="0" algn="ctr" defTabSz="444500">
            <a:lnSpc>
              <a:spcPct val="90000"/>
            </a:lnSpc>
            <a:spcBef>
              <a:spcPct val="0"/>
            </a:spcBef>
            <a:spcAft>
              <a:spcPct val="35000"/>
            </a:spcAft>
          </a:pPr>
          <a:r>
            <a:rPr lang="ru-RU" sz="1000" kern="1200" dirty="0">
              <a:solidFill>
                <a:schemeClr val="tx1"/>
              </a:solidFill>
            </a:rPr>
            <a:t>Контролирует исполнение;</a:t>
          </a:r>
        </a:p>
        <a:p>
          <a:pPr lvl="0" algn="ctr" defTabSz="444500">
            <a:lnSpc>
              <a:spcPct val="90000"/>
            </a:lnSpc>
            <a:spcBef>
              <a:spcPct val="0"/>
            </a:spcBef>
            <a:spcAft>
              <a:spcPct val="35000"/>
            </a:spcAft>
          </a:pPr>
          <a:r>
            <a:rPr lang="ru-RU" sz="1000" kern="1200" dirty="0">
              <a:solidFill>
                <a:schemeClr val="tx1"/>
              </a:solidFill>
            </a:rPr>
            <a:t>Утверждает квартальную отчетность</a:t>
          </a:r>
        </a:p>
      </dsp:txBody>
      <dsp:txXfrm>
        <a:off x="3109559" y="114374"/>
        <a:ext cx="2825152" cy="1260684"/>
      </dsp:txXfrm>
    </dsp:sp>
    <dsp:sp modelId="{845E0088-4DF9-433D-BC84-CA6B21FB8774}">
      <dsp:nvSpPr>
        <dsp:cNvPr id="0" name=""/>
        <dsp:cNvSpPr/>
      </dsp:nvSpPr>
      <dsp:spPr>
        <a:xfrm>
          <a:off x="5967440" y="944814"/>
          <a:ext cx="2673518" cy="1478079"/>
        </a:xfrm>
        <a:prstGeom prst="roundRect">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Совет  Зеленчукского района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рассматривает и утверждает бюджет;</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устанавливает, изменяет и отменяет местные налоги;</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Рассматривает  и утверждает внесение изменений в бюджет.</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Утверждает годовую отчетность</a:t>
          </a:r>
        </a:p>
      </dsp:txBody>
      <dsp:txXfrm>
        <a:off x="6039594" y="1016968"/>
        <a:ext cx="2529210" cy="1333771"/>
      </dsp:txXfrm>
    </dsp:sp>
    <dsp:sp modelId="{F4E02FC5-5AE7-4245-AB29-1ABD8AEB0F21}">
      <dsp:nvSpPr>
        <dsp:cNvPr id="0" name=""/>
        <dsp:cNvSpPr/>
      </dsp:nvSpPr>
      <dsp:spPr>
        <a:xfrm>
          <a:off x="5522393" y="2528991"/>
          <a:ext cx="3118566" cy="1642292"/>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Финансовое управление Администрация ЗМР</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Составляет и исполняет бюджет:</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доводит лимиты бюджетных ассигнований до ГРБС;</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проводит финансирование получателям БС</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принимает отчетность от ГРБС;</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составляет сводную отчетность районного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составляет консолидированную отчетность по МР; </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Осуществляет муниципальные заимствования.</a:t>
          </a:r>
        </a:p>
      </dsp:txBody>
      <dsp:txXfrm>
        <a:off x="5602563" y="2609161"/>
        <a:ext cx="2958226" cy="1481952"/>
      </dsp:txXfrm>
    </dsp:sp>
    <dsp:sp modelId="{0D45D63D-91C6-4CBD-9A7E-8B57F668A8E9}">
      <dsp:nvSpPr>
        <dsp:cNvPr id="0" name=""/>
        <dsp:cNvSpPr/>
      </dsp:nvSpPr>
      <dsp:spPr>
        <a:xfrm>
          <a:off x="6048663" y="4329192"/>
          <a:ext cx="2529501" cy="890807"/>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Контрольно - счетный орган ЗМР</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проводит экспертизу проекта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контролирует исполнение местного бюджета.</a:t>
          </a:r>
        </a:p>
      </dsp:txBody>
      <dsp:txXfrm>
        <a:off x="6092149" y="4372678"/>
        <a:ext cx="2442529" cy="803835"/>
      </dsp:txXfrm>
    </dsp:sp>
    <dsp:sp modelId="{2903352A-C723-4D92-8BD1-F54193A752E8}">
      <dsp:nvSpPr>
        <dsp:cNvPr id="0" name=""/>
        <dsp:cNvSpPr/>
      </dsp:nvSpPr>
      <dsp:spPr>
        <a:xfrm>
          <a:off x="3168351" y="4689234"/>
          <a:ext cx="2659855" cy="1014189"/>
        </a:xfrm>
        <a:prstGeom prst="roundRect">
          <a:avLst/>
        </a:prstGeom>
        <a:solidFill>
          <a:srgbClr val="E1EBC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Главные администраторы (администраторы) доходов районного бюджета </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 предоставляют сведения, необходимые для составления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 анализируют, формируют и предоставляют бюджетную отчетность</a:t>
          </a:r>
          <a:r>
            <a:rPr lang="ru-RU" sz="1000" kern="1200" dirty="0">
              <a:solidFill>
                <a:schemeClr val="tx1"/>
              </a:solidFill>
            </a:rPr>
            <a:t>.</a:t>
          </a:r>
        </a:p>
      </dsp:txBody>
      <dsp:txXfrm>
        <a:off x="3217860" y="4738743"/>
        <a:ext cx="2560837" cy="915171"/>
      </dsp:txXfrm>
    </dsp:sp>
    <dsp:sp modelId="{1B484103-B5CC-49BB-A3BC-AF799990D8CA}">
      <dsp:nvSpPr>
        <dsp:cNvPr id="0" name=""/>
        <dsp:cNvSpPr/>
      </dsp:nvSpPr>
      <dsp:spPr>
        <a:xfrm>
          <a:off x="0" y="3483928"/>
          <a:ext cx="2961552" cy="1748356"/>
        </a:xfrm>
        <a:prstGeom prst="round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Главные распорядители (распорядители) бюджетных средств (ГРБС)</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осуществляют планирование расходов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составляют обоснование бюджетных ассигнований;</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формируют и утверждают муниципальные задания для подведомственных учреждений;</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формируют и предоставляют отчетность</a:t>
          </a:r>
          <a:r>
            <a:rPr lang="ru-RU" sz="1000" kern="1200" dirty="0">
              <a:solidFill>
                <a:schemeClr val="tx1"/>
              </a:solidFill>
            </a:rPr>
            <a:t>.</a:t>
          </a:r>
        </a:p>
      </dsp:txBody>
      <dsp:txXfrm>
        <a:off x="85348" y="3569276"/>
        <a:ext cx="2790856" cy="1577660"/>
      </dsp:txXfrm>
    </dsp:sp>
    <dsp:sp modelId="{5356B0E1-8162-4DE2-9CF6-6915C440583D}">
      <dsp:nvSpPr>
        <dsp:cNvPr id="0" name=""/>
        <dsp:cNvSpPr/>
      </dsp:nvSpPr>
      <dsp:spPr>
        <a:xfrm>
          <a:off x="0" y="2000849"/>
          <a:ext cx="2961552" cy="1363317"/>
        </a:xfrm>
        <a:prstGeom prst="round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Главный администратор источников финансирования дефицита районного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a:t>
          </a:r>
          <a:r>
            <a:rPr lang="ru-RU" sz="1000" b="1" kern="1200" dirty="0">
              <a:solidFill>
                <a:schemeClr val="tx1"/>
              </a:solidFill>
              <a:latin typeface="Times New Roman" pitchFamily="18" charset="0"/>
              <a:cs typeface="Times New Roman" pitchFamily="18" charset="0"/>
            </a:rPr>
            <a:t>(финансовое управление) </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осуществляют планирование (прогнозирование) поступлений и выплат  по  источникам         финансирования дефицита бюджета;</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формируют бюджетную отчетность.</a:t>
          </a:r>
        </a:p>
      </dsp:txBody>
      <dsp:txXfrm>
        <a:off x="66552" y="2067401"/>
        <a:ext cx="2828448" cy="1230213"/>
      </dsp:txXfrm>
    </dsp:sp>
    <dsp:sp modelId="{2243B9A5-8E15-4393-A3CF-599F3170D614}">
      <dsp:nvSpPr>
        <dsp:cNvPr id="0" name=""/>
        <dsp:cNvSpPr/>
      </dsp:nvSpPr>
      <dsp:spPr>
        <a:xfrm>
          <a:off x="0" y="517791"/>
          <a:ext cx="2961552" cy="1191331"/>
        </a:xfrm>
        <a:prstGeom prst="roundRect">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a:solidFill>
                <a:schemeClr val="tx1"/>
              </a:solidFill>
              <a:latin typeface="Times New Roman" pitchFamily="18" charset="0"/>
              <a:cs typeface="Times New Roman" pitchFamily="18" charset="0"/>
            </a:rPr>
            <a:t>Получатели бюджетных средств</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составляют и исполняют бюджетную смету;</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ведут бюджетный учет;</a:t>
          </a:r>
        </a:p>
        <a:p>
          <a:pPr lvl="0" algn="l" defTabSz="444500">
            <a:lnSpc>
              <a:spcPct val="90000"/>
            </a:lnSpc>
            <a:spcBef>
              <a:spcPct val="0"/>
            </a:spcBef>
            <a:spcAft>
              <a:spcPct val="35000"/>
            </a:spcAft>
          </a:pPr>
          <a:r>
            <a:rPr lang="ru-RU" sz="1000" kern="1200" dirty="0">
              <a:solidFill>
                <a:schemeClr val="tx1"/>
              </a:solidFill>
              <a:latin typeface="Times New Roman" pitchFamily="18" charset="0"/>
              <a:cs typeface="Times New Roman" pitchFamily="18" charset="0"/>
            </a:rPr>
            <a:t>- формируют и предоставляют главному распорядителю бюджетных средств бюджетную отчетность.</a:t>
          </a:r>
        </a:p>
      </dsp:txBody>
      <dsp:txXfrm>
        <a:off x="58156" y="575947"/>
        <a:ext cx="2845240" cy="1075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7A6C-ADF6-4340-A34E-C5D685CF0B4A}">
      <dsp:nvSpPr>
        <dsp:cNvPr id="0" name=""/>
        <dsp:cNvSpPr/>
      </dsp:nvSpPr>
      <dsp:spPr>
        <a:xfrm rot="16200000">
          <a:off x="0" y="0"/>
          <a:ext cx="1510419" cy="1510419"/>
        </a:xfrm>
        <a:prstGeom prst="downArrow">
          <a:avLst>
            <a:gd name="adj1" fmla="val 50000"/>
            <a:gd name="adj2" fmla="val 35000"/>
          </a:avLst>
        </a:prstGeom>
        <a:gradFill rotWithShape="1">
          <a:gsLst>
            <a:gs pos="0">
              <a:schemeClr val="accent2">
                <a:lumMod val="95000"/>
              </a:schemeClr>
            </a:gs>
            <a:gs pos="100000">
              <a:schemeClr val="accent2">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shade val="30000"/>
              <a:satMod val="1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latin typeface="Times New Roman" pitchFamily="18" charset="0"/>
              <a:cs typeface="Times New Roman" pitchFamily="18" charset="0"/>
            </a:rPr>
            <a:t>73673,3 тыс</a:t>
          </a:r>
          <a:r>
            <a:rPr lang="ru-RU" sz="1200" b="1" kern="1200" dirty="0">
              <a:latin typeface="Times New Roman" pitchFamily="18" charset="0"/>
              <a:cs typeface="Times New Roman" pitchFamily="18" charset="0"/>
            </a:rPr>
            <a:t>. рублей</a:t>
          </a:r>
        </a:p>
      </dsp:txBody>
      <dsp:txXfrm rot="5400000">
        <a:off x="1" y="377604"/>
        <a:ext cx="1246096" cy="755209"/>
      </dsp:txXfrm>
    </dsp:sp>
    <dsp:sp modelId="{6DA26723-175D-48D7-B80E-43A2EA1A9E9B}">
      <dsp:nvSpPr>
        <dsp:cNvPr id="0" name=""/>
        <dsp:cNvSpPr/>
      </dsp:nvSpPr>
      <dsp:spPr>
        <a:xfrm rot="5400000">
          <a:off x="1610895" y="0"/>
          <a:ext cx="1510419" cy="1510419"/>
        </a:xfrm>
        <a:prstGeom prst="downArrow">
          <a:avLst>
            <a:gd name="adj1" fmla="val 50000"/>
            <a:gd name="adj2" fmla="val 35000"/>
          </a:avLst>
        </a:prstGeom>
        <a:gradFill rotWithShape="1">
          <a:gsLst>
            <a:gs pos="0">
              <a:schemeClr val="accent3">
                <a:lumMod val="95000"/>
              </a:schemeClr>
            </a:gs>
            <a:gs pos="100000">
              <a:schemeClr val="accent3">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shade val="30000"/>
              <a:satMod val="12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a:latin typeface="+mj-lt"/>
            </a:rPr>
            <a:t> </a:t>
          </a:r>
          <a:r>
            <a:rPr lang="ru-RU" sz="1200" b="1" kern="1200" dirty="0" smtClean="0">
              <a:latin typeface="+mj-lt"/>
            </a:rPr>
            <a:t>15190,9 тыс</a:t>
          </a:r>
          <a:r>
            <a:rPr lang="ru-RU" sz="1200" b="1" kern="1200" dirty="0">
              <a:latin typeface="+mj-lt"/>
            </a:rPr>
            <a:t>. рублей</a:t>
          </a:r>
        </a:p>
      </dsp:txBody>
      <dsp:txXfrm rot="-5400000">
        <a:off x="1875219" y="377605"/>
        <a:ext cx="1246096" cy="755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6723-175D-48D7-B80E-43A2EA1A9E9B}">
      <dsp:nvSpPr>
        <dsp:cNvPr id="0" name=""/>
        <dsp:cNvSpPr/>
      </dsp:nvSpPr>
      <dsp:spPr>
        <a:xfrm rot="16200000">
          <a:off x="118980" y="1751"/>
          <a:ext cx="1514334" cy="1515773"/>
        </a:xfrm>
        <a:prstGeom prst="downArrow">
          <a:avLst>
            <a:gd name="adj1" fmla="val 50000"/>
            <a:gd name="adj2" fmla="val 35000"/>
          </a:avLst>
        </a:prstGeom>
        <a:gradFill rotWithShape="1">
          <a:gsLst>
            <a:gs pos="0">
              <a:schemeClr val="accent3">
                <a:lumMod val="95000"/>
              </a:schemeClr>
            </a:gs>
            <a:gs pos="100000">
              <a:schemeClr val="accent3">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shade val="30000"/>
              <a:satMod val="12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latin typeface="+mj-lt"/>
            </a:rPr>
            <a:t>15 132,4 тыс</a:t>
          </a:r>
          <a:r>
            <a:rPr lang="ru-RU" sz="1200" b="1" kern="1200" dirty="0">
              <a:latin typeface="+mj-lt"/>
            </a:rPr>
            <a:t>. </a:t>
          </a:r>
          <a:r>
            <a:rPr lang="ru-RU" sz="1200" b="1" kern="1200" dirty="0" smtClean="0">
              <a:latin typeface="+mj-lt"/>
            </a:rPr>
            <a:t>руб.</a:t>
          </a:r>
          <a:endParaRPr lang="ru-RU" sz="1200" b="1" kern="1200" dirty="0">
            <a:latin typeface="+mj-lt"/>
          </a:endParaRPr>
        </a:p>
      </dsp:txBody>
      <dsp:txXfrm rot="5400000">
        <a:off x="118261" y="381053"/>
        <a:ext cx="1250765" cy="757167"/>
      </dsp:txXfrm>
    </dsp:sp>
    <dsp:sp modelId="{AF097A6C-ADF6-4340-A34E-C5D685CF0B4A}">
      <dsp:nvSpPr>
        <dsp:cNvPr id="0" name=""/>
        <dsp:cNvSpPr/>
      </dsp:nvSpPr>
      <dsp:spPr>
        <a:xfrm rot="5400000">
          <a:off x="1954745" y="2471"/>
          <a:ext cx="1514334" cy="1514334"/>
        </a:xfrm>
        <a:prstGeom prst="downArrow">
          <a:avLst>
            <a:gd name="adj1" fmla="val 50000"/>
            <a:gd name="adj2" fmla="val 35000"/>
          </a:avLst>
        </a:prstGeom>
        <a:gradFill rotWithShape="1">
          <a:gsLst>
            <a:gs pos="0">
              <a:schemeClr val="accent2">
                <a:lumMod val="95000"/>
              </a:schemeClr>
            </a:gs>
            <a:gs pos="100000">
              <a:schemeClr val="accent2">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shade val="30000"/>
              <a:satMod val="1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b="1" kern="1200" dirty="0" smtClean="0">
              <a:latin typeface="Times New Roman" pitchFamily="18" charset="0"/>
              <a:cs typeface="Times New Roman" pitchFamily="18" charset="0"/>
            </a:rPr>
            <a:t>0,0 </a:t>
          </a:r>
          <a:r>
            <a:rPr lang="ru-RU" sz="1200" b="1" kern="1200" dirty="0">
              <a:latin typeface="Times New Roman" pitchFamily="18" charset="0"/>
              <a:cs typeface="Times New Roman" pitchFamily="18" charset="0"/>
            </a:rPr>
            <a:t>тыс. рублей</a:t>
          </a:r>
        </a:p>
      </dsp:txBody>
      <dsp:txXfrm rot="-5400000">
        <a:off x="2219754" y="381055"/>
        <a:ext cx="1249326" cy="757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45F78-BF53-4ECC-A99A-8AB63239132F}">
      <dsp:nvSpPr>
        <dsp:cNvPr id="0" name=""/>
        <dsp:cNvSpPr/>
      </dsp:nvSpPr>
      <dsp:spPr>
        <a:xfrm>
          <a:off x="4213506" y="1728193"/>
          <a:ext cx="1280590" cy="346686"/>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ru-RU" sz="1000" b="1" kern="1200" dirty="0">
              <a:latin typeface="Times New Roman" pitchFamily="18" charset="0"/>
              <a:cs typeface="Times New Roman" pitchFamily="18" charset="0"/>
            </a:rPr>
            <a:t>0</a:t>
          </a:r>
        </a:p>
      </dsp:txBody>
      <dsp:txXfrm>
        <a:off x="4605299" y="1822480"/>
        <a:ext cx="881181" cy="244782"/>
      </dsp:txXfrm>
    </dsp:sp>
    <dsp:sp modelId="{01D99C76-3D74-4AB2-A6D6-77C98B9B085B}">
      <dsp:nvSpPr>
        <dsp:cNvPr id="0" name=""/>
        <dsp:cNvSpPr/>
      </dsp:nvSpPr>
      <dsp:spPr>
        <a:xfrm>
          <a:off x="1306760" y="1584178"/>
          <a:ext cx="1280590" cy="346686"/>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pitchFamily="18" charset="0"/>
              <a:cs typeface="Times New Roman" pitchFamily="18" charset="0"/>
            </a:rPr>
            <a:t>48032,7</a:t>
          </a:r>
        </a:p>
      </dsp:txBody>
      <dsp:txXfrm>
        <a:off x="1314376" y="1678465"/>
        <a:ext cx="881181" cy="244782"/>
      </dsp:txXfrm>
    </dsp:sp>
    <dsp:sp modelId="{56006357-3AC8-43F6-BC15-2922AC0CCAC2}">
      <dsp:nvSpPr>
        <dsp:cNvPr id="0" name=""/>
        <dsp:cNvSpPr/>
      </dsp:nvSpPr>
      <dsp:spPr>
        <a:xfrm>
          <a:off x="4248466" y="432049"/>
          <a:ext cx="1280590" cy="344712"/>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pitchFamily="18" charset="0"/>
              <a:cs typeface="Times New Roman" pitchFamily="18" charset="0"/>
            </a:rPr>
            <a:t>903399,8</a:t>
          </a:r>
        </a:p>
        <a:p>
          <a:pPr marL="57150" lvl="1" indent="-5715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dsp:txBody>
      <dsp:txXfrm>
        <a:off x="4640215" y="439621"/>
        <a:ext cx="881269" cy="243390"/>
      </dsp:txXfrm>
    </dsp:sp>
    <dsp:sp modelId="{E071EE50-E816-47D8-BFB8-53FC9AF3E30B}">
      <dsp:nvSpPr>
        <dsp:cNvPr id="0" name=""/>
        <dsp:cNvSpPr/>
      </dsp:nvSpPr>
      <dsp:spPr>
        <a:xfrm>
          <a:off x="1527726" y="432049"/>
          <a:ext cx="1280590" cy="334608"/>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pitchFamily="18" charset="0"/>
              <a:cs typeface="Times New Roman" pitchFamily="18" charset="0"/>
            </a:rPr>
            <a:t>15190,9</a:t>
          </a:r>
        </a:p>
      </dsp:txBody>
      <dsp:txXfrm>
        <a:off x="1535076" y="439399"/>
        <a:ext cx="881713" cy="236256"/>
      </dsp:txXfrm>
    </dsp:sp>
    <dsp:sp modelId="{09E6304D-DB05-4555-8C78-113027486DC9}">
      <dsp:nvSpPr>
        <dsp:cNvPr id="0" name=""/>
        <dsp:cNvSpPr/>
      </dsp:nvSpPr>
      <dsp:spPr>
        <a:xfrm>
          <a:off x="2225162" y="72011"/>
          <a:ext cx="1308407" cy="1181535"/>
        </a:xfrm>
        <a:prstGeom prst="pieWedge">
          <a:avLst/>
        </a:prstGeom>
        <a:gradFill rotWithShape="0">
          <a:gsLst>
            <a:gs pos="0">
              <a:srgbClr val="5E9EFF"/>
            </a:gs>
            <a:gs pos="39999">
              <a:srgbClr val="85C2FF"/>
            </a:gs>
            <a:gs pos="70000">
              <a:srgbClr val="C4D6EB"/>
            </a:gs>
            <a:gs pos="100000">
              <a:srgbClr val="FFEBFA"/>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a:solidFill>
                <a:schemeClr val="tx2">
                  <a:lumMod val="50000"/>
                </a:schemeClr>
              </a:solidFill>
              <a:latin typeface="Times New Roman" pitchFamily="18" charset="0"/>
              <a:cs typeface="Times New Roman" pitchFamily="18" charset="0"/>
            </a:rPr>
            <a:t>Дотации бюджетам муниципальных районов</a:t>
          </a:r>
        </a:p>
        <a:p>
          <a:pPr lvl="0" algn="ctr" defTabSz="400050">
            <a:lnSpc>
              <a:spcPct val="90000"/>
            </a:lnSpc>
            <a:spcBef>
              <a:spcPct val="0"/>
            </a:spcBef>
            <a:spcAft>
              <a:spcPct val="35000"/>
            </a:spcAft>
          </a:pPr>
          <a:endParaRPr lang="ru-RU" sz="800" b="1" kern="1200" dirty="0">
            <a:solidFill>
              <a:schemeClr val="tx2">
                <a:lumMod val="50000"/>
              </a:schemeClr>
            </a:solidFill>
          </a:endParaRPr>
        </a:p>
        <a:p>
          <a:pPr lvl="0" algn="ctr" defTabSz="400050">
            <a:lnSpc>
              <a:spcPct val="90000"/>
            </a:lnSpc>
            <a:spcBef>
              <a:spcPct val="0"/>
            </a:spcBef>
            <a:spcAft>
              <a:spcPct val="35000"/>
            </a:spcAft>
          </a:pPr>
          <a:endParaRPr lang="ru-RU" sz="800" b="1" kern="1200" dirty="0">
            <a:solidFill>
              <a:schemeClr val="tx2">
                <a:lumMod val="50000"/>
              </a:schemeClr>
            </a:solidFill>
          </a:endParaRPr>
        </a:p>
      </dsp:txBody>
      <dsp:txXfrm>
        <a:off x="2608386" y="418075"/>
        <a:ext cx="925183" cy="835471"/>
      </dsp:txXfrm>
    </dsp:sp>
    <dsp:sp modelId="{45924C6E-AEAB-4A6D-A847-660C8159865B}">
      <dsp:nvSpPr>
        <dsp:cNvPr id="0" name=""/>
        <dsp:cNvSpPr/>
      </dsp:nvSpPr>
      <dsp:spPr>
        <a:xfrm rot="5400000">
          <a:off x="3563713" y="41867"/>
          <a:ext cx="1176843" cy="1237131"/>
        </a:xfrm>
        <a:prstGeom prst="pieWedge">
          <a:avLst/>
        </a:prstGeom>
        <a:gradFill rotWithShape="0">
          <a:gsLst>
            <a:gs pos="0">
              <a:srgbClr val="5E9EFF"/>
            </a:gs>
            <a:gs pos="39999">
              <a:srgbClr val="85C2FF"/>
            </a:gs>
            <a:gs pos="70000">
              <a:srgbClr val="C4D6EB"/>
            </a:gs>
            <a:gs pos="100000">
              <a:srgbClr val="FFEBFA"/>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a:solidFill>
                <a:schemeClr val="tx2">
                  <a:lumMod val="50000"/>
                </a:schemeClr>
              </a:solidFill>
              <a:latin typeface="Times New Roman" pitchFamily="18" charset="0"/>
              <a:cs typeface="Times New Roman" pitchFamily="18" charset="0"/>
            </a:rPr>
            <a:t>Субвенции бюджетам муниципальных районов</a:t>
          </a:r>
        </a:p>
        <a:p>
          <a:pPr lvl="0" algn="ctr" defTabSz="400050">
            <a:lnSpc>
              <a:spcPct val="90000"/>
            </a:lnSpc>
            <a:spcBef>
              <a:spcPct val="0"/>
            </a:spcBef>
            <a:spcAft>
              <a:spcPct val="35000"/>
            </a:spcAft>
          </a:pPr>
          <a:endParaRPr lang="ru-RU" sz="800" b="1" kern="1200" dirty="0">
            <a:solidFill>
              <a:schemeClr val="tx2">
                <a:lumMod val="50000"/>
              </a:schemeClr>
            </a:solidFill>
          </a:endParaRPr>
        </a:p>
        <a:p>
          <a:pPr lvl="0" algn="ctr" defTabSz="400050">
            <a:lnSpc>
              <a:spcPct val="90000"/>
            </a:lnSpc>
            <a:spcBef>
              <a:spcPct val="0"/>
            </a:spcBef>
            <a:spcAft>
              <a:spcPct val="35000"/>
            </a:spcAft>
          </a:pPr>
          <a:r>
            <a:rPr lang="ru-RU" sz="800" b="1" kern="1200" dirty="0">
              <a:solidFill>
                <a:schemeClr val="tx2">
                  <a:lumMod val="50000"/>
                </a:schemeClr>
              </a:solidFill>
            </a:rPr>
            <a:t> </a:t>
          </a:r>
        </a:p>
      </dsp:txBody>
      <dsp:txXfrm rot="-5400000">
        <a:off x="3533569" y="416700"/>
        <a:ext cx="874784" cy="832154"/>
      </dsp:txXfrm>
    </dsp:sp>
    <dsp:sp modelId="{ED88EEAF-CC27-4DBA-B58C-FD3B504F00B3}">
      <dsp:nvSpPr>
        <dsp:cNvPr id="0" name=""/>
        <dsp:cNvSpPr/>
      </dsp:nvSpPr>
      <dsp:spPr>
        <a:xfrm rot="10800000">
          <a:off x="3422446" y="1368155"/>
          <a:ext cx="1258076" cy="1148501"/>
        </a:xfrm>
        <a:prstGeom prst="pieWedg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endParaRPr lang="ru-RU" sz="800" kern="1200" dirty="0"/>
        </a:p>
        <a:p>
          <a:pPr lvl="0" algn="ctr" defTabSz="355600">
            <a:lnSpc>
              <a:spcPct val="90000"/>
            </a:lnSpc>
            <a:spcBef>
              <a:spcPct val="0"/>
            </a:spcBef>
            <a:spcAft>
              <a:spcPct val="35000"/>
            </a:spcAft>
          </a:pPr>
          <a:r>
            <a:rPr lang="ru-RU" sz="900" b="1" kern="1200" dirty="0">
              <a:solidFill>
                <a:schemeClr val="tx2">
                  <a:lumMod val="50000"/>
                </a:schemeClr>
              </a:solidFill>
              <a:latin typeface="Times New Roman" pitchFamily="18" charset="0"/>
              <a:cs typeface="Times New Roman" pitchFamily="18" charset="0"/>
            </a:rPr>
            <a:t>Дотация на поддержку мер по </a:t>
          </a:r>
          <a:r>
            <a:rPr lang="ru-RU" sz="850" b="1" kern="1200" dirty="0">
              <a:solidFill>
                <a:schemeClr val="tx2">
                  <a:lumMod val="50000"/>
                </a:schemeClr>
              </a:solidFill>
              <a:latin typeface="Times New Roman" pitchFamily="18" charset="0"/>
              <a:cs typeface="Times New Roman" pitchFamily="18" charset="0"/>
            </a:rPr>
            <a:t>обеспеченности </a:t>
          </a:r>
          <a:r>
            <a:rPr lang="ru-RU" sz="900" b="1" kern="1200" dirty="0">
              <a:solidFill>
                <a:schemeClr val="tx2">
                  <a:lumMod val="50000"/>
                </a:schemeClr>
              </a:solidFill>
              <a:latin typeface="Times New Roman" pitchFamily="18" charset="0"/>
              <a:cs typeface="Times New Roman" pitchFamily="18" charset="0"/>
            </a:rPr>
            <a:t>сбалансированности бюджета</a:t>
          </a:r>
        </a:p>
      </dsp:txBody>
      <dsp:txXfrm rot="10800000">
        <a:off x="3422446" y="1368155"/>
        <a:ext cx="889594" cy="812113"/>
      </dsp:txXfrm>
    </dsp:sp>
    <dsp:sp modelId="{BF9102C1-0302-45D4-9C84-9C15E6E71EAB}">
      <dsp:nvSpPr>
        <dsp:cNvPr id="0" name=""/>
        <dsp:cNvSpPr/>
      </dsp:nvSpPr>
      <dsp:spPr>
        <a:xfrm rot="16200000">
          <a:off x="2260812" y="1332758"/>
          <a:ext cx="1147177" cy="1204299"/>
        </a:xfrm>
        <a:prstGeom prst="pieWedge">
          <a:avLst/>
        </a:prstGeom>
        <a:gradFill rotWithShape="0">
          <a:gsLst>
            <a:gs pos="0">
              <a:srgbClr val="5E9EFF"/>
            </a:gs>
            <a:gs pos="39999">
              <a:srgbClr val="85C2FF"/>
            </a:gs>
            <a:gs pos="70000">
              <a:srgbClr val="C4D6EB"/>
            </a:gs>
            <a:gs pos="100000">
              <a:srgbClr val="FFEBFA"/>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endParaRPr lang="ru-RU" sz="800" b="1" kern="1200" dirty="0">
            <a:solidFill>
              <a:schemeClr val="tx2">
                <a:lumMod val="50000"/>
              </a:schemeClr>
            </a:solidFill>
          </a:endParaRPr>
        </a:p>
        <a:p>
          <a:pPr marL="0" marR="0" lvl="0" indent="0" algn="ctr" defTabSz="355600" eaLnBrk="1" fontAlgn="auto" latinLnBrk="0" hangingPunct="1">
            <a:lnSpc>
              <a:spcPct val="90000"/>
            </a:lnSpc>
            <a:spcBef>
              <a:spcPct val="0"/>
            </a:spcBef>
            <a:spcAft>
              <a:spcPct val="35000"/>
            </a:spcAft>
            <a:buClrTx/>
            <a:buSzTx/>
            <a:buFontTx/>
            <a:buNone/>
            <a:tabLst/>
            <a:defRPr/>
          </a:pPr>
          <a:r>
            <a:rPr lang="ru-RU" sz="900" b="1" kern="1200" dirty="0">
              <a:solidFill>
                <a:schemeClr val="tx2">
                  <a:lumMod val="50000"/>
                </a:schemeClr>
              </a:solidFill>
              <a:latin typeface="Times New Roman" pitchFamily="18" charset="0"/>
              <a:cs typeface="Times New Roman" pitchFamily="18" charset="0"/>
            </a:rPr>
            <a:t>Субсидии бюджетам муниципальных районов </a:t>
          </a:r>
        </a:p>
        <a:p>
          <a:pPr lvl="0" algn="ctr" defTabSz="355600">
            <a:lnSpc>
              <a:spcPct val="90000"/>
            </a:lnSpc>
            <a:spcBef>
              <a:spcPct val="0"/>
            </a:spcBef>
            <a:spcAft>
              <a:spcPct val="35000"/>
            </a:spcAft>
          </a:pPr>
          <a:endParaRPr lang="ru-RU" sz="800" b="1" kern="1200" dirty="0">
            <a:solidFill>
              <a:schemeClr val="tx2">
                <a:lumMod val="50000"/>
              </a:schemeClr>
            </a:solidFill>
          </a:endParaRPr>
        </a:p>
      </dsp:txBody>
      <dsp:txXfrm rot="5400000">
        <a:off x="2584983" y="1361319"/>
        <a:ext cx="851568" cy="811177"/>
      </dsp:txXfrm>
    </dsp:sp>
    <dsp:sp modelId="{748476DB-584C-4311-A004-CDEC5B12EB9F}">
      <dsp:nvSpPr>
        <dsp:cNvPr id="0" name=""/>
        <dsp:cNvSpPr/>
      </dsp:nvSpPr>
      <dsp:spPr>
        <a:xfrm rot="21365448" flipV="1">
          <a:off x="3262610" y="1166528"/>
          <a:ext cx="387547" cy="12961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0E778-9CD7-4472-A6D2-0F2D318D302F}">
      <dsp:nvSpPr>
        <dsp:cNvPr id="0" name=""/>
        <dsp:cNvSpPr/>
      </dsp:nvSpPr>
      <dsp:spPr>
        <a:xfrm rot="10800000" flipH="1">
          <a:off x="3096343" y="1338090"/>
          <a:ext cx="720081" cy="45720"/>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drawing1.xml><?xml version="1.0" encoding="utf-8"?>
<c:userShapes xmlns:c="http://schemas.openxmlformats.org/drawingml/2006/chart">
  <cdr:relSizeAnchor xmlns:cdr="http://schemas.openxmlformats.org/drawingml/2006/chartDrawing">
    <cdr:from>
      <cdr:x>0.19626</cdr:x>
      <cdr:y>0.53125</cdr:y>
    </cdr:from>
    <cdr:to>
      <cdr:x>0.31494</cdr:x>
      <cdr:y>0.92808</cdr:y>
    </cdr:to>
    <cdr:sp macro="" textlink="">
      <cdr:nvSpPr>
        <cdr:cNvPr id="2" name="TextBox 1"/>
        <cdr:cNvSpPr txBox="1"/>
      </cdr:nvSpPr>
      <cdr:spPr>
        <a:xfrm xmlns:a="http://schemas.openxmlformats.org/drawingml/2006/main">
          <a:off x="1512168" y="12241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0.1215</cdr:x>
      <cdr:y>0.375</cdr:y>
    </cdr:from>
    <cdr:to>
      <cdr:x>0.24017</cdr:x>
      <cdr:y>0.77183</cdr:y>
    </cdr:to>
    <cdr:sp macro="" textlink="">
      <cdr:nvSpPr>
        <cdr:cNvPr id="3" name="TextBox 2"/>
        <cdr:cNvSpPr txBox="1"/>
      </cdr:nvSpPr>
      <cdr:spPr>
        <a:xfrm xmlns:a="http://schemas.openxmlformats.org/drawingml/2006/main">
          <a:off x="936104" y="864096"/>
          <a:ext cx="914335"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0.24299</cdr:x>
      <cdr:y>0.60317</cdr:y>
    </cdr:from>
    <cdr:to>
      <cdr:x>0.36167</cdr:x>
      <cdr:y>1</cdr:y>
    </cdr:to>
    <cdr:sp macro="" textlink="">
      <cdr:nvSpPr>
        <cdr:cNvPr id="4" name="TextBox 3"/>
        <cdr:cNvSpPr txBox="1"/>
      </cdr:nvSpPr>
      <cdr:spPr>
        <a:xfrm xmlns:a="http://schemas.openxmlformats.org/drawingml/2006/main">
          <a:off x="1872208" y="1440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0.37935</cdr:x>
      <cdr:y>0.40625</cdr:y>
    </cdr:from>
    <cdr:to>
      <cdr:x>0.49803</cdr:x>
      <cdr:y>0.80308</cdr:y>
    </cdr:to>
    <cdr:sp macro="" textlink="">
      <cdr:nvSpPr>
        <cdr:cNvPr id="5" name="TextBox 4"/>
        <cdr:cNvSpPr txBox="1"/>
      </cdr:nvSpPr>
      <cdr:spPr>
        <a:xfrm xmlns:a="http://schemas.openxmlformats.org/drawingml/2006/main">
          <a:off x="2922831" y="9361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0.28037</cdr:x>
      <cdr:y>0.40625</cdr:y>
    </cdr:from>
    <cdr:to>
      <cdr:x>0.39905</cdr:x>
      <cdr:y>0.80308</cdr:y>
    </cdr:to>
    <cdr:sp macro="" textlink="">
      <cdr:nvSpPr>
        <cdr:cNvPr id="6" name="TextBox 5"/>
        <cdr:cNvSpPr txBox="1"/>
      </cdr:nvSpPr>
      <cdr:spPr>
        <a:xfrm xmlns:a="http://schemas.openxmlformats.org/drawingml/2006/main">
          <a:off x="2160240" y="936104"/>
          <a:ext cx="914413"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0.44929</cdr:x>
      <cdr:y>0.5625</cdr:y>
    </cdr:from>
    <cdr:to>
      <cdr:x>0.56797</cdr:x>
      <cdr:y>0.95933</cdr:y>
    </cdr:to>
    <cdr:sp macro="" textlink="">
      <cdr:nvSpPr>
        <cdr:cNvPr id="7" name="TextBox 6"/>
        <cdr:cNvSpPr txBox="1"/>
      </cdr:nvSpPr>
      <cdr:spPr>
        <a:xfrm xmlns:a="http://schemas.openxmlformats.org/drawingml/2006/main">
          <a:off x="3461698" y="1296144"/>
          <a:ext cx="914412"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0.57944</cdr:x>
      <cdr:y>0.3125</cdr:y>
    </cdr:from>
    <cdr:to>
      <cdr:x>0.58537</cdr:x>
      <cdr:y>0.33234</cdr:y>
    </cdr:to>
    <cdr:sp macro="" textlink="">
      <cdr:nvSpPr>
        <cdr:cNvPr id="8" name="TextBox 7"/>
        <cdr:cNvSpPr txBox="1"/>
      </cdr:nvSpPr>
      <cdr:spPr>
        <a:xfrm xmlns:a="http://schemas.openxmlformats.org/drawingml/2006/main">
          <a:off x="4464496" y="72008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a:t>140</a:t>
          </a:r>
        </a:p>
      </cdr:txBody>
    </cdr:sp>
  </cdr:relSizeAnchor>
  <cdr:relSizeAnchor xmlns:cdr="http://schemas.openxmlformats.org/drawingml/2006/chartDrawing">
    <cdr:from>
      <cdr:x>0.65094</cdr:x>
      <cdr:y>0.59375</cdr:y>
    </cdr:from>
    <cdr:to>
      <cdr:x>0.76962</cdr:x>
      <cdr:y>0.99058</cdr:y>
    </cdr:to>
    <cdr:sp macro="" textlink="">
      <cdr:nvSpPr>
        <cdr:cNvPr id="9" name="TextBox 8"/>
        <cdr:cNvSpPr txBox="1"/>
      </cdr:nvSpPr>
      <cdr:spPr>
        <a:xfrm xmlns:a="http://schemas.openxmlformats.org/drawingml/2006/main">
          <a:off x="5015402" y="1368152"/>
          <a:ext cx="914412"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0.48598</cdr:x>
      <cdr:y>0.3125</cdr:y>
    </cdr:from>
    <cdr:to>
      <cdr:x>0.60466</cdr:x>
      <cdr:y>0.70933</cdr:y>
    </cdr:to>
    <cdr:sp macro="" textlink="">
      <cdr:nvSpPr>
        <cdr:cNvPr id="10" name="TextBox 9"/>
        <cdr:cNvSpPr txBox="1"/>
      </cdr:nvSpPr>
      <cdr:spPr>
        <a:xfrm xmlns:a="http://schemas.openxmlformats.org/drawingml/2006/main">
          <a:off x="3744416" y="720080"/>
          <a:ext cx="914412"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0.76636</cdr:x>
      <cdr:y>0.4375</cdr:y>
    </cdr:from>
    <cdr:to>
      <cdr:x>0.88503</cdr:x>
      <cdr:y>0.83433</cdr:y>
    </cdr:to>
    <cdr:sp macro="" textlink="">
      <cdr:nvSpPr>
        <cdr:cNvPr id="11" name="TextBox 10"/>
        <cdr:cNvSpPr txBox="1"/>
      </cdr:nvSpPr>
      <cdr:spPr>
        <a:xfrm xmlns:a="http://schemas.openxmlformats.org/drawingml/2006/main">
          <a:off x="5904656" y="10081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0.84112</cdr:x>
      <cdr:y>0.60317</cdr:y>
    </cdr:from>
    <cdr:to>
      <cdr:x>0.9598</cdr:x>
      <cdr:y>1</cdr:y>
    </cdr:to>
    <cdr:sp macro="" textlink="">
      <cdr:nvSpPr>
        <cdr:cNvPr id="12" name="TextBox 11"/>
        <cdr:cNvSpPr txBox="1"/>
      </cdr:nvSpPr>
      <cdr:spPr>
        <a:xfrm xmlns:a="http://schemas.openxmlformats.org/drawingml/2006/main">
          <a:off x="6480720" y="15121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0.61587</cdr:x>
      <cdr:y>0.80985</cdr:y>
    </cdr:to>
    <cdr:sp macro="" textlink="">
      <cdr:nvSpPr>
        <cdr:cNvPr id="2" name="Содержимое 8"/>
        <cdr:cNvSpPr>
          <a:spLocks xmlns:a="http://schemas.openxmlformats.org/drawingml/2006/main" noGrp="1"/>
        </cdr:cNvSpPr>
      </cdr:nvSpPr>
      <cdr:spPr>
        <a:xfrm xmlns:a="http://schemas.openxmlformats.org/drawingml/2006/main">
          <a:off x="0" y="0"/>
          <a:ext cx="4038600" cy="4525963"/>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p xmlns:a="http://schemas.openxmlformats.org/drawingml/2006/main">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0.20912</cdr:x>
      <cdr:y>0.08201</cdr:y>
    </cdr:from>
    <cdr:to>
      <cdr:x>0.85063</cdr:x>
      <cdr:y>0.14772</cdr:y>
    </cdr:to>
    <cdr:sp macro="" textlink="">
      <cdr:nvSpPr>
        <cdr:cNvPr id="3" name="Прямоугольник 2"/>
        <cdr:cNvSpPr/>
      </cdr:nvSpPr>
      <cdr:spPr>
        <a:xfrm xmlns:a="http://schemas.openxmlformats.org/drawingml/2006/main">
          <a:off x="798076" y="422509"/>
          <a:ext cx="2448272"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a:t>Структура расходов:</a:t>
          </a:r>
        </a:p>
      </cdr:txBody>
    </cdr:sp>
  </cdr:relSizeAnchor>
</c:userShapes>
</file>

<file path=ppt/drawings/drawing4.xml><?xml version="1.0" encoding="utf-8"?>
<c:userShapes xmlns:c="http://schemas.openxmlformats.org/drawingml/2006/chart">
  <cdr:relSizeAnchor xmlns:cdr="http://schemas.openxmlformats.org/drawingml/2006/chartDrawing">
    <cdr:from>
      <cdr:x>0.20912</cdr:x>
      <cdr:y>0.08201</cdr:y>
    </cdr:from>
    <cdr:to>
      <cdr:x>0.85063</cdr:x>
      <cdr:y>0.15359</cdr:y>
    </cdr:to>
    <cdr:sp macro="" textlink="">
      <cdr:nvSpPr>
        <cdr:cNvPr id="3" name="Прямоугольник 2"/>
        <cdr:cNvSpPr/>
      </cdr:nvSpPr>
      <cdr:spPr>
        <a:xfrm xmlns:a="http://schemas.openxmlformats.org/drawingml/2006/main">
          <a:off x="773917" y="387862"/>
          <a:ext cx="2374117"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a:t>Структура </a:t>
          </a:r>
          <a:r>
            <a:rPr lang="ru-RU" sz="1600" b="1" dirty="0">
              <a:latin typeface="Times New Roman" pitchFamily="18" charset="0"/>
              <a:cs typeface="Times New Roman" pitchFamily="18" charset="0"/>
            </a:rPr>
            <a:t>расходов</a:t>
          </a:r>
          <a:r>
            <a:rPr lang="ru-RU" sz="1600" b="1"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0.03774</cdr:x>
      <cdr:y>0.01879</cdr:y>
    </cdr:from>
    <cdr:to>
      <cdr:x>0.98113</cdr:x>
      <cdr:y>0.08091</cdr:y>
    </cdr:to>
    <cdr:sp macro="" textlink="">
      <cdr:nvSpPr>
        <cdr:cNvPr id="3" name="Прямоугольник 2"/>
        <cdr:cNvSpPr/>
      </cdr:nvSpPr>
      <cdr:spPr>
        <a:xfrm xmlns:a="http://schemas.openxmlformats.org/drawingml/2006/main">
          <a:off x="144016" y="102385"/>
          <a:ext cx="3600400"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a:t>Структура расходов:</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C86F2F-5585-4834-93B0-A62C7494DF5C}" type="datetimeFigureOut">
              <a:rPr lang="ru-RU" smtClean="0"/>
              <a:t>06.12.2024</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AAAF71C-2D6F-46D2-9A45-AEF43B4BB121}" type="slidenum">
              <a:rPr lang="ru-RU" smtClean="0"/>
              <a:t>‹#›</a:t>
            </a:fld>
            <a:endParaRPr lang="ru-RU" dirty="0"/>
          </a:p>
        </p:txBody>
      </p:sp>
    </p:spTree>
    <p:extLst>
      <p:ext uri="{BB962C8B-B14F-4D97-AF65-F5344CB8AC3E}">
        <p14:creationId xmlns:p14="http://schemas.microsoft.com/office/powerpoint/2010/main" val="311790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9CB29E-4095-4B93-9644-7D75A382FF10}" type="slidenum">
              <a:rPr lang="ru-RU" smtClean="0">
                <a:solidFill>
                  <a:prstClr val="black"/>
                </a:solidFill>
              </a:rPr>
              <a:pPr/>
              <a:t>4</a:t>
            </a:fld>
            <a:endParaRPr lang="ru-RU" dirty="0">
              <a:solidFill>
                <a:prstClr val="black"/>
              </a:solidFill>
            </a:endParaRPr>
          </a:p>
        </p:txBody>
      </p:sp>
    </p:spTree>
    <p:extLst>
      <p:ext uri="{BB962C8B-B14F-4D97-AF65-F5344CB8AC3E}">
        <p14:creationId xmlns:p14="http://schemas.microsoft.com/office/powerpoint/2010/main" val="8640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3F929-269F-4893-8EC3-6E6C53BBD323}" type="slidenum">
              <a:rPr lang="ru-RU" smtClean="0"/>
              <a:pPr fontAlgn="base">
                <a:spcBef>
                  <a:spcPct val="0"/>
                </a:spcBef>
                <a:spcAft>
                  <a:spcPct val="0"/>
                </a:spcAft>
                <a:defRPr/>
              </a:pPr>
              <a:t>25</a:t>
            </a:fld>
            <a:endParaRPr lang="ru-RU" dirty="0"/>
          </a:p>
        </p:txBody>
      </p:sp>
    </p:spTree>
    <p:extLst>
      <p:ext uri="{BB962C8B-B14F-4D97-AF65-F5344CB8AC3E}">
        <p14:creationId xmlns:p14="http://schemas.microsoft.com/office/powerpoint/2010/main" val="123893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089DD-B97B-4B7F-BCB6-ED996F1AECD0}" type="slidenum">
              <a:rPr lang="ru-RU" smtClean="0"/>
              <a:pPr fontAlgn="base">
                <a:spcBef>
                  <a:spcPct val="0"/>
                </a:spcBef>
                <a:spcAft>
                  <a:spcPct val="0"/>
                </a:spcAft>
                <a:defRPr/>
              </a:pPr>
              <a:t>29</a:t>
            </a:fld>
            <a:endParaRPr lang="ru-RU" dirty="0"/>
          </a:p>
        </p:txBody>
      </p:sp>
    </p:spTree>
    <p:extLst>
      <p:ext uri="{BB962C8B-B14F-4D97-AF65-F5344CB8AC3E}">
        <p14:creationId xmlns:p14="http://schemas.microsoft.com/office/powerpoint/2010/main" val="351463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AAF71C-2D6F-46D2-9A45-AEF43B4BB121}" type="slidenum">
              <a:rPr lang="ru-RU" smtClean="0"/>
              <a:t>37</a:t>
            </a:fld>
            <a:endParaRPr lang="ru-RU" dirty="0"/>
          </a:p>
        </p:txBody>
      </p:sp>
    </p:spTree>
    <p:extLst>
      <p:ext uri="{BB962C8B-B14F-4D97-AF65-F5344CB8AC3E}">
        <p14:creationId xmlns:p14="http://schemas.microsoft.com/office/powerpoint/2010/main" val="6840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AAF71C-2D6F-46D2-9A45-AEF43B4BB121}" type="slidenum">
              <a:rPr lang="ru-RU" smtClean="0"/>
              <a:t>53</a:t>
            </a:fld>
            <a:endParaRPr lang="ru-RU" dirty="0"/>
          </a:p>
        </p:txBody>
      </p:sp>
    </p:spTree>
    <p:extLst>
      <p:ext uri="{BB962C8B-B14F-4D97-AF65-F5344CB8AC3E}">
        <p14:creationId xmlns:p14="http://schemas.microsoft.com/office/powerpoint/2010/main" val="416942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65630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4573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740193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ru-RU" noProof="0" dirty="0"/>
          </a:p>
        </p:txBody>
      </p:sp>
      <p:sp>
        <p:nvSpPr>
          <p:cNvPr id="4" name="Дата 10"/>
          <p:cNvSpPr>
            <a:spLocks noGrp="1"/>
          </p:cNvSpPr>
          <p:nvPr>
            <p:ph type="dt" sz="half" idx="10"/>
          </p:nvPr>
        </p:nvSpPr>
        <p:spPr/>
        <p:txBody>
          <a:bodyPr/>
          <a:lstStyle>
            <a:lvl1pPr>
              <a:defRPr/>
            </a:lvl1pPr>
          </a:lstStyle>
          <a:p>
            <a:pPr>
              <a:defRPr/>
            </a:pPr>
            <a:fld id="{A3B6DE92-74F1-48C1-8996-3197988A1A35}" type="datetimeFigureOut">
              <a:rPr lang="ru-RU">
                <a:solidFill>
                  <a:prstClr val="black">
                    <a:lumMod val="50000"/>
                    <a:lumOff val="50000"/>
                  </a:prstClr>
                </a:solidFill>
              </a:rPr>
              <a:pPr>
                <a:defRPr/>
              </a:pPr>
              <a:t>06.12.2024</a:t>
            </a:fld>
            <a:endParaRPr lang="ru-RU" dirty="0">
              <a:solidFill>
                <a:prstClr val="black">
                  <a:lumMod val="50000"/>
                  <a:lumOff val="50000"/>
                </a:prst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dirty="0">
              <a:solidFill>
                <a:prstClr val="black">
                  <a:lumMod val="50000"/>
                  <a:lumOff val="50000"/>
                </a:prstClr>
              </a:solidFill>
            </a:endParaRPr>
          </a:p>
        </p:txBody>
      </p:sp>
      <p:sp>
        <p:nvSpPr>
          <p:cNvPr id="6" name="Номер слайда 4"/>
          <p:cNvSpPr>
            <a:spLocks noGrp="1"/>
          </p:cNvSpPr>
          <p:nvPr>
            <p:ph type="sldNum" sz="quarter" idx="12"/>
          </p:nvPr>
        </p:nvSpPr>
        <p:spPr/>
        <p:txBody>
          <a:bodyPr/>
          <a:lstStyle>
            <a:lvl1pPr>
              <a:defRPr/>
            </a:lvl1pPr>
          </a:lstStyle>
          <a:p>
            <a:pPr>
              <a:defRPr/>
            </a:pPr>
            <a:fld id="{3C4B245C-DA7A-497D-B3D1-81F6FC8C9DCD}"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19070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3982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40638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5774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115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2890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95936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2770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84042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06.12.2024</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619724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hyperlink" Target="https://yandex.ru/images/search?source=wiz&amp;img_url=http://www.haberarasi.com/images/upload/image/90VKHFUJhsq6fRO5N1Gc.jpg&amp;p=1&amp;text=%D0%BE%20%D0%B1%D1%8E%D0%B4%D0%B6%D0%B5%D1%82%D0%B5%20%D1%8D%D0%BC%D0%B1%D0%BB%D0%B5%D0%BC%D1%8B&amp;noreask=1&amp;pos=34&amp;rpt=simage&amp;lr=100645"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andex.ru/images/search?source=wiz&amp;img_url=http://www.schoolage.ru/uploads/agencies/26/docs/zdanie_upravlenija_obrazovanija%20(1).jpg&amp;text=%D0%B7%D0%B5%D0%BB%D0%B5%D0%BD%D1%87%D1%83%D0%BA%D1%81%D0%BA%D0%B8%D0%B9%20%D1%80%D0%B0%D0%B9%D0%BE%D0%BD%20%D1%84%D0%BE%D1%82%D0%BE%20%D1%83%D1%87%D1%80%D0%B5%D0%B6%D0%B4%D0%B5%D0%BD%D0%B8%D0%B9%20%D0%BE%D0%B1%D1%80%D0%B0%D0%B7%D0%BE%D0%B2%D0%B0%D0%BD%D0%B8%D1%8F&amp;noreask=1&amp;pos=11&amp;lr=100645&amp;rpt=simage"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yandex.ru/images/search?text=%D1%8D%D0%BC%D0%B1%D0%BB%D0%B5%D0%BC%D1%8B%20%D0%BE%20%D0%B1%D1%8E%D0%B4%D0%B6%D0%B5%D1%82%D0%B5,%20%D0%B4%D0%B5%D0%BD%D1%8C%D0%B3%D0%B0%D1%85%20%D0%B8%20%D0%B1%D1%83%D1%85%D1%83%D1%87%D0%B5%D1%82%D0%B5&amp;img_url=http://future-sales.ru/wp-content/uploads/2013/12/%D0%90%D1%83%D0%B4%D0%B8%D1%82-%D0%BE%D1%82%D0%B4%D0%B5%D0%BB%D0%B0-%D0%BF%D1%80%D0%BE%D0%B4%D0%B0%D0%B62-1024x1024.png&amp;pos=1&amp;rpt=simage"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slideLayout" Target="../slideLayouts/slideLayout4.xml"/><Relationship Id="rId7" Type="http://schemas.openxmlformats.org/officeDocument/2006/relationships/diagramLayout" Target="../diagrams/layout2.xml"/><Relationship Id="rId12" Type="http://schemas.openxmlformats.org/officeDocument/2006/relationships/diagramLayout" Target="../diagrams/layout3.xml"/><Relationship Id="rId17" Type="http://schemas.openxmlformats.org/officeDocument/2006/relationships/image" Target="../media/image35.wmf"/><Relationship Id="rId2" Type="http://schemas.openxmlformats.org/officeDocument/2006/relationships/control" Target="../activeX/activeX2.xml"/><Relationship Id="rId16" Type="http://schemas.openxmlformats.org/officeDocument/2006/relationships/image" Target="../media/image34.png"/><Relationship Id="rId1" Type="http://schemas.openxmlformats.org/officeDocument/2006/relationships/vmlDrawing" Target="../drawings/vmlDrawing2.v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chart" Target="../charts/chart10.xml"/><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notesSlide" Target="../notesSlides/notesSlide2.xml"/><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yandex.ru/images/search?source=wiz&amp;img_url=http://dtpochevidets.ru/upload/iblock/fc5/4844579717076c48fe1fbe2a3feb66a0.jpeg&amp;p=4&amp;text=%D0%BE%20%D0%B1%D1%8E%D0%B4%D0%B6%D0%B5%D1%82%D0%B5%20%D1%8D%D0%BC%D0%B1%D0%BB%D0%B5%D0%BC%D1%8B&amp;noreask=1&amp;pos=124&amp;rpt=simage&amp;lr=10064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andex.ru/images/search?source=wiz&amp;img_url=http://www.kchr.ru/upload/iblock/a50/DSC_0957.JPG&amp;p=1&amp;text=%D0%B7%D0%B5%D0%BB%D0%B5%D0%BD%D1%87%D1%83%D0%BA%D1%81%D0%BA%D0%B8%D0%B9%20%D1%80%D0%B0%D0%B9%D0%BE%D0%BD%20-%20%D0%B4%D0%B5%D1%82%D1%81%D0%B0%D0%B4%D1%8B&amp;noreask=1&amp;pos=37&amp;rpt=simage&amp;lr=100645" TargetMode="External"/><Relationship Id="rId7"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s://yandex.ru/images/search?source=wiz&amp;img_url=http://www.skfo.ru/public/im/uploads/6a2be6.jpg&amp;text=%D0%B7%D0%B5%D0%BB%D0%B5%D0%BD%D1%87%D1%83%D0%BA%D1%81%D0%BA%D0%B8%D0%B9%20%D1%80%D0%B0%D0%B9%D0%BE%D0%BD%20-%20%D0%B4%D0%B5%D1%82%D1%81%D0%B0%D0%B4%D1%8B&amp;noreask=1&amp;pos=7&amp;lr=100645&amp;rpt=simage" TargetMode="Externa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ru.wikipedia.org/wiki/%D0%97%D0%B5%D0%BB%D0%B5%D0%BD%D1%87%D1%83%D0%BA%D1%81%D0%BA%D0%B0%D1%8F" TargetMode="External"/><Relationship Id="rId7" Type="http://schemas.openxmlformats.org/officeDocument/2006/relationships/hyperlink" Target="https://ru.wikipedia.org/wiki/%D0%9A%D1%8B%D0%B7%D1%8B%D0%BB-%D0%9E%D0%BA%D1%82%D1%8F%D0%B1%D1%80%D1%8C_(%D0%9A%D0%B0%D1%80%D0%B0%D1%87%D0%B0%D0%B5%D0%B2%D0%BE-%D0%A7%D0%B5%D1%80%D0%BA%D0%B5%D1%81%D0%B8%D1%8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ru.wikipedia.org/wiki/%D0%98%D1%81%D0%BF%D1%80%D0%B0%D0%B2%D0%BD%D0%B0%D1%8F" TargetMode="External"/><Relationship Id="rId5" Type="http://schemas.openxmlformats.org/officeDocument/2006/relationships/hyperlink" Target="https://ru.wikipedia.org/wiki/%D0%9A%D0%B0%D1%80%D0%B4%D0%BE%D0%BD%D0%B8%D0%BA%D1%81%D0%BA%D0%B0%D1%8F" TargetMode="External"/><Relationship Id="rId4" Type="http://schemas.openxmlformats.org/officeDocument/2006/relationships/hyperlink" Target="https://ru.wikipedia.org/wiki/%D0%A1%D1%82%D0%BE%D1%80%D0%BE%D0%B6%D0%B5%D0%B2%D0%B0%D1%8F_(%D0%9A%D0%B0%D1%80%D0%B0%D1%87%D0%B0%D0%B5%D0%B2%D0%BE-%D0%A7%D0%B5%D1%80%D0%BA%D0%B5%D1%81%D0%B8%D1%8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wmf"/><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www.obrazovanie09.ru/" TargetMode="Externa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512" y="188640"/>
            <a:ext cx="8999984" cy="1080120"/>
          </a:xfrm>
          <a:solidFill>
            <a:schemeClr val="accent1">
              <a:lumMod val="60000"/>
              <a:lumOff val="40000"/>
            </a:schemeClr>
          </a:solidFill>
          <a:effectLst>
            <a:reflection blurRad="6350" stA="50000" endA="300" endPos="90000" dir="5400000" sy="-100000" algn="bl" rotWithShape="0"/>
          </a:effectLst>
        </p:spPr>
        <p:txBody>
          <a:bodyPr>
            <a:noAutofit/>
          </a:bodyPr>
          <a:lstStyle/>
          <a:p>
            <a:r>
              <a:rPr lang="ru-RU" sz="6600" b="1" dirty="0">
                <a:solidFill>
                  <a:schemeClr val="accent1">
                    <a:lumMod val="75000"/>
                  </a:schemeClr>
                </a:solidFill>
                <a:effectLst>
                  <a:outerShdw blurRad="38100" dist="38100" dir="2700000" algn="tl">
                    <a:srgbClr val="000000">
                      <a:alpha val="43137"/>
                    </a:srgbClr>
                  </a:outerShdw>
                </a:effectLst>
              </a:rPr>
              <a:t>БЮДЖЕТ для ГРАЖДАН</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4029075"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одзаголовок 2"/>
          <p:cNvSpPr txBox="1">
            <a:spLocks/>
          </p:cNvSpPr>
          <p:nvPr/>
        </p:nvSpPr>
        <p:spPr>
          <a:xfrm>
            <a:off x="0" y="1340768"/>
            <a:ext cx="4464496" cy="4326100"/>
          </a:xfrm>
          <a:prstGeom prst="rect">
            <a:avLst/>
          </a:prstGeom>
          <a:solidFill>
            <a:srgbClr val="CDDDAD"/>
          </a:solidFill>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endParaRPr lang="ru-RU" b="1" dirty="0">
              <a:solidFill>
                <a:schemeClr val="tx2">
                  <a:lumMod val="50000"/>
                </a:schemeClr>
              </a:solidFill>
              <a:latin typeface="Times New Roman" pitchFamily="18" charset="0"/>
              <a:cs typeface="Times New Roman" pitchFamily="18" charset="0"/>
            </a:endParaRPr>
          </a:p>
          <a:p>
            <a:pPr algn="ctr"/>
            <a:endParaRPr lang="ru-RU" b="1" dirty="0">
              <a:solidFill>
                <a:schemeClr val="tx2">
                  <a:lumMod val="50000"/>
                </a:schemeClr>
              </a:solidFill>
              <a:latin typeface="Times New Roman" pitchFamily="18" charset="0"/>
              <a:cs typeface="Times New Roman" pitchFamily="18" charset="0"/>
            </a:endParaRPr>
          </a:p>
          <a:p>
            <a:pPr algn="ctr"/>
            <a:r>
              <a:rPr lang="ru-RU" b="1" i="1" dirty="0">
                <a:solidFill>
                  <a:schemeClr val="tx2">
                    <a:lumMod val="50000"/>
                  </a:schemeClr>
                </a:solidFill>
                <a:latin typeface="Times New Roman" pitchFamily="18" charset="0"/>
                <a:cs typeface="Times New Roman" pitchFamily="18" charset="0"/>
              </a:rPr>
              <a:t>Решение </a:t>
            </a:r>
          </a:p>
          <a:p>
            <a:pPr algn="ctr"/>
            <a:r>
              <a:rPr lang="ru-RU" b="1" i="1" dirty="0">
                <a:solidFill>
                  <a:schemeClr val="tx2">
                    <a:lumMod val="50000"/>
                  </a:schemeClr>
                </a:solidFill>
                <a:latin typeface="Times New Roman" pitchFamily="18" charset="0"/>
                <a:cs typeface="Times New Roman" pitchFamily="18" charset="0"/>
              </a:rPr>
              <a:t>Совета Зеленчукского муниципального района от 22.11.2024 № 9 «О проекте бюджета Зеленчукского муниципального района</a:t>
            </a:r>
          </a:p>
          <a:p>
            <a:pPr algn="ctr"/>
            <a:r>
              <a:rPr lang="ru-RU" b="1" i="1" dirty="0">
                <a:solidFill>
                  <a:schemeClr val="tx2">
                    <a:lumMod val="50000"/>
                  </a:schemeClr>
                </a:solidFill>
                <a:latin typeface="Times New Roman" pitchFamily="18" charset="0"/>
                <a:cs typeface="Times New Roman" pitchFamily="18" charset="0"/>
              </a:rPr>
              <a:t> Карачаево-Черкесской Республики  на 2025 год и плановый период</a:t>
            </a:r>
          </a:p>
          <a:p>
            <a:pPr algn="ctr"/>
            <a:r>
              <a:rPr lang="ru-RU" b="1" i="1" dirty="0">
                <a:solidFill>
                  <a:schemeClr val="tx2">
                    <a:lumMod val="50000"/>
                  </a:schemeClr>
                </a:solidFill>
                <a:latin typeface="Times New Roman" pitchFamily="18" charset="0"/>
                <a:cs typeface="Times New Roman" pitchFamily="18" charset="0"/>
              </a:rPr>
              <a:t> 2026 и 2027 годы»</a:t>
            </a:r>
          </a:p>
          <a:p>
            <a:endParaRPr lang="ru-RU" b="1" dirty="0">
              <a:solidFill>
                <a:schemeClr val="tx2">
                  <a:lumMod val="50000"/>
                </a:schemeClr>
              </a:solidFill>
              <a:effectLst>
                <a:outerShdw blurRad="38100" dist="38100" dir="2700000" algn="tl">
                  <a:srgbClr val="000000">
                    <a:alpha val="43137"/>
                  </a:srgbClr>
                </a:outerShdw>
              </a:effectLst>
            </a:endParaRPr>
          </a:p>
        </p:txBody>
      </p:sp>
      <p:pic>
        <p:nvPicPr>
          <p:cNvPr id="7170" name="Picture 2" descr="C:\Users\Savchenko\Desktop\презентации\рисонок архы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340768"/>
            <a:ext cx="402907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57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descr="https://im2-tub-ru.yandex.net/i?id=19c6f6ca21006b1193919eda5c352d0a&amp;n=33&amp;h=190&amp;w=26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3658" y="1844824"/>
            <a:ext cx="8072705" cy="4752529"/>
          </a:xfrm>
          <a:prstGeom prst="rect">
            <a:avLst/>
          </a:prstGeom>
          <a:noFill/>
          <a:ln>
            <a:noFill/>
          </a:ln>
        </p:spPr>
      </p:pic>
      <p:sp>
        <p:nvSpPr>
          <p:cNvPr id="3" name="TextBox 2"/>
          <p:cNvSpPr txBox="1"/>
          <p:nvPr/>
        </p:nvSpPr>
        <p:spPr>
          <a:xfrm rot="5400000">
            <a:off x="1465684" y="2307815"/>
            <a:ext cx="1071185" cy="3125223"/>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5" name="TextBox 4"/>
          <p:cNvSpPr txBox="1"/>
          <p:nvPr/>
        </p:nvSpPr>
        <p:spPr>
          <a:xfrm rot="5400000">
            <a:off x="6033571" y="418266"/>
            <a:ext cx="1072311" cy="3925427"/>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36000" rIns="36000"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6" name="TextBox 5"/>
          <p:cNvSpPr txBox="1"/>
          <p:nvPr/>
        </p:nvSpPr>
        <p:spPr>
          <a:xfrm rot="16200000">
            <a:off x="1472444" y="839925"/>
            <a:ext cx="1190804" cy="3200604"/>
          </a:xfrm>
          <a:prstGeom prst="rect">
            <a:avLst/>
          </a:prstGeom>
          <a:solidFill>
            <a:srgbClr val="CCCCFF"/>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9" name="TextBox 8"/>
          <p:cNvSpPr txBox="1"/>
          <p:nvPr/>
        </p:nvSpPr>
        <p:spPr>
          <a:xfrm>
            <a:off x="539552" y="1988841"/>
            <a:ext cx="2999236" cy="936103"/>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Бюджетном </a:t>
            </a:r>
            <a:endParaRPr lang="en-US" b="1" dirty="0">
              <a:solidFill>
                <a:schemeClr val="tx1"/>
              </a:solidFill>
            </a:endParaRPr>
          </a:p>
          <a:p>
            <a:pPr>
              <a:defRPr/>
            </a:pPr>
            <a:r>
              <a:rPr lang="ru-RU" b="1" dirty="0">
                <a:solidFill>
                  <a:schemeClr val="tx1"/>
                </a:solidFill>
              </a:rPr>
              <a:t>послании </a:t>
            </a:r>
            <a:endParaRPr lang="en-US" b="1" dirty="0">
              <a:solidFill>
                <a:schemeClr val="tx1"/>
              </a:solidFill>
            </a:endParaRPr>
          </a:p>
          <a:p>
            <a:pPr>
              <a:defRPr/>
            </a:pPr>
            <a:r>
              <a:rPr lang="ru-RU" b="1" dirty="0">
                <a:solidFill>
                  <a:schemeClr val="tx1"/>
                </a:solidFill>
              </a:rPr>
              <a:t>Президента Российской </a:t>
            </a:r>
          </a:p>
          <a:p>
            <a:pPr>
              <a:defRPr/>
            </a:pPr>
            <a:r>
              <a:rPr lang="ru-RU" b="1" dirty="0">
                <a:solidFill>
                  <a:schemeClr val="tx1"/>
                </a:solidFill>
              </a:rPr>
              <a:t>Федерации</a:t>
            </a:r>
          </a:p>
          <a:p>
            <a:pPr>
              <a:defRPr/>
            </a:pPr>
            <a:endParaRPr lang="ru-RU" b="1" dirty="0"/>
          </a:p>
        </p:txBody>
      </p:sp>
      <p:sp>
        <p:nvSpPr>
          <p:cNvPr id="10" name="TextBox 9"/>
          <p:cNvSpPr txBox="1"/>
          <p:nvPr/>
        </p:nvSpPr>
        <p:spPr>
          <a:xfrm>
            <a:off x="543305" y="3451138"/>
            <a:ext cx="2876567" cy="846094"/>
          </a:xfrm>
          <a:prstGeom prst="rect">
            <a:avLst/>
          </a:prstGeom>
          <a:ln/>
        </p:spPr>
        <p:style>
          <a:lnRef idx="1">
            <a:schemeClr val="accent4"/>
          </a:lnRef>
          <a:fillRef idx="2">
            <a:schemeClr val="accent4"/>
          </a:fillRef>
          <a:effectRef idx="1">
            <a:schemeClr val="accent4"/>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Основных направлениях </a:t>
            </a:r>
            <a:endParaRPr lang="en-US" b="1" dirty="0">
              <a:solidFill>
                <a:schemeClr val="tx1"/>
              </a:solidFill>
            </a:endParaRPr>
          </a:p>
          <a:p>
            <a:pPr>
              <a:defRPr/>
            </a:pPr>
            <a:r>
              <a:rPr lang="ru-RU" b="1" dirty="0">
                <a:solidFill>
                  <a:schemeClr val="tx1"/>
                </a:solidFill>
              </a:rPr>
              <a:t>бюджетной и налоговой </a:t>
            </a:r>
          </a:p>
          <a:p>
            <a:pPr>
              <a:defRPr/>
            </a:pPr>
            <a:r>
              <a:rPr lang="ru-RU" b="1" dirty="0">
                <a:solidFill>
                  <a:schemeClr val="tx1"/>
                </a:solidFill>
              </a:rPr>
              <a:t>политики района</a:t>
            </a:r>
          </a:p>
        </p:txBody>
      </p:sp>
      <p:sp>
        <p:nvSpPr>
          <p:cNvPr id="12" name="TextBox 11"/>
          <p:cNvSpPr txBox="1"/>
          <p:nvPr/>
        </p:nvSpPr>
        <p:spPr>
          <a:xfrm flipH="1">
            <a:off x="4716014" y="1988840"/>
            <a:ext cx="3744418" cy="810090"/>
          </a:xfrm>
          <a:prstGeom prst="rect">
            <a:avLst/>
          </a:prstGeom>
          <a:ln/>
        </p:spPr>
        <p:style>
          <a:lnRef idx="1">
            <a:schemeClr val="accent2"/>
          </a:lnRef>
          <a:fillRef idx="2">
            <a:schemeClr val="accent2"/>
          </a:fillRef>
          <a:effectRef idx="1">
            <a:schemeClr val="accent2"/>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Прогнозе социально- </a:t>
            </a:r>
          </a:p>
          <a:p>
            <a:pPr>
              <a:defRPr/>
            </a:pPr>
            <a:r>
              <a:rPr lang="ru-RU" b="1" dirty="0">
                <a:solidFill>
                  <a:schemeClr val="tx1"/>
                </a:solidFill>
              </a:rPr>
              <a:t>экономического развития Зеленчукского муниципального района</a:t>
            </a:r>
          </a:p>
        </p:txBody>
      </p:sp>
      <p:sp>
        <p:nvSpPr>
          <p:cNvPr id="16" name="TextBox 15"/>
          <p:cNvSpPr txBox="1"/>
          <p:nvPr/>
        </p:nvSpPr>
        <p:spPr>
          <a:xfrm rot="5400000">
            <a:off x="6443403" y="2214796"/>
            <a:ext cx="1167661" cy="3038259"/>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lIns="36000" rIns="36000"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sz="1800" b="1" dirty="0">
              <a:solidFill>
                <a:srgbClr val="0000FF"/>
              </a:solidFill>
            </a:endParaRPr>
          </a:p>
          <a:p>
            <a:pPr>
              <a:defRPr/>
            </a:pPr>
            <a:endParaRPr lang="ru-RU" sz="1800" b="1" dirty="0">
              <a:solidFill>
                <a:srgbClr val="0000FF"/>
              </a:solidFill>
            </a:endParaRPr>
          </a:p>
        </p:txBody>
      </p:sp>
      <p:sp>
        <p:nvSpPr>
          <p:cNvPr id="17" name="TextBox 16"/>
          <p:cNvSpPr txBox="1"/>
          <p:nvPr/>
        </p:nvSpPr>
        <p:spPr>
          <a:xfrm>
            <a:off x="5652120" y="3226074"/>
            <a:ext cx="2797118" cy="981778"/>
          </a:xfrm>
          <a:prstGeom prst="rect">
            <a:avLst/>
          </a:prstGeom>
          <a:ln/>
        </p:spPr>
        <p:style>
          <a:lnRef idx="1">
            <a:schemeClr val="accent6"/>
          </a:lnRef>
          <a:fillRef idx="2">
            <a:schemeClr val="accent6"/>
          </a:fillRef>
          <a:effectRef idx="1">
            <a:schemeClr val="accent6"/>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Муниципальных программах Зеленчукского муниципального </a:t>
            </a:r>
          </a:p>
          <a:p>
            <a:pPr>
              <a:defRPr/>
            </a:pPr>
            <a:r>
              <a:rPr lang="ru-RU" b="1" dirty="0">
                <a:solidFill>
                  <a:schemeClr val="tx1"/>
                </a:solidFill>
              </a:rPr>
              <a:t>района</a:t>
            </a:r>
          </a:p>
        </p:txBody>
      </p:sp>
      <p:sp>
        <p:nvSpPr>
          <p:cNvPr id="18" name="TextBox 17"/>
          <p:cNvSpPr txBox="1"/>
          <p:nvPr/>
        </p:nvSpPr>
        <p:spPr>
          <a:xfrm rot="5400000">
            <a:off x="1474146" y="3855110"/>
            <a:ext cx="1161458" cy="3018026"/>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19" name="TextBox 18"/>
          <p:cNvSpPr txBox="1"/>
          <p:nvPr/>
        </p:nvSpPr>
        <p:spPr>
          <a:xfrm>
            <a:off x="611006" y="4869160"/>
            <a:ext cx="2876567" cy="1008112"/>
          </a:xfrm>
          <a:prstGeom prst="rect">
            <a:avLst/>
          </a:prstGeom>
          <a:ln/>
        </p:spPr>
        <p:style>
          <a:lnRef idx="1">
            <a:schemeClr val="accent2"/>
          </a:lnRef>
          <a:fillRef idx="2">
            <a:schemeClr val="accent2"/>
          </a:fillRef>
          <a:effectRef idx="1">
            <a:schemeClr val="accent2"/>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1200" b="1" dirty="0">
                <a:solidFill>
                  <a:schemeClr val="tx1"/>
                </a:solidFill>
              </a:rPr>
              <a:t>Законом Карачаево-Черкесской Республики и решением Совета Зеленчукского муниципального района о бюджетном процессе и межбюджетных отношениях</a:t>
            </a:r>
          </a:p>
        </p:txBody>
      </p:sp>
      <p:sp>
        <p:nvSpPr>
          <p:cNvPr id="20" name="TextBox 19"/>
          <p:cNvSpPr txBox="1"/>
          <p:nvPr/>
        </p:nvSpPr>
        <p:spPr>
          <a:xfrm rot="5400000">
            <a:off x="6450515" y="3768974"/>
            <a:ext cx="949864" cy="2978702"/>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21" name="TextBox 20"/>
          <p:cNvSpPr txBox="1"/>
          <p:nvPr/>
        </p:nvSpPr>
        <p:spPr>
          <a:xfrm>
            <a:off x="5508104" y="4891629"/>
            <a:ext cx="2876567" cy="769619"/>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Требованиями Бюджетного кодекса  Российской Федерации</a:t>
            </a:r>
          </a:p>
        </p:txBody>
      </p:sp>
      <p:sp>
        <p:nvSpPr>
          <p:cNvPr id="22" name="TextBox 21"/>
          <p:cNvSpPr txBox="1"/>
          <p:nvPr/>
        </p:nvSpPr>
        <p:spPr>
          <a:xfrm>
            <a:off x="971600" y="476672"/>
            <a:ext cx="7185355" cy="792088"/>
          </a:xfrm>
          <a:prstGeom prst="rect">
            <a:avLst/>
          </a:prstGeom>
          <a:solidFill>
            <a:schemeClr val="accent6">
              <a:lumMod val="20000"/>
              <a:lumOff val="80000"/>
            </a:schemeClr>
          </a:solidFill>
          <a:ln>
            <a:noFill/>
          </a:ln>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2400" b="1" dirty="0">
                <a:solidFill>
                  <a:srgbClr val="C00000"/>
                </a:solidFill>
              </a:rPr>
              <a:t>Составление проекта  районного бюджета основывается на:</a:t>
            </a:r>
          </a:p>
        </p:txBody>
      </p:sp>
      <p:sp>
        <p:nvSpPr>
          <p:cNvPr id="23" name="TextBox 22"/>
          <p:cNvSpPr txBox="1"/>
          <p:nvPr/>
        </p:nvSpPr>
        <p:spPr>
          <a:xfrm>
            <a:off x="3487573" y="4406019"/>
            <a:ext cx="3240360" cy="401721"/>
          </a:xfrm>
          <a:prstGeom prst="rect">
            <a:avLst/>
          </a:prstGeom>
          <a:solidFill>
            <a:schemeClr val="accent6">
              <a:lumMod val="20000"/>
              <a:lumOff val="80000"/>
            </a:schemeClr>
          </a:solidFill>
          <a:ln>
            <a:noFill/>
          </a:ln>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2200" b="1" dirty="0">
                <a:solidFill>
                  <a:schemeClr val="tx2">
                    <a:lumMod val="50000"/>
                  </a:schemeClr>
                </a:solidFill>
                <a:effectLst>
                  <a:outerShdw blurRad="38100" dist="38100" dir="2700000" algn="tl">
                    <a:srgbClr val="000000">
                      <a:alpha val="43137"/>
                    </a:srgbClr>
                  </a:outerShdw>
                </a:effectLst>
              </a:rPr>
              <a:t>руководствуются:</a:t>
            </a:r>
          </a:p>
          <a:p>
            <a:pPr>
              <a:defRPr/>
            </a:pPr>
            <a:endParaRPr lang="ru-RU" sz="24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rot="5400000">
            <a:off x="4812619" y="4628541"/>
            <a:ext cx="936103" cy="3289550"/>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25" name="TextBox 24"/>
          <p:cNvSpPr txBox="1"/>
          <p:nvPr/>
        </p:nvSpPr>
        <p:spPr>
          <a:xfrm>
            <a:off x="3743462" y="5877272"/>
            <a:ext cx="3060786" cy="792088"/>
          </a:xfrm>
          <a:prstGeom prst="rect">
            <a:avLst/>
          </a:prstGeom>
          <a:ln/>
        </p:spPr>
        <p:style>
          <a:lnRef idx="1">
            <a:schemeClr val="accent4"/>
          </a:lnRef>
          <a:fillRef idx="2">
            <a:schemeClr val="accent4"/>
          </a:fillRef>
          <a:effectRef idx="1">
            <a:schemeClr val="accent4"/>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Бюджетной классификацией  и иными нормативными документами </a:t>
            </a:r>
          </a:p>
        </p:txBody>
      </p:sp>
    </p:spTree>
    <p:controls>
      <mc:AlternateContent xmlns:mc="http://schemas.openxmlformats.org/markup-compatibility/2006">
        <mc:Choice xmlns:v="urn:schemas-microsoft-com:vml" Requires="v">
          <p:control spid="1029"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20096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9558743"/>
              </p:ext>
            </p:extLst>
          </p:nvPr>
        </p:nvGraphicFramePr>
        <p:xfrm>
          <a:off x="251520" y="1044027"/>
          <a:ext cx="8640960" cy="578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123728" y="116632"/>
            <a:ext cx="4536504" cy="954107"/>
          </a:xfrm>
          <a:prstGeom prst="rect">
            <a:avLst/>
          </a:prstGeom>
        </p:spPr>
        <p:txBody>
          <a:bodyPr wrap="square">
            <a:spAutoFit/>
          </a:bodyPr>
          <a:lstStyle/>
          <a:p>
            <a:pPr algn="ctr"/>
            <a:r>
              <a:rPr lang="ru-RU" sz="2400" b="1" dirty="0">
                <a:solidFill>
                  <a:srgbClr val="C00000"/>
                </a:solidFill>
                <a:latin typeface="Arial" pitchFamily="34" charset="0"/>
                <a:cs typeface="Arial" pitchFamily="34" charset="0"/>
              </a:rPr>
              <a:t>   </a:t>
            </a:r>
            <a:r>
              <a:rPr lang="ru-RU" sz="2800" b="1" dirty="0">
                <a:solidFill>
                  <a:srgbClr val="C00000"/>
                </a:solidFill>
                <a:latin typeface="+mj-lt"/>
                <a:cs typeface="Arial" pitchFamily="34" charset="0"/>
              </a:rPr>
              <a:t>Участники бюджетного процесса:</a:t>
            </a:r>
          </a:p>
        </p:txBody>
      </p:sp>
      <p:sp>
        <p:nvSpPr>
          <p:cNvPr id="2" name="Прямоугольник 1"/>
          <p:cNvSpPr/>
          <p:nvPr/>
        </p:nvSpPr>
        <p:spPr>
          <a:xfrm>
            <a:off x="107504" y="122148"/>
            <a:ext cx="2448272" cy="923330"/>
          </a:xfrm>
          <a:prstGeom prst="rect">
            <a:avLst/>
          </a:prstGeom>
        </p:spPr>
        <p:txBody>
          <a:bodyPr wrap="square">
            <a:spAutoFit/>
          </a:bodyPr>
          <a:lstStyle/>
          <a:p>
            <a:pPr algn="ctr"/>
            <a:r>
              <a:rPr lang="ru-RU" b="1" i="1" dirty="0">
                <a:solidFill>
                  <a:srgbClr val="7030A0"/>
                </a:solidFill>
                <a:effectLst>
                  <a:outerShdw blurRad="38100" dist="38100" dir="2700000" algn="tl">
                    <a:srgbClr val="000000">
                      <a:alpha val="43137"/>
                    </a:srgbClr>
                  </a:outerShdw>
                </a:effectLst>
                <a:latin typeface="Arial" pitchFamily="34" charset="0"/>
                <a:cs typeface="Arial" pitchFamily="34" charset="0"/>
              </a:rPr>
              <a:t>Кто участвует в формировании  бюджета?</a:t>
            </a:r>
          </a:p>
        </p:txBody>
      </p:sp>
      <p:sp>
        <p:nvSpPr>
          <p:cNvPr id="6" name="Прямоугольник 5"/>
          <p:cNvSpPr/>
          <p:nvPr/>
        </p:nvSpPr>
        <p:spPr>
          <a:xfrm>
            <a:off x="6660232" y="116348"/>
            <a:ext cx="2304256" cy="923330"/>
          </a:xfrm>
          <a:prstGeom prst="rect">
            <a:avLst/>
          </a:prstGeom>
        </p:spPr>
        <p:txBody>
          <a:bodyPr wrap="square">
            <a:spAutoFit/>
          </a:bodyPr>
          <a:lstStyle/>
          <a:p>
            <a:pPr algn="ctr"/>
            <a:r>
              <a:rPr lang="ru-RU" b="1" i="1" dirty="0">
                <a:solidFill>
                  <a:srgbClr val="7030A0"/>
                </a:solidFill>
                <a:effectLst>
                  <a:outerShdw blurRad="38100" dist="38100" dir="2700000" algn="tl">
                    <a:srgbClr val="000000">
                      <a:alpha val="43137"/>
                    </a:srgbClr>
                  </a:outerShdw>
                </a:effectLst>
                <a:latin typeface="Arial" pitchFamily="34" charset="0"/>
                <a:cs typeface="Arial" pitchFamily="34" charset="0"/>
              </a:rPr>
              <a:t>Кто участвует в формировании  бюджета?</a:t>
            </a:r>
          </a:p>
        </p:txBody>
      </p:sp>
      <p:cxnSp>
        <p:nvCxnSpPr>
          <p:cNvPr id="9" name="Прямая со стрелкой 8"/>
          <p:cNvCxnSpPr/>
          <p:nvPr/>
        </p:nvCxnSpPr>
        <p:spPr>
          <a:xfrm flipV="1">
            <a:off x="5580112" y="2924944"/>
            <a:ext cx="576064" cy="3600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499992" y="2449969"/>
            <a:ext cx="0" cy="18694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212722" y="2449969"/>
            <a:ext cx="351166" cy="33095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212722" y="4077072"/>
            <a:ext cx="207150"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203848" y="5157192"/>
            <a:ext cx="216024"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499992" y="5373216"/>
            <a:ext cx="0"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5580112" y="4293096"/>
            <a:ext cx="144016"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5508104" y="5229200"/>
            <a:ext cx="792088" cy="43204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9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Овал 44"/>
          <p:cNvSpPr/>
          <p:nvPr/>
        </p:nvSpPr>
        <p:spPr>
          <a:xfrm>
            <a:off x="4043015" y="2675186"/>
            <a:ext cx="2185169" cy="2272717"/>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54" name="Прямоугольник 53"/>
          <p:cNvSpPr/>
          <p:nvPr/>
        </p:nvSpPr>
        <p:spPr>
          <a:xfrm>
            <a:off x="6362061" y="3046402"/>
            <a:ext cx="2637729" cy="96045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20481" name="Заголовок 1"/>
          <p:cNvSpPr>
            <a:spLocks noGrp="1"/>
          </p:cNvSpPr>
          <p:nvPr>
            <p:ph type="title"/>
          </p:nvPr>
        </p:nvSpPr>
        <p:spPr>
          <a:xfrm>
            <a:off x="467544" y="260648"/>
            <a:ext cx="7719442" cy="562074"/>
          </a:xfrm>
        </p:spPr>
        <p:txBody>
          <a:bodyPr>
            <a:noAutofit/>
          </a:bodyPr>
          <a:lstStyle/>
          <a:p>
            <a:pPr eaLnBrk="1" hangingPunct="1"/>
            <a:r>
              <a:rPr lang="ru-RU" sz="2800" b="1" dirty="0">
                <a:solidFill>
                  <a:srgbClr val="C00000"/>
                </a:solidFill>
                <a:effectLst/>
                <a:latin typeface="Times New Roman" pitchFamily="18" charset="0"/>
                <a:cs typeface="Times New Roman" pitchFamily="18" charset="0"/>
              </a:rPr>
              <a:t>Сеть муниципальных учреждений</a:t>
            </a:r>
          </a:p>
        </p:txBody>
      </p:sp>
      <p:pic>
        <p:nvPicPr>
          <p:cNvPr id="52"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604388" y="931139"/>
            <a:ext cx="1316039" cy="61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60197" y="930743"/>
            <a:ext cx="3368055" cy="1597682"/>
          </a:xfrm>
          <a:prstGeom prst="rect">
            <a:avLst/>
          </a:prstGeom>
          <a:solidFill>
            <a:schemeClr val="bg2"/>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5622176" y="955229"/>
            <a:ext cx="3284522" cy="579768"/>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рямоугольник 7"/>
          <p:cNvSpPr/>
          <p:nvPr/>
        </p:nvSpPr>
        <p:spPr>
          <a:xfrm>
            <a:off x="4625163" y="5157192"/>
            <a:ext cx="4184321" cy="127793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9" name="Прямоугольник 8"/>
          <p:cNvSpPr/>
          <p:nvPr/>
        </p:nvSpPr>
        <p:spPr>
          <a:xfrm>
            <a:off x="4644009" y="5229200"/>
            <a:ext cx="4165475" cy="550367"/>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9"/>
          <p:cNvSpPr/>
          <p:nvPr/>
        </p:nvSpPr>
        <p:spPr>
          <a:xfrm>
            <a:off x="251521" y="908720"/>
            <a:ext cx="3403808" cy="907501"/>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1" name="Прямоугольник 10"/>
          <p:cNvSpPr/>
          <p:nvPr/>
        </p:nvSpPr>
        <p:spPr>
          <a:xfrm>
            <a:off x="634223" y="980171"/>
            <a:ext cx="3001673" cy="792645"/>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TextBox 11"/>
          <p:cNvSpPr txBox="1"/>
          <p:nvPr/>
        </p:nvSpPr>
        <p:spPr>
          <a:xfrm>
            <a:off x="5742973" y="980728"/>
            <a:ext cx="293348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a:latin typeface="Times New Roman" pitchFamily="18" charset="0"/>
                <a:cs typeface="Times New Roman" pitchFamily="18" charset="0"/>
              </a:rPr>
              <a:t>2</a:t>
            </a:r>
            <a:r>
              <a:rPr lang="ru-RU" sz="1400" dirty="0">
                <a:latin typeface="Times New Roman" pitchFamily="18" charset="0"/>
                <a:cs typeface="Times New Roman" pitchFamily="18" charset="0"/>
              </a:rPr>
              <a:t> органа местного самоуправления:</a:t>
            </a:r>
            <a:endParaRPr lang="ru-RU" sz="1400" b="1" dirty="0">
              <a:latin typeface="Times New Roman" pitchFamily="18" charset="0"/>
              <a:cs typeface="Times New Roman" pitchFamily="18" charset="0"/>
            </a:endParaRPr>
          </a:p>
        </p:txBody>
      </p:sp>
      <p:sp>
        <p:nvSpPr>
          <p:cNvPr id="13" name="TextBox 12"/>
          <p:cNvSpPr txBox="1"/>
          <p:nvPr/>
        </p:nvSpPr>
        <p:spPr>
          <a:xfrm>
            <a:off x="4684723" y="5221212"/>
            <a:ext cx="408404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a:latin typeface="Times New Roman" pitchFamily="18" charset="0"/>
                <a:cs typeface="Times New Roman" pitchFamily="18" charset="0"/>
              </a:rPr>
              <a:t>4</a:t>
            </a:r>
            <a:r>
              <a:rPr lang="ru-RU" sz="1400" dirty="0">
                <a:latin typeface="Times New Roman" pitchFamily="18" charset="0"/>
                <a:cs typeface="Times New Roman" pitchFamily="18" charset="0"/>
              </a:rPr>
              <a:t> отраслевых (функциональных) управлений и отделов</a:t>
            </a:r>
            <a:endParaRPr lang="ru-RU" sz="1400" b="1" dirty="0">
              <a:latin typeface="Times New Roman" pitchFamily="18" charset="0"/>
              <a:cs typeface="Times New Roman" pitchFamily="18" charset="0"/>
            </a:endParaRPr>
          </a:p>
        </p:txBody>
      </p:sp>
      <p:sp>
        <p:nvSpPr>
          <p:cNvPr id="15" name="TextBox 14"/>
          <p:cNvSpPr txBox="1"/>
          <p:nvPr/>
        </p:nvSpPr>
        <p:spPr>
          <a:xfrm>
            <a:off x="1839273" y="1052736"/>
            <a:ext cx="172461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49</a:t>
            </a:r>
            <a:r>
              <a:rPr lang="ru-RU" sz="1400" dirty="0">
                <a:latin typeface="Times New Roman" pitchFamily="18" charset="0"/>
                <a:cs typeface="Times New Roman" pitchFamily="18" charset="0"/>
              </a:rPr>
              <a:t> муниципальных учреждения</a:t>
            </a:r>
            <a:endParaRPr lang="ru-RU" sz="1400" b="1" dirty="0">
              <a:latin typeface="Times New Roman" pitchFamily="18" charset="0"/>
              <a:cs typeface="Times New Roman" pitchFamily="18" charset="0"/>
            </a:endParaRPr>
          </a:p>
        </p:txBody>
      </p:sp>
      <p:sp>
        <p:nvSpPr>
          <p:cNvPr id="17" name="Скругленный прямоугольник 16"/>
          <p:cNvSpPr/>
          <p:nvPr/>
        </p:nvSpPr>
        <p:spPr>
          <a:xfrm>
            <a:off x="232726" y="1988840"/>
            <a:ext cx="1674978" cy="77648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25</a:t>
            </a:r>
            <a:r>
              <a:rPr lang="ru-RU" sz="1200" dirty="0">
                <a:solidFill>
                  <a:schemeClr val="tx2">
                    <a:lumMod val="50000"/>
                  </a:schemeClr>
                </a:solidFill>
                <a:latin typeface="Times New Roman" pitchFamily="18" charset="0"/>
                <a:cs typeface="Times New Roman" pitchFamily="18" charset="0"/>
              </a:rPr>
              <a:t> школ,</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в них  </a:t>
            </a:r>
            <a:r>
              <a:rPr lang="ru-RU" sz="1200" b="1" dirty="0">
                <a:solidFill>
                  <a:schemeClr val="tx2">
                    <a:lumMod val="50000"/>
                  </a:schemeClr>
                </a:solidFill>
                <a:latin typeface="Times New Roman" pitchFamily="18" charset="0"/>
                <a:cs typeface="Times New Roman" pitchFamily="18" charset="0"/>
              </a:rPr>
              <a:t>5960 </a:t>
            </a:r>
            <a:r>
              <a:rPr lang="ru-RU" sz="1200" dirty="0">
                <a:solidFill>
                  <a:schemeClr val="tx2">
                    <a:lumMod val="50000"/>
                  </a:schemeClr>
                </a:solidFill>
                <a:latin typeface="Times New Roman" pitchFamily="18" charset="0"/>
                <a:cs typeface="Times New Roman" pitchFamily="18" charset="0"/>
              </a:rPr>
              <a:t>обучающихся</a:t>
            </a:r>
            <a:endParaRPr lang="ru-RU" sz="1200" dirty="0">
              <a:latin typeface="Times New Roman" pitchFamily="18" charset="0"/>
              <a:cs typeface="Times New Roman" pitchFamily="18" charset="0"/>
            </a:endParaRPr>
          </a:p>
        </p:txBody>
      </p:sp>
      <p:sp>
        <p:nvSpPr>
          <p:cNvPr id="18" name="Скругленный прямоугольник 17"/>
          <p:cNvSpPr/>
          <p:nvPr/>
        </p:nvSpPr>
        <p:spPr>
          <a:xfrm>
            <a:off x="216210" y="4353379"/>
            <a:ext cx="1703264" cy="70733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14</a:t>
            </a:r>
            <a:r>
              <a:rPr lang="ru-RU" sz="1200" dirty="0">
                <a:solidFill>
                  <a:schemeClr val="tx2">
                    <a:lumMod val="50000"/>
                  </a:schemeClr>
                </a:solidFill>
                <a:latin typeface="Times New Roman" pitchFamily="18" charset="0"/>
                <a:cs typeface="Times New Roman" pitchFamily="18" charset="0"/>
              </a:rPr>
              <a:t>  детских дошкольных учреждений, </a:t>
            </a:r>
          </a:p>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 1687 </a:t>
            </a:r>
            <a:r>
              <a:rPr lang="ru-RU" sz="1200" dirty="0">
                <a:solidFill>
                  <a:schemeClr val="tx2">
                    <a:lumMod val="50000"/>
                  </a:schemeClr>
                </a:solidFill>
                <a:latin typeface="Times New Roman" pitchFamily="18" charset="0"/>
                <a:cs typeface="Times New Roman" pitchFamily="18" charset="0"/>
              </a:rPr>
              <a:t>детей</a:t>
            </a:r>
          </a:p>
        </p:txBody>
      </p:sp>
      <p:sp>
        <p:nvSpPr>
          <p:cNvPr id="21" name="Скругленный прямоугольник 20"/>
          <p:cNvSpPr/>
          <p:nvPr/>
        </p:nvSpPr>
        <p:spPr>
          <a:xfrm>
            <a:off x="227980" y="3160689"/>
            <a:ext cx="1679724" cy="843788"/>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7</a:t>
            </a:r>
            <a:r>
              <a:rPr lang="ru-RU" sz="1200" dirty="0">
                <a:solidFill>
                  <a:schemeClr val="tx2">
                    <a:lumMod val="50000"/>
                  </a:schemeClr>
                </a:solidFill>
                <a:latin typeface="Times New Roman" pitchFamily="18" charset="0"/>
                <a:cs typeface="Times New Roman" pitchFamily="18" charset="0"/>
              </a:rPr>
              <a:t> учреждений дополнительного образования детей, </a:t>
            </a:r>
          </a:p>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2614</a:t>
            </a:r>
            <a:r>
              <a:rPr lang="ru-RU" sz="1200" dirty="0">
                <a:solidFill>
                  <a:schemeClr val="tx2">
                    <a:lumMod val="50000"/>
                  </a:schemeClr>
                </a:solidFill>
                <a:latin typeface="Times New Roman" pitchFamily="18" charset="0"/>
                <a:cs typeface="Times New Roman" pitchFamily="18" charset="0"/>
              </a:rPr>
              <a:t> детей</a:t>
            </a:r>
          </a:p>
        </p:txBody>
      </p:sp>
      <p:sp>
        <p:nvSpPr>
          <p:cNvPr id="22" name="Скругленный прямоугольник 21"/>
          <p:cNvSpPr/>
          <p:nvPr/>
        </p:nvSpPr>
        <p:spPr>
          <a:xfrm>
            <a:off x="2051720" y="5802287"/>
            <a:ext cx="2022136" cy="682546"/>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Информационно-методический кабинет </a:t>
            </a:r>
          </a:p>
          <a:p>
            <a:pPr algn="ctr" fontAlgn="auto">
              <a:spcBef>
                <a:spcPts val="0"/>
              </a:spcBef>
              <a:spcAft>
                <a:spcPts val="0"/>
              </a:spcAft>
              <a:defRPr/>
            </a:pPr>
            <a:r>
              <a:rPr lang="ru-RU" sz="900" dirty="0">
                <a:solidFill>
                  <a:schemeClr val="tx2">
                    <a:lumMod val="50000"/>
                  </a:schemeClr>
                </a:solidFill>
                <a:latin typeface="Times New Roman" pitchFamily="18" charset="0"/>
                <a:cs typeface="Times New Roman" pitchFamily="18" charset="0"/>
              </a:rPr>
              <a:t>(в сфере образования и культуры)</a:t>
            </a:r>
          </a:p>
          <a:p>
            <a:pPr algn="ctr" fontAlgn="auto">
              <a:spcBef>
                <a:spcPts val="0"/>
              </a:spcBef>
              <a:spcAft>
                <a:spcPts val="0"/>
              </a:spcAft>
              <a:defRPr/>
            </a:pPr>
            <a:endParaRPr lang="ru-RU" sz="900" dirty="0">
              <a:solidFill>
                <a:schemeClr val="tx2">
                  <a:lumMod val="50000"/>
                </a:schemeClr>
              </a:solidFill>
            </a:endParaRPr>
          </a:p>
        </p:txBody>
      </p:sp>
      <p:sp>
        <p:nvSpPr>
          <p:cNvPr id="23" name="Скругленный прямоугольник 22"/>
          <p:cNvSpPr/>
          <p:nvPr/>
        </p:nvSpPr>
        <p:spPr>
          <a:xfrm>
            <a:off x="2195736" y="2614354"/>
            <a:ext cx="1749273" cy="864096"/>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4</a:t>
            </a:r>
            <a:r>
              <a:rPr lang="ru-RU" sz="1100" dirty="0">
                <a:solidFill>
                  <a:schemeClr val="tx2">
                    <a:lumMod val="50000"/>
                  </a:schemeClr>
                </a:solidFill>
                <a:latin typeface="Times New Roman" pitchFamily="18" charset="0"/>
                <a:cs typeface="Times New Roman" pitchFamily="18" charset="0"/>
              </a:rPr>
              <a:t> школ искусств (музыкальные школы), в них</a:t>
            </a:r>
            <a:r>
              <a:rPr lang="ru-RU" sz="1100" b="1" dirty="0">
                <a:solidFill>
                  <a:schemeClr val="tx2">
                    <a:lumMod val="50000"/>
                  </a:schemeClr>
                </a:solidFill>
                <a:latin typeface="Times New Roman" pitchFamily="18" charset="0"/>
                <a:cs typeface="Times New Roman" pitchFamily="18" charset="0"/>
              </a:rPr>
              <a:t> 806 </a:t>
            </a:r>
            <a:r>
              <a:rPr lang="ru-RU" sz="1100" dirty="0">
                <a:solidFill>
                  <a:schemeClr val="tx2">
                    <a:lumMod val="50000"/>
                  </a:schemeClr>
                </a:solidFill>
                <a:latin typeface="Times New Roman" pitchFamily="18" charset="0"/>
                <a:cs typeface="Times New Roman" pitchFamily="18" charset="0"/>
              </a:rPr>
              <a:t>обучающихся,</a:t>
            </a:r>
          </a:p>
          <a:p>
            <a:pPr algn="ctr" fontAlgn="auto">
              <a:spcBef>
                <a:spcPts val="0"/>
              </a:spcBef>
              <a:spcAft>
                <a:spcPts val="0"/>
              </a:spcAft>
              <a:defRPr/>
            </a:pPr>
            <a:r>
              <a:rPr lang="ru-RU" sz="1100" dirty="0">
                <a:solidFill>
                  <a:schemeClr val="tx2">
                    <a:lumMod val="50000"/>
                  </a:schemeClr>
                </a:solidFill>
                <a:latin typeface="Times New Roman" pitchFamily="18" charset="0"/>
                <a:cs typeface="Times New Roman" pitchFamily="18" charset="0"/>
              </a:rPr>
              <a:t>в т.ч. художественная школа - 220</a:t>
            </a:r>
            <a:r>
              <a:rPr lang="ru-RU" sz="1100" b="1" dirty="0">
                <a:solidFill>
                  <a:schemeClr val="tx2">
                    <a:lumMod val="50000"/>
                  </a:schemeClr>
                </a:solidFill>
                <a:latin typeface="Times New Roman" pitchFamily="18" charset="0"/>
                <a:cs typeface="Times New Roman" pitchFamily="18" charset="0"/>
              </a:rPr>
              <a:t> </a:t>
            </a:r>
            <a:r>
              <a:rPr lang="ru-RU" sz="1100" dirty="0">
                <a:solidFill>
                  <a:schemeClr val="tx2">
                    <a:lumMod val="50000"/>
                  </a:schemeClr>
                </a:solidFill>
                <a:latin typeface="Times New Roman" pitchFamily="18" charset="0"/>
                <a:cs typeface="Times New Roman" pitchFamily="18" charset="0"/>
              </a:rPr>
              <a:t>детей</a:t>
            </a:r>
          </a:p>
        </p:txBody>
      </p:sp>
      <p:sp>
        <p:nvSpPr>
          <p:cNvPr id="24" name="Скругленный прямоугольник 23"/>
          <p:cNvSpPr/>
          <p:nvPr/>
        </p:nvSpPr>
        <p:spPr>
          <a:xfrm>
            <a:off x="2123728" y="2132856"/>
            <a:ext cx="1919287" cy="37354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3 учреждения культуры</a:t>
            </a:r>
          </a:p>
        </p:txBody>
      </p:sp>
      <p:sp>
        <p:nvSpPr>
          <p:cNvPr id="25" name="Скругленный прямоугольник 24"/>
          <p:cNvSpPr/>
          <p:nvPr/>
        </p:nvSpPr>
        <p:spPr>
          <a:xfrm>
            <a:off x="2135059" y="4791446"/>
            <a:ext cx="1919288" cy="8302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Многофункциональный центр предоставления государственных и муниципальных услуг</a:t>
            </a:r>
          </a:p>
        </p:txBody>
      </p:sp>
      <p:sp>
        <p:nvSpPr>
          <p:cNvPr id="27" name="Скругленный прямоугольник 26"/>
          <p:cNvSpPr/>
          <p:nvPr/>
        </p:nvSpPr>
        <p:spPr>
          <a:xfrm>
            <a:off x="2195736" y="3526630"/>
            <a:ext cx="1746922" cy="694457"/>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dirty="0">
                <a:solidFill>
                  <a:schemeClr val="tx2">
                    <a:lumMod val="50000"/>
                  </a:schemeClr>
                </a:solidFill>
                <a:latin typeface="Times New Roman" pitchFamily="18" charset="0"/>
                <a:cs typeface="Times New Roman" pitchFamily="18" charset="0"/>
              </a:rPr>
              <a:t>2 спортивные школы -</a:t>
            </a:r>
            <a:r>
              <a:rPr lang="ru-RU" sz="1100" b="1" dirty="0">
                <a:solidFill>
                  <a:schemeClr val="tx2">
                    <a:lumMod val="50000"/>
                  </a:schemeClr>
                </a:solidFill>
                <a:latin typeface="Times New Roman" pitchFamily="18" charset="0"/>
                <a:cs typeface="Times New Roman" pitchFamily="18" charset="0"/>
              </a:rPr>
              <a:t>1218 </a:t>
            </a:r>
            <a:r>
              <a:rPr lang="ru-RU" sz="1100" dirty="0">
                <a:solidFill>
                  <a:schemeClr val="tx2">
                    <a:lumMod val="50000"/>
                  </a:schemeClr>
                </a:solidFill>
                <a:latin typeface="Times New Roman" pitchFamily="18" charset="0"/>
                <a:cs typeface="Times New Roman" pitchFamily="18" charset="0"/>
              </a:rPr>
              <a:t>воспитанника</a:t>
            </a:r>
          </a:p>
          <a:p>
            <a:pPr algn="ctr" fontAlgn="auto">
              <a:spcBef>
                <a:spcPts val="0"/>
              </a:spcBef>
              <a:spcAft>
                <a:spcPts val="0"/>
              </a:spcAft>
              <a:defRPr/>
            </a:pPr>
            <a:endParaRPr lang="ru-RU" sz="1100" b="1" dirty="0">
              <a:solidFill>
                <a:schemeClr val="tx2">
                  <a:lumMod val="50000"/>
                </a:schemeClr>
              </a:solidFill>
              <a:latin typeface="Times New Roman" pitchFamily="18" charset="0"/>
              <a:cs typeface="Times New Roman" pitchFamily="18" charset="0"/>
            </a:endParaRPr>
          </a:p>
        </p:txBody>
      </p:sp>
      <p:sp>
        <p:nvSpPr>
          <p:cNvPr id="48" name="Скругленный прямоугольник 47"/>
          <p:cNvSpPr/>
          <p:nvPr/>
        </p:nvSpPr>
        <p:spPr>
          <a:xfrm>
            <a:off x="198791" y="5471646"/>
            <a:ext cx="1824896" cy="74689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rPr>
              <a:t> </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Единая дежурная диспетчерская служба </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и Отдел по делам</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 ГО и ЧС</a:t>
            </a:r>
          </a:p>
          <a:p>
            <a:pPr algn="ctr" fontAlgn="auto">
              <a:spcBef>
                <a:spcPts val="0"/>
              </a:spcBef>
              <a:spcAft>
                <a:spcPts val="0"/>
              </a:spcAft>
              <a:defRPr/>
            </a:pPr>
            <a:endParaRPr lang="ru-RU" sz="1200" dirty="0">
              <a:solidFill>
                <a:schemeClr val="tx2">
                  <a:lumMod val="50000"/>
                </a:schemeClr>
              </a:solidFill>
            </a:endParaRPr>
          </a:p>
        </p:txBody>
      </p:sp>
      <p:sp>
        <p:nvSpPr>
          <p:cNvPr id="51" name="TextBox 50"/>
          <p:cNvSpPr txBox="1"/>
          <p:nvPr/>
        </p:nvSpPr>
        <p:spPr>
          <a:xfrm>
            <a:off x="5594333" y="1607640"/>
            <a:ext cx="3312365" cy="769441"/>
          </a:xfrm>
          <a:prstGeom prst="rect">
            <a:avLst/>
          </a:prstGeom>
          <a:solidFill>
            <a:srgbClr val="E1EBCD"/>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a:latin typeface="Arial" pitchFamily="34" charset="0"/>
                <a:cs typeface="Arial" pitchFamily="34" charset="0"/>
              </a:rPr>
              <a:t>   </a:t>
            </a:r>
            <a:r>
              <a:rPr lang="ru-RU" sz="1100" dirty="0">
                <a:latin typeface="Times New Roman" pitchFamily="18" charset="0"/>
                <a:cs typeface="Times New Roman" pitchFamily="18" charset="0"/>
              </a:rPr>
              <a:t>1.  Представительный  орган  –  Совет   </a:t>
            </a:r>
          </a:p>
          <a:p>
            <a:pPr fontAlgn="auto">
              <a:spcBef>
                <a:spcPts val="0"/>
              </a:spcBef>
              <a:spcAft>
                <a:spcPts val="0"/>
              </a:spcAft>
              <a:defRPr/>
            </a:pPr>
            <a:r>
              <a:rPr lang="ru-RU" sz="1100" dirty="0">
                <a:latin typeface="Times New Roman" pitchFamily="18" charset="0"/>
                <a:cs typeface="Times New Roman" pitchFamily="18" charset="0"/>
              </a:rPr>
              <a:t>        Зеленчукского муниципального района </a:t>
            </a:r>
          </a:p>
          <a:p>
            <a:pPr fontAlgn="auto">
              <a:spcBef>
                <a:spcPts val="0"/>
              </a:spcBef>
              <a:spcAft>
                <a:spcPts val="0"/>
              </a:spcAft>
              <a:defRPr/>
            </a:pPr>
            <a:r>
              <a:rPr lang="ru-RU" sz="1100" dirty="0">
                <a:latin typeface="Times New Roman" pitchFamily="18" charset="0"/>
                <a:cs typeface="Times New Roman" pitchFamily="18" charset="0"/>
              </a:rPr>
              <a:t>   2.  Исполнительный орган  –  Администрация  </a:t>
            </a:r>
          </a:p>
          <a:p>
            <a:pPr fontAlgn="auto">
              <a:spcBef>
                <a:spcPts val="0"/>
              </a:spcBef>
              <a:spcAft>
                <a:spcPts val="0"/>
              </a:spcAft>
              <a:defRPr/>
            </a:pPr>
            <a:r>
              <a:rPr lang="ru-RU" sz="1100" dirty="0">
                <a:latin typeface="Times New Roman" pitchFamily="18" charset="0"/>
                <a:cs typeface="Times New Roman" pitchFamily="18" charset="0"/>
              </a:rPr>
              <a:t>         Зеленчукского муниципального района </a:t>
            </a:r>
          </a:p>
        </p:txBody>
      </p:sp>
      <p:sp>
        <p:nvSpPr>
          <p:cNvPr id="53" name="Прямоугольник 52"/>
          <p:cNvSpPr/>
          <p:nvPr/>
        </p:nvSpPr>
        <p:spPr>
          <a:xfrm>
            <a:off x="6509978" y="3091656"/>
            <a:ext cx="2469616" cy="542926"/>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ru-RU" sz="1200" dirty="0">
                <a:solidFill>
                  <a:schemeClr val="tx1"/>
                </a:solidFill>
                <a:latin typeface="Times New Roman" pitchFamily="18" charset="0"/>
                <a:cs typeface="Times New Roman" pitchFamily="18" charset="0"/>
              </a:rPr>
              <a:t>  1 - контрольный орган</a:t>
            </a:r>
            <a:r>
              <a:rPr lang="ru-RU" sz="1200" dirty="0">
                <a:solidFill>
                  <a:schemeClr val="tx1"/>
                </a:solidFill>
                <a:latin typeface="Arial" pitchFamily="34" charset="0"/>
                <a:cs typeface="Arial" pitchFamily="34" charset="0"/>
              </a:rPr>
              <a:t>: </a:t>
            </a:r>
            <a:endParaRPr lang="ru-RU" sz="1200" dirty="0">
              <a:solidFill>
                <a:schemeClr val="tx1"/>
              </a:solidFill>
            </a:endParaRPr>
          </a:p>
        </p:txBody>
      </p:sp>
      <p:sp>
        <p:nvSpPr>
          <p:cNvPr id="57" name="TextBox 56"/>
          <p:cNvSpPr txBox="1"/>
          <p:nvPr/>
        </p:nvSpPr>
        <p:spPr>
          <a:xfrm>
            <a:off x="4644009" y="5733256"/>
            <a:ext cx="4156051" cy="738664"/>
          </a:xfrm>
          <a:prstGeom prst="rect">
            <a:avLst/>
          </a:prstGeom>
          <a:solidFill>
            <a:srgbClr val="E1EBCD"/>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050" dirty="0">
                <a:latin typeface="Arial" pitchFamily="34" charset="0"/>
                <a:cs typeface="Arial" pitchFamily="34" charset="0"/>
              </a:rPr>
              <a:t> </a:t>
            </a:r>
            <a:r>
              <a:rPr lang="ru-RU" sz="1050" dirty="0">
                <a:latin typeface="Times New Roman" pitchFamily="18" charset="0"/>
                <a:cs typeface="Times New Roman" pitchFamily="18" charset="0"/>
              </a:rPr>
              <a:t>1. Финансовое  управление  </a:t>
            </a:r>
          </a:p>
          <a:p>
            <a:pPr fontAlgn="auto">
              <a:spcBef>
                <a:spcPts val="0"/>
              </a:spcBef>
              <a:spcAft>
                <a:spcPts val="0"/>
              </a:spcAft>
              <a:defRPr/>
            </a:pPr>
            <a:r>
              <a:rPr lang="ru-RU" sz="1050" dirty="0">
                <a:latin typeface="Times New Roman" pitchFamily="18" charset="0"/>
                <a:cs typeface="Times New Roman" pitchFamily="18" charset="0"/>
              </a:rPr>
              <a:t> 2. Управление образования</a:t>
            </a:r>
          </a:p>
          <a:p>
            <a:pPr fontAlgn="auto">
              <a:spcBef>
                <a:spcPts val="0"/>
              </a:spcBef>
              <a:spcAft>
                <a:spcPts val="0"/>
              </a:spcAft>
              <a:defRPr/>
            </a:pPr>
            <a:r>
              <a:rPr lang="ru-RU" sz="1050" dirty="0">
                <a:latin typeface="Times New Roman" pitchFamily="18" charset="0"/>
                <a:cs typeface="Times New Roman" pitchFamily="18" charset="0"/>
              </a:rPr>
              <a:t> 3. Отдел культуры   </a:t>
            </a:r>
          </a:p>
          <a:p>
            <a:pPr fontAlgn="auto">
              <a:spcBef>
                <a:spcPts val="0"/>
              </a:spcBef>
              <a:spcAft>
                <a:spcPts val="0"/>
              </a:spcAft>
              <a:defRPr/>
            </a:pPr>
            <a:r>
              <a:rPr lang="ru-RU" sz="1050" dirty="0">
                <a:latin typeface="Times New Roman" pitchFamily="18" charset="0"/>
                <a:cs typeface="Times New Roman" pitchFamily="18" charset="0"/>
              </a:rPr>
              <a:t> 4. Управление труда и социального  развития </a:t>
            </a:r>
          </a:p>
        </p:txBody>
      </p:sp>
      <p:pic>
        <p:nvPicPr>
          <p:cNvPr id="58" name="Рисунок 57" descr="https://im1-tub-ru.yandex.net/i?id=c76e8ed1f5b9bad1df08d3274b976d90&amp;n=33&amp;h=190&amp;w=254">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205" y="4320804"/>
            <a:ext cx="1500217" cy="836388"/>
          </a:xfrm>
          <a:prstGeom prst="rect">
            <a:avLst/>
          </a:prstGeom>
          <a:noFill/>
          <a:ln>
            <a:noFill/>
          </a:ln>
        </p:spPr>
      </p:pic>
      <p:sp>
        <p:nvSpPr>
          <p:cNvPr id="60" name="TextBox 59"/>
          <p:cNvSpPr txBox="1"/>
          <p:nvPr/>
        </p:nvSpPr>
        <p:spPr>
          <a:xfrm>
            <a:off x="6380205" y="3613279"/>
            <a:ext cx="2601440" cy="430887"/>
          </a:xfrm>
          <a:prstGeom prst="rect">
            <a:avLst/>
          </a:prstGeom>
          <a:solidFill>
            <a:srgbClr val="E1EBCD"/>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a:latin typeface="Times New Roman" pitchFamily="18" charset="0"/>
                <a:cs typeface="Times New Roman" pitchFamily="18" charset="0"/>
              </a:rPr>
              <a:t> Контрольно-ревизионная комиссия</a:t>
            </a:r>
          </a:p>
          <a:p>
            <a:pPr fontAlgn="auto">
              <a:spcBef>
                <a:spcPts val="0"/>
              </a:spcBef>
              <a:spcAft>
                <a:spcPts val="0"/>
              </a:spcAft>
              <a:defRPr/>
            </a:pPr>
            <a:r>
              <a:rPr lang="ru-RU" sz="1050" dirty="0">
                <a:latin typeface="Times New Roman" pitchFamily="18" charset="0"/>
                <a:cs typeface="Times New Roman" pitchFamily="18" charset="0"/>
              </a:rPr>
              <a:t> Зеленчукского муниципального р-на  </a:t>
            </a:r>
          </a:p>
        </p:txBody>
      </p:sp>
      <p:pic>
        <p:nvPicPr>
          <p:cNvPr id="61" name="Рисунок 60" descr="https://im0-tub-ru.yandex.net/i?id=d6aed096ed5901eb18455f1c0df64ef8&amp;n=33&amp;h=190&amp;w=174">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372200" y="3068960"/>
            <a:ext cx="818515" cy="591364"/>
          </a:xfrm>
          <a:prstGeom prst="rect">
            <a:avLst/>
          </a:prstGeom>
          <a:noFill/>
          <a:ln>
            <a:noFill/>
          </a:ln>
        </p:spPr>
      </p:pic>
      <p:sp>
        <p:nvSpPr>
          <p:cNvPr id="67" name="Скругленный прямоугольник 66"/>
          <p:cNvSpPr/>
          <p:nvPr/>
        </p:nvSpPr>
        <p:spPr>
          <a:xfrm>
            <a:off x="2203594" y="4221088"/>
            <a:ext cx="1759554" cy="485958"/>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1 </a:t>
            </a:r>
            <a:r>
              <a:rPr lang="ru-RU" sz="1100" dirty="0">
                <a:solidFill>
                  <a:schemeClr val="tx2">
                    <a:lumMod val="50000"/>
                  </a:schemeClr>
                </a:solidFill>
                <a:latin typeface="Times New Roman" pitchFamily="18" charset="0"/>
                <a:cs typeface="Times New Roman" pitchFamily="18" charset="0"/>
              </a:rPr>
              <a:t>дом творчества детей,</a:t>
            </a:r>
          </a:p>
          <a:p>
            <a:pPr algn="ctr" fontAlgn="auto">
              <a:spcBef>
                <a:spcPts val="0"/>
              </a:spcBef>
              <a:spcAft>
                <a:spcPts val="0"/>
              </a:spcAft>
              <a:defRPr/>
            </a:pPr>
            <a:r>
              <a:rPr lang="ru-RU" sz="1100" b="1" dirty="0">
                <a:solidFill>
                  <a:schemeClr val="tx2">
                    <a:lumMod val="50000"/>
                  </a:schemeClr>
                </a:solidFill>
                <a:latin typeface="Times New Roman" pitchFamily="18" charset="0"/>
                <a:cs typeface="Times New Roman" pitchFamily="18" charset="0"/>
              </a:rPr>
              <a:t>590 </a:t>
            </a:r>
            <a:r>
              <a:rPr lang="ru-RU" sz="1100" dirty="0">
                <a:solidFill>
                  <a:schemeClr val="tx2">
                    <a:lumMod val="50000"/>
                  </a:schemeClr>
                </a:solidFill>
                <a:latin typeface="Times New Roman" pitchFamily="18" charset="0"/>
                <a:cs typeface="Times New Roman" pitchFamily="18" charset="0"/>
              </a:rPr>
              <a:t>детей</a:t>
            </a:r>
            <a:endParaRPr lang="ru-RU" sz="1100" b="1" dirty="0">
              <a:solidFill>
                <a:schemeClr val="tx2">
                  <a:lumMod val="50000"/>
                </a:schemeClr>
              </a:solidFill>
              <a:latin typeface="Times New Roman" pitchFamily="18" charset="0"/>
              <a:cs typeface="Times New Roman" pitchFamily="18" charset="0"/>
            </a:endParaRPr>
          </a:p>
        </p:txBody>
      </p:sp>
      <p:sp>
        <p:nvSpPr>
          <p:cNvPr id="68" name="Левая фигурная скобка 67"/>
          <p:cNvSpPr/>
          <p:nvPr/>
        </p:nvSpPr>
        <p:spPr>
          <a:xfrm>
            <a:off x="1907704" y="2636912"/>
            <a:ext cx="291461" cy="1944216"/>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16-конечная звезда 6"/>
          <p:cNvSpPr/>
          <p:nvPr/>
        </p:nvSpPr>
        <p:spPr>
          <a:xfrm>
            <a:off x="3942658" y="2636912"/>
            <a:ext cx="2390322" cy="2310991"/>
          </a:xfrm>
          <a:prstGeom prst="star16">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2">
                  <a:lumMod val="50000"/>
                </a:schemeClr>
              </a:solidFill>
            </a:endParaRPr>
          </a:p>
        </p:txBody>
      </p:sp>
      <p:sp>
        <p:nvSpPr>
          <p:cNvPr id="46" name="TextBox 45"/>
          <p:cNvSpPr txBox="1"/>
          <p:nvPr/>
        </p:nvSpPr>
        <p:spPr>
          <a:xfrm>
            <a:off x="4265492" y="3344505"/>
            <a:ext cx="1746668" cy="10926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3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Из районного бюджета получают финансирование</a:t>
            </a:r>
          </a:p>
          <a:p>
            <a:pPr algn="ctr" fontAlgn="auto">
              <a:spcBef>
                <a:spcPts val="0"/>
              </a:spcBef>
              <a:spcAft>
                <a:spcPts val="0"/>
              </a:spcAft>
              <a:defRPr/>
            </a:pPr>
            <a:r>
              <a:rPr lang="ru-RU" sz="13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55 </a:t>
            </a:r>
          </a:p>
          <a:p>
            <a:pPr algn="ctr" fontAlgn="auto">
              <a:spcBef>
                <a:spcPts val="0"/>
              </a:spcBef>
              <a:spcAft>
                <a:spcPts val="0"/>
              </a:spcAft>
              <a:defRPr/>
            </a:pPr>
            <a:r>
              <a:rPr lang="ru-RU" sz="13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учреждений</a:t>
            </a:r>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638" y="945997"/>
            <a:ext cx="1499154" cy="86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3856" y="1314347"/>
            <a:ext cx="1390266" cy="67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6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79512" y="130622"/>
            <a:ext cx="8964488" cy="562074"/>
          </a:xfrm>
        </p:spPr>
        <p:txBody>
          <a:bodyPr>
            <a:noAutofit/>
          </a:bodyPr>
          <a:lstStyle/>
          <a:p>
            <a:pPr algn="ctr"/>
            <a:r>
              <a:rPr lang="ru-RU" sz="2400" b="1" dirty="0">
                <a:solidFill>
                  <a:srgbClr val="C00000"/>
                </a:solidFill>
                <a:effectLst/>
                <a:latin typeface="Times New Roman" pitchFamily="18" charset="0"/>
                <a:cs typeface="Times New Roman" pitchFamily="18" charset="0"/>
              </a:rPr>
              <a:t>Основные характеристики районного бюджета</a:t>
            </a:r>
            <a:endParaRPr lang="ru-RU" sz="2400" dirty="0">
              <a:solidFill>
                <a:srgbClr val="C00000"/>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659139880"/>
              </p:ext>
            </p:extLst>
          </p:nvPr>
        </p:nvGraphicFramePr>
        <p:xfrm>
          <a:off x="683568" y="4437112"/>
          <a:ext cx="8280920"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971600" y="3933056"/>
            <a:ext cx="7056784"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исполнения доходов и расходов</a:t>
            </a:r>
          </a:p>
        </p:txBody>
      </p:sp>
      <p:graphicFrame>
        <p:nvGraphicFramePr>
          <p:cNvPr id="7" name="Таблица 6"/>
          <p:cNvGraphicFramePr>
            <a:graphicFrameLocks noGrp="1"/>
          </p:cNvGraphicFramePr>
          <p:nvPr>
            <p:extLst>
              <p:ext uri="{D42A27DB-BD31-4B8C-83A1-F6EECF244321}">
                <p14:modId xmlns:p14="http://schemas.microsoft.com/office/powerpoint/2010/main" val="4253118355"/>
              </p:ext>
            </p:extLst>
          </p:nvPr>
        </p:nvGraphicFramePr>
        <p:xfrm>
          <a:off x="824263" y="692696"/>
          <a:ext cx="7632848" cy="1793631"/>
        </p:xfrm>
        <a:graphic>
          <a:graphicData uri="http://schemas.openxmlformats.org/drawingml/2006/table">
            <a:tbl>
              <a:tblPr firstRow="1" firstCol="1" bandRow="1"/>
              <a:tblGrid>
                <a:gridCol w="1443481">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1103016">
                  <a:extLst>
                    <a:ext uri="{9D8B030D-6E8A-4147-A177-3AD203B41FA5}">
                      <a16:colId xmlns="" xmlns:a16="http://schemas.microsoft.com/office/drawing/2014/main" val="20004"/>
                    </a:ext>
                  </a:extLst>
                </a:gridCol>
                <a:gridCol w="1175023">
                  <a:extLst>
                    <a:ext uri="{9D8B030D-6E8A-4147-A177-3AD203B41FA5}">
                      <a16:colId xmlns="" xmlns:a16="http://schemas.microsoft.com/office/drawing/2014/main" val="20005"/>
                    </a:ext>
                  </a:extLst>
                </a:gridCol>
                <a:gridCol w="1175024">
                  <a:extLst>
                    <a:ext uri="{9D8B030D-6E8A-4147-A177-3AD203B41FA5}">
                      <a16:colId xmlns="" xmlns:a16="http://schemas.microsoft.com/office/drawing/2014/main" val="20006"/>
                    </a:ext>
                  </a:extLst>
                </a:gridCol>
              </a:tblGrid>
              <a:tr h="605286">
                <a:tc rowSpan="2">
                  <a:txBody>
                    <a:bodyPr/>
                    <a:lstStyle/>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Наименование</a:t>
                      </a:r>
                      <a:endParaRPr lang="ru-RU" sz="1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План </a:t>
                      </a:r>
                      <a:endParaRPr lang="ru-RU" sz="11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2024 года</a:t>
                      </a:r>
                      <a:endParaRPr lang="ru-RU" sz="1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rowSpan="2">
                  <a:txBody>
                    <a:bodyPr/>
                    <a:lstStyle/>
                    <a:p>
                      <a:pPr algn="ctr">
                        <a:lnSpc>
                          <a:spcPct val="115000"/>
                        </a:lnSpc>
                        <a:spcAft>
                          <a:spcPts val="0"/>
                        </a:spcAft>
                        <a:tabLst>
                          <a:tab pos="1760220" algn="l"/>
                        </a:tabLst>
                      </a:pPr>
                      <a:r>
                        <a:rPr lang="ru-RU" sz="1200" b="1" dirty="0">
                          <a:effectLst/>
                          <a:latin typeface="Times New Roman" pitchFamily="18" charset="0"/>
                          <a:ea typeface="Calibri"/>
                          <a:cs typeface="Times New Roman" pitchFamily="18" charset="0"/>
                        </a:rPr>
                        <a:t>Ожидаемое исполнение </a:t>
                      </a:r>
                      <a:endParaRPr lang="ru-RU" sz="12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1200" b="1" dirty="0">
                          <a:effectLst/>
                          <a:latin typeface="Times New Roman" pitchFamily="18" charset="0"/>
                          <a:ea typeface="Calibri"/>
                          <a:cs typeface="Times New Roman" pitchFamily="18" charset="0"/>
                        </a:rPr>
                        <a:t>2024 года</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Проект  </a:t>
                      </a:r>
                      <a:endParaRPr lang="ru-RU" sz="11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на 2025 год</a:t>
                      </a:r>
                      <a:endParaRPr lang="ru-RU" sz="11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900" b="1" dirty="0">
                          <a:effectLst/>
                          <a:latin typeface="Times New Roman" pitchFamily="18" charset="0"/>
                          <a:ea typeface="Calibri"/>
                          <a:cs typeface="Times New Roman" pitchFamily="18" charset="0"/>
                        </a:rPr>
                        <a:t> </a:t>
                      </a:r>
                      <a:endParaRPr lang="ru-RU" sz="9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Проект  </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на 2026 год</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Проект  </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на 2027 год</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0"/>
                  </a:ext>
                </a:extLst>
              </a:tr>
              <a:tr h="258810">
                <a:tc vMerge="1">
                  <a:txBody>
                    <a:bodyPr/>
                    <a:lstStyle/>
                    <a:p>
                      <a:endParaRPr lang="ru-RU"/>
                    </a:p>
                  </a:txBody>
                  <a:tcPr/>
                </a:tc>
                <a:tc>
                  <a:txBody>
                    <a:bodyPr/>
                    <a:lstStyle/>
                    <a:p>
                      <a:pPr algn="ctr">
                        <a:lnSpc>
                          <a:spcPct val="115000"/>
                        </a:lnSpc>
                        <a:spcAft>
                          <a:spcPts val="0"/>
                        </a:spcAft>
                        <a:tabLst>
                          <a:tab pos="1760220" algn="l"/>
                        </a:tabLst>
                      </a:pPr>
                      <a:r>
                        <a:rPr lang="ru-RU" sz="800" b="1" dirty="0">
                          <a:effectLst/>
                          <a:latin typeface="Times New Roman" pitchFamily="18" charset="0"/>
                          <a:ea typeface="Calibri"/>
                          <a:cs typeface="Times New Roman" pitchFamily="18" charset="0"/>
                        </a:rPr>
                        <a:t>Первоначаль-ный </a:t>
                      </a:r>
                      <a:endParaRPr lang="ru-RU" sz="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tabLst>
                          <a:tab pos="1760220" algn="l"/>
                        </a:tabLst>
                      </a:pPr>
                      <a:r>
                        <a:rPr lang="ru-RU" sz="800" b="1" dirty="0">
                          <a:effectLst/>
                          <a:latin typeface="Times New Roman" pitchFamily="18" charset="0"/>
                          <a:ea typeface="Calibri"/>
                          <a:cs typeface="Times New Roman" pitchFamily="18" charset="0"/>
                        </a:rPr>
                        <a:t>Уточненный на 01.10.2024</a:t>
                      </a:r>
                      <a:endParaRPr lang="ru-RU" sz="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1"/>
                  </a:ext>
                </a:extLst>
              </a:tr>
              <a:tr h="302643">
                <a:tc>
                  <a:txBody>
                    <a:bodyPr/>
                    <a:lstStyle/>
                    <a:p>
                      <a:pPr algn="ct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Доходы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200" dirty="0" smtClean="0">
                          <a:effectLst/>
                          <a:latin typeface="Times New Roman" pitchFamily="18" charset="0"/>
                          <a:ea typeface="Calibri"/>
                          <a:cs typeface="Times New Roman" pitchFamily="18" charset="0"/>
                        </a:rPr>
                        <a:t>1279391,0</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1680996,1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1645875,3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pitchFamily="18" charset="0"/>
                          <a:ea typeface="Calibri"/>
                          <a:cs typeface="Times New Roman" pitchFamily="18" charset="0"/>
                        </a:rPr>
                        <a:t>1196753,7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pitchFamily="18" charset="0"/>
                          <a:ea typeface="Calibri"/>
                          <a:cs typeface="Times New Roman" pitchFamily="18" charset="0"/>
                        </a:rPr>
                        <a:t>1232692,0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pitchFamily="18" charset="0"/>
                          <a:ea typeface="Calibri"/>
                          <a:cs typeface="Times New Roman" pitchFamily="18" charset="0"/>
                        </a:rPr>
                        <a:t>1260212,7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2"/>
                  </a:ext>
                </a:extLst>
              </a:tr>
              <a:tr h="302643">
                <a:tc>
                  <a:txBody>
                    <a:bodyPr/>
                    <a:lstStyle/>
                    <a:p>
                      <a:pPr algn="ct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Расходы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200" smtClean="0">
                          <a:effectLst/>
                          <a:latin typeface="Times New Roman" pitchFamily="18" charset="0"/>
                          <a:ea typeface="Calibri"/>
                          <a:cs typeface="Times New Roman" pitchFamily="18" charset="0"/>
                        </a:rPr>
                        <a:t>1279391,0</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1695580,6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1673118,3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pitchFamily="18" charset="0"/>
                          <a:ea typeface="Calibri"/>
                          <a:cs typeface="Times New Roman" pitchFamily="18" charset="0"/>
                        </a:rPr>
                        <a:t>1196753,7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pitchFamily="18" charset="0"/>
                          <a:ea typeface="Calibri"/>
                          <a:cs typeface="Times New Roman" pitchFamily="18" charset="0"/>
                        </a:rPr>
                        <a:t>1232692,0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a:effectLst/>
                          <a:latin typeface="Times New Roman" pitchFamily="18" charset="0"/>
                          <a:ea typeface="Calibri"/>
                          <a:cs typeface="Times New Roman" pitchFamily="18" charset="0"/>
                        </a:rPr>
                        <a:t>1260212,7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r h="302643">
                <a:tc>
                  <a:txBody>
                    <a:bodyPr/>
                    <a:lstStyle/>
                    <a:p>
                      <a:pPr algn="ct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Результаты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-14558,5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-27243,0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4"/>
                  </a:ext>
                </a:extLst>
              </a:tr>
            </a:tbl>
          </a:graphicData>
        </a:graphic>
      </p:graphicFrame>
      <p:sp>
        <p:nvSpPr>
          <p:cNvPr id="8" name="Rectangle 5"/>
          <p:cNvSpPr>
            <a:spLocks noChangeArrowheads="1"/>
          </p:cNvSpPr>
          <p:nvPr/>
        </p:nvSpPr>
        <p:spPr bwMode="auto">
          <a:xfrm>
            <a:off x="755576" y="2996952"/>
            <a:ext cx="2315320" cy="720080"/>
          </a:xfrm>
          <a:prstGeom prst="rect">
            <a:avLst/>
          </a:prstGeom>
          <a:solidFill>
            <a:srgbClr val="9999FF"/>
          </a:solidFill>
          <a:ln w="19050">
            <a:solidFill>
              <a:schemeClr val="accent1">
                <a:lumMod val="60000"/>
                <a:lumOff val="40000"/>
              </a:schemeClr>
            </a:solidFill>
            <a:miter lim="800000"/>
            <a:headEnd/>
            <a:tailEnd/>
          </a:ln>
          <a:effectLst>
            <a:innerShdw blurRad="114300">
              <a:prstClr val="black"/>
            </a:innerShdw>
          </a:effectLst>
        </p:spPr>
        <p:txBody>
          <a:bodyPr anchor="ctr"/>
          <a:lstStyle/>
          <a:p>
            <a:pPr algn="ctr" eaLnBrk="1" hangingPunct="1"/>
            <a:r>
              <a:rPr lang="ru-RU" altLang="ru-RU" sz="1600" dirty="0">
                <a:solidFill>
                  <a:schemeClr val="tx2">
                    <a:lumMod val="75000"/>
                  </a:schemeClr>
                </a:solidFill>
                <a:latin typeface="Times New Roman" pitchFamily="18" charset="0"/>
                <a:cs typeface="Times New Roman" pitchFamily="18" charset="0"/>
              </a:rPr>
              <a:t>Доходы</a:t>
            </a:r>
          </a:p>
          <a:p>
            <a:pPr algn="ctr" eaLnBrk="1" hangingPunct="1"/>
            <a:r>
              <a:rPr lang="ru-RU" altLang="ru-RU" sz="16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22346 руб.</a:t>
            </a:r>
          </a:p>
        </p:txBody>
      </p:sp>
      <p:sp>
        <p:nvSpPr>
          <p:cNvPr id="9" name="Rectangle 6"/>
          <p:cNvSpPr>
            <a:spLocks noChangeArrowheads="1"/>
          </p:cNvSpPr>
          <p:nvPr/>
        </p:nvSpPr>
        <p:spPr bwMode="auto">
          <a:xfrm>
            <a:off x="6156176" y="2997496"/>
            <a:ext cx="2232248" cy="720080"/>
          </a:xfrm>
          <a:prstGeom prst="rect">
            <a:avLst/>
          </a:prstGeom>
          <a:solidFill>
            <a:srgbClr val="E1EBCD"/>
          </a:solidFill>
          <a:ln w="19050">
            <a:solidFill>
              <a:schemeClr val="accent1">
                <a:lumMod val="60000"/>
                <a:lumOff val="40000"/>
              </a:schemeClr>
            </a:solidFill>
            <a:miter lim="800000"/>
            <a:headEnd/>
            <a:tailEnd/>
          </a:ln>
          <a:effectLst>
            <a:innerShdw blurRad="114300">
              <a:prstClr val="black"/>
            </a:innerShdw>
          </a:effectLst>
        </p:spPr>
        <p:txBody>
          <a:bodyPr anchor="ctr"/>
          <a:lstStyle/>
          <a:p>
            <a:pPr algn="ctr" eaLnBrk="1" hangingPunct="1"/>
            <a:r>
              <a:rPr lang="ru-RU" altLang="ru-RU" sz="1600" dirty="0">
                <a:solidFill>
                  <a:schemeClr val="tx2">
                    <a:lumMod val="75000"/>
                  </a:schemeClr>
                </a:solidFill>
                <a:latin typeface="Times New Roman" pitchFamily="18" charset="0"/>
                <a:cs typeface="Times New Roman" pitchFamily="18" charset="0"/>
              </a:rPr>
              <a:t>Расходы</a:t>
            </a:r>
          </a:p>
          <a:p>
            <a:pPr algn="ctr" eaLnBrk="1" hangingPunct="1"/>
            <a:r>
              <a:rPr lang="ru-RU" altLang="ru-RU" sz="16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22346 руб.</a:t>
            </a:r>
          </a:p>
        </p:txBody>
      </p:sp>
      <p:sp>
        <p:nvSpPr>
          <p:cNvPr id="10" name="Двойная стрелка влево/вправо 9"/>
          <p:cNvSpPr/>
          <p:nvPr/>
        </p:nvSpPr>
        <p:spPr>
          <a:xfrm>
            <a:off x="3131840" y="2564904"/>
            <a:ext cx="2941264" cy="1512168"/>
          </a:xfrm>
          <a:prstGeom prst="leftRightArrow">
            <a:avLst/>
          </a:prstGeom>
          <a:solidFill>
            <a:srgbClr val="FDDFF7"/>
          </a:solidFill>
          <a:ln>
            <a:solidFill>
              <a:schemeClr val="accent1">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600" dirty="0">
                <a:solidFill>
                  <a:schemeClr val="tx2">
                    <a:lumMod val="75000"/>
                  </a:schemeClr>
                </a:solidFill>
                <a:latin typeface="Times New Roman" pitchFamily="18" charset="0"/>
                <a:cs typeface="Times New Roman" pitchFamily="18" charset="0"/>
              </a:rPr>
              <a:t>в расчете</a:t>
            </a:r>
          </a:p>
          <a:p>
            <a:pPr algn="ctr"/>
            <a:r>
              <a:rPr lang="ru-RU" altLang="ru-RU" sz="1600" dirty="0">
                <a:solidFill>
                  <a:schemeClr val="tx2">
                    <a:lumMod val="75000"/>
                  </a:schemeClr>
                </a:solidFill>
                <a:latin typeface="Times New Roman" pitchFamily="18" charset="0"/>
                <a:cs typeface="Times New Roman" pitchFamily="18" charset="0"/>
              </a:rPr>
              <a:t>на 1 человека </a:t>
            </a:r>
          </a:p>
          <a:p>
            <a:pPr algn="ctr"/>
            <a:endParaRPr lang="ru-RU" altLang="ru-RU" sz="1600" dirty="0">
              <a:solidFill>
                <a:schemeClr val="tx2">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170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000"/>
                                        <p:tgtEl>
                                          <p:spTgt spid="8"/>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907704" y="116632"/>
            <a:ext cx="505090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latin typeface="Times New Roman" pitchFamily="18" charset="0"/>
                <a:cs typeface="Times New Roman" pitchFamily="18" charset="0"/>
              </a:rPr>
              <a:t>Приоритеты бюджета</a:t>
            </a:r>
          </a:p>
        </p:txBody>
      </p:sp>
      <p:sp>
        <p:nvSpPr>
          <p:cNvPr id="5" name="Объект 4"/>
          <p:cNvSpPr txBox="1">
            <a:spLocks noGrp="1"/>
          </p:cNvSpPr>
          <p:nvPr>
            <p:ph sz="quarter" idx="13"/>
          </p:nvPr>
        </p:nvSpPr>
        <p:spPr>
          <a:xfrm>
            <a:off x="467544" y="692696"/>
            <a:ext cx="8363272" cy="60016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Дальнейшее совершенствование методов налогового администрирования,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Предотвращение уклонения от уплаты налогов;</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Усиление контроля за соблюдением законодательства в области платежной дисциплины, легализации заработной платы, устранения нарушений по уплате страховых взносов в государственные внебюджетные фонды;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Повышение эффективности управления государственным и муниципальным имуществом посредством выявления неиспользуемых и (или) неэффективно используемых основных фондов и принятие мер по их перепрофилированию, продаже или предоставлению в аренду;</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Обеспечение 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Карачаево-Черкесской Республики;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Обеспечение  сбалансированности и устойчивости бюджета Зеленчукского муниципального района в условиях ограниченности его доходных источников;</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a:ea typeface="Times New Roman"/>
              </a:rPr>
              <a:t>Оптимизация бюджетных расходов на оказание муниципальных услуг и улучшению качества муниципальных программ;</a:t>
            </a:r>
            <a:endParaRPr lang="ru-RU" sz="1600" dirty="0">
              <a:latin typeface="Times New Roman" pitchFamily="18" charset="0"/>
              <a:cs typeface="Times New Roman" pitchFamily="18" charset="0"/>
            </a:endParaRP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Обеспечение выплаты заработной платы работникам муниципальных учреждений и органов местного самоуправления</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a:latin typeface="Times New Roman" pitchFamily="18" charset="0"/>
                <a:cs typeface="Times New Roman" pitchFamily="18" charset="0"/>
              </a:rPr>
              <a:t>Исполнение действующих расходных обязательств</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93672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113" y="1556791"/>
            <a:ext cx="3456384"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bwMode="auto">
          <a:xfrm>
            <a:off x="2127112" y="188640"/>
            <a:ext cx="4968552" cy="10714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r>
              <a:rPr lang="ru-RU" sz="4800" b="1" dirty="0">
                <a:solidFill>
                  <a:schemeClr val="accent3">
                    <a:lumMod val="50000"/>
                  </a:schemeClr>
                </a:solidFill>
                <a:latin typeface="Times New Roman" pitchFamily="18" charset="0"/>
                <a:cs typeface="Times New Roman" pitchFamily="18" charset="0"/>
              </a:rPr>
              <a:t>ДОХОДЫ</a:t>
            </a:r>
            <a:r>
              <a:rPr lang="ru-RU" sz="4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Скругленный прямоугольник 2"/>
          <p:cNvSpPr/>
          <p:nvPr/>
        </p:nvSpPr>
        <p:spPr>
          <a:xfrm>
            <a:off x="395536" y="1772816"/>
            <a:ext cx="4953298" cy="1830614"/>
          </a:xfrm>
          <a:prstGeom prst="roundRect">
            <a:avLst/>
          </a:prstGeom>
          <a:solidFill>
            <a:srgbClr val="E1EBCD"/>
          </a:solidFill>
          <a:ln>
            <a:solidFill>
              <a:schemeClr val="accent4">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Доходы бюджетов формируются в соответствии с бюджетным законодательством Российской Федерации, законодательством о налогах и сборах и законодательством об иных обязательных платежах</a:t>
            </a:r>
            <a:r>
              <a:rPr lang="ru-RU" dirty="0">
                <a:solidFill>
                  <a:srgbClr val="002060"/>
                </a:solidFill>
                <a:latin typeface="Times New Roman" pitchFamily="18" charset="0"/>
                <a:cs typeface="Times New Roman" pitchFamily="18" charset="0"/>
              </a:rPr>
              <a:t>.</a:t>
            </a:r>
          </a:p>
        </p:txBody>
      </p:sp>
      <p:sp>
        <p:nvSpPr>
          <p:cNvPr id="6" name="Скругленный прямоугольник 5"/>
          <p:cNvSpPr/>
          <p:nvPr/>
        </p:nvSpPr>
        <p:spPr>
          <a:xfrm>
            <a:off x="179512" y="4005064"/>
            <a:ext cx="8064896" cy="2540533"/>
          </a:xfrm>
          <a:prstGeom prst="roundRect">
            <a:avLst/>
          </a:prstGeom>
          <a:solidFill>
            <a:schemeClr val="accent6">
              <a:lumMod val="20000"/>
              <a:lumOff val="80000"/>
            </a:schemeClr>
          </a:solidFill>
          <a:ln>
            <a:solidFill>
              <a:schemeClr val="accent4">
                <a:lumMod val="20000"/>
                <a:lumOff val="8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latin typeface="Times New Roman" pitchFamily="18" charset="0"/>
                <a:cs typeface="Times New Roman" pitchFamily="18" charset="0"/>
              </a:rPr>
              <a:t>       При планировании бюджета Зеленчукского муниципального района на </a:t>
            </a:r>
            <a:r>
              <a:rPr lang="ru-RU" sz="1400" dirty="0" smtClean="0">
                <a:solidFill>
                  <a:schemeClr val="tx1"/>
                </a:solidFill>
                <a:latin typeface="Times New Roman" pitchFamily="18" charset="0"/>
                <a:cs typeface="Times New Roman" pitchFamily="18" charset="0"/>
              </a:rPr>
              <a:t>2025-2027 </a:t>
            </a:r>
            <a:r>
              <a:rPr lang="ru-RU" sz="1400" dirty="0">
                <a:solidFill>
                  <a:schemeClr val="tx1"/>
                </a:solidFill>
                <a:latin typeface="Times New Roman" pitchFamily="18" charset="0"/>
                <a:cs typeface="Times New Roman" pitchFamily="18" charset="0"/>
              </a:rPr>
              <a:t>годы учтены объемы по  безвозмездным поступлениям, предусмотренные проектом республиканского закона «О республиканском бюджете Карачаево-Черкесской Республики на </a:t>
            </a:r>
            <a:r>
              <a:rPr lang="ru-RU" sz="1400" dirty="0" smtClean="0">
                <a:solidFill>
                  <a:schemeClr val="tx1"/>
                </a:solidFill>
                <a:latin typeface="Times New Roman" pitchFamily="18" charset="0"/>
                <a:cs typeface="Times New Roman" pitchFamily="18" charset="0"/>
              </a:rPr>
              <a:t>2025 </a:t>
            </a:r>
            <a:r>
              <a:rPr lang="ru-RU" sz="1400" dirty="0">
                <a:solidFill>
                  <a:schemeClr val="tx1"/>
                </a:solidFill>
                <a:latin typeface="Times New Roman" pitchFamily="18" charset="0"/>
                <a:cs typeface="Times New Roman" pitchFamily="18" charset="0"/>
              </a:rPr>
              <a:t>год и на плановый период </a:t>
            </a:r>
            <a:r>
              <a:rPr lang="ru-RU" sz="1400" dirty="0" smtClean="0">
                <a:solidFill>
                  <a:schemeClr val="tx1"/>
                </a:solidFill>
                <a:latin typeface="Times New Roman" pitchFamily="18" charset="0"/>
                <a:cs typeface="Times New Roman" pitchFamily="18" charset="0"/>
              </a:rPr>
              <a:t>2026 </a:t>
            </a:r>
            <a:r>
              <a:rPr lang="ru-RU" sz="1400" dirty="0">
                <a:solidFill>
                  <a:schemeClr val="tx1"/>
                </a:solidFill>
                <a:latin typeface="Times New Roman" pitchFamily="18" charset="0"/>
                <a:cs typeface="Times New Roman" pitchFamily="18" charset="0"/>
              </a:rPr>
              <a:t>и </a:t>
            </a:r>
            <a:r>
              <a:rPr lang="ru-RU" sz="1400" dirty="0" smtClean="0">
                <a:solidFill>
                  <a:schemeClr val="tx1"/>
                </a:solidFill>
                <a:latin typeface="Times New Roman" pitchFamily="18" charset="0"/>
                <a:cs typeface="Times New Roman" pitchFamily="18" charset="0"/>
              </a:rPr>
              <a:t>2027 </a:t>
            </a:r>
            <a:r>
              <a:rPr lang="ru-RU" sz="1400" dirty="0">
                <a:solidFill>
                  <a:schemeClr val="tx1"/>
                </a:solidFill>
                <a:latin typeface="Times New Roman" pitchFamily="18" charset="0"/>
                <a:cs typeface="Times New Roman" pitchFamily="18" charset="0"/>
              </a:rPr>
              <a:t>годов»</a:t>
            </a:r>
          </a:p>
          <a:p>
            <a:pPr algn="just"/>
            <a:r>
              <a:rPr lang="ru-RU" sz="1400" dirty="0">
                <a:solidFill>
                  <a:schemeClr val="tx1"/>
                </a:solidFill>
                <a:latin typeface="Times New Roman" pitchFamily="18" charset="0"/>
                <a:cs typeface="Times New Roman" pitchFamily="18" charset="0"/>
              </a:rPr>
              <a:t>       После принятия Закона о республиканском бюджете на </a:t>
            </a:r>
            <a:r>
              <a:rPr lang="ru-RU" sz="1400" dirty="0" smtClean="0">
                <a:solidFill>
                  <a:schemeClr val="tx1"/>
                </a:solidFill>
                <a:latin typeface="Times New Roman" pitchFamily="18" charset="0"/>
                <a:cs typeface="Times New Roman" pitchFamily="18" charset="0"/>
              </a:rPr>
              <a:t>2025-2027 </a:t>
            </a:r>
            <a:r>
              <a:rPr lang="ru-RU" sz="1400" dirty="0">
                <a:solidFill>
                  <a:schemeClr val="tx1"/>
                </a:solidFill>
                <a:latin typeface="Times New Roman" pitchFamily="18" charset="0"/>
                <a:cs typeface="Times New Roman" pitchFamily="18" charset="0"/>
              </a:rPr>
              <a:t>годы, суммы безвозмездных поступлений будут откорректированы и приведены в соответствие со значениями </a:t>
            </a:r>
            <a:r>
              <a:rPr lang="ru-RU" sz="1400" dirty="0" smtClean="0">
                <a:solidFill>
                  <a:schemeClr val="tx1"/>
                </a:solidFill>
                <a:latin typeface="Times New Roman" pitchFamily="18" charset="0"/>
                <a:cs typeface="Times New Roman" pitchFamily="18" charset="0"/>
              </a:rPr>
              <a:t>2025-2027 </a:t>
            </a:r>
            <a:r>
              <a:rPr lang="ru-RU" sz="1400" dirty="0">
                <a:solidFill>
                  <a:schemeClr val="tx1"/>
                </a:solidFill>
                <a:latin typeface="Times New Roman" pitchFamily="18" charset="0"/>
                <a:cs typeface="Times New Roman" pitchFamily="18" charset="0"/>
              </a:rPr>
              <a:t>годов, принятыми Народным Собранием Карачаево-Черкесской Республики: После принятия бюджета на республиканском уровне, проект районного бюджета ко второму чтению </a:t>
            </a:r>
            <a:r>
              <a:rPr lang="ru-RU" sz="1400" dirty="0" smtClean="0">
                <a:solidFill>
                  <a:schemeClr val="tx1"/>
                </a:solidFill>
                <a:latin typeface="Times New Roman" pitchFamily="18" charset="0"/>
                <a:cs typeface="Times New Roman" pitchFamily="18" charset="0"/>
              </a:rPr>
              <a:t>(</a:t>
            </a:r>
            <a:r>
              <a:rPr lang="ru-RU" sz="1400" dirty="0">
                <a:solidFill>
                  <a:schemeClr val="tx1"/>
                </a:solidFill>
                <a:latin typeface="Times New Roman" pitchFamily="18" charset="0"/>
                <a:cs typeface="Times New Roman" pitchFamily="18" charset="0"/>
              </a:rPr>
              <a:t>к принятию) будет скорректирован. </a:t>
            </a: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14839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bwMode="auto">
          <a:xfrm>
            <a:off x="179512" y="116632"/>
            <a:ext cx="8712968" cy="504056"/>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noAutofit/>
          </a:bodyPr>
          <a:lstStyle/>
          <a:p>
            <a:pPr algn="ctr"/>
            <a:r>
              <a:rPr lang="ru-RU" sz="2400" b="1" dirty="0">
                <a:solidFill>
                  <a:srgbClr val="C00000"/>
                </a:solidFill>
                <a:effectLst/>
                <a:latin typeface="Times New Roman" pitchFamily="18" charset="0"/>
                <a:cs typeface="Times New Roman" pitchFamily="18" charset="0"/>
              </a:rPr>
              <a:t>Особенности планирования доходов бюджета</a:t>
            </a:r>
          </a:p>
        </p:txBody>
      </p:sp>
      <p:sp>
        <p:nvSpPr>
          <p:cNvPr id="5" name="Прямоугольник 4"/>
          <p:cNvSpPr/>
          <p:nvPr/>
        </p:nvSpPr>
        <p:spPr>
          <a:xfrm>
            <a:off x="611560" y="692696"/>
            <a:ext cx="7992888" cy="2677656"/>
          </a:xfrm>
          <a:prstGeom prst="rect">
            <a:avLst/>
          </a:prstGeom>
          <a:solidFill>
            <a:schemeClr val="accent6">
              <a:lumMod val="20000"/>
              <a:lumOff val="80000"/>
            </a:schemeClr>
          </a:solidFill>
          <a:ln>
            <a:solidFill>
              <a:schemeClr val="accent3">
                <a:lumMod val="60000"/>
                <a:lumOff val="40000"/>
              </a:schemeClr>
            </a:solidFill>
          </a:ln>
        </p:spPr>
        <p:txBody>
          <a:bodyPr wrap="square">
            <a:spAutoFit/>
          </a:bodyPr>
          <a:lstStyle/>
          <a:p>
            <a:pPr algn="just">
              <a:spcAft>
                <a:spcPts val="0"/>
              </a:spcAft>
            </a:pPr>
            <a:r>
              <a:rPr lang="ru-RU" sz="1400" dirty="0">
                <a:latin typeface="Times New Roman"/>
                <a:ea typeface="Times New Roman"/>
              </a:rPr>
              <a:t>Оценка суммарного налогового потенциала и расчетных налоговых и неналоговых доходов бюджета Зеленчукского муниципального района на </a:t>
            </a:r>
            <a:r>
              <a:rPr lang="ru-RU" sz="1400" dirty="0" smtClean="0">
                <a:latin typeface="Times New Roman"/>
                <a:ea typeface="Times New Roman"/>
              </a:rPr>
              <a:t>2025 - 2027 </a:t>
            </a:r>
            <a:r>
              <a:rPr lang="ru-RU" sz="1400" dirty="0">
                <a:latin typeface="Times New Roman"/>
                <a:ea typeface="Times New Roman"/>
              </a:rPr>
              <a:t>годы произведена на основе показателей прогноза социально- экономического </a:t>
            </a:r>
            <a:r>
              <a:rPr lang="ru-RU" sz="1400" dirty="0" smtClean="0">
                <a:latin typeface="Times New Roman"/>
                <a:ea typeface="Times New Roman"/>
              </a:rPr>
              <a:t>развития </a:t>
            </a:r>
            <a:r>
              <a:rPr lang="ru-RU" sz="1400" dirty="0">
                <a:latin typeface="Times New Roman"/>
                <a:ea typeface="Times New Roman"/>
              </a:rPr>
              <a:t>Зеленчукского муниципального района на </a:t>
            </a:r>
            <a:r>
              <a:rPr lang="ru-RU" sz="1400" dirty="0" smtClean="0">
                <a:latin typeface="Times New Roman"/>
                <a:ea typeface="Times New Roman"/>
              </a:rPr>
              <a:t>2022-2027 </a:t>
            </a:r>
            <a:r>
              <a:rPr lang="ru-RU" sz="1400" dirty="0">
                <a:latin typeface="Times New Roman"/>
                <a:ea typeface="Times New Roman"/>
              </a:rPr>
              <a:t>годы  с учетом роста фонда оплаты труда, оценки ожидаемых поступлений соответствующих доходов в районный бюджет в </a:t>
            </a:r>
            <a:r>
              <a:rPr lang="ru-RU" sz="1400" dirty="0" smtClean="0">
                <a:latin typeface="Times New Roman"/>
                <a:ea typeface="Times New Roman"/>
              </a:rPr>
              <a:t>2024 </a:t>
            </a:r>
            <a:r>
              <a:rPr lang="ru-RU" sz="1400" dirty="0">
                <a:latin typeface="Times New Roman"/>
                <a:ea typeface="Times New Roman"/>
              </a:rPr>
              <a:t>году, данных главных администраторов доходов, а также с учетом изменений, вносимых в бюджетное и налоговое законодательство Российской Федерации. </a:t>
            </a:r>
          </a:p>
          <a:p>
            <a:pPr algn="just">
              <a:spcAft>
                <a:spcPts val="0"/>
              </a:spcAft>
            </a:pPr>
            <a:r>
              <a:rPr lang="ru-RU" sz="1400" dirty="0">
                <a:latin typeface="Times New Roman"/>
                <a:ea typeface="Times New Roman"/>
              </a:rPr>
              <a:t>           При оценке налоговых и неналоговых доходов бюджета, предусмотрен максимально возможный уровень собираемости налогов, поступление возможной к взысканию недоимки прошлых периодов, а также меры по совершенствованию администрирования.</a:t>
            </a:r>
          </a:p>
          <a:p>
            <a:pPr algn="just">
              <a:spcAft>
                <a:spcPts val="0"/>
              </a:spcAft>
            </a:pPr>
            <a:r>
              <a:rPr lang="ru-RU" sz="1400" dirty="0">
                <a:latin typeface="Times New Roman"/>
                <a:ea typeface="Times New Roman"/>
              </a:rPr>
              <a:t>           Достаточно важным являются неналоговые поступления </a:t>
            </a:r>
            <a:r>
              <a:rPr lang="ru-RU" sz="1400" dirty="0" smtClean="0">
                <a:latin typeface="Times New Roman"/>
                <a:ea typeface="Times New Roman"/>
              </a:rPr>
              <a:t>источником </a:t>
            </a:r>
            <a:r>
              <a:rPr lang="ru-RU" sz="1400" dirty="0">
                <a:latin typeface="Times New Roman"/>
                <a:ea typeface="Times New Roman"/>
              </a:rPr>
              <a:t>дохода бюджета Зеленчукского муниципального района, которые зависят исключительно от эффективности функционирования местных органов власти.</a:t>
            </a:r>
            <a:endParaRPr lang="ru-RU" sz="1400" dirty="0">
              <a:effectLst/>
              <a:latin typeface="Times New Roman"/>
              <a:ea typeface="Times New Roman"/>
            </a:endParaRPr>
          </a:p>
        </p:txBody>
      </p:sp>
      <p:sp>
        <p:nvSpPr>
          <p:cNvPr id="10" name="Заголовок 1"/>
          <p:cNvSpPr txBox="1">
            <a:spLocks/>
          </p:cNvSpPr>
          <p:nvPr/>
        </p:nvSpPr>
        <p:spPr bwMode="auto">
          <a:xfrm>
            <a:off x="323528" y="3645024"/>
            <a:ext cx="8568952" cy="576064"/>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lstStyle/>
          <a:p>
            <a:pPr algn="ctr"/>
            <a:r>
              <a:rPr lang="ru-RU" sz="2800" b="1" dirty="0">
                <a:solidFill>
                  <a:srgbClr val="C00000"/>
                </a:solidFill>
                <a:latin typeface="+mj-lt"/>
                <a:cs typeface="Tahoma" pitchFamily="34" charset="0"/>
              </a:rPr>
              <a:t>Объем недоимки по налоговым доходам, </a:t>
            </a:r>
            <a:r>
              <a:rPr lang="ru-RU" sz="2400" b="1" dirty="0">
                <a:solidFill>
                  <a:srgbClr val="C00000"/>
                </a:solidFill>
                <a:latin typeface="+mj-lt"/>
                <a:cs typeface="Tahoma" pitchFamily="34" charset="0"/>
              </a:rPr>
              <a:t>учтенный в расчетах доходов районного бюджета </a:t>
            </a:r>
          </a:p>
        </p:txBody>
      </p:sp>
      <p:graphicFrame>
        <p:nvGraphicFramePr>
          <p:cNvPr id="11" name="Таблица 10"/>
          <p:cNvGraphicFramePr>
            <a:graphicFrameLocks noGrp="1"/>
          </p:cNvGraphicFramePr>
          <p:nvPr>
            <p:extLst>
              <p:ext uri="{D42A27DB-BD31-4B8C-83A1-F6EECF244321}">
                <p14:modId xmlns:p14="http://schemas.microsoft.com/office/powerpoint/2010/main" val="138319463"/>
              </p:ext>
            </p:extLst>
          </p:nvPr>
        </p:nvGraphicFramePr>
        <p:xfrm>
          <a:off x="467545" y="4509120"/>
          <a:ext cx="7008084" cy="1970418"/>
        </p:xfrm>
        <a:graphic>
          <a:graphicData uri="http://schemas.openxmlformats.org/drawingml/2006/table">
            <a:tbl>
              <a:tblPr>
                <a:tableStyleId>{5C22544A-7EE6-4342-B048-85BDC9FD1C3A}</a:tableStyleId>
              </a:tblPr>
              <a:tblGrid>
                <a:gridCol w="3739213">
                  <a:extLst>
                    <a:ext uri="{9D8B030D-6E8A-4147-A177-3AD203B41FA5}">
                      <a16:colId xmlns="" xmlns:a16="http://schemas.microsoft.com/office/drawing/2014/main" val="20000"/>
                    </a:ext>
                  </a:extLst>
                </a:gridCol>
                <a:gridCol w="1881365">
                  <a:extLst>
                    <a:ext uri="{9D8B030D-6E8A-4147-A177-3AD203B41FA5}">
                      <a16:colId xmlns="" xmlns:a16="http://schemas.microsoft.com/office/drawing/2014/main" val="20001"/>
                    </a:ext>
                  </a:extLst>
                </a:gridCol>
                <a:gridCol w="1387506">
                  <a:extLst>
                    <a:ext uri="{9D8B030D-6E8A-4147-A177-3AD203B41FA5}">
                      <a16:colId xmlns="" xmlns:a16="http://schemas.microsoft.com/office/drawing/2014/main" val="20002"/>
                    </a:ext>
                  </a:extLst>
                </a:gridCol>
              </a:tblGrid>
              <a:tr h="572305">
                <a:tc>
                  <a:txBody>
                    <a:bodyPr/>
                    <a:lstStyle/>
                    <a:p>
                      <a:pPr algn="ctr" fontAlgn="base">
                        <a:lnSpc>
                          <a:spcPct val="115000"/>
                        </a:lnSpc>
                        <a:spcAft>
                          <a:spcPts val="0"/>
                        </a:spcAft>
                      </a:pPr>
                      <a:r>
                        <a:rPr lang="ru-RU" sz="1000" b="1" kern="1200" dirty="0">
                          <a:effectLst/>
                          <a:latin typeface="Times New Roman" pitchFamily="18" charset="0"/>
                          <a:cs typeface="Times New Roman" pitchFamily="18" charset="0"/>
                        </a:rPr>
                        <a:t>Показатели</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kern="1200" dirty="0">
                          <a:effectLst/>
                          <a:latin typeface="Times New Roman" pitchFamily="18" charset="0"/>
                          <a:cs typeface="Times New Roman" pitchFamily="18" charset="0"/>
                        </a:rPr>
                        <a:t>Объем недоимки по </a:t>
                      </a:r>
                      <a:r>
                        <a:rPr lang="ru-RU" sz="900" b="1" kern="1200" dirty="0">
                          <a:effectLst/>
                          <a:latin typeface="Times New Roman" pitchFamily="18" charset="0"/>
                          <a:cs typeface="Times New Roman" pitchFamily="18" charset="0"/>
                        </a:rPr>
                        <a:t>отчетности УФНС РФ по КЧР в части  райбюджета </a:t>
                      </a:r>
                      <a:br>
                        <a:rPr lang="ru-RU" sz="900" b="1" kern="1200" dirty="0">
                          <a:effectLst/>
                          <a:latin typeface="Times New Roman" pitchFamily="18" charset="0"/>
                          <a:cs typeface="Times New Roman" pitchFamily="18" charset="0"/>
                        </a:rPr>
                      </a:br>
                      <a:r>
                        <a:rPr lang="ru-RU" sz="1000" b="1" kern="1200" dirty="0">
                          <a:effectLst/>
                          <a:latin typeface="Times New Roman" pitchFamily="18" charset="0"/>
                          <a:cs typeface="Times New Roman" pitchFamily="18" charset="0"/>
                        </a:rPr>
                        <a:t>(на </a:t>
                      </a:r>
                      <a:r>
                        <a:rPr lang="ru-RU" sz="1000" b="1" kern="1200" dirty="0" smtClean="0">
                          <a:effectLst/>
                          <a:latin typeface="Times New Roman" pitchFamily="18" charset="0"/>
                          <a:cs typeface="Times New Roman" pitchFamily="18" charset="0"/>
                        </a:rPr>
                        <a:t>01.11.2024)</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kern="1200" dirty="0">
                          <a:effectLst/>
                          <a:latin typeface="Times New Roman" pitchFamily="18" charset="0"/>
                          <a:cs typeface="Times New Roman" pitchFamily="18" charset="0"/>
                        </a:rPr>
                        <a:t>Объем недоимки, учтенный в расчетах доходов на </a:t>
                      </a:r>
                      <a:r>
                        <a:rPr lang="ru-RU" sz="1000" b="1" kern="1200" dirty="0" smtClean="0">
                          <a:effectLst/>
                          <a:latin typeface="Times New Roman" pitchFamily="18" charset="0"/>
                          <a:cs typeface="Times New Roman" pitchFamily="18" charset="0"/>
                        </a:rPr>
                        <a:t>2024 </a:t>
                      </a:r>
                      <a:r>
                        <a:rPr lang="ru-RU" sz="1000" b="1" kern="1200" dirty="0">
                          <a:effectLst/>
                          <a:latin typeface="Times New Roman" pitchFamily="18" charset="0"/>
                          <a:cs typeface="Times New Roman" pitchFamily="18" charset="0"/>
                        </a:rPr>
                        <a:t>г.</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extLst>
                  <a:ext uri="{0D108BD9-81ED-4DB2-BD59-A6C34878D82A}">
                    <a16:rowId xmlns="" xmlns:a16="http://schemas.microsoft.com/office/drawing/2014/main" val="10000"/>
                  </a:ext>
                </a:extLst>
              </a:tr>
              <a:tr h="408254">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Всего по налоговым доходам, </a:t>
                      </a:r>
                      <a:endParaRPr lang="ru-RU" sz="1000" b="1" dirty="0">
                        <a:effectLst/>
                        <a:latin typeface="Times New Roman" pitchFamily="18" charset="0"/>
                        <a:cs typeface="Times New Roman" pitchFamily="18" charset="0"/>
                      </a:endParaRPr>
                    </a:p>
                    <a:p>
                      <a:pPr fontAlgn="base">
                        <a:lnSpc>
                          <a:spcPct val="115000"/>
                        </a:lnSpc>
                        <a:spcAft>
                          <a:spcPts val="0"/>
                        </a:spcAft>
                      </a:pPr>
                      <a:r>
                        <a:rPr lang="ru-RU" sz="1000" b="1" kern="1200" dirty="0">
                          <a:effectLst/>
                          <a:latin typeface="Times New Roman" pitchFamily="18" charset="0"/>
                          <a:cs typeface="Times New Roman" pitchFamily="18" charset="0"/>
                        </a:rPr>
                        <a:t>в том числе:</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10456,9</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a:effectLst/>
                          <a:latin typeface="Times New Roman" pitchFamily="18" charset="0"/>
                          <a:ea typeface="Calibri"/>
                          <a:cs typeface="Times New Roman" pitchFamily="18" charset="0"/>
                        </a:rPr>
                        <a:t>0</a:t>
                      </a:r>
                    </a:p>
                  </a:txBody>
                  <a:tcPr marL="85626" marR="85626" marT="42813" marB="42813" anchor="ctr">
                    <a:solidFill>
                      <a:srgbClr val="CDDDAD"/>
                    </a:solidFill>
                  </a:tcPr>
                </a:tc>
                <a:extLst>
                  <a:ext uri="{0D108BD9-81ED-4DB2-BD59-A6C34878D82A}">
                    <a16:rowId xmlns="" xmlns:a16="http://schemas.microsoft.com/office/drawing/2014/main" val="10001"/>
                  </a:ext>
                </a:extLst>
              </a:tr>
              <a:tr h="244202">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НДФЛ</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5768,3</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nSpc>
                          <a:spcPct val="115000"/>
                        </a:lnSpc>
                        <a:spcAft>
                          <a:spcPts val="0"/>
                        </a:spcAft>
                      </a:pPr>
                      <a:r>
                        <a:rPr lang="ru-RU" sz="1000" b="1" dirty="0">
                          <a:effectLst/>
                          <a:latin typeface="Times New Roman" pitchFamily="18" charset="0"/>
                          <a:ea typeface="Calibri"/>
                          <a:cs typeface="Times New Roman" pitchFamily="18" charset="0"/>
                        </a:rPr>
                        <a:t>                  0</a:t>
                      </a:r>
                    </a:p>
                  </a:txBody>
                  <a:tcPr marL="85626" marR="85626" marT="42813" marB="42813" anchor="ctr">
                    <a:solidFill>
                      <a:srgbClr val="CDDDAD"/>
                    </a:solidFill>
                  </a:tcPr>
                </a:tc>
                <a:extLst>
                  <a:ext uri="{0D108BD9-81ED-4DB2-BD59-A6C34878D82A}">
                    <a16:rowId xmlns="" xmlns:a16="http://schemas.microsoft.com/office/drawing/2014/main" val="10002"/>
                  </a:ext>
                </a:extLst>
              </a:tr>
              <a:tr h="244202">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Налог на имущество организаций</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2685,6</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nSpc>
                          <a:spcPct val="115000"/>
                        </a:lnSpc>
                        <a:spcAft>
                          <a:spcPts val="0"/>
                        </a:spcAft>
                      </a:pPr>
                      <a:r>
                        <a:rPr lang="ru-RU" sz="1000" b="1" dirty="0">
                          <a:effectLst/>
                          <a:latin typeface="Times New Roman" pitchFamily="18" charset="0"/>
                          <a:ea typeface="Calibri"/>
                          <a:cs typeface="Times New Roman" pitchFamily="18" charset="0"/>
                        </a:rPr>
                        <a:t>                  0</a:t>
                      </a:r>
                    </a:p>
                  </a:txBody>
                  <a:tcPr marL="85626" marR="85626" marT="42813" marB="42813" anchor="ctr">
                    <a:solidFill>
                      <a:srgbClr val="CDDDAD"/>
                    </a:solidFill>
                  </a:tcPr>
                </a:tc>
                <a:extLst>
                  <a:ext uri="{0D108BD9-81ED-4DB2-BD59-A6C34878D82A}">
                    <a16:rowId xmlns="" xmlns:a16="http://schemas.microsoft.com/office/drawing/2014/main" val="10003"/>
                  </a:ext>
                </a:extLst>
              </a:tr>
              <a:tr h="244202">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УСН, ЕНВД, ЕСХН, патентная система</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mn-ea"/>
                          <a:cs typeface="Times New Roman" pitchFamily="18" charset="0"/>
                        </a:rPr>
                        <a:t>2002,9</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a:effectLst/>
                          <a:latin typeface="Times New Roman" pitchFamily="18" charset="0"/>
                          <a:cs typeface="Times New Roman" pitchFamily="18" charset="0"/>
                        </a:rPr>
                        <a:t>0 </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extLst>
                  <a:ext uri="{0D108BD9-81ED-4DB2-BD59-A6C34878D82A}">
                    <a16:rowId xmlns="" xmlns:a16="http://schemas.microsoft.com/office/drawing/2014/main" val="10004"/>
                  </a:ext>
                </a:extLst>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509120"/>
            <a:ext cx="1510283" cy="21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3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77235"/>
            <a:ext cx="7846665" cy="5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19"/>
          <p:cNvSpPr/>
          <p:nvPr/>
        </p:nvSpPr>
        <p:spPr>
          <a:xfrm>
            <a:off x="323528" y="332656"/>
            <a:ext cx="8820472" cy="64807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dirty="0">
                <a:solidFill>
                  <a:srgbClr val="C00000"/>
                </a:solidFill>
                <a:latin typeface="Times New Roman" pitchFamily="18" charset="0"/>
                <a:cs typeface="Times New Roman" pitchFamily="18" charset="0"/>
              </a:rPr>
              <a:t>Доходная часть бюджета муниципального района </a:t>
            </a:r>
          </a:p>
        </p:txBody>
      </p:sp>
      <p:cxnSp>
        <p:nvCxnSpPr>
          <p:cNvPr id="22" name="Прямая соединительная линия 21"/>
          <p:cNvCxnSpPr/>
          <p:nvPr/>
        </p:nvCxnSpPr>
        <p:spPr>
          <a:xfrm>
            <a:off x="4724398" y="1268760"/>
            <a:ext cx="1" cy="803663"/>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Прямая соединительная линия 23"/>
          <p:cNvCxnSpPr/>
          <p:nvPr/>
        </p:nvCxnSpPr>
        <p:spPr>
          <a:xfrm flipV="1">
            <a:off x="1691680" y="1311520"/>
            <a:ext cx="0" cy="79818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Прямая соединительная линия 25"/>
          <p:cNvCxnSpPr/>
          <p:nvPr/>
        </p:nvCxnSpPr>
        <p:spPr>
          <a:xfrm flipV="1">
            <a:off x="7779921" y="1268760"/>
            <a:ext cx="0" cy="84094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Прямая соединительная линия 27"/>
          <p:cNvCxnSpPr/>
          <p:nvPr/>
        </p:nvCxnSpPr>
        <p:spPr>
          <a:xfrm flipV="1">
            <a:off x="1683001" y="1268760"/>
            <a:ext cx="6131651" cy="15875"/>
          </a:xfrm>
          <a:prstGeom prst="line">
            <a:avLst/>
          </a:prstGeom>
        </p:spPr>
        <p:style>
          <a:lnRef idx="3">
            <a:schemeClr val="accent3"/>
          </a:lnRef>
          <a:fillRef idx="0">
            <a:schemeClr val="accent3"/>
          </a:fillRef>
          <a:effectRef idx="2">
            <a:schemeClr val="accent3"/>
          </a:effectRef>
          <a:fontRef idx="minor">
            <a:schemeClr val="tx1"/>
          </a:fontRef>
        </p:style>
      </p:cxnSp>
      <p:sp>
        <p:nvSpPr>
          <p:cNvPr id="12" name="Прямоугольник 11"/>
          <p:cNvSpPr/>
          <p:nvPr/>
        </p:nvSpPr>
        <p:spPr>
          <a:xfrm>
            <a:off x="234162" y="2780928"/>
            <a:ext cx="2897678" cy="32316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00" dirty="0">
                <a:solidFill>
                  <a:schemeClr val="tx1"/>
                </a:solidFill>
                <a:latin typeface="Times New Roman" pitchFamily="18" charset="0"/>
                <a:cs typeface="Times New Roman" pitchFamily="18" charset="0"/>
              </a:rPr>
              <a:t>Налог на доходы физических лиц</a:t>
            </a:r>
          </a:p>
          <a:p>
            <a:pPr marL="171450" indent="-171450" fontAlgn="auto">
              <a:spcBef>
                <a:spcPts val="0"/>
              </a:spcBef>
              <a:spcAft>
                <a:spcPts val="0"/>
              </a:spcAft>
              <a:buFont typeface="Arial" panose="020B0604020202020204" pitchFamily="34" charset="0"/>
              <a:buChar char="•"/>
              <a:defRPr/>
            </a:pPr>
            <a:r>
              <a:rPr lang="ru-RU" sz="1200" dirty="0">
                <a:solidFill>
                  <a:schemeClr val="tx1"/>
                </a:solidFill>
                <a:latin typeface="Times New Roman" pitchFamily="18" charset="0"/>
                <a:cs typeface="Times New Roman" pitchFamily="18" charset="0"/>
              </a:rPr>
              <a:t>Доходы 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171450" indent="-171450" fontAlgn="auto">
              <a:spcBef>
                <a:spcPts val="0"/>
              </a:spcBef>
              <a:spcAft>
                <a:spcPts val="0"/>
              </a:spcAft>
              <a:buFont typeface="Arial" panose="020B0604020202020204" pitchFamily="34" charset="0"/>
              <a:buChar char="•"/>
              <a:defRPr/>
            </a:pPr>
            <a:r>
              <a:rPr lang="ru-RU" sz="1200" dirty="0">
                <a:solidFill>
                  <a:schemeClr val="tx1"/>
                </a:solidFill>
                <a:latin typeface="Times New Roman" pitchFamily="18" charset="0"/>
                <a:cs typeface="Times New Roman" pitchFamily="18" charset="0"/>
              </a:rPr>
              <a:t>Налоги на совокупный доход</a:t>
            </a:r>
          </a:p>
          <a:p>
            <a:pPr marL="171450" indent="-171450" fontAlgn="auto">
              <a:spcBef>
                <a:spcPts val="0"/>
              </a:spcBef>
              <a:spcAft>
                <a:spcPts val="0"/>
              </a:spcAft>
              <a:buFont typeface="Arial" panose="020B0604020202020204" pitchFamily="34" charset="0"/>
              <a:buChar char="•"/>
              <a:defRPr/>
            </a:pPr>
            <a:r>
              <a:rPr lang="ru-RU" sz="1200" dirty="0">
                <a:solidFill>
                  <a:schemeClr val="tx1"/>
                </a:solidFill>
                <a:latin typeface="Times New Roman" pitchFamily="18" charset="0"/>
                <a:cs typeface="Times New Roman" pitchFamily="18" charset="0"/>
              </a:rPr>
              <a:t>Налог на имущество организаций по имуществу, не входящему в Единую систему газоснабжения</a:t>
            </a:r>
          </a:p>
          <a:p>
            <a:pPr marL="171450" indent="-171450" fontAlgn="auto">
              <a:spcBef>
                <a:spcPts val="0"/>
              </a:spcBef>
              <a:spcAft>
                <a:spcPts val="0"/>
              </a:spcAft>
              <a:buFont typeface="Arial" panose="020B0604020202020204" pitchFamily="34" charset="0"/>
              <a:buChar char="•"/>
              <a:defRPr/>
            </a:pPr>
            <a:r>
              <a:rPr lang="ru-RU" sz="1200" dirty="0">
                <a:solidFill>
                  <a:schemeClr val="tx1"/>
                </a:solidFill>
                <a:latin typeface="Times New Roman" pitchFamily="18" charset="0"/>
                <a:cs typeface="Times New Roman" pitchFamily="18" charset="0"/>
              </a:rPr>
              <a:t>Государственная пошлина по делам, рассматриваемым в судах общей юрисдикции, мировыми судьями</a:t>
            </a:r>
          </a:p>
          <a:p>
            <a:pPr marL="171450" indent="-171450" fontAlgn="auto">
              <a:spcBef>
                <a:spcPts val="0"/>
              </a:spcBef>
              <a:spcAft>
                <a:spcPts val="0"/>
              </a:spcAft>
              <a:buFont typeface="Arial" panose="020B0604020202020204" pitchFamily="34" charset="0"/>
              <a:buChar char="•"/>
              <a:defRPr/>
            </a:pPr>
            <a:r>
              <a:rPr lang="ru-RU" sz="1200" dirty="0">
                <a:solidFill>
                  <a:schemeClr val="tx1"/>
                </a:solidFill>
                <a:latin typeface="Times New Roman" pitchFamily="18" charset="0"/>
                <a:cs typeface="Times New Roman" pitchFamily="18" charset="0"/>
              </a:rPr>
              <a:t>Государственная пошлина за государственную регистрацию, а также за совершение прочих юридически значимых действий.</a:t>
            </a:r>
          </a:p>
        </p:txBody>
      </p:sp>
      <p:sp>
        <p:nvSpPr>
          <p:cNvPr id="13" name="Прямоугольник 12"/>
          <p:cNvSpPr/>
          <p:nvPr/>
        </p:nvSpPr>
        <p:spPr>
          <a:xfrm>
            <a:off x="3228148" y="2574196"/>
            <a:ext cx="3072043"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использования имущества, находящегося в муниципальной </a:t>
            </a:r>
            <a:r>
              <a:rPr lang="ru-RU" sz="1200" dirty="0" smtClean="0">
                <a:latin typeface="Times New Roman" pitchFamily="18" charset="0"/>
                <a:cs typeface="Times New Roman" pitchFamily="18" charset="0"/>
              </a:rPr>
              <a:t>собственности</a:t>
            </a:r>
          </a:p>
          <a:p>
            <a:pPr marL="171450" indent="-171450" fontAlgn="auto">
              <a:spcBef>
                <a:spcPts val="0"/>
              </a:spcBef>
              <a:spcAft>
                <a:spcPts val="0"/>
              </a:spcAft>
              <a:buFont typeface="Arial" panose="020B0604020202020204" pitchFamily="34" charset="0"/>
              <a:buChar char="•"/>
              <a:defRPr/>
            </a:pPr>
            <a:r>
              <a:rPr lang="ru-RU" sz="1200" dirty="0" smtClean="0">
                <a:latin typeface="Times New Roman" pitchFamily="18" charset="0"/>
                <a:cs typeface="Times New Roman" pitchFamily="18" charset="0"/>
              </a:rPr>
              <a:t>Плата </a:t>
            </a:r>
            <a:r>
              <a:rPr lang="ru-RU" sz="1200" dirty="0">
                <a:latin typeface="Times New Roman" pitchFamily="18" charset="0"/>
                <a:cs typeface="Times New Roman" pitchFamily="18" charset="0"/>
              </a:rPr>
              <a:t>за негативное воздействие на окружающую среду</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оказания платных услуг получателями средств бюджетов Доходы от компенсации затрат бюджетов  МО</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реализации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продажи земельных участков, находящихся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Штрафы, санкции, возмещение ущерба</a:t>
            </a:r>
          </a:p>
        </p:txBody>
      </p:sp>
      <p:sp>
        <p:nvSpPr>
          <p:cNvPr id="14" name="Прямоугольник 13"/>
          <p:cNvSpPr/>
          <p:nvPr/>
        </p:nvSpPr>
        <p:spPr>
          <a:xfrm>
            <a:off x="6388489" y="2953975"/>
            <a:ext cx="2575999"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Дотации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Субсидии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Субвенции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Иные межбюджетные трансферты</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Прочие безвозмездные поступления от юридических и физических лиц</a:t>
            </a: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mn-lt"/>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latin typeface="+mn-lt"/>
              <a:cs typeface="Tahoma" pitchFamily="34" charset="0"/>
            </a:endParaRPr>
          </a:p>
        </p:txBody>
      </p:sp>
      <p:sp>
        <p:nvSpPr>
          <p:cNvPr id="15" name="Прямоугольник 14"/>
          <p:cNvSpPr/>
          <p:nvPr/>
        </p:nvSpPr>
        <p:spPr>
          <a:xfrm>
            <a:off x="613766" y="2204864"/>
            <a:ext cx="2138470" cy="369332"/>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ru-RU" b="1" dirty="0">
                <a:latin typeface="Times New Roman" pitchFamily="18" charset="0"/>
                <a:cs typeface="Times New Roman" pitchFamily="18" charset="0"/>
              </a:rPr>
              <a:t>Налоговые доходы</a:t>
            </a:r>
          </a:p>
        </p:txBody>
      </p:sp>
      <p:sp>
        <p:nvSpPr>
          <p:cNvPr id="18" name="Прямоугольник 17"/>
          <p:cNvSpPr/>
          <p:nvPr/>
        </p:nvSpPr>
        <p:spPr>
          <a:xfrm>
            <a:off x="3507275" y="1994726"/>
            <a:ext cx="2374111" cy="36933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fontAlgn="auto">
              <a:spcBef>
                <a:spcPts val="0"/>
              </a:spcBef>
              <a:spcAft>
                <a:spcPts val="0"/>
              </a:spcAft>
              <a:defRPr/>
            </a:pPr>
            <a:r>
              <a:rPr lang="ru-RU" b="1" dirty="0">
                <a:latin typeface="Times New Roman" pitchFamily="18" charset="0"/>
                <a:cs typeface="Times New Roman" pitchFamily="18" charset="0"/>
              </a:rPr>
              <a:t>Неналоговые доходы</a:t>
            </a:r>
          </a:p>
        </p:txBody>
      </p:sp>
      <p:sp>
        <p:nvSpPr>
          <p:cNvPr id="21" name="Прямоугольник 20"/>
          <p:cNvSpPr/>
          <p:nvPr/>
        </p:nvSpPr>
        <p:spPr>
          <a:xfrm>
            <a:off x="6588223" y="2206605"/>
            <a:ext cx="2232249" cy="646331"/>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b="1" dirty="0">
                <a:latin typeface="Times New Roman" pitchFamily="18" charset="0"/>
                <a:cs typeface="Times New Roman" pitchFamily="18" charset="0"/>
              </a:rPr>
              <a:t>Безвозмездные </a:t>
            </a:r>
          </a:p>
          <a:p>
            <a:pPr algn="ctr" fontAlgn="auto">
              <a:spcBef>
                <a:spcPts val="0"/>
              </a:spcBef>
              <a:spcAft>
                <a:spcPts val="0"/>
              </a:spcAft>
              <a:defRPr/>
            </a:pPr>
            <a:r>
              <a:rPr lang="ru-RU" b="1" dirty="0">
                <a:latin typeface="Times New Roman" pitchFamily="18" charset="0"/>
                <a:cs typeface="Times New Roman" pitchFamily="18" charset="0"/>
              </a:rPr>
              <a:t>поступления</a:t>
            </a:r>
          </a:p>
        </p:txBody>
      </p:sp>
    </p:spTree>
    <p:extLst>
      <p:ext uri="{BB962C8B-B14F-4D97-AF65-F5344CB8AC3E}">
        <p14:creationId xmlns:p14="http://schemas.microsoft.com/office/powerpoint/2010/main" val="3071513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p:nvPr>
        </p:nvSpPr>
        <p:spPr>
          <a:xfrm>
            <a:off x="107504" y="188640"/>
            <a:ext cx="9036496" cy="864518"/>
          </a:xfrm>
          <a:ln>
            <a:solidFill>
              <a:schemeClr val="bg2"/>
            </a:solidFill>
            <a:miter lim="800000"/>
            <a:headEnd/>
            <a:tailEnd/>
          </a:ln>
        </p:spPr>
        <p:txBody>
          <a:bodyPr>
            <a:normAutofit/>
          </a:bodyPr>
          <a:lstStyle/>
          <a:p>
            <a:pPr algn="ctr" eaLnBrk="1" hangingPunct="1"/>
            <a:r>
              <a:rPr lang="ru-RU" sz="2800" b="1" dirty="0">
                <a:solidFill>
                  <a:srgbClr val="C00000"/>
                </a:solidFill>
                <a:effectLst/>
                <a:latin typeface="Times New Roman" pitchFamily="18" charset="0"/>
                <a:cs typeface="Times New Roman" pitchFamily="18" charset="0"/>
              </a:rPr>
              <a:t>Структура налоговых доходов бюджета </a:t>
            </a:r>
            <a:br>
              <a:rPr lang="ru-RU" sz="2800" b="1" dirty="0">
                <a:solidFill>
                  <a:srgbClr val="C00000"/>
                </a:solidFill>
                <a:effectLst/>
                <a:latin typeface="Times New Roman" pitchFamily="18" charset="0"/>
                <a:cs typeface="Times New Roman" pitchFamily="18" charset="0"/>
              </a:rPr>
            </a:br>
            <a:r>
              <a:rPr lang="ru-RU" sz="1800" b="1" dirty="0">
                <a:solidFill>
                  <a:srgbClr val="C00000"/>
                </a:solidFill>
                <a:effectLst/>
                <a:latin typeface="Times New Roman" pitchFamily="18" charset="0"/>
                <a:cs typeface="Times New Roman" pitchFamily="18" charset="0"/>
              </a:rPr>
              <a:t>(в тыс. руб.)</a:t>
            </a:r>
          </a:p>
        </p:txBody>
      </p:sp>
      <p:graphicFrame>
        <p:nvGraphicFramePr>
          <p:cNvPr id="7" name="Объект 4"/>
          <p:cNvGraphicFramePr>
            <a:graphicFrameLocks noGrp="1"/>
          </p:cNvGraphicFramePr>
          <p:nvPr>
            <p:ph type="chart" idx="1"/>
            <p:extLst>
              <p:ext uri="{D42A27DB-BD31-4B8C-83A1-F6EECF244321}">
                <p14:modId xmlns:p14="http://schemas.microsoft.com/office/powerpoint/2010/main" val="2802403527"/>
              </p:ext>
            </p:extLst>
          </p:nvPr>
        </p:nvGraphicFramePr>
        <p:xfrm>
          <a:off x="611560" y="1412776"/>
          <a:ext cx="8003232" cy="4353347"/>
        </p:xfrm>
        <a:graphic>
          <a:graphicData uri="http://schemas.openxmlformats.org/drawingml/2006/chart">
            <c:chart xmlns:c="http://schemas.openxmlformats.org/drawingml/2006/chart" xmlns:r="http://schemas.openxmlformats.org/officeDocument/2006/relationships" r:id="rId2"/>
          </a:graphicData>
        </a:graphic>
      </p:graphicFrame>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281" y="4941168"/>
            <a:ext cx="3504294" cy="169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92696"/>
            <a:ext cx="315743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2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p:nvPr>
        </p:nvSpPr>
        <p:spPr>
          <a:xfrm>
            <a:off x="467544" y="260648"/>
            <a:ext cx="8229600" cy="864518"/>
          </a:xfrm>
          <a:ln>
            <a:solidFill>
              <a:schemeClr val="bg2"/>
            </a:solidFill>
            <a:miter lim="800000"/>
            <a:headEnd/>
            <a:tailEnd/>
          </a:ln>
        </p:spPr>
        <p:txBody>
          <a:bodyPr>
            <a:normAutofit/>
          </a:bodyPr>
          <a:lstStyle/>
          <a:p>
            <a:pPr algn="ctr" eaLnBrk="1" hangingPunct="1"/>
            <a:r>
              <a:rPr lang="ru-RU" sz="2800" b="1" dirty="0">
                <a:solidFill>
                  <a:srgbClr val="C00000"/>
                </a:solidFill>
                <a:effectLst/>
                <a:latin typeface="Times New Roman" pitchFamily="18" charset="0"/>
                <a:cs typeface="Times New Roman" pitchFamily="18" charset="0"/>
              </a:rPr>
              <a:t>Структура неналоговых доходов бюджета </a:t>
            </a:r>
            <a:br>
              <a:rPr lang="ru-RU" sz="2800" b="1" dirty="0">
                <a:solidFill>
                  <a:srgbClr val="C00000"/>
                </a:solidFill>
                <a:effectLst/>
                <a:latin typeface="Times New Roman" pitchFamily="18" charset="0"/>
                <a:cs typeface="Times New Roman" pitchFamily="18" charset="0"/>
              </a:rPr>
            </a:br>
            <a:r>
              <a:rPr lang="ru-RU" sz="1800" b="1" dirty="0">
                <a:solidFill>
                  <a:srgbClr val="C00000"/>
                </a:solidFill>
                <a:effectLst/>
                <a:latin typeface="Times New Roman" pitchFamily="18" charset="0"/>
                <a:cs typeface="Times New Roman" pitchFamily="18" charset="0"/>
              </a:rPr>
              <a:t>(в тыс. руб.)</a:t>
            </a:r>
          </a:p>
        </p:txBody>
      </p:sp>
      <p:graphicFrame>
        <p:nvGraphicFramePr>
          <p:cNvPr id="4" name="Диаграмма 3"/>
          <p:cNvGraphicFramePr>
            <a:graphicFrameLocks noGrp="1"/>
          </p:cNvGraphicFramePr>
          <p:nvPr>
            <p:ph type="chart" idx="1"/>
            <p:extLst>
              <p:ext uri="{D42A27DB-BD31-4B8C-83A1-F6EECF244321}">
                <p14:modId xmlns:p14="http://schemas.microsoft.com/office/powerpoint/2010/main" val="3352837248"/>
              </p:ext>
            </p:extLst>
          </p:nvPr>
        </p:nvGraphicFramePr>
        <p:xfrm>
          <a:off x="611560" y="1124744"/>
          <a:ext cx="8147248"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653136"/>
            <a:ext cx="396044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653136"/>
            <a:ext cx="428625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7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39" y="116632"/>
            <a:ext cx="2744177" cy="229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131839" y="836712"/>
            <a:ext cx="5959039" cy="1296144"/>
          </a:xfrm>
        </p:spPr>
        <p:txBody>
          <a:bodyPr>
            <a:noAutofit/>
          </a:bodyPr>
          <a:lstStyle/>
          <a:p>
            <a:pPr algn="ctr" fontAlgn="base"/>
            <a:r>
              <a:rPr lang="ru-RU" sz="2000" b="1" i="1" dirty="0">
                <a:solidFill>
                  <a:schemeClr val="tx2">
                    <a:lumMod val="50000"/>
                  </a:schemeClr>
                </a:solidFill>
                <a:effectLst/>
                <a:cs typeface="Arial" pitchFamily="34" charset="0"/>
              </a:rPr>
              <a:t>Уважаемые жители</a:t>
            </a:r>
            <a:br>
              <a:rPr lang="ru-RU" sz="2000" b="1" i="1" dirty="0">
                <a:solidFill>
                  <a:schemeClr val="tx2">
                    <a:lumMod val="50000"/>
                  </a:schemeClr>
                </a:solidFill>
                <a:effectLst/>
                <a:cs typeface="Arial" pitchFamily="34" charset="0"/>
              </a:rPr>
            </a:br>
            <a:r>
              <a:rPr lang="ru-RU" sz="2000" b="1" i="1" dirty="0">
                <a:solidFill>
                  <a:schemeClr val="tx2">
                    <a:lumMod val="50000"/>
                  </a:schemeClr>
                </a:solidFill>
                <a:effectLst/>
                <a:cs typeface="Arial" pitchFamily="34" charset="0"/>
              </a:rPr>
              <a:t> Зеленчукского муниципального района!</a:t>
            </a:r>
          </a:p>
        </p:txBody>
      </p:sp>
      <p:sp>
        <p:nvSpPr>
          <p:cNvPr id="4" name="Прямоугольник 3"/>
          <p:cNvSpPr/>
          <p:nvPr/>
        </p:nvSpPr>
        <p:spPr>
          <a:xfrm>
            <a:off x="683568" y="2564904"/>
            <a:ext cx="8136904" cy="3693319"/>
          </a:xfrm>
          <a:prstGeom prst="rect">
            <a:avLst/>
          </a:prstGeom>
          <a:noFill/>
        </p:spPr>
        <p:txBody>
          <a:bodyPr wrap="square">
            <a:spAutoFit/>
          </a:bodyPr>
          <a:lstStyle/>
          <a:p>
            <a:pPr algn="just" fontAlgn="base"/>
            <a:r>
              <a:rPr lang="ru-RU" dirty="0"/>
              <a:t>         Представляем вашему вниманию очередную презентацию, в которой подготовлена информация об основных условиях формирования проекта бюджета Зеленчукского муниципального района на 2025 год и плановый период 2026 и 2027 годов. Данная информация в понятной форме знакомит Вас с основными характеристиками бюджета Зеленчукского муниципального района, основными целями, задачами и приоритетными направлениями налоговой и бюджетной политики. В работе мы уделили особое внимание повышению прозрачности (открытости)  процесса формирования проекта бюджета муниципального района.  </a:t>
            </a:r>
          </a:p>
          <a:p>
            <a:pPr algn="r" fontAlgn="base"/>
            <a:r>
              <a:rPr lang="ru-RU" dirty="0"/>
              <a:t>С уважением, </a:t>
            </a:r>
          </a:p>
          <a:p>
            <a:pPr algn="r" fontAlgn="base"/>
            <a:r>
              <a:rPr lang="ru-RU" dirty="0"/>
              <a:t>начальник финансового управления</a:t>
            </a:r>
          </a:p>
          <a:p>
            <a:pPr algn="r" fontAlgn="base"/>
            <a:r>
              <a:rPr lang="ru-RU" dirty="0"/>
              <a:t>И.С.Узденов</a:t>
            </a:r>
          </a:p>
        </p:txBody>
      </p:sp>
    </p:spTree>
    <p:extLst>
      <p:ext uri="{BB962C8B-B14F-4D97-AF65-F5344CB8AC3E}">
        <p14:creationId xmlns:p14="http://schemas.microsoft.com/office/powerpoint/2010/main" val="22009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019" y="388976"/>
            <a:ext cx="5616626" cy="936104"/>
          </a:xfrm>
          <a:solidFill>
            <a:srgbClr val="E1EBCD"/>
          </a:solid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pPr algn="ctr"/>
            <a:r>
              <a:rPr lang="ru-RU" sz="3600" b="1" dirty="0">
                <a:solidFill>
                  <a:srgbClr val="C00000"/>
                </a:solidFill>
                <a:effectLst/>
                <a:latin typeface="Times New Roman" pitchFamily="18" charset="0"/>
                <a:cs typeface="Times New Roman" pitchFamily="18" charset="0"/>
              </a:rPr>
              <a:t>Налоговые доходы</a:t>
            </a:r>
            <a:endParaRPr lang="ru-RU" sz="2800" dirty="0">
              <a:solidFill>
                <a:srgbClr val="C00000"/>
              </a:solidFill>
              <a:effectLst/>
              <a:latin typeface="Times New Roman" pitchFamily="18" charset="0"/>
              <a:cs typeface="Times New Roman" pitchFamily="18" charset="0"/>
            </a:endParaRPr>
          </a:p>
        </p:txBody>
      </p:sp>
      <p:graphicFrame>
        <p:nvGraphicFramePr>
          <p:cNvPr id="15" name="Диаграмма 14"/>
          <p:cNvGraphicFramePr>
            <a:graphicFrameLocks noGrp="1"/>
          </p:cNvGraphicFramePr>
          <p:nvPr>
            <p:ph type="chart" idx="1"/>
            <p:extLst>
              <p:ext uri="{D42A27DB-BD31-4B8C-83A1-F6EECF244321}">
                <p14:modId xmlns:p14="http://schemas.microsoft.com/office/powerpoint/2010/main" val="3615275909"/>
              </p:ext>
            </p:extLst>
          </p:nvPr>
        </p:nvGraphicFramePr>
        <p:xfrm>
          <a:off x="3563888" y="4437113"/>
          <a:ext cx="5112568" cy="2232247"/>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899592" y="1791616"/>
            <a:ext cx="7341314" cy="557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 налога на доходы физических лиц </a:t>
            </a:r>
            <a:endParaRPr lang="ru-RU" sz="2800" dirty="0">
              <a:solidFill>
                <a:schemeClr val="tx2">
                  <a:lumMod val="50000"/>
                </a:schemeClr>
              </a:solidFill>
              <a:latin typeface="Times New Roman" pitchFamily="18" charset="0"/>
              <a:cs typeface="Times New Roman" pitchFamily="18" charset="0"/>
            </a:endParaRPr>
          </a:p>
        </p:txBody>
      </p:sp>
      <p:sp>
        <p:nvSpPr>
          <p:cNvPr id="8" name="Овал 7"/>
          <p:cNvSpPr/>
          <p:nvPr/>
        </p:nvSpPr>
        <p:spPr>
          <a:xfrm>
            <a:off x="350880" y="4520075"/>
            <a:ext cx="2852115" cy="2149285"/>
          </a:xfrm>
          <a:prstGeom prst="ellipse">
            <a:avLst/>
          </a:prstGeom>
          <a:solidFill>
            <a:schemeClr val="accent3">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 По НДФЛ, в соответствии с главой 23 Налогового кодекса Российской Федерации, налоговая ставка установлена в размере 13 процентов. Норматив отчисления в бюджет муниципального района составляет 19,5 процентов.</a:t>
            </a:r>
            <a:endParaRPr lang="ru-RU" sz="1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Скругленный прямоугольник 8"/>
          <p:cNvSpPr/>
          <p:nvPr/>
        </p:nvSpPr>
        <p:spPr>
          <a:xfrm>
            <a:off x="3476282" y="2544527"/>
            <a:ext cx="5416198" cy="1710535"/>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2">
                    <a:lumMod val="50000"/>
                  </a:schemeClr>
                </a:solidFill>
                <a:latin typeface="Times New Roman" pitchFamily="18" charset="0"/>
                <a:cs typeface="Times New Roman" pitchFamily="18" charset="0"/>
              </a:rPr>
              <a:t>Поступление налога на доходы физических лиц на </a:t>
            </a:r>
            <a:r>
              <a:rPr lang="ru-RU" sz="1200" dirty="0" smtClean="0">
                <a:solidFill>
                  <a:schemeClr val="tx2">
                    <a:lumMod val="50000"/>
                  </a:schemeClr>
                </a:solidFill>
                <a:latin typeface="Times New Roman" pitchFamily="18" charset="0"/>
                <a:cs typeface="Times New Roman" pitchFamily="18" charset="0"/>
              </a:rPr>
              <a:t>2025-2027 </a:t>
            </a:r>
            <a:r>
              <a:rPr lang="ru-RU" sz="1200" dirty="0">
                <a:solidFill>
                  <a:schemeClr val="tx2">
                    <a:lumMod val="50000"/>
                  </a:schemeClr>
                </a:solidFill>
                <a:latin typeface="Times New Roman" pitchFamily="18" charset="0"/>
                <a:cs typeface="Times New Roman" pitchFamily="18" charset="0"/>
              </a:rPr>
              <a:t>годы прогнозируется исходя из данных главного администратора дохода УФНС России  по КЧР.   </a:t>
            </a:r>
            <a:r>
              <a:rPr lang="ru-RU" sz="1200" dirty="0" smtClean="0">
                <a:solidFill>
                  <a:schemeClr val="tx2">
                    <a:lumMod val="50000"/>
                  </a:schemeClr>
                </a:solidFill>
                <a:latin typeface="Times New Roman" pitchFamily="18" charset="0"/>
                <a:cs typeface="Times New Roman" pitchFamily="18" charset="0"/>
              </a:rPr>
              <a:t>В </a:t>
            </a:r>
            <a:r>
              <a:rPr lang="ru-RU" sz="1200" dirty="0">
                <a:solidFill>
                  <a:schemeClr val="tx2">
                    <a:lumMod val="50000"/>
                  </a:schemeClr>
                </a:solidFill>
                <a:latin typeface="Times New Roman" pitchFamily="18" charset="0"/>
                <a:cs typeface="Times New Roman" pitchFamily="18" charset="0"/>
              </a:rPr>
              <a:t>связи с решение Президента Российской Федерации от 30 июля 2023 г. о перечислении НДФЛ с денежного довольствия (иных выплат) военнослужащих, входящих в состав воинских частей, находящихся (принимающих участие) в специальной военной операции в бюджеты новых субъектов Российской </a:t>
            </a:r>
            <a:r>
              <a:rPr lang="ru-RU" sz="1200" dirty="0" smtClean="0">
                <a:solidFill>
                  <a:schemeClr val="tx2">
                    <a:lumMod val="50000"/>
                  </a:schemeClr>
                </a:solidFill>
                <a:latin typeface="Times New Roman" pitchFamily="18" charset="0"/>
                <a:cs typeface="Times New Roman" pitchFamily="18" charset="0"/>
              </a:rPr>
              <a:t>Федерации </a:t>
            </a:r>
            <a:r>
              <a:rPr lang="ru-RU" sz="1200" dirty="0">
                <a:solidFill>
                  <a:schemeClr val="tx2">
                    <a:lumMod val="50000"/>
                  </a:schemeClr>
                </a:solidFill>
                <a:latin typeface="Times New Roman" pitchFamily="18" charset="0"/>
                <a:cs typeface="Times New Roman" pitchFamily="18" charset="0"/>
              </a:rPr>
              <a:t>ожидается  </a:t>
            </a:r>
            <a:r>
              <a:rPr lang="ru-RU" sz="1200" dirty="0" smtClean="0">
                <a:solidFill>
                  <a:schemeClr val="tx2">
                    <a:lumMod val="50000"/>
                  </a:schemeClr>
                </a:solidFill>
                <a:latin typeface="Times New Roman" pitchFamily="18" charset="0"/>
                <a:cs typeface="Times New Roman" pitchFamily="18" charset="0"/>
              </a:rPr>
              <a:t>уменьшение </a:t>
            </a:r>
            <a:r>
              <a:rPr lang="ru-RU" sz="1200" dirty="0">
                <a:solidFill>
                  <a:schemeClr val="tx2">
                    <a:lumMod val="50000"/>
                  </a:schemeClr>
                </a:solidFill>
                <a:latin typeface="Times New Roman" pitchFamily="18" charset="0"/>
                <a:cs typeface="Times New Roman" pitchFamily="18" charset="0"/>
              </a:rPr>
              <a:t>поступления налога на доходы физических лиц.</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136357"/>
            <a:ext cx="2454763" cy="156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371203"/>
            <a:ext cx="2951475" cy="206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0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043608" y="332656"/>
            <a:ext cx="684076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latin typeface="Times New Roman" pitchFamily="18" charset="0"/>
                <a:cs typeface="Times New Roman" pitchFamily="18" charset="0"/>
              </a:rPr>
              <a:t>Прогноз налога на имущество </a:t>
            </a:r>
            <a:endParaRPr lang="ru-RU" sz="2800" dirty="0">
              <a:solidFill>
                <a:srgbClr val="C00000"/>
              </a:solidFill>
              <a:effectLst/>
              <a:latin typeface="Times New Roman" pitchFamily="18" charset="0"/>
              <a:cs typeface="Times New Roman" pitchFamily="18" charset="0"/>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4233323896"/>
              </p:ext>
            </p:extLst>
          </p:nvPr>
        </p:nvGraphicFramePr>
        <p:xfrm>
          <a:off x="107504" y="3429000"/>
          <a:ext cx="5400600" cy="3345235"/>
        </p:xfrm>
        <a:graphic>
          <a:graphicData uri="http://schemas.openxmlformats.org/drawingml/2006/chart">
            <c:chart xmlns:c="http://schemas.openxmlformats.org/drawingml/2006/chart" xmlns:r="http://schemas.openxmlformats.org/officeDocument/2006/relationships" r:id="rId2"/>
          </a:graphicData>
        </a:graphic>
      </p:graphicFrame>
      <p:sp>
        <p:nvSpPr>
          <p:cNvPr id="5" name="Скругленный прямоугольник 4"/>
          <p:cNvSpPr/>
          <p:nvPr/>
        </p:nvSpPr>
        <p:spPr>
          <a:xfrm>
            <a:off x="755576" y="908720"/>
            <a:ext cx="7488832" cy="1512168"/>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2">
                  <a:lumMod val="50000"/>
                </a:schemeClr>
              </a:solidFill>
            </a:endParaRPr>
          </a:p>
          <a:p>
            <a:pPr algn="ctr"/>
            <a:endParaRPr lang="ru-RU" sz="1400" dirty="0">
              <a:solidFill>
                <a:schemeClr val="tx2">
                  <a:lumMod val="50000"/>
                </a:schemeClr>
              </a:solidFill>
            </a:endParaRPr>
          </a:p>
          <a:p>
            <a:pPr algn="ctr"/>
            <a:endParaRPr lang="ru-RU" sz="1400" dirty="0">
              <a:solidFill>
                <a:schemeClr val="tx2">
                  <a:lumMod val="50000"/>
                </a:schemeClr>
              </a:solidFill>
            </a:endParaRPr>
          </a:p>
          <a:p>
            <a:pPr algn="just"/>
            <a:r>
              <a:rPr lang="ru-RU" sz="1200" dirty="0">
                <a:solidFill>
                  <a:schemeClr val="tx2">
                    <a:lumMod val="50000"/>
                  </a:schemeClr>
                </a:solidFill>
                <a:latin typeface="Times New Roman" pitchFamily="18" charset="0"/>
                <a:cs typeface="Times New Roman" pitchFamily="18" charset="0"/>
              </a:rPr>
              <a:t>В соответствии с Бюджетным кодексом Российской Федерации данный налог зачисляется в республиканский  бюджет  по нормативу – 100 %, из которых, в бюджет муниципального района поступает налог на имущество организаций по имуществу,  по нормативу 50%, определенному законом Карачаево-Черкесской Республики. Расчет налога на имущество организаций произведен исходя из налогооблагаемой среднегодовой стоимости основных средств за </a:t>
            </a:r>
            <a:r>
              <a:rPr lang="ru-RU" sz="1200" dirty="0" smtClean="0">
                <a:solidFill>
                  <a:schemeClr val="tx2">
                    <a:lumMod val="50000"/>
                  </a:schemeClr>
                </a:solidFill>
                <a:latin typeface="Times New Roman" pitchFamily="18" charset="0"/>
                <a:cs typeface="Times New Roman" pitchFamily="18" charset="0"/>
              </a:rPr>
              <a:t>2023 </a:t>
            </a:r>
            <a:r>
              <a:rPr lang="ru-RU" sz="1200" dirty="0">
                <a:solidFill>
                  <a:schemeClr val="tx2">
                    <a:lumMod val="50000"/>
                  </a:schemeClr>
                </a:solidFill>
                <a:latin typeface="Times New Roman" pitchFamily="18" charset="0"/>
                <a:cs typeface="Times New Roman" pitchFamily="18" charset="0"/>
              </a:rPr>
              <a:t>год по данным статистической налоговой отчетности главного администратора данного налога - УФНС России  по КЧР. </a:t>
            </a:r>
          </a:p>
          <a:p>
            <a:pPr algn="just"/>
            <a:r>
              <a:rPr lang="ru-RU" sz="1200" dirty="0">
                <a:solidFill>
                  <a:schemeClr val="tx2">
                    <a:lumMod val="50000"/>
                  </a:schemeClr>
                </a:solidFill>
                <a:latin typeface="Times New Roman" pitchFamily="18" charset="0"/>
                <a:cs typeface="Times New Roman" pitchFamily="18" charset="0"/>
              </a:rPr>
              <a:t> </a:t>
            </a:r>
          </a:p>
          <a:p>
            <a:pPr algn="ctr"/>
            <a:endParaRPr lang="ru-RU" sz="1400" dirty="0">
              <a:solidFill>
                <a:schemeClr val="tx2">
                  <a:lumMod val="50000"/>
                </a:schemeClr>
              </a:solidFill>
            </a:endParaRPr>
          </a:p>
          <a:p>
            <a:pPr algn="ctr"/>
            <a:r>
              <a:rPr lang="ru-RU" sz="1400" dirty="0">
                <a:solidFill>
                  <a:schemeClr val="tx2">
                    <a:lumMod val="50000"/>
                  </a:schemeClr>
                </a:solidFill>
              </a:rPr>
              <a:t>  </a:t>
            </a:r>
          </a:p>
        </p:txBody>
      </p:sp>
      <p:graphicFrame>
        <p:nvGraphicFramePr>
          <p:cNvPr id="7" name="Таблица 6"/>
          <p:cNvGraphicFramePr>
            <a:graphicFrameLocks noGrp="1"/>
          </p:cNvGraphicFramePr>
          <p:nvPr>
            <p:extLst>
              <p:ext uri="{D42A27DB-BD31-4B8C-83A1-F6EECF244321}">
                <p14:modId xmlns:p14="http://schemas.microsoft.com/office/powerpoint/2010/main" val="684768697"/>
              </p:ext>
            </p:extLst>
          </p:nvPr>
        </p:nvGraphicFramePr>
        <p:xfrm>
          <a:off x="5712602" y="4365104"/>
          <a:ext cx="3291614" cy="1956547"/>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539632">
                  <a:extLst>
                    <a:ext uri="{9D8B030D-6E8A-4147-A177-3AD203B41FA5}">
                      <a16:colId xmlns="" xmlns:a16="http://schemas.microsoft.com/office/drawing/2014/main" val="20000"/>
                    </a:ext>
                  </a:extLst>
                </a:gridCol>
                <a:gridCol w="751982">
                  <a:extLst>
                    <a:ext uri="{9D8B030D-6E8A-4147-A177-3AD203B41FA5}">
                      <a16:colId xmlns="" xmlns:a16="http://schemas.microsoft.com/office/drawing/2014/main" val="20001"/>
                    </a:ext>
                  </a:extLst>
                </a:gridCol>
              </a:tblGrid>
              <a:tr h="488383">
                <a:tc>
                  <a:txBody>
                    <a:bodyPr/>
                    <a:lstStyle/>
                    <a:p>
                      <a:pPr>
                        <a:spcAft>
                          <a:spcPts val="0"/>
                        </a:spcAft>
                      </a:pPr>
                      <a:r>
                        <a:rPr lang="ru-RU" sz="1000" b="0" dirty="0">
                          <a:solidFill>
                            <a:schemeClr val="tx1"/>
                          </a:solidFill>
                          <a:effectLst/>
                        </a:rPr>
                        <a:t>Налоговая база для исчисления налога на имущество организаций за </a:t>
                      </a:r>
                      <a:r>
                        <a:rPr lang="ru-RU" sz="1000" b="0" dirty="0" smtClean="0">
                          <a:solidFill>
                            <a:schemeClr val="tx1"/>
                          </a:solidFill>
                          <a:effectLst/>
                        </a:rPr>
                        <a:t>2023 </a:t>
                      </a:r>
                      <a:r>
                        <a:rPr lang="ru-RU" sz="1000" b="0" dirty="0">
                          <a:solidFill>
                            <a:schemeClr val="tx1"/>
                          </a:solidFill>
                          <a:effectLst/>
                        </a:rPr>
                        <a:t>год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6 339 215,0</a:t>
                      </a:r>
                      <a:endParaRPr lang="ru-RU" sz="1000" b="0" dirty="0">
                        <a:solidFill>
                          <a:schemeClr val="tx1"/>
                        </a:solidFill>
                        <a:effectLst/>
                        <a:latin typeface="Times New Roman"/>
                        <a:ea typeface="Times New Roman"/>
                      </a:endParaRPr>
                    </a:p>
                    <a:p>
                      <a:pPr algn="r">
                        <a:spcAft>
                          <a:spcPts val="0"/>
                        </a:spcAft>
                      </a:pPr>
                      <a:endParaRPr lang="ru-RU" sz="1000" b="0" dirty="0">
                        <a:solidFill>
                          <a:schemeClr val="tx1"/>
                        </a:solidFill>
                        <a:effectLst/>
                        <a:latin typeface="Times New Roman"/>
                        <a:ea typeface="Times New Roman"/>
                      </a:endParaRPr>
                    </a:p>
                  </a:txBody>
                  <a:tcPr marL="60309" marR="60309" marT="0" marB="0">
                    <a:solidFill>
                      <a:srgbClr val="CDDDAD"/>
                    </a:solidFill>
                  </a:tcPr>
                </a:tc>
                <a:extLst>
                  <a:ext uri="{0D108BD9-81ED-4DB2-BD59-A6C34878D82A}">
                    <a16:rowId xmlns="" xmlns:a16="http://schemas.microsoft.com/office/drawing/2014/main" val="10000"/>
                  </a:ext>
                </a:extLst>
              </a:tr>
              <a:tr h="266148">
                <a:tc>
                  <a:txBody>
                    <a:bodyPr/>
                    <a:lstStyle/>
                    <a:p>
                      <a:pPr>
                        <a:spcAft>
                          <a:spcPts val="0"/>
                        </a:spcAft>
                      </a:pPr>
                      <a:r>
                        <a:rPr lang="ru-RU" sz="1000" b="0" dirty="0">
                          <a:solidFill>
                            <a:schemeClr val="tx1"/>
                          </a:solidFill>
                          <a:effectLst/>
                        </a:rPr>
                        <a:t>Налоговая ставка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latin typeface="Times New Roman"/>
                          <a:ea typeface="Times New Roman"/>
                        </a:rPr>
                        <a:t>2,2</a:t>
                      </a:r>
                    </a:p>
                  </a:txBody>
                  <a:tcPr marL="60309" marR="60309" marT="0" marB="0">
                    <a:solidFill>
                      <a:srgbClr val="CDDDAD"/>
                    </a:solidFill>
                  </a:tcPr>
                </a:tc>
                <a:extLst>
                  <a:ext uri="{0D108BD9-81ED-4DB2-BD59-A6C34878D82A}">
                    <a16:rowId xmlns="" xmlns:a16="http://schemas.microsoft.com/office/drawing/2014/main" val="10001"/>
                  </a:ext>
                </a:extLst>
              </a:tr>
              <a:tr h="236417">
                <a:tc>
                  <a:txBody>
                    <a:bodyPr/>
                    <a:lstStyle/>
                    <a:p>
                      <a:pPr>
                        <a:spcAft>
                          <a:spcPts val="0"/>
                        </a:spcAft>
                      </a:pPr>
                      <a:r>
                        <a:rPr lang="ru-RU" sz="1000" b="0" dirty="0">
                          <a:solidFill>
                            <a:schemeClr val="tx1"/>
                          </a:solidFill>
                          <a:effectLst/>
                        </a:rPr>
                        <a:t>Расчетная сумма налога</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139</a:t>
                      </a:r>
                      <a:r>
                        <a:rPr lang="ru-RU" sz="1000" b="0" baseline="0" dirty="0" smtClean="0">
                          <a:solidFill>
                            <a:schemeClr val="tx1"/>
                          </a:solidFill>
                          <a:effectLst/>
                          <a:latin typeface="Times New Roman"/>
                          <a:ea typeface="Times New Roman"/>
                        </a:rPr>
                        <a:t> 462,7</a:t>
                      </a:r>
                      <a:endParaRPr lang="ru-RU" sz="1000" b="0" dirty="0">
                        <a:solidFill>
                          <a:schemeClr val="tx1"/>
                        </a:solidFill>
                        <a:effectLst/>
                        <a:latin typeface="Times New Roman"/>
                        <a:ea typeface="Times New Roman"/>
                      </a:endParaRPr>
                    </a:p>
                  </a:txBody>
                  <a:tcPr marL="60309" marR="60309" marT="0" marB="0">
                    <a:solidFill>
                      <a:srgbClr val="CDDDAD"/>
                    </a:solidFill>
                  </a:tcPr>
                </a:tc>
                <a:extLst>
                  <a:ext uri="{0D108BD9-81ED-4DB2-BD59-A6C34878D82A}">
                    <a16:rowId xmlns="" xmlns:a16="http://schemas.microsoft.com/office/drawing/2014/main" val="10002"/>
                  </a:ext>
                </a:extLst>
              </a:tr>
              <a:tr h="325589">
                <a:tc>
                  <a:txBody>
                    <a:bodyPr/>
                    <a:lstStyle/>
                    <a:p>
                      <a:pPr>
                        <a:spcAft>
                          <a:spcPts val="0"/>
                        </a:spcAft>
                      </a:pPr>
                      <a:r>
                        <a:rPr lang="ru-RU" sz="1000" b="0" dirty="0">
                          <a:solidFill>
                            <a:schemeClr val="tx1"/>
                          </a:solidFill>
                          <a:effectLst/>
                        </a:rPr>
                        <a:t>Норматив отчисления налога на имущество организаций  в </a:t>
                      </a:r>
                      <a:r>
                        <a:rPr lang="ru-RU" sz="1000" b="0" dirty="0" smtClean="0">
                          <a:solidFill>
                            <a:schemeClr val="tx1"/>
                          </a:solidFill>
                          <a:effectLst/>
                        </a:rPr>
                        <a:t>2024 </a:t>
                      </a:r>
                      <a:r>
                        <a:rPr lang="ru-RU" sz="1000" b="0" dirty="0">
                          <a:solidFill>
                            <a:schemeClr val="tx1"/>
                          </a:solidFill>
                          <a:effectLst/>
                        </a:rPr>
                        <a:t>году</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a:solidFill>
                            <a:schemeClr val="tx1"/>
                          </a:solidFill>
                          <a:effectLst/>
                          <a:latin typeface="Times New Roman"/>
                          <a:ea typeface="Times New Roman"/>
                        </a:rPr>
                        <a:t>50</a:t>
                      </a:r>
                    </a:p>
                  </a:txBody>
                  <a:tcPr marL="60309" marR="60309" marT="0" marB="0">
                    <a:solidFill>
                      <a:srgbClr val="CDDDAD"/>
                    </a:solidFill>
                  </a:tcPr>
                </a:tc>
                <a:extLst>
                  <a:ext uri="{0D108BD9-81ED-4DB2-BD59-A6C34878D82A}">
                    <a16:rowId xmlns="" xmlns:a16="http://schemas.microsoft.com/office/drawing/2014/main" val="10003"/>
                  </a:ext>
                </a:extLst>
              </a:tr>
              <a:tr h="314421">
                <a:tc>
                  <a:txBody>
                    <a:bodyPr/>
                    <a:lstStyle/>
                    <a:p>
                      <a:pPr>
                        <a:spcAft>
                          <a:spcPts val="0"/>
                        </a:spcAft>
                      </a:pPr>
                      <a:r>
                        <a:rPr lang="ru-RU" sz="1000" b="0" dirty="0">
                          <a:solidFill>
                            <a:schemeClr val="tx1"/>
                          </a:solidFill>
                          <a:effectLst/>
                        </a:rPr>
                        <a:t>Темп роста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121,3</a:t>
                      </a:r>
                      <a:endParaRPr lang="ru-RU" sz="1000" b="0" dirty="0">
                        <a:solidFill>
                          <a:schemeClr val="tx1"/>
                        </a:solidFill>
                        <a:effectLst/>
                        <a:latin typeface="Times New Roman"/>
                        <a:ea typeface="Times New Roman"/>
                      </a:endParaRPr>
                    </a:p>
                  </a:txBody>
                  <a:tcPr marL="60309" marR="60309" marT="0" marB="0">
                    <a:solidFill>
                      <a:srgbClr val="CDDDAD"/>
                    </a:solidFill>
                  </a:tcPr>
                </a:tc>
                <a:extLst>
                  <a:ext uri="{0D108BD9-81ED-4DB2-BD59-A6C34878D82A}">
                    <a16:rowId xmlns="" xmlns:a16="http://schemas.microsoft.com/office/drawing/2014/main" val="10004"/>
                  </a:ext>
                </a:extLst>
              </a:tr>
              <a:tr h="325589">
                <a:tc>
                  <a:txBody>
                    <a:bodyPr/>
                    <a:lstStyle/>
                    <a:p>
                      <a:pPr>
                        <a:spcAft>
                          <a:spcPts val="0"/>
                        </a:spcAft>
                      </a:pPr>
                      <a:r>
                        <a:rPr lang="ru-RU" sz="1000" b="0" dirty="0">
                          <a:solidFill>
                            <a:schemeClr val="tx1"/>
                          </a:solidFill>
                          <a:effectLst/>
                        </a:rPr>
                        <a:t>Сумма налога на имущество организаций на </a:t>
                      </a:r>
                      <a:r>
                        <a:rPr lang="ru-RU" sz="1000" b="0" dirty="0" smtClean="0">
                          <a:solidFill>
                            <a:schemeClr val="tx1"/>
                          </a:solidFill>
                          <a:effectLst/>
                        </a:rPr>
                        <a:t>2025 </a:t>
                      </a:r>
                      <a:r>
                        <a:rPr lang="ru-RU" sz="1000" b="0" dirty="0">
                          <a:solidFill>
                            <a:schemeClr val="tx1"/>
                          </a:solidFill>
                          <a:effectLst/>
                        </a:rPr>
                        <a:t>год</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73 111,0</a:t>
                      </a:r>
                      <a:endParaRPr lang="ru-RU" sz="1000" b="0" dirty="0">
                        <a:solidFill>
                          <a:schemeClr val="tx1"/>
                        </a:solidFill>
                        <a:effectLst/>
                        <a:latin typeface="Times New Roman"/>
                        <a:ea typeface="Times New Roman"/>
                      </a:endParaRPr>
                    </a:p>
                  </a:txBody>
                  <a:tcPr marL="60309" marR="60309" marT="0" marB="0">
                    <a:solidFill>
                      <a:srgbClr val="CDDDAD"/>
                    </a:solidFill>
                  </a:tcPr>
                </a:tc>
                <a:extLst>
                  <a:ext uri="{0D108BD9-81ED-4DB2-BD59-A6C34878D82A}">
                    <a16:rowId xmlns="" xmlns:a16="http://schemas.microsoft.com/office/drawing/2014/main" val="10005"/>
                  </a:ext>
                </a:extLst>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36913"/>
            <a:ext cx="316835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64905"/>
            <a:ext cx="35528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258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79512" y="188640"/>
            <a:ext cx="885698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a:solidFill>
                  <a:srgbClr val="C00000"/>
                </a:solidFill>
                <a:effectLst/>
                <a:latin typeface="Times New Roman" pitchFamily="18" charset="0"/>
                <a:cs typeface="Times New Roman" pitchFamily="18" charset="0"/>
              </a:rPr>
              <a:t>Прогноз НАЛОГА, ВЗИМАЕМОГО В СВЯЗИ С ПРИМЕНЕНИЕМ </a:t>
            </a:r>
            <a:r>
              <a:rPr lang="ru-RU" sz="2000" b="1" dirty="0" smtClean="0">
                <a:solidFill>
                  <a:srgbClr val="C00000"/>
                </a:solidFill>
                <a:effectLst/>
                <a:latin typeface="Times New Roman" pitchFamily="18" charset="0"/>
                <a:cs typeface="Times New Roman" pitchFamily="18" charset="0"/>
              </a:rPr>
              <a:t>УПРОЩЕННОЙ </a:t>
            </a:r>
            <a:r>
              <a:rPr lang="ru-RU" sz="2000" b="1" dirty="0">
                <a:solidFill>
                  <a:srgbClr val="C00000"/>
                </a:solidFill>
                <a:effectLst/>
                <a:latin typeface="Times New Roman" pitchFamily="18" charset="0"/>
                <a:cs typeface="Times New Roman" pitchFamily="18" charset="0"/>
              </a:rPr>
              <a:t>И ПАТЕНТНОЙ СИСТЕМЫ </a:t>
            </a:r>
            <a:r>
              <a:rPr lang="ru-RU" sz="2000" b="1" dirty="0" smtClean="0">
                <a:solidFill>
                  <a:srgbClr val="C00000"/>
                </a:solidFill>
                <a:effectLst/>
                <a:latin typeface="Times New Roman" pitchFamily="18" charset="0"/>
                <a:cs typeface="Times New Roman" pitchFamily="18" charset="0"/>
              </a:rPr>
              <a:t>НАЛОГООБЛОЖЕНИЯ</a:t>
            </a:r>
            <a:endParaRPr lang="ru-RU" sz="2000" dirty="0">
              <a:solidFill>
                <a:srgbClr val="C00000"/>
              </a:solidFill>
              <a:effectLst/>
              <a:latin typeface="Times New Roman" pitchFamily="18" charset="0"/>
              <a:cs typeface="Times New Roman" pitchFamily="18"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val="590222210"/>
              </p:ext>
            </p:extLst>
          </p:nvPr>
        </p:nvGraphicFramePr>
        <p:xfrm>
          <a:off x="4855071" y="3212976"/>
          <a:ext cx="3816424" cy="1944215"/>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503548" y="2384885"/>
            <a:ext cx="835292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C00000"/>
              </a:solidFill>
              <a:cs typeface="Tahoma" pitchFamily="34" charset="0"/>
            </a:endParaRPr>
          </a:p>
          <a:p>
            <a:r>
              <a:rPr lang="ru-RU" sz="2800" b="1" dirty="0">
                <a:solidFill>
                  <a:srgbClr val="C00000"/>
                </a:solidFill>
                <a:latin typeface="Times New Roman" pitchFamily="18" charset="0"/>
                <a:cs typeface="Times New Roman" pitchFamily="18" charset="0"/>
              </a:rPr>
              <a:t>Прогноз единого сельскохозяйственного налога </a:t>
            </a:r>
          </a:p>
          <a:p>
            <a:endParaRPr lang="ru-RU" sz="2800" dirty="0">
              <a:solidFill>
                <a:schemeClr val="tx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32774679"/>
              </p:ext>
            </p:extLst>
          </p:nvPr>
        </p:nvGraphicFramePr>
        <p:xfrm>
          <a:off x="611560" y="3212976"/>
          <a:ext cx="3331894" cy="1709746"/>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635211">
                  <a:extLst>
                    <a:ext uri="{9D8B030D-6E8A-4147-A177-3AD203B41FA5}">
                      <a16:colId xmlns="" xmlns:a16="http://schemas.microsoft.com/office/drawing/2014/main" val="20000"/>
                    </a:ext>
                  </a:extLst>
                </a:gridCol>
                <a:gridCol w="696683">
                  <a:extLst>
                    <a:ext uri="{9D8B030D-6E8A-4147-A177-3AD203B41FA5}">
                      <a16:colId xmlns="" xmlns:a16="http://schemas.microsoft.com/office/drawing/2014/main" val="20001"/>
                    </a:ext>
                  </a:extLst>
                </a:gridCol>
              </a:tblGrid>
              <a:tr h="217138">
                <a:tc>
                  <a:txBody>
                    <a:bodyPr/>
                    <a:lstStyle/>
                    <a:p>
                      <a:pPr algn="just">
                        <a:spcAft>
                          <a:spcPts val="0"/>
                        </a:spcAft>
                      </a:pPr>
                      <a:r>
                        <a:rPr lang="ru-RU" sz="900" dirty="0">
                          <a:solidFill>
                            <a:schemeClr val="tx1"/>
                          </a:solidFill>
                          <a:effectLst/>
                          <a:latin typeface="Times New Roman" pitchFamily="18" charset="0"/>
                          <a:cs typeface="Times New Roman" pitchFamily="18" charset="0"/>
                        </a:rPr>
                        <a:t>Налоговая база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41 075</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extLst>
                  <a:ext uri="{0D108BD9-81ED-4DB2-BD59-A6C34878D82A}">
                    <a16:rowId xmlns="" xmlns:a16="http://schemas.microsoft.com/office/drawing/2014/main" val="10000"/>
                  </a:ext>
                </a:extLst>
              </a:tr>
              <a:tr h="281363">
                <a:tc>
                  <a:txBody>
                    <a:bodyPr/>
                    <a:lstStyle/>
                    <a:p>
                      <a:pPr algn="just">
                        <a:spcAft>
                          <a:spcPts val="0"/>
                        </a:spcAft>
                      </a:pPr>
                      <a:r>
                        <a:rPr lang="ru-RU" sz="900" dirty="0">
                          <a:solidFill>
                            <a:schemeClr val="tx1"/>
                          </a:solidFill>
                          <a:effectLst/>
                          <a:latin typeface="Times New Roman" pitchFamily="18" charset="0"/>
                          <a:cs typeface="Times New Roman" pitchFamily="18" charset="0"/>
                        </a:rPr>
                        <a:t>Налоговая ставка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a:solidFill>
                            <a:schemeClr val="tx1"/>
                          </a:solidFill>
                          <a:effectLst/>
                          <a:latin typeface="Times New Roman" pitchFamily="18" charset="0"/>
                          <a:ea typeface="Times New Roman"/>
                          <a:cs typeface="Times New Roman" pitchFamily="18" charset="0"/>
                        </a:rPr>
                        <a:t>6</a:t>
                      </a:r>
                    </a:p>
                  </a:txBody>
                  <a:tcPr marL="68580" marR="68580" marT="0" marB="0">
                    <a:solidFill>
                      <a:srgbClr val="E1EBCD"/>
                    </a:solidFill>
                  </a:tcPr>
                </a:tc>
                <a:extLst>
                  <a:ext uri="{0D108BD9-81ED-4DB2-BD59-A6C34878D82A}">
                    <a16:rowId xmlns="" xmlns:a16="http://schemas.microsoft.com/office/drawing/2014/main" val="10001"/>
                  </a:ext>
                </a:extLst>
              </a:tr>
              <a:tr h="234979">
                <a:tc>
                  <a:txBody>
                    <a:bodyPr/>
                    <a:lstStyle/>
                    <a:p>
                      <a:pPr algn="just">
                        <a:spcAft>
                          <a:spcPts val="0"/>
                        </a:spcAft>
                      </a:pPr>
                      <a:r>
                        <a:rPr lang="ru-RU" sz="900" dirty="0">
                          <a:solidFill>
                            <a:schemeClr val="tx1"/>
                          </a:solidFill>
                          <a:effectLst/>
                          <a:latin typeface="Times New Roman" pitchFamily="18" charset="0"/>
                          <a:cs typeface="Times New Roman" pitchFamily="18" charset="0"/>
                        </a:rPr>
                        <a:t>Расчетная сумма налога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2</a:t>
                      </a:r>
                      <a:r>
                        <a:rPr lang="ru-RU" sz="900" baseline="0" dirty="0" smtClean="0">
                          <a:solidFill>
                            <a:schemeClr val="tx1"/>
                          </a:solidFill>
                          <a:effectLst/>
                          <a:latin typeface="Times New Roman" pitchFamily="18" charset="0"/>
                          <a:ea typeface="Times New Roman"/>
                          <a:cs typeface="Times New Roman" pitchFamily="18" charset="0"/>
                        </a:rPr>
                        <a:t> 464,5</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extLst>
                  <a:ext uri="{0D108BD9-81ED-4DB2-BD59-A6C34878D82A}">
                    <a16:rowId xmlns="" xmlns:a16="http://schemas.microsoft.com/office/drawing/2014/main" val="10002"/>
                  </a:ext>
                </a:extLst>
              </a:tr>
              <a:tr h="274632">
                <a:tc>
                  <a:txBody>
                    <a:bodyPr/>
                    <a:lstStyle/>
                    <a:p>
                      <a:pPr>
                        <a:spcAft>
                          <a:spcPts val="0"/>
                        </a:spcAft>
                      </a:pPr>
                      <a:r>
                        <a:rPr lang="ru-RU" sz="900" dirty="0">
                          <a:solidFill>
                            <a:schemeClr val="tx1"/>
                          </a:solidFill>
                          <a:effectLst/>
                          <a:latin typeface="Times New Roman" pitchFamily="18" charset="0"/>
                          <a:cs typeface="Times New Roman" pitchFamily="18" charset="0"/>
                        </a:rPr>
                        <a:t>Норматив отчисления налога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a:solidFill>
                            <a:schemeClr val="tx1"/>
                          </a:solidFill>
                          <a:effectLst/>
                          <a:latin typeface="Times New Roman" pitchFamily="18" charset="0"/>
                          <a:ea typeface="Times New Roman"/>
                          <a:cs typeface="Times New Roman" pitchFamily="18" charset="0"/>
                        </a:rPr>
                        <a:t>50</a:t>
                      </a:r>
                    </a:p>
                  </a:txBody>
                  <a:tcPr marL="68580" marR="68580" marT="0" marB="0">
                    <a:solidFill>
                      <a:srgbClr val="E1EBCD"/>
                    </a:solidFill>
                  </a:tcPr>
                </a:tc>
                <a:extLst>
                  <a:ext uri="{0D108BD9-81ED-4DB2-BD59-A6C34878D82A}">
                    <a16:rowId xmlns="" xmlns:a16="http://schemas.microsoft.com/office/drawing/2014/main" val="10003"/>
                  </a:ext>
                </a:extLst>
              </a:tr>
              <a:tr h="226823">
                <a:tc>
                  <a:txBody>
                    <a:bodyPr/>
                    <a:lstStyle/>
                    <a:p>
                      <a:pPr>
                        <a:spcAft>
                          <a:spcPts val="0"/>
                        </a:spcAft>
                      </a:pPr>
                      <a:r>
                        <a:rPr lang="ru-RU" sz="900" dirty="0">
                          <a:solidFill>
                            <a:schemeClr val="tx1"/>
                          </a:solidFill>
                          <a:effectLst/>
                          <a:latin typeface="Times New Roman" pitchFamily="18" charset="0"/>
                          <a:cs typeface="Times New Roman" pitchFamily="18" charset="0"/>
                        </a:rPr>
                        <a:t>Сумма налога на </a:t>
                      </a:r>
                      <a:r>
                        <a:rPr lang="ru-RU" sz="900" dirty="0" smtClean="0">
                          <a:solidFill>
                            <a:schemeClr val="tx1"/>
                          </a:solidFill>
                          <a:effectLst/>
                          <a:latin typeface="Times New Roman" pitchFamily="18" charset="0"/>
                          <a:cs typeface="Times New Roman" pitchFamily="18" charset="0"/>
                        </a:rPr>
                        <a:t>2024 </a:t>
                      </a:r>
                      <a:r>
                        <a:rPr lang="ru-RU" sz="900" dirty="0">
                          <a:solidFill>
                            <a:schemeClr val="tx1"/>
                          </a:solidFill>
                          <a:effectLst/>
                          <a:latin typeface="Times New Roman" pitchFamily="18" charset="0"/>
                          <a:cs typeface="Times New Roman" pitchFamily="18" charset="0"/>
                        </a:rPr>
                        <a:t>год</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1 316</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extLst>
                  <a:ext uri="{0D108BD9-81ED-4DB2-BD59-A6C34878D82A}">
                    <a16:rowId xmlns="" xmlns:a16="http://schemas.microsoft.com/office/drawing/2014/main" val="10004"/>
                  </a:ext>
                </a:extLst>
              </a:tr>
              <a:tr h="200491">
                <a:tc>
                  <a:txBody>
                    <a:bodyPr/>
                    <a:lstStyle/>
                    <a:p>
                      <a:pPr>
                        <a:spcAft>
                          <a:spcPts val="0"/>
                        </a:spcAft>
                      </a:pPr>
                      <a:r>
                        <a:rPr lang="ru-RU" sz="900" dirty="0">
                          <a:solidFill>
                            <a:schemeClr val="tx1"/>
                          </a:solidFill>
                          <a:effectLst/>
                          <a:latin typeface="Times New Roman" pitchFamily="18" charset="0"/>
                          <a:ea typeface="Times New Roman"/>
                          <a:cs typeface="Times New Roman" pitchFamily="18" charset="0"/>
                        </a:rPr>
                        <a:t>Темп роста (%)</a:t>
                      </a: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123,9</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extLst>
                  <a:ext uri="{0D108BD9-81ED-4DB2-BD59-A6C34878D82A}">
                    <a16:rowId xmlns="" xmlns:a16="http://schemas.microsoft.com/office/drawing/2014/main" val="10005"/>
                  </a:ext>
                </a:extLst>
              </a:tr>
              <a:tr h="245121">
                <a:tc>
                  <a:txBody>
                    <a:bodyPr/>
                    <a:lstStyle/>
                    <a:p>
                      <a:pPr>
                        <a:spcAft>
                          <a:spcPts val="0"/>
                        </a:spcAft>
                      </a:pPr>
                      <a:r>
                        <a:rPr lang="ru-RU" sz="900" dirty="0">
                          <a:solidFill>
                            <a:schemeClr val="tx1"/>
                          </a:solidFill>
                          <a:effectLst/>
                          <a:latin typeface="Times New Roman" pitchFamily="18" charset="0"/>
                          <a:cs typeface="Times New Roman" pitchFamily="18" charset="0"/>
                        </a:rPr>
                        <a:t>Прогнозная сумма налога на </a:t>
                      </a:r>
                      <a:r>
                        <a:rPr lang="ru-RU" sz="900" dirty="0" smtClean="0">
                          <a:solidFill>
                            <a:schemeClr val="tx1"/>
                          </a:solidFill>
                          <a:effectLst/>
                          <a:latin typeface="Times New Roman" pitchFamily="18" charset="0"/>
                          <a:cs typeface="Times New Roman" pitchFamily="18" charset="0"/>
                        </a:rPr>
                        <a:t>2025год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1 631</a:t>
                      </a:r>
                      <a:endParaRPr lang="ru-RU" sz="900" dirty="0">
                        <a:solidFill>
                          <a:schemeClr val="tx1"/>
                        </a:solidFill>
                        <a:effectLst/>
                        <a:latin typeface="Times New Roman" pitchFamily="18" charset="0"/>
                        <a:ea typeface="Times New Roman"/>
                        <a:cs typeface="Times New Roman" pitchFamily="18" charset="0"/>
                      </a:endParaRPr>
                    </a:p>
                    <a:p>
                      <a:pPr algn="r">
                        <a:spcAft>
                          <a:spcPts val="0"/>
                        </a:spcAft>
                      </a:pP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extLst>
                  <a:ext uri="{0D108BD9-81ED-4DB2-BD59-A6C34878D82A}">
                    <a16:rowId xmlns="" xmlns:a16="http://schemas.microsoft.com/office/drawing/2014/main" val="10006"/>
                  </a:ext>
                </a:extLst>
              </a:tr>
            </a:tbl>
          </a:graphicData>
        </a:graphic>
      </p:graphicFrame>
      <p:sp>
        <p:nvSpPr>
          <p:cNvPr id="5" name="Прямоугольник 4"/>
          <p:cNvSpPr/>
          <p:nvPr/>
        </p:nvSpPr>
        <p:spPr>
          <a:xfrm>
            <a:off x="683568" y="1250754"/>
            <a:ext cx="7992888" cy="954107"/>
          </a:xfrm>
          <a:prstGeom prst="rect">
            <a:avLst/>
          </a:prstGeom>
        </p:spPr>
        <p:txBody>
          <a:bodyPr wrap="square">
            <a:spAutoFit/>
          </a:bodyPr>
          <a:lstStyle/>
          <a:p>
            <a:pPr algn="just"/>
            <a:r>
              <a:rPr lang="ru-RU" sz="1400" dirty="0" smtClean="0">
                <a:latin typeface="Times New Roman"/>
                <a:ea typeface="Times New Roman"/>
              </a:rPr>
              <a:t>Объем </a:t>
            </a:r>
            <a:r>
              <a:rPr lang="ru-RU" sz="1400" dirty="0">
                <a:latin typeface="Times New Roman"/>
                <a:ea typeface="Times New Roman"/>
              </a:rPr>
              <a:t>поступления налога прогнозируется исходя из данных главного администратора дохода     УФНС России  по КЧР. Прогнозная сумма на </a:t>
            </a:r>
            <a:r>
              <a:rPr lang="ru-RU" sz="1400" dirty="0" smtClean="0">
                <a:latin typeface="Times New Roman"/>
                <a:ea typeface="Times New Roman"/>
              </a:rPr>
              <a:t>2025 </a:t>
            </a:r>
            <a:r>
              <a:rPr lang="ru-RU" sz="1400" dirty="0">
                <a:latin typeface="Times New Roman"/>
                <a:ea typeface="Times New Roman"/>
              </a:rPr>
              <a:t>год налога, взимаемого в связи с применением упрощенной системы налогообложения </a:t>
            </a:r>
            <a:r>
              <a:rPr lang="ru-RU" sz="1400" dirty="0" smtClean="0">
                <a:latin typeface="Times New Roman"/>
                <a:ea typeface="Times New Roman"/>
              </a:rPr>
              <a:t>– 12 962,0 </a:t>
            </a:r>
            <a:r>
              <a:rPr lang="ru-RU" sz="1400" dirty="0">
                <a:latin typeface="Times New Roman"/>
                <a:ea typeface="Times New Roman"/>
              </a:rPr>
              <a:t>тыс</a:t>
            </a:r>
            <a:r>
              <a:rPr lang="ru-RU" sz="1400" dirty="0" smtClean="0">
                <a:latin typeface="Times New Roman"/>
                <a:ea typeface="Times New Roman"/>
              </a:rPr>
              <a:t>. руб</a:t>
            </a:r>
            <a:r>
              <a:rPr lang="ru-RU" sz="1400" dirty="0">
                <a:latin typeface="Times New Roman"/>
                <a:ea typeface="Times New Roman"/>
              </a:rPr>
              <a:t>., патентной системы налогообложения </a:t>
            </a:r>
            <a:r>
              <a:rPr lang="ru-RU" sz="1400" dirty="0" smtClean="0">
                <a:latin typeface="Times New Roman"/>
                <a:ea typeface="Times New Roman"/>
              </a:rPr>
              <a:t>– 6617,0 тыс. руб</a:t>
            </a:r>
            <a:r>
              <a:rPr lang="ru-RU" sz="1400" dirty="0">
                <a:latin typeface="Times New Roman"/>
                <a:ea typeface="Times New Roman"/>
              </a:rPr>
              <a:t>.</a:t>
            </a:r>
            <a:endParaRPr lang="ru-RU" sz="1400" dirty="0"/>
          </a:p>
        </p:txBody>
      </p:sp>
      <p:sp>
        <p:nvSpPr>
          <p:cNvPr id="2" name="AutoShape 2" descr="Единый сельскохозяйственный налог (ЕСХН)» - ИНОК"/>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Единый сельскохозяйственный налог (ЕСХН)» - ИНОК"/>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Единый сельскохозяйственный налог (ЕСХН)» - ИНОК"/>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5013176"/>
            <a:ext cx="324036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99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noGrp="1"/>
          </p:cNvSpPr>
          <p:nvPr>
            <p:ph type="title"/>
          </p:nvPr>
        </p:nvSpPr>
        <p:spPr>
          <a:xfrm>
            <a:off x="2411760" y="188640"/>
            <a:ext cx="404279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latin typeface="Times New Roman" pitchFamily="18" charset="0"/>
                <a:cs typeface="Times New Roman" pitchFamily="18" charset="0"/>
              </a:rPr>
              <a:t>Акцизы</a:t>
            </a:r>
            <a:r>
              <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2800" b="1" dirty="0">
                <a:solidFill>
                  <a:srgbClr val="C00000"/>
                </a:solidFill>
                <a:effectLst/>
                <a:latin typeface="Times New Roman" pitchFamily="18" charset="0"/>
                <a:cs typeface="Times New Roman" pitchFamily="18" charset="0"/>
              </a:rPr>
              <a:t>прогноз</a:t>
            </a:r>
            <a:endParaRPr lang="ru-RU" sz="2800" dirty="0">
              <a:solidFill>
                <a:srgbClr val="C00000"/>
              </a:solidFill>
              <a:effectLst/>
              <a:latin typeface="Times New Roman" pitchFamily="18" charset="0"/>
              <a:cs typeface="Times New Roman" pitchFamily="18" charset="0"/>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3253190683"/>
              </p:ext>
            </p:extLst>
          </p:nvPr>
        </p:nvGraphicFramePr>
        <p:xfrm>
          <a:off x="5364088" y="2029323"/>
          <a:ext cx="3456384" cy="1944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Объект 4"/>
          <p:cNvGraphicFramePr>
            <a:graphicFrameLocks/>
          </p:cNvGraphicFramePr>
          <p:nvPr>
            <p:extLst>
              <p:ext uri="{D42A27DB-BD31-4B8C-83A1-F6EECF244321}">
                <p14:modId xmlns:p14="http://schemas.microsoft.com/office/powerpoint/2010/main" val="1823842520"/>
              </p:ext>
            </p:extLst>
          </p:nvPr>
        </p:nvGraphicFramePr>
        <p:xfrm>
          <a:off x="5436096" y="974597"/>
          <a:ext cx="3384376" cy="876357"/>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769035">
                  <a:extLst>
                    <a:ext uri="{9D8B030D-6E8A-4147-A177-3AD203B41FA5}">
                      <a16:colId xmlns="" xmlns:a16="http://schemas.microsoft.com/office/drawing/2014/main" val="20000"/>
                    </a:ext>
                  </a:extLst>
                </a:gridCol>
                <a:gridCol w="615341">
                  <a:extLst>
                    <a:ext uri="{9D8B030D-6E8A-4147-A177-3AD203B41FA5}">
                      <a16:colId xmlns="" xmlns:a16="http://schemas.microsoft.com/office/drawing/2014/main" val="20001"/>
                    </a:ext>
                  </a:extLst>
                </a:gridCol>
              </a:tblGrid>
              <a:tr h="236375">
                <a:tc>
                  <a:txBody>
                    <a:bodyPr/>
                    <a:lstStyle/>
                    <a:p>
                      <a:pPr algn="just">
                        <a:spcAft>
                          <a:spcPts val="0"/>
                        </a:spcAft>
                      </a:pPr>
                      <a:r>
                        <a:rPr lang="ru-RU" sz="900" dirty="0">
                          <a:solidFill>
                            <a:schemeClr val="tx1"/>
                          </a:solidFill>
                          <a:effectLst/>
                          <a:latin typeface="Times New Roman" pitchFamily="18" charset="0"/>
                          <a:cs typeface="Times New Roman" pitchFamily="18" charset="0"/>
                        </a:rPr>
                        <a:t>Фактическое поступление за </a:t>
                      </a:r>
                      <a:r>
                        <a:rPr lang="ru-RU" sz="900" dirty="0" smtClean="0">
                          <a:solidFill>
                            <a:schemeClr val="tx1"/>
                          </a:solidFill>
                          <a:effectLst/>
                          <a:latin typeface="Times New Roman" pitchFamily="18" charset="0"/>
                          <a:cs typeface="Times New Roman" pitchFamily="18" charset="0"/>
                        </a:rPr>
                        <a:t>2023 </a:t>
                      </a:r>
                      <a:r>
                        <a:rPr lang="ru-RU" sz="900" dirty="0">
                          <a:solidFill>
                            <a:schemeClr val="tx1"/>
                          </a:solidFill>
                          <a:effectLst/>
                          <a:latin typeface="Times New Roman" pitchFamily="18" charset="0"/>
                          <a:cs typeface="Times New Roman" pitchFamily="18" charset="0"/>
                        </a:rPr>
                        <a:t>год</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cs typeface="Times New Roman" pitchFamily="18" charset="0"/>
                        </a:rPr>
                        <a:t>10 989,6</a:t>
                      </a:r>
                      <a:endParaRPr lang="ru-RU" sz="900" dirty="0">
                        <a:solidFill>
                          <a:schemeClr val="tx1"/>
                        </a:solidFill>
                        <a:effectLst/>
                        <a:latin typeface="Times New Roman" pitchFamily="18" charset="0"/>
                        <a:cs typeface="Times New Roman" pitchFamily="18" charset="0"/>
                      </a:endParaRPr>
                    </a:p>
                  </a:txBody>
                  <a:tcPr marL="65923" marR="65923" marT="0" marB="0">
                    <a:solidFill>
                      <a:schemeClr val="accent3">
                        <a:lumMod val="20000"/>
                        <a:lumOff val="80000"/>
                      </a:schemeClr>
                    </a:solidFill>
                  </a:tcPr>
                </a:tc>
                <a:extLst>
                  <a:ext uri="{0D108BD9-81ED-4DB2-BD59-A6C34878D82A}">
                    <a16:rowId xmlns="" xmlns:a16="http://schemas.microsoft.com/office/drawing/2014/main" val="10000"/>
                  </a:ext>
                </a:extLst>
              </a:tr>
              <a:tr h="285419">
                <a:tc>
                  <a:txBody>
                    <a:bodyPr/>
                    <a:lstStyle/>
                    <a:p>
                      <a:pPr>
                        <a:spcAft>
                          <a:spcPts val="0"/>
                        </a:spcAft>
                      </a:pPr>
                      <a:r>
                        <a:rPr lang="ru-RU" sz="900" dirty="0">
                          <a:solidFill>
                            <a:schemeClr val="tx1"/>
                          </a:solidFill>
                          <a:effectLst/>
                          <a:latin typeface="Times New Roman" pitchFamily="18" charset="0"/>
                          <a:cs typeface="Times New Roman" pitchFamily="18" charset="0"/>
                        </a:rPr>
                        <a:t>Ожидаемое исполнение за </a:t>
                      </a:r>
                      <a:r>
                        <a:rPr lang="ru-RU" sz="900" dirty="0" smtClean="0">
                          <a:solidFill>
                            <a:schemeClr val="tx1"/>
                          </a:solidFill>
                          <a:effectLst/>
                          <a:latin typeface="Times New Roman" pitchFamily="18" charset="0"/>
                          <a:cs typeface="Times New Roman" pitchFamily="18" charset="0"/>
                        </a:rPr>
                        <a:t>2024 </a:t>
                      </a:r>
                      <a:r>
                        <a:rPr lang="ru-RU" sz="900" dirty="0">
                          <a:solidFill>
                            <a:schemeClr val="tx1"/>
                          </a:solidFill>
                          <a:effectLst/>
                          <a:latin typeface="Times New Roman" pitchFamily="18" charset="0"/>
                          <a:cs typeface="Times New Roman" pitchFamily="18" charset="0"/>
                        </a:rPr>
                        <a:t>год (по факту исполнения за 9 месяцев )</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mn-ea"/>
                          <a:cs typeface="Times New Roman" pitchFamily="18" charset="0"/>
                        </a:rPr>
                        <a:t>10</a:t>
                      </a:r>
                      <a:r>
                        <a:rPr lang="ru-RU" sz="900" baseline="0" dirty="0" smtClean="0">
                          <a:solidFill>
                            <a:schemeClr val="tx1"/>
                          </a:solidFill>
                          <a:effectLst/>
                          <a:latin typeface="Times New Roman" pitchFamily="18" charset="0"/>
                          <a:ea typeface="+mn-ea"/>
                          <a:cs typeface="Times New Roman" pitchFamily="18" charset="0"/>
                        </a:rPr>
                        <a:t> 994,6</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extLst>
                  <a:ext uri="{0D108BD9-81ED-4DB2-BD59-A6C34878D82A}">
                    <a16:rowId xmlns="" xmlns:a16="http://schemas.microsoft.com/office/drawing/2014/main" val="10001"/>
                  </a:ext>
                </a:extLst>
              </a:tr>
              <a:tr h="354563">
                <a:tc>
                  <a:txBody>
                    <a:bodyPr/>
                    <a:lstStyle/>
                    <a:p>
                      <a:pPr>
                        <a:spcAft>
                          <a:spcPts val="0"/>
                        </a:spcAft>
                      </a:pPr>
                      <a:r>
                        <a:rPr lang="ru-RU" sz="900" dirty="0">
                          <a:solidFill>
                            <a:schemeClr val="tx1"/>
                          </a:solidFill>
                          <a:effectLst/>
                          <a:latin typeface="Times New Roman" pitchFamily="18" charset="0"/>
                          <a:cs typeface="Times New Roman" pitchFamily="18" charset="0"/>
                        </a:rPr>
                        <a:t>Прогноз поступления в бюджет на </a:t>
                      </a:r>
                      <a:r>
                        <a:rPr lang="ru-RU" sz="900" dirty="0" smtClean="0">
                          <a:solidFill>
                            <a:schemeClr val="tx1"/>
                          </a:solidFill>
                          <a:effectLst/>
                          <a:latin typeface="Times New Roman" pitchFamily="18" charset="0"/>
                          <a:cs typeface="Times New Roman" pitchFamily="18" charset="0"/>
                        </a:rPr>
                        <a:t>2025 </a:t>
                      </a:r>
                      <a:r>
                        <a:rPr lang="ru-RU" sz="900" dirty="0">
                          <a:solidFill>
                            <a:schemeClr val="tx1"/>
                          </a:solidFill>
                          <a:effectLst/>
                          <a:latin typeface="Times New Roman" pitchFamily="18" charset="0"/>
                          <a:cs typeface="Times New Roman" pitchFamily="18" charset="0"/>
                        </a:rPr>
                        <a:t>год</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14</a:t>
                      </a:r>
                      <a:r>
                        <a:rPr lang="ru-RU" sz="900" baseline="0" dirty="0" smtClean="0">
                          <a:solidFill>
                            <a:schemeClr val="tx1"/>
                          </a:solidFill>
                          <a:effectLst/>
                          <a:latin typeface="Times New Roman" pitchFamily="18" charset="0"/>
                          <a:ea typeface="Times New Roman"/>
                          <a:cs typeface="Times New Roman" pitchFamily="18" charset="0"/>
                        </a:rPr>
                        <a:t> 442,6</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extLst>
                  <a:ext uri="{0D108BD9-81ED-4DB2-BD59-A6C34878D82A}">
                    <a16:rowId xmlns="" xmlns:a16="http://schemas.microsoft.com/office/drawing/2014/main" val="10002"/>
                  </a:ext>
                </a:extLst>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848117583"/>
              </p:ext>
            </p:extLst>
          </p:nvPr>
        </p:nvGraphicFramePr>
        <p:xfrm>
          <a:off x="190304" y="4473116"/>
          <a:ext cx="3960440" cy="2124235"/>
        </p:xfrm>
        <a:graphic>
          <a:graphicData uri="http://schemas.openxmlformats.org/drawingml/2006/chart">
            <c:chart xmlns:c="http://schemas.openxmlformats.org/drawingml/2006/chart" xmlns:r="http://schemas.openxmlformats.org/officeDocument/2006/relationships" r:id="rId3"/>
          </a:graphicData>
        </a:graphic>
      </p:graphicFrame>
      <p:sp>
        <p:nvSpPr>
          <p:cNvPr id="10" name="Заголовок 1"/>
          <p:cNvSpPr txBox="1">
            <a:spLocks/>
          </p:cNvSpPr>
          <p:nvPr/>
        </p:nvSpPr>
        <p:spPr>
          <a:xfrm>
            <a:off x="629308" y="3969060"/>
            <a:ext cx="439248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chemeClr val="tx2">
                  <a:lumMod val="50000"/>
                </a:schemeClr>
              </a:solidFill>
              <a:effectLst>
                <a:outerShdw blurRad="38100" dist="38100" dir="2700000" algn="tl">
                  <a:srgbClr val="000000">
                    <a:alpha val="43137"/>
                  </a:srgbClr>
                </a:outerShdw>
              </a:effectLst>
              <a:cs typeface="Tahoma" pitchFamily="34" charset="0"/>
            </a:endParaRPr>
          </a:p>
          <a:p>
            <a:r>
              <a:rPr lang="ru-RU" sz="2800" b="1" dirty="0">
                <a:solidFill>
                  <a:srgbClr val="C00000"/>
                </a:solidFill>
                <a:cs typeface="Tahoma" pitchFamily="34" charset="0"/>
              </a:rPr>
              <a:t>Госпошлина – прогноз </a:t>
            </a:r>
          </a:p>
          <a:p>
            <a:endParaRPr lang="ru-RU" sz="2800" dirty="0">
              <a:solidFill>
                <a:schemeClr val="tx2">
                  <a:lumMod val="50000"/>
                </a:schemeClr>
              </a:solidFill>
            </a:endParaRPr>
          </a:p>
        </p:txBody>
      </p:sp>
      <p:sp>
        <p:nvSpPr>
          <p:cNvPr id="2" name="Прямоугольник 1"/>
          <p:cNvSpPr/>
          <p:nvPr/>
        </p:nvSpPr>
        <p:spPr>
          <a:xfrm>
            <a:off x="539552" y="1412776"/>
            <a:ext cx="4572000" cy="830997"/>
          </a:xfrm>
          <a:prstGeom prst="rect">
            <a:avLst/>
          </a:prstGeom>
        </p:spPr>
        <p:txBody>
          <a:bodyPr>
            <a:spAutoFit/>
          </a:bodyPr>
          <a:lstStyle/>
          <a:p>
            <a:r>
              <a:rPr lang="ru-RU" sz="1200" dirty="0">
                <a:latin typeface="Times New Roman"/>
                <a:ea typeface="Times New Roman"/>
              </a:rPr>
              <a:t>Прогноз доходов от уплаты акцизов на нефтепродукты рассчитывается главным администратором налога – Управлением Федеральной налоговой службы по Карачаево-Черкесской Республике.</a:t>
            </a:r>
            <a:endParaRPr lang="ru-RU" sz="1200"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29" y="2348880"/>
            <a:ext cx="36004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Размер государственной пошлины в 2024 году. Что такое госпошлина"/>
          <p:cNvSpPr>
            <a:spLocks noChangeAspect="1" noChangeArrowheads="1"/>
          </p:cNvSpPr>
          <p:nvPr/>
        </p:nvSpPr>
        <p:spPr bwMode="auto">
          <a:xfrm>
            <a:off x="155575" y="-822325"/>
            <a:ext cx="2667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473116"/>
            <a:ext cx="40324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085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a:spLocks noGrp="1"/>
          </p:cNvSpPr>
          <p:nvPr>
            <p:ph type="title"/>
          </p:nvPr>
        </p:nvSpPr>
        <p:spPr>
          <a:xfrm>
            <a:off x="1475656" y="188640"/>
            <a:ext cx="6264696" cy="648072"/>
          </a:xfrm>
          <a:solidFill>
            <a:schemeClr val="accent1">
              <a:lumMod val="20000"/>
              <a:lumOff val="80000"/>
            </a:schemeClr>
          </a:solid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pPr algn="ctr"/>
            <a:r>
              <a:rPr lang="ru-RU" sz="3600" dirty="0">
                <a:solidFill>
                  <a:schemeClr val="tx2">
                    <a:lumMod val="50000"/>
                  </a:schemeClr>
                </a:solidFill>
                <a:effectLst>
                  <a:outerShdw blurRad="38100" dist="38100" dir="2700000" algn="tl">
                    <a:srgbClr val="000000">
                      <a:alpha val="43137"/>
                    </a:srgbClr>
                  </a:outerShdw>
                </a:effectLst>
                <a:cs typeface="Tahoma" pitchFamily="34" charset="0"/>
              </a:rPr>
              <a:t>Неналоговые доходы </a:t>
            </a:r>
            <a:endParaRPr lang="ru-RU" sz="2800" dirty="0">
              <a:solidFill>
                <a:schemeClr val="tx2">
                  <a:lumMod val="50000"/>
                </a:schemeClr>
              </a:solidFill>
            </a:endParaRPr>
          </a:p>
        </p:txBody>
      </p:sp>
      <p:graphicFrame>
        <p:nvGraphicFramePr>
          <p:cNvPr id="4" name="Диаграмма 3"/>
          <p:cNvGraphicFramePr>
            <a:graphicFrameLocks noGrp="1"/>
          </p:cNvGraphicFramePr>
          <p:nvPr>
            <p:ph type="chart" idx="1"/>
            <p:extLst>
              <p:ext uri="{D42A27DB-BD31-4B8C-83A1-F6EECF244321}">
                <p14:modId xmlns:p14="http://schemas.microsoft.com/office/powerpoint/2010/main" val="2768619044"/>
              </p:ext>
            </p:extLst>
          </p:nvPr>
        </p:nvGraphicFramePr>
        <p:xfrm>
          <a:off x="3738834" y="4653136"/>
          <a:ext cx="5292080" cy="2016224"/>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Группа 33"/>
          <p:cNvGrpSpPr>
            <a:grpSpLocks/>
          </p:cNvGrpSpPr>
          <p:nvPr/>
        </p:nvGrpSpPr>
        <p:grpSpPr bwMode="auto">
          <a:xfrm>
            <a:off x="353350" y="1268760"/>
            <a:ext cx="8192438" cy="1177752"/>
            <a:chOff x="54217" y="2317336"/>
            <a:chExt cx="8062832" cy="824707"/>
          </a:xfrm>
        </p:grpSpPr>
        <p:sp>
          <p:nvSpPr>
            <p:cNvPr id="6" name="Полилиния 5"/>
            <p:cNvSpPr/>
            <p:nvPr/>
          </p:nvSpPr>
          <p:spPr>
            <a:xfrm>
              <a:off x="54217" y="2317336"/>
              <a:ext cx="4268968"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468590" y="468590"/>
                  </a:lnTo>
                  <a:lnTo>
                    <a:pt x="0" y="0"/>
                  </a:lnTo>
                  <a:close/>
                </a:path>
              </a:pathLst>
            </a:custGeom>
            <a:solidFill>
              <a:schemeClr val="accent3">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lvl="0" algn="ctr"/>
              <a:r>
                <a:rPr lang="ru-RU" sz="1200" dirty="0">
                  <a:solidFill>
                    <a:srgbClr val="C17529">
                      <a:lumMod val="75000"/>
                    </a:srgbClr>
                  </a:solidFill>
                  <a:latin typeface="Times New Roman"/>
                  <a:ea typeface="Times New Roman"/>
                </a:rPr>
                <a:t>Достаточно </a:t>
              </a:r>
              <a:r>
                <a:rPr lang="ru-RU" sz="1200" dirty="0" smtClean="0">
                  <a:solidFill>
                    <a:srgbClr val="C17529">
                      <a:lumMod val="75000"/>
                    </a:srgbClr>
                  </a:solidFill>
                  <a:latin typeface="Times New Roman"/>
                  <a:ea typeface="Times New Roman"/>
                </a:rPr>
                <a:t>важным источником </a:t>
              </a:r>
              <a:r>
                <a:rPr lang="ru-RU" sz="1200" dirty="0">
                  <a:solidFill>
                    <a:srgbClr val="C17529">
                      <a:lumMod val="75000"/>
                    </a:srgbClr>
                  </a:solidFill>
                  <a:latin typeface="Times New Roman"/>
                  <a:ea typeface="Times New Roman"/>
                </a:rPr>
                <a:t>дохода бюджета     Зеленчукского муниципального района являются неналоговые поступления, которые зависят исключительно от эффективности функционирования местных органов власти.</a:t>
              </a:r>
            </a:p>
          </p:txBody>
        </p:sp>
        <p:sp>
          <p:nvSpPr>
            <p:cNvPr id="7" name="Полилиния 6"/>
            <p:cNvSpPr/>
            <p:nvPr/>
          </p:nvSpPr>
          <p:spPr>
            <a:xfrm>
              <a:off x="3739396" y="2317336"/>
              <a:ext cx="4377653"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373514 w 2342949"/>
                <a:gd name="connsiteY5" fmla="*/ 468052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373514" y="468052"/>
                  </a:lnTo>
                  <a:lnTo>
                    <a:pt x="0" y="0"/>
                  </a:lnTo>
                  <a:close/>
                </a:path>
              </a:pathLst>
            </a:custGeom>
            <a:solidFill>
              <a:schemeClr val="accent5">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lvl="0" algn="ctr" defTabSz="622300">
                <a:lnSpc>
                  <a:spcPct val="90000"/>
                </a:lnSpc>
                <a:defRPr/>
              </a:pPr>
              <a:r>
                <a:rPr lang="ru-RU" sz="1200" dirty="0">
                  <a:solidFill>
                    <a:schemeClr val="accent1">
                      <a:lumMod val="50000"/>
                    </a:schemeClr>
                  </a:solidFill>
                  <a:latin typeface="Times New Roman" pitchFamily="18" charset="0"/>
                  <a:cs typeface="Times New Roman" pitchFamily="18" charset="0"/>
                </a:rPr>
                <a:t>Основная доля неналоговых доходов в </a:t>
              </a:r>
              <a:r>
                <a:rPr lang="ru-RU" sz="1400" dirty="0">
                  <a:solidFill>
                    <a:schemeClr val="accent1">
                      <a:lumMod val="50000"/>
                    </a:schemeClr>
                  </a:solidFill>
                  <a:latin typeface="Times New Roman" pitchFamily="18" charset="0"/>
                  <a:cs typeface="Times New Roman" pitchFamily="18" charset="0"/>
                </a:rPr>
                <a:t>местном </a:t>
              </a:r>
              <a:r>
                <a:rPr lang="ru-RU" sz="1200" dirty="0">
                  <a:solidFill>
                    <a:schemeClr val="accent1">
                      <a:lumMod val="50000"/>
                    </a:schemeClr>
                  </a:solidFill>
                  <a:latin typeface="Times New Roman" pitchFamily="18" charset="0"/>
                  <a:cs typeface="Times New Roman" pitchFamily="18" charset="0"/>
                </a:rPr>
                <a:t>бюджете формируется за счет поступлений дохода получаемого в виде арендной платы за земельные участки, что составило </a:t>
              </a:r>
              <a:r>
                <a:rPr lang="ru-RU" sz="1200" dirty="0" smtClean="0">
                  <a:solidFill>
                    <a:schemeClr val="accent1">
                      <a:lumMod val="50000"/>
                    </a:schemeClr>
                  </a:solidFill>
                  <a:latin typeface="Times New Roman" pitchFamily="18" charset="0"/>
                  <a:cs typeface="Times New Roman" pitchFamily="18" charset="0"/>
                </a:rPr>
                <a:t>59,8 </a:t>
              </a:r>
              <a:r>
                <a:rPr lang="ru-RU" sz="1200" dirty="0">
                  <a:solidFill>
                    <a:schemeClr val="accent1">
                      <a:lumMod val="50000"/>
                    </a:schemeClr>
                  </a:solidFill>
                  <a:latin typeface="Times New Roman" pitchFamily="18" charset="0"/>
                  <a:cs typeface="Times New Roman" pitchFamily="18" charset="0"/>
                </a:rPr>
                <a:t>% от общей суммы неналоговых доходов</a:t>
              </a:r>
              <a:endParaRPr lang="ru-RU" sz="1200" dirty="0">
                <a:solidFill>
                  <a:srgbClr val="F0A22E">
                    <a:lumMod val="50000"/>
                  </a:srgbClr>
                </a:solidFill>
                <a:latin typeface="Times New Roman" pitchFamily="18" charset="0"/>
                <a:cs typeface="Times New Roman" pitchFamily="18" charset="0"/>
              </a:endParaRPr>
            </a:p>
            <a:p>
              <a:pPr algn="ctr" defTabSz="622300" fontAlgn="auto">
                <a:lnSpc>
                  <a:spcPct val="90000"/>
                </a:lnSpc>
                <a:spcAft>
                  <a:spcPts val="0"/>
                </a:spcAft>
                <a:defRPr/>
              </a:pPr>
              <a:r>
                <a:rPr lang="ru-RU" sz="1400" dirty="0">
                  <a:solidFill>
                    <a:schemeClr val="accent1">
                      <a:lumMod val="50000"/>
                    </a:schemeClr>
                  </a:solidFill>
                  <a:latin typeface="Times New Roman" pitchFamily="18" charset="0"/>
                  <a:cs typeface="Times New Roman" pitchFamily="18" charset="0"/>
                </a:rPr>
                <a:t>  </a:t>
              </a:r>
            </a:p>
          </p:txBody>
        </p:sp>
      </p:grpSp>
      <p:grpSp>
        <p:nvGrpSpPr>
          <p:cNvPr id="11" name="Группа 33"/>
          <p:cNvGrpSpPr>
            <a:grpSpLocks/>
          </p:cNvGrpSpPr>
          <p:nvPr/>
        </p:nvGrpSpPr>
        <p:grpSpPr bwMode="auto">
          <a:xfrm>
            <a:off x="353350" y="2667525"/>
            <a:ext cx="8223305" cy="1608437"/>
            <a:chOff x="39538" y="2317336"/>
            <a:chExt cx="8107889" cy="825711"/>
          </a:xfrm>
          <a:solidFill>
            <a:schemeClr val="accent5">
              <a:lumMod val="20000"/>
              <a:lumOff val="80000"/>
            </a:schemeClr>
          </a:solidFill>
        </p:grpSpPr>
        <p:sp>
          <p:nvSpPr>
            <p:cNvPr id="12" name="Полилиния 11"/>
            <p:cNvSpPr/>
            <p:nvPr/>
          </p:nvSpPr>
          <p:spPr>
            <a:xfrm>
              <a:off x="39538" y="2318340"/>
              <a:ext cx="4283651"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468590" y="468590"/>
                  </a:lnTo>
                  <a:lnTo>
                    <a:pt x="0" y="0"/>
                  </a:lnTo>
                  <a:close/>
                </a:path>
              </a:pathLst>
            </a:custGeom>
            <a:solidFill>
              <a:schemeClr val="accent3">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endParaRPr lang="ru-RU" sz="1200" b="1" dirty="0">
                <a:solidFill>
                  <a:schemeClr val="accent1">
                    <a:lumMod val="50000"/>
                  </a:schemeClr>
                </a:solidFill>
                <a:latin typeface="+mj-lt"/>
              </a:endParaRPr>
            </a:p>
            <a:p>
              <a:pPr algn="ctr" defTabSz="622300" fontAlgn="auto">
                <a:lnSpc>
                  <a:spcPct val="90000"/>
                </a:lnSpc>
                <a:spcAft>
                  <a:spcPts val="0"/>
                </a:spcAft>
                <a:defRPr/>
              </a:pPr>
              <a:endParaRPr lang="ru-RU" sz="1200" b="1" dirty="0">
                <a:solidFill>
                  <a:schemeClr val="accent1">
                    <a:lumMod val="50000"/>
                  </a:schemeClr>
                </a:solidFill>
                <a:latin typeface="+mj-lt"/>
              </a:endParaRPr>
            </a:p>
            <a:p>
              <a:pPr algn="ctr" defTabSz="622300" fontAlgn="auto">
                <a:lnSpc>
                  <a:spcPct val="90000"/>
                </a:lnSpc>
                <a:spcAft>
                  <a:spcPts val="0"/>
                </a:spcAft>
                <a:defRPr/>
              </a:pPr>
              <a:r>
                <a:rPr lang="ru-RU" sz="1250" b="1" dirty="0">
                  <a:solidFill>
                    <a:schemeClr val="accent1">
                      <a:lumMod val="50000"/>
                    </a:schemeClr>
                  </a:solidFill>
                  <a:latin typeface="+mj-lt"/>
                </a:rPr>
                <a:t>.</a:t>
              </a:r>
            </a:p>
            <a:p>
              <a:pPr algn="ctr" defTabSz="622300" fontAlgn="auto">
                <a:lnSpc>
                  <a:spcPct val="90000"/>
                </a:lnSpc>
                <a:spcAft>
                  <a:spcPts val="0"/>
                </a:spcAft>
                <a:defRPr/>
              </a:pPr>
              <a:r>
                <a:rPr lang="ru-RU" sz="1250" b="1" dirty="0">
                  <a:solidFill>
                    <a:schemeClr val="accent1">
                      <a:lumMod val="50000"/>
                    </a:schemeClr>
                  </a:solidFill>
                  <a:latin typeface="+mj-lt"/>
                </a:rPr>
                <a:t> </a:t>
              </a:r>
            </a:p>
          </p:txBody>
        </p:sp>
        <p:sp>
          <p:nvSpPr>
            <p:cNvPr id="13" name="Полилиния 12"/>
            <p:cNvSpPr/>
            <p:nvPr/>
          </p:nvSpPr>
          <p:spPr>
            <a:xfrm>
              <a:off x="3761833" y="2317336"/>
              <a:ext cx="4385594"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373514 w 2342949"/>
                <a:gd name="connsiteY5" fmla="*/ 468052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373514" y="468052"/>
                  </a:lnTo>
                  <a:lnTo>
                    <a:pt x="0" y="0"/>
                  </a:lnTo>
                  <a:close/>
                </a:path>
              </a:pathLst>
            </a:custGeom>
            <a:grp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endParaRPr lang="ru-RU" sz="1400" dirty="0">
                <a:solidFill>
                  <a:srgbClr val="7030A0"/>
                </a:solidFill>
                <a:latin typeface="Arial Black" pitchFamily="34" charset="0"/>
              </a:endParaRPr>
            </a:p>
          </p:txBody>
        </p:sp>
      </p:grpSp>
      <p:sp>
        <p:nvSpPr>
          <p:cNvPr id="2" name="Прямоугольник 1"/>
          <p:cNvSpPr/>
          <p:nvPr/>
        </p:nvSpPr>
        <p:spPr>
          <a:xfrm>
            <a:off x="1259631" y="2741439"/>
            <a:ext cx="2694015" cy="757130"/>
          </a:xfrm>
          <a:prstGeom prst="rect">
            <a:avLst/>
          </a:prstGeom>
        </p:spPr>
        <p:txBody>
          <a:bodyPr wrap="square">
            <a:spAutoFit/>
          </a:bodyPr>
          <a:lstStyle/>
          <a:p>
            <a:pPr lvl="0" algn="ctr" defTabSz="622300">
              <a:lnSpc>
                <a:spcPct val="90000"/>
              </a:lnSpc>
              <a:defRPr/>
            </a:pPr>
            <a:r>
              <a:rPr lang="ru-RU" sz="1200" dirty="0">
                <a:solidFill>
                  <a:srgbClr val="F0A22E">
                    <a:lumMod val="50000"/>
                  </a:srgbClr>
                </a:solidFill>
                <a:latin typeface="Times New Roman" pitchFamily="18" charset="0"/>
                <a:cs typeface="Times New Roman" pitchFamily="18" charset="0"/>
              </a:rPr>
              <a:t>Отсутствие в собственности района       высоколиквидных объектов имущества, подлежащих приватизации</a:t>
            </a:r>
          </a:p>
        </p:txBody>
      </p:sp>
      <p:sp>
        <p:nvSpPr>
          <p:cNvPr id="3" name="Прямоугольник 2"/>
          <p:cNvSpPr/>
          <p:nvPr/>
        </p:nvSpPr>
        <p:spPr>
          <a:xfrm>
            <a:off x="4813371" y="2822481"/>
            <a:ext cx="3143006" cy="1292662"/>
          </a:xfrm>
          <a:prstGeom prst="rect">
            <a:avLst/>
          </a:prstGeom>
        </p:spPr>
        <p:txBody>
          <a:bodyPr wrap="square">
            <a:spAutoFit/>
          </a:bodyPr>
          <a:lstStyle/>
          <a:p>
            <a:pPr algn="ctr">
              <a:spcAft>
                <a:spcPts val="0"/>
              </a:spcAft>
            </a:pPr>
            <a:r>
              <a:rPr lang="ru-RU" sz="1200" dirty="0">
                <a:solidFill>
                  <a:schemeClr val="accent6">
                    <a:lumMod val="75000"/>
                  </a:schemeClr>
                </a:solidFill>
                <a:latin typeface="Times New Roman"/>
                <a:ea typeface="Times New Roman"/>
              </a:rPr>
              <a:t>При оценке неналоговых доходов бюджета, предусмотрен максимально возможный уровень собираемости налогов, поступление возможной к взысканию недоимки прошлых периодов, а также меры по </a:t>
            </a:r>
            <a:r>
              <a:rPr lang="ru-RU" sz="1200" dirty="0" smtClean="0">
                <a:solidFill>
                  <a:schemeClr val="accent6">
                    <a:lumMod val="75000"/>
                  </a:schemeClr>
                </a:solidFill>
                <a:latin typeface="Times New Roman"/>
                <a:ea typeface="Times New Roman"/>
              </a:rPr>
              <a:t>совершенствованию </a:t>
            </a:r>
            <a:r>
              <a:rPr lang="ru-RU" sz="1200" dirty="0">
                <a:solidFill>
                  <a:schemeClr val="accent6">
                    <a:lumMod val="75000"/>
                  </a:schemeClr>
                </a:solidFill>
                <a:latin typeface="Times New Roman"/>
                <a:ea typeface="Times New Roman"/>
              </a:rPr>
              <a:t>администрирования</a:t>
            </a:r>
            <a:r>
              <a:rPr lang="ru-RU" dirty="0">
                <a:solidFill>
                  <a:schemeClr val="accent6">
                    <a:lumMod val="75000"/>
                  </a:schemeClr>
                </a:solidFill>
                <a:latin typeface="Times New Roman"/>
                <a:ea typeface="Times New Roman"/>
              </a:rPr>
              <a:t>.</a:t>
            </a:r>
            <a:endParaRPr lang="ru-RU" sz="1600" dirty="0">
              <a:solidFill>
                <a:schemeClr val="accent6">
                  <a:lumMod val="75000"/>
                </a:schemeClr>
              </a:solidFill>
              <a:effectLst/>
              <a:latin typeface="Times New Roman"/>
              <a:ea typeface="Times New Roman"/>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25144"/>
            <a:ext cx="2994514" cy="187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43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a:spLocks noGrp="1"/>
          </p:cNvSpPr>
          <p:nvPr>
            <p:ph type="title"/>
          </p:nvPr>
        </p:nvSpPr>
        <p:spPr>
          <a:xfrm>
            <a:off x="467544" y="188640"/>
            <a:ext cx="8280920" cy="864096"/>
          </a:xfrm>
          <a:solidFill>
            <a:schemeClr val="accent3">
              <a:lumMod val="40000"/>
              <a:lumOff val="60000"/>
            </a:schemeClr>
          </a:solid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pPr algn="ctr"/>
            <a:r>
              <a:rPr lang="ru-RU" sz="3600" dirty="0">
                <a:solidFill>
                  <a:srgbClr val="C00000"/>
                </a:solidFill>
                <a:effectLst/>
                <a:latin typeface="Times New Roman" pitchFamily="18" charset="0"/>
                <a:cs typeface="Times New Roman" pitchFamily="18" charset="0"/>
              </a:rPr>
              <a:t>Безвозмездные поступления</a:t>
            </a:r>
          </a:p>
        </p:txBody>
      </p:sp>
      <p:graphicFrame>
        <p:nvGraphicFramePr>
          <p:cNvPr id="8" name="Содержимое 5"/>
          <p:cNvGraphicFramePr>
            <a:graphicFrameLocks noGrp="1"/>
          </p:cNvGraphicFramePr>
          <p:nvPr>
            <p:ph sz="quarter" idx="13"/>
            <p:extLst>
              <p:ext uri="{D42A27DB-BD31-4B8C-83A1-F6EECF244321}">
                <p14:modId xmlns:p14="http://schemas.microsoft.com/office/powerpoint/2010/main" val="954600349"/>
              </p:ext>
            </p:extLst>
          </p:nvPr>
        </p:nvGraphicFramePr>
        <p:xfrm>
          <a:off x="42775" y="1994000"/>
          <a:ext cx="5753361" cy="4243312"/>
        </p:xfrm>
        <a:graphic>
          <a:graphicData uri="http://schemas.openxmlformats.org/drawingml/2006/chart">
            <c:chart xmlns:c="http://schemas.openxmlformats.org/drawingml/2006/chart" xmlns:r="http://schemas.openxmlformats.org/officeDocument/2006/relationships" r:id="rId5"/>
          </a:graphicData>
        </a:graphic>
      </p:graphicFrame>
      <p:sp>
        <p:nvSpPr>
          <p:cNvPr id="7173" name="Содержимое 16"/>
          <p:cNvSpPr>
            <a:spLocks noGrp="1"/>
          </p:cNvSpPr>
          <p:nvPr>
            <p:ph sz="quarter" idx="14"/>
          </p:nvPr>
        </p:nvSpPr>
        <p:spPr>
          <a:xfrm>
            <a:off x="4245842" y="1716958"/>
            <a:ext cx="4896730" cy="467767"/>
          </a:xfrm>
          <a:solidFill>
            <a:schemeClr val="accent5">
              <a:lumMod val="20000"/>
              <a:lumOff val="80000"/>
            </a:schemeClr>
          </a:solidFill>
          <a:scene3d>
            <a:camera prst="orthographicFront"/>
            <a:lightRig rig="threePt" dir="t"/>
          </a:scene3d>
          <a:sp3d>
            <a:bevelT/>
          </a:sp3d>
        </p:spPr>
        <p:txBody>
          <a:bodyPr>
            <a:normAutofit fontScale="70000" lnSpcReduction="20000"/>
          </a:bodyPr>
          <a:lstStyle/>
          <a:p>
            <a:pPr algn="ctr" eaLnBrk="1" fontAlgn="auto" hangingPunct="1">
              <a:spcAft>
                <a:spcPts val="0"/>
              </a:spcAft>
              <a:buFont typeface="Arial" charset="0"/>
              <a:buNone/>
              <a:defRPr/>
            </a:pPr>
            <a:r>
              <a:rPr lang="ru-RU" sz="2000" b="1" dirty="0">
                <a:solidFill>
                  <a:schemeClr val="tx2">
                    <a:lumMod val="50000"/>
                  </a:schemeClr>
                </a:solidFill>
                <a:latin typeface="Times New Roman" pitchFamily="18" charset="0"/>
                <a:cs typeface="Times New Roman" pitchFamily="18" charset="0"/>
              </a:rPr>
              <a:t>Дотация на выравнивание уровня бюджетной обеспеченности</a:t>
            </a:r>
          </a:p>
          <a:p>
            <a:pPr eaLnBrk="1" fontAlgn="auto" hangingPunct="1">
              <a:spcAft>
                <a:spcPts val="0"/>
              </a:spcAft>
              <a:buFont typeface="Arial" charset="0"/>
              <a:buNone/>
              <a:defRPr/>
            </a:pPr>
            <a:endParaRPr lang="ru-RU" sz="1800" dirty="0"/>
          </a:p>
        </p:txBody>
      </p:sp>
      <p:graphicFrame>
        <p:nvGraphicFramePr>
          <p:cNvPr id="10" name="Схема 9"/>
          <p:cNvGraphicFramePr/>
          <p:nvPr>
            <p:extLst>
              <p:ext uri="{D42A27DB-BD31-4B8C-83A1-F6EECF244321}">
                <p14:modId xmlns:p14="http://schemas.microsoft.com/office/powerpoint/2010/main" val="1832119238"/>
              </p:ext>
            </p:extLst>
          </p:nvPr>
        </p:nvGraphicFramePr>
        <p:xfrm>
          <a:off x="5436096" y="2132856"/>
          <a:ext cx="3225588" cy="15116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199" name="Прямоугольник 10"/>
          <p:cNvSpPr>
            <a:spLocks noChangeArrowheads="1"/>
          </p:cNvSpPr>
          <p:nvPr/>
        </p:nvSpPr>
        <p:spPr bwMode="auto">
          <a:xfrm>
            <a:off x="5364088" y="2195016"/>
            <a:ext cx="1368151" cy="369332"/>
          </a:xfrm>
          <a:prstGeom prst="rect">
            <a:avLst/>
          </a:prstGeom>
          <a:noFill/>
          <a:ln w="9525">
            <a:noFill/>
            <a:miter lim="800000"/>
            <a:headEnd/>
            <a:tailEnd/>
          </a:ln>
        </p:spPr>
        <p:txBody>
          <a:bodyPr wrap="square">
            <a:spAutoFit/>
          </a:bodyPr>
          <a:lstStyle/>
          <a:p>
            <a:r>
              <a:rPr lang="ru-RU" b="1" dirty="0" smtClean="0">
                <a:latin typeface="Times New Roman" pitchFamily="18" charset="0"/>
                <a:cs typeface="Times New Roman" pitchFamily="18" charset="0"/>
              </a:rPr>
              <a:t>2024</a:t>
            </a:r>
            <a:r>
              <a:rPr lang="ru-RU" b="1" dirty="0" smtClean="0">
                <a:latin typeface="+mj-lt"/>
              </a:rPr>
              <a:t> </a:t>
            </a:r>
            <a:r>
              <a:rPr lang="ru-RU" b="1" dirty="0">
                <a:latin typeface="+mj-lt"/>
              </a:rPr>
              <a:t>год</a:t>
            </a:r>
          </a:p>
        </p:txBody>
      </p:sp>
      <p:sp>
        <p:nvSpPr>
          <p:cNvPr id="8200" name="Прямоугольник 11"/>
          <p:cNvSpPr>
            <a:spLocks noChangeArrowheads="1"/>
          </p:cNvSpPr>
          <p:nvPr/>
        </p:nvSpPr>
        <p:spPr bwMode="auto">
          <a:xfrm>
            <a:off x="7521483" y="2195572"/>
            <a:ext cx="1224136" cy="923330"/>
          </a:xfrm>
          <a:prstGeom prst="rect">
            <a:avLst/>
          </a:prstGeom>
          <a:noFill/>
          <a:ln w="9525">
            <a:noFill/>
            <a:miter lim="800000"/>
            <a:headEnd/>
            <a:tailEnd/>
          </a:ln>
        </p:spPr>
        <p:txBody>
          <a:bodyPr wrap="square">
            <a:spAutoFit/>
          </a:bodyPr>
          <a:lstStyle/>
          <a:p>
            <a:r>
              <a:rPr lang="ru-RU" b="1" dirty="0" smtClean="0">
                <a:latin typeface="Times New Roman" pitchFamily="18" charset="0"/>
                <a:cs typeface="Times New Roman" pitchFamily="18" charset="0"/>
              </a:rPr>
              <a:t>2025 </a:t>
            </a:r>
            <a:r>
              <a:rPr lang="ru-RU" b="1" dirty="0">
                <a:latin typeface="Times New Roman" pitchFamily="18" charset="0"/>
                <a:cs typeface="Times New Roman" pitchFamily="18" charset="0"/>
              </a:rPr>
              <a:t>год</a:t>
            </a:r>
          </a:p>
          <a:p>
            <a:endParaRPr lang="ru-RU" b="1" dirty="0">
              <a:latin typeface="Times New Roman" pitchFamily="18" charset="0"/>
              <a:cs typeface="Times New Roman" pitchFamily="18" charset="0"/>
            </a:endParaRPr>
          </a:p>
          <a:p>
            <a:endParaRPr lang="ru-RU" b="1" dirty="0">
              <a:latin typeface="Calibri" pitchFamily="34" charset="0"/>
            </a:endParaRPr>
          </a:p>
        </p:txBody>
      </p:sp>
      <p:graphicFrame>
        <p:nvGraphicFramePr>
          <p:cNvPr id="9" name="Схема 8"/>
          <p:cNvGraphicFramePr/>
          <p:nvPr>
            <p:extLst>
              <p:ext uri="{D42A27DB-BD31-4B8C-83A1-F6EECF244321}">
                <p14:modId xmlns:p14="http://schemas.microsoft.com/office/powerpoint/2010/main" val="487788406"/>
              </p:ext>
            </p:extLst>
          </p:nvPr>
        </p:nvGraphicFramePr>
        <p:xfrm>
          <a:off x="5436096" y="4720506"/>
          <a:ext cx="3469080" cy="15168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Содержимое 16"/>
          <p:cNvSpPr txBox="1">
            <a:spLocks/>
          </p:cNvSpPr>
          <p:nvPr/>
        </p:nvSpPr>
        <p:spPr>
          <a:xfrm>
            <a:off x="5076056" y="4113361"/>
            <a:ext cx="3888432" cy="467767"/>
          </a:xfrm>
          <a:prstGeom prst="rect">
            <a:avLst/>
          </a:prstGeom>
          <a:solidFill>
            <a:schemeClr val="accent5">
              <a:lumMod val="20000"/>
              <a:lumOff val="80000"/>
            </a:schemeClr>
          </a:solidFill>
          <a:scene3d>
            <a:camera prst="orthographicFront"/>
            <a:lightRig rig="threePt" dir="t"/>
          </a:scene3d>
          <a:sp3d>
            <a:bevelT/>
          </a:sp3d>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charset="0"/>
              <a:buNone/>
              <a:defRPr/>
            </a:pPr>
            <a:r>
              <a:rPr lang="ru-RU" sz="2000" b="1" dirty="0">
                <a:solidFill>
                  <a:schemeClr val="tx2">
                    <a:lumMod val="50000"/>
                  </a:schemeClr>
                </a:solidFill>
                <a:latin typeface="Times New Roman" pitchFamily="18" charset="0"/>
                <a:cs typeface="Times New Roman" pitchFamily="18" charset="0"/>
              </a:rPr>
              <a:t>Дотация на поддержку мер по обеспечению сбалансированности  бюджетов</a:t>
            </a:r>
            <a:endParaRPr lang="ru-RU" sz="1800" dirty="0">
              <a:solidFill>
                <a:schemeClr val="tx2">
                  <a:lumMod val="50000"/>
                </a:schemeClr>
              </a:solidFill>
            </a:endParaRPr>
          </a:p>
        </p:txBody>
      </p:sp>
      <p:sp>
        <p:nvSpPr>
          <p:cNvPr id="12" name="Прямоугольник 11"/>
          <p:cNvSpPr>
            <a:spLocks noChangeArrowheads="1"/>
          </p:cNvSpPr>
          <p:nvPr/>
        </p:nvSpPr>
        <p:spPr bwMode="auto">
          <a:xfrm>
            <a:off x="7849887" y="4787304"/>
            <a:ext cx="1055289" cy="369332"/>
          </a:xfrm>
          <a:prstGeom prst="rect">
            <a:avLst/>
          </a:prstGeom>
          <a:noFill/>
          <a:ln w="9525">
            <a:noFill/>
            <a:miter lim="800000"/>
            <a:headEnd/>
            <a:tailEnd/>
          </a:ln>
        </p:spPr>
        <p:txBody>
          <a:bodyPr wrap="none">
            <a:spAutoFit/>
          </a:bodyPr>
          <a:lstStyle/>
          <a:p>
            <a:r>
              <a:rPr lang="ru-RU" b="1" dirty="0" smtClean="0">
                <a:latin typeface="+mj-lt"/>
              </a:rPr>
              <a:t>2025</a:t>
            </a:r>
            <a:r>
              <a:rPr lang="ru-RU" b="1" dirty="0" smtClean="0">
                <a:latin typeface="Calibri" pitchFamily="34" charset="0"/>
              </a:rPr>
              <a:t>год</a:t>
            </a:r>
            <a:endParaRPr lang="ru-RU" b="1" dirty="0">
              <a:latin typeface="Calibri" pitchFamily="34" charset="0"/>
            </a:endParaRPr>
          </a:p>
        </p:txBody>
      </p:sp>
      <p:sp>
        <p:nvSpPr>
          <p:cNvPr id="13" name="Прямоугольник 10"/>
          <p:cNvSpPr>
            <a:spLocks noChangeArrowheads="1"/>
          </p:cNvSpPr>
          <p:nvPr/>
        </p:nvSpPr>
        <p:spPr bwMode="auto">
          <a:xfrm>
            <a:off x="5364088" y="4787304"/>
            <a:ext cx="1368151" cy="369332"/>
          </a:xfrm>
          <a:prstGeom prst="rect">
            <a:avLst/>
          </a:prstGeom>
          <a:noFill/>
          <a:ln w="9525">
            <a:noFill/>
            <a:miter lim="800000"/>
            <a:headEnd/>
            <a:tailEnd/>
          </a:ln>
        </p:spPr>
        <p:txBody>
          <a:bodyPr wrap="square">
            <a:spAutoFit/>
          </a:bodyPr>
          <a:lstStyle/>
          <a:p>
            <a:r>
              <a:rPr lang="ru-RU" b="1" dirty="0" smtClean="0">
                <a:latin typeface="+mj-lt"/>
              </a:rPr>
              <a:t>2024 год</a:t>
            </a:r>
            <a:endParaRPr lang="ru-RU" b="1" dirty="0">
              <a:latin typeface="+mj-lt"/>
            </a:endParaRPr>
          </a:p>
        </p:txBody>
      </p:sp>
      <p:sp>
        <p:nvSpPr>
          <p:cNvPr id="2" name="Прямоугольник 1"/>
          <p:cNvSpPr/>
          <p:nvPr/>
        </p:nvSpPr>
        <p:spPr>
          <a:xfrm>
            <a:off x="395536" y="1032991"/>
            <a:ext cx="8568952" cy="738664"/>
          </a:xfrm>
          <a:prstGeom prst="rect">
            <a:avLst/>
          </a:prstGeom>
        </p:spPr>
        <p:txBody>
          <a:bodyPr wrap="square">
            <a:spAutoFit/>
          </a:bodyPr>
          <a:lstStyle/>
          <a:p>
            <a:pPr algn="ctr"/>
            <a:r>
              <a:rPr lang="ru-RU" sz="1400" dirty="0">
                <a:latin typeface="Times New Roman"/>
                <a:ea typeface="Times New Roman"/>
              </a:rPr>
              <a:t> При планировании бюджета Зеленчукского муниципального района на </a:t>
            </a:r>
            <a:r>
              <a:rPr lang="ru-RU" sz="1400" dirty="0" smtClean="0">
                <a:latin typeface="Times New Roman"/>
                <a:ea typeface="Times New Roman"/>
              </a:rPr>
              <a:t>2025-2027 </a:t>
            </a:r>
            <a:r>
              <a:rPr lang="ru-RU" sz="1400" dirty="0">
                <a:latin typeface="Times New Roman"/>
                <a:ea typeface="Times New Roman"/>
              </a:rPr>
              <a:t>годы учтены объемы по  безвозмездным поступлениям, предусмотренные проектом республиканского закона «О республиканском бюджете Карачаево-Черкесской Республики на  </a:t>
            </a:r>
            <a:r>
              <a:rPr lang="ru-RU" sz="1400" dirty="0" smtClean="0">
                <a:latin typeface="Times New Roman"/>
                <a:ea typeface="Times New Roman"/>
              </a:rPr>
              <a:t>2025 </a:t>
            </a:r>
            <a:r>
              <a:rPr lang="ru-RU" sz="1400" dirty="0">
                <a:latin typeface="Times New Roman"/>
                <a:ea typeface="Times New Roman"/>
              </a:rPr>
              <a:t>год и на плановый период </a:t>
            </a:r>
            <a:r>
              <a:rPr lang="ru-RU" sz="1400" dirty="0" smtClean="0">
                <a:latin typeface="Times New Roman"/>
                <a:ea typeface="Times New Roman"/>
              </a:rPr>
              <a:t>2026 </a:t>
            </a:r>
            <a:r>
              <a:rPr lang="ru-RU" sz="1400" dirty="0">
                <a:latin typeface="Times New Roman"/>
                <a:ea typeface="Times New Roman"/>
              </a:rPr>
              <a:t>и </a:t>
            </a:r>
            <a:r>
              <a:rPr lang="ru-RU" sz="1400" dirty="0" smtClean="0">
                <a:latin typeface="Times New Roman"/>
                <a:ea typeface="Times New Roman"/>
              </a:rPr>
              <a:t>2027 </a:t>
            </a:r>
            <a:r>
              <a:rPr lang="ru-RU" sz="1400" dirty="0">
                <a:latin typeface="Times New Roman"/>
                <a:ea typeface="Times New Roman"/>
              </a:rPr>
              <a:t>годов»</a:t>
            </a:r>
            <a:endParaRPr lang="ru-RU" sz="1400"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2" y="1886985"/>
            <a:ext cx="1857517" cy="154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053"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43665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827584" y="2060848"/>
            <a:ext cx="7704856" cy="461169"/>
          </a:xfrm>
          <a:prstGeom prst="rect">
            <a:avLst/>
          </a:prstGeom>
          <a:solidFill>
            <a:schemeClr val="accent6">
              <a:lumMod val="20000"/>
              <a:lumOff val="80000"/>
            </a:schemeClr>
          </a:solidFill>
          <a:ln>
            <a:solidFill>
              <a:schemeClr val="accent2">
                <a:lumMod val="40000"/>
                <a:lumOff val="60000"/>
              </a:schemeClr>
            </a:solidFill>
            <a:headEnd/>
            <a:tailEnd/>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Особенности планирования расходов бюджета </a:t>
            </a:r>
          </a:p>
        </p:txBody>
      </p:sp>
      <p:sp>
        <p:nvSpPr>
          <p:cNvPr id="5" name="Заголовок 1"/>
          <p:cNvSpPr txBox="1">
            <a:spLocks/>
          </p:cNvSpPr>
          <p:nvPr/>
        </p:nvSpPr>
        <p:spPr bwMode="auto">
          <a:xfrm>
            <a:off x="539552" y="476672"/>
            <a:ext cx="4320480" cy="1224136"/>
          </a:xfrm>
          <a:prstGeom prst="rect">
            <a:avLst/>
          </a:prstGeom>
          <a:solidFill>
            <a:schemeClr val="accent1">
              <a:lumMod val="60000"/>
              <a:lumOff val="40000"/>
            </a:schemeClr>
          </a:solidFill>
          <a:ln>
            <a:headEnd/>
            <a:tailEnd/>
          </a:ln>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anchor="ctr"/>
          <a:lstStyle/>
          <a:p>
            <a:pPr algn="ctr"/>
            <a:r>
              <a:rPr lang="ru-RU" sz="4800" b="1" dirty="0">
                <a:solidFill>
                  <a:srgbClr val="C00000"/>
                </a:solidFill>
                <a:latin typeface="Times New Roman" pitchFamily="18" charset="0"/>
                <a:cs typeface="Times New Roman" pitchFamily="18" charset="0"/>
              </a:rPr>
              <a:t>РАСХОДЫ </a:t>
            </a:r>
          </a:p>
        </p:txBody>
      </p:sp>
      <p:pic>
        <p:nvPicPr>
          <p:cNvPr id="6" name="Рисунок 5" descr="https://im3-tub-ru.yandex.net/i?id=3528c235becb8596bc7e788b88a511b2&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4624"/>
            <a:ext cx="3672408" cy="2016224"/>
          </a:xfrm>
          <a:prstGeom prst="rect">
            <a:avLst/>
          </a:prstGeom>
          <a:noFill/>
          <a:ln>
            <a:noFill/>
          </a:ln>
        </p:spPr>
      </p:pic>
      <p:sp>
        <p:nvSpPr>
          <p:cNvPr id="8" name="Прямоугольник 7"/>
          <p:cNvSpPr/>
          <p:nvPr/>
        </p:nvSpPr>
        <p:spPr>
          <a:xfrm>
            <a:off x="611560" y="2636912"/>
            <a:ext cx="8064896" cy="3647152"/>
          </a:xfrm>
          <a:prstGeom prst="rect">
            <a:avLst/>
          </a:prstGeom>
          <a:solidFill>
            <a:schemeClr val="accent6">
              <a:lumMod val="20000"/>
              <a:lumOff val="80000"/>
            </a:schemeClr>
          </a:solidFill>
          <a:ln>
            <a:solidFill>
              <a:schemeClr val="accent2">
                <a:lumMod val="40000"/>
                <a:lumOff val="60000"/>
              </a:schemeClr>
            </a:solidFill>
          </a:ln>
          <a:effectLst>
            <a:innerShdw blurRad="114300">
              <a:prstClr val="black"/>
            </a:innerShdw>
          </a:effectLst>
        </p:spPr>
        <p:txBody>
          <a:bodyPr wrap="square">
            <a:spAutoFit/>
          </a:bodyPr>
          <a:lstStyle/>
          <a:p>
            <a:pPr algn="just">
              <a:spcAft>
                <a:spcPts val="0"/>
              </a:spcAft>
            </a:pPr>
            <a:r>
              <a:rPr lang="ru-RU" sz="1100" dirty="0">
                <a:latin typeface="Times New Roman"/>
                <a:ea typeface="Times New Roman"/>
              </a:rPr>
              <a:t> Формирование расходов бюджета Зеленчукского муниципального района на 2025 год и на плановый период 2026 и 2027 годов проводилось в условиях сохранения недостатка ресурсов для удовлетворения потребностей бюджетной сферы с учетом необходимости решения важнейших социальных и экономических задач и обеспечения  расходных обязательств Зеленчукского муниципального района.</a:t>
            </a:r>
            <a:endParaRPr lang="ru-RU" sz="1050" dirty="0">
              <a:latin typeface="Times New Roman"/>
              <a:ea typeface="Times New Roman"/>
            </a:endParaRPr>
          </a:p>
          <a:p>
            <a:pPr algn="just">
              <a:spcAft>
                <a:spcPts val="0"/>
              </a:spcAft>
            </a:pPr>
            <a:r>
              <a:rPr lang="ru-RU" sz="1100" dirty="0">
                <a:latin typeface="Times New Roman"/>
                <a:ea typeface="Times New Roman"/>
              </a:rPr>
              <a:t>          В части передаваемой субвенции учитывается с 1 января 2025 года размер денежных средств, предназначенных для ежемесячной денежной выплаты опекунам (попечителям), приемным родителям на содержание находящихся под опекой (попечительством) детей-сирот и детей, оставшихся без попечения родителей в возрасте от 0 до 18 лет  составит 16169,0 рублей на одного ребенка  и размер ежемесячного вознаграждения, причитающегося приемному родителю составит 23919,7 рублей с учетом начислений, на каждого ребенка, взятого на воспитание в семью. </a:t>
            </a:r>
            <a:endParaRPr lang="ru-RU" sz="1050" dirty="0">
              <a:latin typeface="Times New Roman"/>
              <a:ea typeface="Times New Roman"/>
            </a:endParaRPr>
          </a:p>
          <a:p>
            <a:pPr algn="just">
              <a:spcAft>
                <a:spcPts val="0"/>
              </a:spcAft>
            </a:pPr>
            <a:r>
              <a:rPr lang="ru-RU" sz="1100" dirty="0">
                <a:latin typeface="Times New Roman"/>
                <a:ea typeface="Times New Roman"/>
              </a:rPr>
              <a:t>          С 1 января 2025 года размер ежемесячной денежной выплаты, назначаемой в случае рождения третьего ребенка или последующих детей до достижения ребенком трех лет установлен  в размере 16169,0 рублей.</a:t>
            </a:r>
            <a:endParaRPr lang="ru-RU" sz="1050" dirty="0">
              <a:latin typeface="Times New Roman"/>
              <a:ea typeface="Times New Roman"/>
            </a:endParaRPr>
          </a:p>
          <a:p>
            <a:pPr algn="just">
              <a:spcAft>
                <a:spcPts val="0"/>
              </a:spcAft>
            </a:pPr>
            <a:r>
              <a:rPr lang="ru-RU" sz="1100" dirty="0">
                <a:latin typeface="Times New Roman"/>
                <a:ea typeface="Times New Roman"/>
              </a:rPr>
              <a:t>          Формирование объема и структуры расходов бюджета Зеленчукского муниципального</a:t>
            </a:r>
            <a:r>
              <a:rPr lang="ru-RU" sz="1100" b="1" dirty="0">
                <a:latin typeface="Times New Roman"/>
                <a:ea typeface="Times New Roman"/>
              </a:rPr>
              <a:t> </a:t>
            </a:r>
            <a:r>
              <a:rPr lang="ru-RU" sz="1100" dirty="0">
                <a:latin typeface="Times New Roman"/>
                <a:ea typeface="Times New Roman"/>
              </a:rPr>
              <a:t>района</a:t>
            </a:r>
            <a:r>
              <a:rPr lang="ru-RU" sz="1100" b="1" dirty="0">
                <a:latin typeface="Times New Roman"/>
                <a:ea typeface="Times New Roman"/>
              </a:rPr>
              <a:t> </a:t>
            </a:r>
            <a:r>
              <a:rPr lang="ru-RU" sz="1100" dirty="0">
                <a:latin typeface="Times New Roman"/>
                <a:ea typeface="Times New Roman"/>
              </a:rPr>
              <a:t>на 2025 год будет осуществляться исходя из следующих основных подходов:</a:t>
            </a:r>
            <a:endParaRPr lang="ru-RU" sz="1050" dirty="0">
              <a:latin typeface="Times New Roman"/>
              <a:ea typeface="Times New Roman"/>
            </a:endParaRPr>
          </a:p>
          <a:p>
            <a:pPr algn="just">
              <a:spcAft>
                <a:spcPts val="0"/>
              </a:spcAft>
            </a:pPr>
            <a:r>
              <a:rPr lang="ru-RU" sz="1100" dirty="0">
                <a:latin typeface="Times New Roman"/>
                <a:ea typeface="Times New Roman"/>
              </a:rPr>
              <a:t>          Определение «базовых» объемов бюджетных ассигнований бюджета Зеленчукского муниципального</a:t>
            </a:r>
            <a:r>
              <a:rPr lang="ru-RU" sz="1100" b="1" dirty="0">
                <a:latin typeface="Times New Roman"/>
                <a:ea typeface="Times New Roman"/>
              </a:rPr>
              <a:t> </a:t>
            </a:r>
            <a:r>
              <a:rPr lang="ru-RU" sz="1100" dirty="0">
                <a:latin typeface="Times New Roman"/>
                <a:ea typeface="Times New Roman"/>
              </a:rPr>
              <a:t>района на 2025 год и на плановый период 2026 и 2027 годов на основе проекта республиканского закона «О республиканском бюджете </a:t>
            </a:r>
            <a:r>
              <a:rPr lang="ru-RU" sz="1100" b="1" dirty="0">
                <a:latin typeface="Times New Roman"/>
                <a:ea typeface="Times New Roman"/>
              </a:rPr>
              <a:t> </a:t>
            </a:r>
            <a:r>
              <a:rPr lang="ru-RU" sz="1100" dirty="0">
                <a:latin typeface="Times New Roman"/>
                <a:ea typeface="Times New Roman"/>
              </a:rPr>
              <a:t>Карачаево-Черкесской Республики на 2025 год и плановый период 2026  и 2027 годов».</a:t>
            </a:r>
            <a:endParaRPr lang="ru-RU" sz="1050" dirty="0">
              <a:latin typeface="Times New Roman"/>
              <a:ea typeface="Times New Roman"/>
            </a:endParaRPr>
          </a:p>
          <a:p>
            <a:pPr algn="just">
              <a:spcAft>
                <a:spcPts val="0"/>
              </a:spcAft>
            </a:pPr>
            <a:r>
              <a:rPr lang="ru-RU" sz="1100" dirty="0">
                <a:latin typeface="Times New Roman"/>
                <a:ea typeface="Times New Roman"/>
              </a:rPr>
              <a:t>          Уточнение «базовых» объемов бюджетных ассигнований на 2025 год и на плановый период 2026 и 2027 годов будет осуществляться в режиме жесткой экономии бюджетных средств.</a:t>
            </a:r>
          </a:p>
          <a:p>
            <a:pPr algn="just">
              <a:spcAft>
                <a:spcPts val="0"/>
              </a:spcAft>
            </a:pPr>
            <a:r>
              <a:rPr lang="ru-RU" sz="1100" dirty="0">
                <a:latin typeface="Times New Roman"/>
                <a:ea typeface="Times New Roman"/>
              </a:rPr>
              <a:t>           На выполнение собственных полномочий, при определении расходной части бюджета, учитывается недостаточность источников доходов районного бюджета, учитывая высокую неопределенность в оценке последствий сложной экономической ситуации в 2024 году, следовательно, расходы запланированы минимальные.</a:t>
            </a:r>
            <a:endParaRPr lang="ru-RU" sz="1100" dirty="0">
              <a:latin typeface="+mj-lt"/>
              <a:cs typeface="Tahoma" pitchFamily="34" charset="0"/>
            </a:endParaRPr>
          </a:p>
        </p:txBody>
      </p:sp>
    </p:spTree>
    <p:extLst>
      <p:ext uri="{BB962C8B-B14F-4D97-AF65-F5344CB8AC3E}">
        <p14:creationId xmlns:p14="http://schemas.microsoft.com/office/powerpoint/2010/main" val="348602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C:\Documents and Settings\Aminat\Local Settings\Temporary Internet Files\Content.Word\untitled.bmp"/>
          <p:cNvPicPr/>
          <p:nvPr/>
        </p:nvPicPr>
        <p:blipFill>
          <a:blip r:embed="rId2">
            <a:extLst>
              <a:ext uri="{28A0092B-C50C-407E-A947-70E740481C1C}">
                <a14:useLocalDpi xmlns:a14="http://schemas.microsoft.com/office/drawing/2010/main" val="0"/>
              </a:ext>
            </a:extLst>
          </a:blip>
          <a:srcRect/>
          <a:stretch>
            <a:fillRect/>
          </a:stretch>
        </p:blipFill>
        <p:spPr bwMode="auto">
          <a:xfrm>
            <a:off x="1787087" y="2715100"/>
            <a:ext cx="5809249" cy="3051359"/>
          </a:xfrm>
          <a:prstGeom prst="rect">
            <a:avLst/>
          </a:prstGeom>
          <a:noFill/>
          <a:ln>
            <a:noFill/>
          </a:ln>
        </p:spPr>
      </p:pic>
      <p:pic>
        <p:nvPicPr>
          <p:cNvPr id="17" name="Рисунок 16" descr="https://im1-tub-ru.yandex.net/i?id=06ae79bafd2a5d6cdf7415e764406055&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455204"/>
            <a:ext cx="3168352" cy="1358171"/>
          </a:xfrm>
          <a:prstGeom prst="rect">
            <a:avLst/>
          </a:prstGeom>
          <a:noFill/>
          <a:ln>
            <a:noFill/>
          </a:ln>
        </p:spPr>
      </p:pic>
      <p:pic>
        <p:nvPicPr>
          <p:cNvPr id="16" name="Рисунок 15" descr="https://im1-tub-ru.yandex.net/i?id=aa9266a2f8c8e95b10de845246ef2bd5&amp;n=33&amp;h=190&amp;w=286">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07504" y="4394668"/>
            <a:ext cx="2736304" cy="2202684"/>
          </a:xfrm>
          <a:prstGeom prst="rect">
            <a:avLst/>
          </a:prstGeom>
          <a:noFill/>
          <a:ln>
            <a:noFill/>
          </a:ln>
        </p:spPr>
      </p:pic>
      <p:pic>
        <p:nvPicPr>
          <p:cNvPr id="15" name="Рисунок 14" descr="C:\Documents and Settings\Aminat\Local Settings\Temporary Internet Files\Content.Word\image206927952.jpg"/>
          <p:cNvPicPr/>
          <p:nvPr/>
        </p:nvPicPr>
        <p:blipFill>
          <a:blip r:embed="rId7">
            <a:extLst>
              <a:ext uri="{28A0092B-C50C-407E-A947-70E740481C1C}">
                <a14:useLocalDpi xmlns:a14="http://schemas.microsoft.com/office/drawing/2010/main" val="0"/>
              </a:ext>
            </a:extLst>
          </a:blip>
          <a:srcRect/>
          <a:stretch>
            <a:fillRect/>
          </a:stretch>
        </p:blipFill>
        <p:spPr bwMode="auto">
          <a:xfrm>
            <a:off x="5925942" y="4379297"/>
            <a:ext cx="3149975" cy="2151817"/>
          </a:xfrm>
          <a:prstGeom prst="rect">
            <a:avLst/>
          </a:prstGeom>
          <a:noFill/>
          <a:ln>
            <a:noFill/>
          </a:ln>
        </p:spPr>
      </p:pic>
      <p:sp>
        <p:nvSpPr>
          <p:cNvPr id="13" name="Ромб 12"/>
          <p:cNvSpPr/>
          <p:nvPr/>
        </p:nvSpPr>
        <p:spPr>
          <a:xfrm>
            <a:off x="179512" y="5033714"/>
            <a:ext cx="4337060" cy="1779662"/>
          </a:xfrm>
          <a:prstGeom prst="diamond">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Ромб 11"/>
          <p:cNvSpPr/>
          <p:nvPr/>
        </p:nvSpPr>
        <p:spPr>
          <a:xfrm>
            <a:off x="5148064" y="5554443"/>
            <a:ext cx="3528391" cy="1186925"/>
          </a:xfrm>
          <a:prstGeom prst="diamond">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Выноска-облако 10"/>
          <p:cNvSpPr/>
          <p:nvPr/>
        </p:nvSpPr>
        <p:spPr>
          <a:xfrm rot="243955">
            <a:off x="245061" y="3447441"/>
            <a:ext cx="3782253" cy="1418677"/>
          </a:xfrm>
          <a:prstGeom prst="cloudCallout">
            <a:avLst>
              <a:gd name="adj1" fmla="val -8469"/>
              <a:gd name="adj2" fmla="val 3018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10" name="Семиугольник 9"/>
          <p:cNvSpPr/>
          <p:nvPr/>
        </p:nvSpPr>
        <p:spPr>
          <a:xfrm rot="10800000">
            <a:off x="788737" y="548681"/>
            <a:ext cx="7743703" cy="2736302"/>
          </a:xfrm>
          <a:prstGeom prst="heptagon">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Выноска-облако 1"/>
          <p:cNvSpPr/>
          <p:nvPr/>
        </p:nvSpPr>
        <p:spPr>
          <a:xfrm rot="10800000">
            <a:off x="4966211" y="3465003"/>
            <a:ext cx="3782253" cy="1548172"/>
          </a:xfrm>
          <a:prstGeom prst="cloudCallout">
            <a:avLst>
              <a:gd name="adj1" fmla="val -8469"/>
              <a:gd name="adj2" fmla="val 3018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5" name="Прямоугольник 4"/>
          <p:cNvSpPr/>
          <p:nvPr/>
        </p:nvSpPr>
        <p:spPr>
          <a:xfrm>
            <a:off x="1475656" y="764704"/>
            <a:ext cx="6696744" cy="1938992"/>
          </a:xfrm>
          <a:prstGeom prst="rect">
            <a:avLst/>
          </a:prstGeom>
          <a:noFill/>
        </p:spPr>
        <p:txBody>
          <a:bodyPr wrap="square">
            <a:spAutoFit/>
          </a:bodyPr>
          <a:lstStyle/>
          <a:p>
            <a:pPr algn="ctr"/>
            <a:r>
              <a:rPr lang="ru-RU" sz="1200" b="1" dirty="0">
                <a:solidFill>
                  <a:schemeClr val="accent5">
                    <a:lumMod val="50000"/>
                  </a:schemeClr>
                </a:solidFill>
                <a:latin typeface="Times New Roman" pitchFamily="18" charset="0"/>
                <a:cs typeface="Times New Roman" pitchFamily="18" charset="0"/>
              </a:rPr>
              <a:t>Формирование расходов бюджетов бюджетной системы </a:t>
            </a:r>
          </a:p>
          <a:p>
            <a:pPr algn="ctr"/>
            <a:r>
              <a:rPr lang="ru-RU" sz="1200" b="1" dirty="0">
                <a:solidFill>
                  <a:schemeClr val="accent5">
                    <a:lumMod val="50000"/>
                  </a:schemeClr>
                </a:solidFill>
                <a:latin typeface="Times New Roman" pitchFamily="18" charset="0"/>
                <a:cs typeface="Times New Roman" pitchFamily="18" charset="0"/>
              </a:rPr>
              <a:t>Российской Федерации осуществляется в соответствии с расходными </a:t>
            </a:r>
          </a:p>
          <a:p>
            <a:pPr algn="ctr"/>
            <a:r>
              <a:rPr lang="ru-RU" sz="1200" b="1" dirty="0">
                <a:solidFill>
                  <a:schemeClr val="accent5">
                    <a:lumMod val="50000"/>
                  </a:schemeClr>
                </a:solidFill>
                <a:latin typeface="Times New Roman" pitchFamily="18" charset="0"/>
                <a:cs typeface="Times New Roman" pitchFamily="18" charset="0"/>
              </a:rPr>
              <a:t>обязательствами, обусловленными установленным законодательством Российской Федерации разграничением полномочий федеральных органов государственной власти, органов государственной власти субъектов Российской Федерации и органов местного самоуправления, исполнение которых согласно законодательству Российской Федерации, международным и иным договорам и соглашениям должно </a:t>
            </a:r>
          </a:p>
          <a:p>
            <a:pPr algn="ctr"/>
            <a:r>
              <a:rPr lang="ru-RU" sz="1200" b="1" dirty="0">
                <a:solidFill>
                  <a:schemeClr val="accent5">
                    <a:lumMod val="50000"/>
                  </a:schemeClr>
                </a:solidFill>
                <a:latin typeface="Times New Roman" pitchFamily="18" charset="0"/>
                <a:cs typeface="Times New Roman" pitchFamily="18" charset="0"/>
              </a:rPr>
              <a:t>происходить в очередном финансовом году (очередном финансовом году </a:t>
            </a:r>
          </a:p>
          <a:p>
            <a:pPr algn="ctr"/>
            <a:r>
              <a:rPr lang="ru-RU" sz="1200" b="1" dirty="0">
                <a:solidFill>
                  <a:schemeClr val="accent5">
                    <a:lumMod val="50000"/>
                  </a:schemeClr>
                </a:solidFill>
                <a:latin typeface="Times New Roman" pitchFamily="18" charset="0"/>
                <a:cs typeface="Times New Roman" pitchFamily="18" charset="0"/>
              </a:rPr>
              <a:t>и плановом периоде) за счет средств соответствующих бюджетов </a:t>
            </a:r>
          </a:p>
          <a:p>
            <a:pPr algn="ctr"/>
            <a:r>
              <a:rPr lang="ru-RU" sz="1200" b="1" dirty="0">
                <a:solidFill>
                  <a:schemeClr val="accent5">
                    <a:lumMod val="50000"/>
                  </a:schemeClr>
                </a:solidFill>
                <a:latin typeface="Times New Roman" pitchFamily="18" charset="0"/>
                <a:cs typeface="Times New Roman" pitchFamily="18" charset="0"/>
              </a:rPr>
              <a:t>(статья 65 Бюджетного кодекса РФ)</a:t>
            </a:r>
          </a:p>
        </p:txBody>
      </p:sp>
      <p:sp>
        <p:nvSpPr>
          <p:cNvPr id="6" name="Прямоугольник 5"/>
          <p:cNvSpPr/>
          <p:nvPr/>
        </p:nvSpPr>
        <p:spPr>
          <a:xfrm>
            <a:off x="5149389" y="3871448"/>
            <a:ext cx="3456384" cy="738664"/>
          </a:xfrm>
          <a:prstGeom prst="rect">
            <a:avLst/>
          </a:prstGeom>
          <a:noFill/>
        </p:spPr>
        <p:txBody>
          <a:bodyPr wrap="square">
            <a:spAutoFit/>
          </a:bodyPr>
          <a:lstStyle/>
          <a:p>
            <a:pPr algn="ctr"/>
            <a:r>
              <a:rPr lang="ru-RU" sz="1400" b="1" dirty="0">
                <a:latin typeface="Times New Roman" pitchFamily="18" charset="0"/>
                <a:cs typeface="Times New Roman" pitchFamily="18" charset="0"/>
              </a:rPr>
              <a:t>Финансовая поддержка бюджетным учреждениям на обеспечение выполнения муниципального  задания</a:t>
            </a:r>
          </a:p>
        </p:txBody>
      </p:sp>
      <p:sp>
        <p:nvSpPr>
          <p:cNvPr id="7" name="Прямоугольник 6"/>
          <p:cNvSpPr/>
          <p:nvPr/>
        </p:nvSpPr>
        <p:spPr>
          <a:xfrm>
            <a:off x="539552" y="5498648"/>
            <a:ext cx="3456384" cy="954107"/>
          </a:xfrm>
          <a:prstGeom prst="rect">
            <a:avLst/>
          </a:prstGeom>
          <a:noFill/>
        </p:spPr>
        <p:txBody>
          <a:bodyPr wrap="square">
            <a:spAutoFit/>
          </a:bodyPr>
          <a:lstStyle/>
          <a:p>
            <a:pPr algn="ctr"/>
            <a:r>
              <a:rPr lang="ru-RU" sz="1400" dirty="0"/>
              <a:t> </a:t>
            </a:r>
            <a:r>
              <a:rPr lang="ru-RU" sz="1400" b="1" dirty="0">
                <a:latin typeface="Times New Roman" pitchFamily="18" charset="0"/>
                <a:cs typeface="Times New Roman" pitchFamily="18" charset="0"/>
              </a:rPr>
              <a:t>осуществлении органами местного самоуправления переданных им отдельных государственных полномочий</a:t>
            </a:r>
          </a:p>
        </p:txBody>
      </p:sp>
      <p:sp>
        <p:nvSpPr>
          <p:cNvPr id="8" name="Прямоугольник 7"/>
          <p:cNvSpPr/>
          <p:nvPr/>
        </p:nvSpPr>
        <p:spPr>
          <a:xfrm>
            <a:off x="5868144" y="5858108"/>
            <a:ext cx="2304256" cy="523220"/>
          </a:xfrm>
          <a:prstGeom prst="rect">
            <a:avLst/>
          </a:prstGeom>
          <a:noFill/>
        </p:spPr>
        <p:txBody>
          <a:bodyPr wrap="square">
            <a:spAutoFit/>
          </a:bodyPr>
          <a:lstStyle/>
          <a:p>
            <a:pPr algn="ctr"/>
            <a:r>
              <a:rPr lang="ru-RU" sz="1400" b="1" dirty="0">
                <a:latin typeface="Times New Roman" pitchFamily="18" charset="0"/>
                <a:cs typeface="Times New Roman" pitchFamily="18" charset="0"/>
              </a:rPr>
              <a:t>по решению вопросов местного значения</a:t>
            </a:r>
            <a:endParaRPr lang="ru-RU" sz="1400" dirty="0">
              <a:latin typeface="Times New Roman" pitchFamily="18" charset="0"/>
              <a:cs typeface="Times New Roman" pitchFamily="18" charset="0"/>
            </a:endParaRPr>
          </a:p>
        </p:txBody>
      </p:sp>
      <p:sp>
        <p:nvSpPr>
          <p:cNvPr id="9" name="Прямоугольник 8"/>
          <p:cNvSpPr/>
          <p:nvPr/>
        </p:nvSpPr>
        <p:spPr>
          <a:xfrm>
            <a:off x="539976" y="3871448"/>
            <a:ext cx="3456384" cy="523220"/>
          </a:xfrm>
          <a:prstGeom prst="rect">
            <a:avLst/>
          </a:prstGeom>
          <a:noFill/>
        </p:spPr>
        <p:txBody>
          <a:bodyPr wrap="square">
            <a:spAutoFit/>
          </a:bodyPr>
          <a:lstStyle/>
          <a:p>
            <a:pPr algn="ctr"/>
            <a:r>
              <a:rPr lang="ru-RU" sz="1400" b="1" dirty="0">
                <a:latin typeface="Times New Roman" pitchFamily="18" charset="0"/>
                <a:cs typeface="Times New Roman" pitchFamily="18" charset="0"/>
              </a:rPr>
              <a:t>На обеспечение выполнения функций казенных учреждений</a:t>
            </a:r>
          </a:p>
        </p:txBody>
      </p:sp>
      <p:sp>
        <p:nvSpPr>
          <p:cNvPr id="18" name="Прямоугольник 17"/>
          <p:cNvSpPr/>
          <p:nvPr/>
        </p:nvSpPr>
        <p:spPr>
          <a:xfrm>
            <a:off x="107504" y="116632"/>
            <a:ext cx="8856984" cy="576064"/>
          </a:xfrm>
          <a:prstGeom prst="rect">
            <a:avLst/>
          </a:prstGeom>
          <a:solidFill>
            <a:schemeClr val="accent6">
              <a:lumMod val="40000"/>
              <a:lumOff val="60000"/>
            </a:schemeClr>
          </a:solidFill>
          <a:scene3d>
            <a:camera prst="orthographicFront">
              <a:rot lat="0" lon="0" rev="0"/>
            </a:camera>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2800" b="1" dirty="0">
                <a:solidFill>
                  <a:srgbClr val="C00000"/>
                </a:solidFill>
                <a:latin typeface="Times New Roman" pitchFamily="18" charset="0"/>
                <a:cs typeface="Times New Roman" pitchFamily="18" charset="0"/>
              </a:rPr>
              <a:t>Расходная часть бюджета муниципального района </a:t>
            </a:r>
          </a:p>
        </p:txBody>
      </p:sp>
    </p:spTree>
    <p:extLst>
      <p:ext uri="{BB962C8B-B14F-4D97-AF65-F5344CB8AC3E}">
        <p14:creationId xmlns:p14="http://schemas.microsoft.com/office/powerpoint/2010/main" val="136877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07504" y="116632"/>
            <a:ext cx="8856984" cy="864096"/>
          </a:xfrm>
          <a:prstGeom prst="rect">
            <a:avLst/>
          </a:prstGeom>
          <a:solidFill>
            <a:schemeClr val="accent1">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C00000"/>
                </a:solidFill>
                <a:effectLst/>
                <a:latin typeface="Times New Roman" pitchFamily="18" charset="0"/>
                <a:cs typeface="Times New Roman" pitchFamily="18" charset="0"/>
              </a:rPr>
              <a:t>Структура районного бюджета </a:t>
            </a:r>
            <a:br>
              <a:rPr lang="ru-RU" sz="2400" b="1" dirty="0">
                <a:solidFill>
                  <a:srgbClr val="C00000"/>
                </a:solidFill>
                <a:effectLst/>
                <a:latin typeface="Times New Roman" pitchFamily="18" charset="0"/>
                <a:cs typeface="Times New Roman" pitchFamily="18" charset="0"/>
              </a:rPr>
            </a:br>
            <a:r>
              <a:rPr lang="ru-RU" sz="2400" b="1" dirty="0">
                <a:solidFill>
                  <a:srgbClr val="C00000"/>
                </a:solidFill>
                <a:effectLst/>
                <a:latin typeface="Times New Roman" pitchFamily="18" charset="0"/>
                <a:cs typeface="Times New Roman" pitchFamily="18" charset="0"/>
              </a:rPr>
              <a:t>по «программному» принципу планирования</a:t>
            </a:r>
          </a:p>
        </p:txBody>
      </p:sp>
      <p:sp>
        <p:nvSpPr>
          <p:cNvPr id="6" name="Заголовок 1"/>
          <p:cNvSpPr txBox="1">
            <a:spLocks/>
          </p:cNvSpPr>
          <p:nvPr/>
        </p:nvSpPr>
        <p:spPr>
          <a:xfrm>
            <a:off x="1259632" y="1484784"/>
            <a:ext cx="6912768" cy="47795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600" b="1" dirty="0">
                <a:latin typeface="Times New Roman" pitchFamily="18" charset="0"/>
                <a:cs typeface="Times New Roman" pitchFamily="18" charset="0"/>
              </a:rPr>
              <a:t>Программные и непрограммные расходы</a:t>
            </a:r>
          </a:p>
        </p:txBody>
      </p:sp>
      <p:sp>
        <p:nvSpPr>
          <p:cNvPr id="9" name="Штриховая стрелка вправо 8"/>
          <p:cNvSpPr/>
          <p:nvPr/>
        </p:nvSpPr>
        <p:spPr>
          <a:xfrm rot="5400000">
            <a:off x="2560916" y="2312876"/>
            <a:ext cx="894960" cy="32917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0" name="Штриховая стрелка вправо 9"/>
          <p:cNvSpPr/>
          <p:nvPr/>
        </p:nvSpPr>
        <p:spPr>
          <a:xfrm rot="5400000">
            <a:off x="7278720" y="2480289"/>
            <a:ext cx="1231867" cy="329176"/>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1" name="Скругленный прямоугольник 10"/>
          <p:cNvSpPr/>
          <p:nvPr/>
        </p:nvSpPr>
        <p:spPr>
          <a:xfrm>
            <a:off x="6948265" y="3309229"/>
            <a:ext cx="2088232" cy="24324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latin typeface="Times New Roman" pitchFamily="18" charset="0"/>
                <a:cs typeface="Times New Roman" pitchFamily="18" charset="0"/>
              </a:rPr>
              <a:t>Непрограммные расходы </a:t>
            </a:r>
          </a:p>
          <a:p>
            <a:pPr algn="ctr"/>
            <a:r>
              <a:rPr lang="ru-RU" sz="1100" dirty="0">
                <a:latin typeface="Times New Roman" pitchFamily="18" charset="0"/>
                <a:cs typeface="Times New Roman" pitchFamily="18" charset="0"/>
              </a:rPr>
              <a:t>(Содержание представительного органа, контрольно-счетного органа, субсидия автотранспортному предприятию по перевозке граждан, исковые требования по решению суда)</a:t>
            </a:r>
          </a:p>
        </p:txBody>
      </p:sp>
      <p:sp>
        <p:nvSpPr>
          <p:cNvPr id="12" name="Скругленный прямоугольник 11"/>
          <p:cNvSpPr/>
          <p:nvPr/>
        </p:nvSpPr>
        <p:spPr>
          <a:xfrm>
            <a:off x="971600" y="2996952"/>
            <a:ext cx="4608512"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latin typeface="Times New Roman" pitchFamily="18" charset="0"/>
                <a:cs typeface="Times New Roman" pitchFamily="18" charset="0"/>
              </a:rPr>
              <a:t>Программные расходы </a:t>
            </a:r>
          </a:p>
          <a:p>
            <a:pPr algn="ctr"/>
            <a:r>
              <a:rPr lang="ru-RU" sz="1600" b="1" dirty="0">
                <a:latin typeface="Times New Roman" pitchFamily="18" charset="0"/>
                <a:cs typeface="Times New Roman" pitchFamily="18" charset="0"/>
              </a:rPr>
              <a:t>(по муниципальным программам)</a:t>
            </a:r>
            <a:endParaRPr lang="ru-RU" sz="1200" dirty="0">
              <a:latin typeface="Times New Roman" pitchFamily="18" charset="0"/>
              <a:cs typeface="Times New Roman" pitchFamily="18" charset="0"/>
            </a:endParaRPr>
          </a:p>
        </p:txBody>
      </p:sp>
      <p:sp>
        <p:nvSpPr>
          <p:cNvPr id="13" name="Скругленный прямоугольник 12"/>
          <p:cNvSpPr/>
          <p:nvPr/>
        </p:nvSpPr>
        <p:spPr>
          <a:xfrm>
            <a:off x="4273682" y="4005064"/>
            <a:ext cx="1306430"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Управление муниципальны-ми финансами </a:t>
            </a:r>
          </a:p>
          <a:p>
            <a:pPr algn="ctr"/>
            <a:r>
              <a:rPr lang="ru-RU" sz="1200" dirty="0">
                <a:latin typeface="Times New Roman" pitchFamily="18" charset="0"/>
                <a:cs typeface="Times New Roman" pitchFamily="18" charset="0"/>
              </a:rPr>
              <a:t> 1 программы</a:t>
            </a:r>
          </a:p>
        </p:txBody>
      </p:sp>
      <p:sp>
        <p:nvSpPr>
          <p:cNvPr id="14" name="Скругленный прямоугольник 13"/>
          <p:cNvSpPr/>
          <p:nvPr/>
        </p:nvSpPr>
        <p:spPr>
          <a:xfrm>
            <a:off x="1691680" y="3996680"/>
            <a:ext cx="1152128"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Поддержка отраслей экономики</a:t>
            </a:r>
          </a:p>
          <a:p>
            <a:pPr algn="ctr"/>
            <a:r>
              <a:rPr lang="ru-RU" sz="1200" dirty="0">
                <a:solidFill>
                  <a:schemeClr val="tx1"/>
                </a:solidFill>
                <a:latin typeface="Times New Roman" pitchFamily="18" charset="0"/>
                <a:cs typeface="Times New Roman" pitchFamily="18" charset="0"/>
              </a:rPr>
              <a:t>1 </a:t>
            </a:r>
            <a:r>
              <a:rPr lang="ru-RU" sz="1200" dirty="0">
                <a:latin typeface="Times New Roman" pitchFamily="18" charset="0"/>
                <a:cs typeface="Times New Roman" pitchFamily="18" charset="0"/>
              </a:rPr>
              <a:t>программа</a:t>
            </a:r>
          </a:p>
        </p:txBody>
      </p:sp>
      <p:sp>
        <p:nvSpPr>
          <p:cNvPr id="15" name="Скругленный прямоугольник 14"/>
          <p:cNvSpPr/>
          <p:nvPr/>
        </p:nvSpPr>
        <p:spPr>
          <a:xfrm>
            <a:off x="179512" y="3996680"/>
            <a:ext cx="1296144"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Социальной-культурной  направлен-ности</a:t>
            </a:r>
          </a:p>
          <a:p>
            <a:pPr algn="ctr"/>
            <a:r>
              <a:rPr lang="ru-RU" sz="1200" b="1" dirty="0">
                <a:solidFill>
                  <a:schemeClr val="tx1"/>
                </a:solidFill>
                <a:latin typeface="Times New Roman" pitchFamily="18" charset="0"/>
                <a:cs typeface="Times New Roman" pitchFamily="18" charset="0"/>
              </a:rPr>
              <a:t>6</a:t>
            </a:r>
            <a:r>
              <a:rPr lang="ru-RU" sz="1200" dirty="0">
                <a:latin typeface="Times New Roman" pitchFamily="18" charset="0"/>
                <a:cs typeface="Times New Roman" pitchFamily="18" charset="0"/>
              </a:rPr>
              <a:t> программ</a:t>
            </a:r>
          </a:p>
        </p:txBody>
      </p:sp>
      <p:sp>
        <p:nvSpPr>
          <p:cNvPr id="16" name="Скругленный прямоугольник 15"/>
          <p:cNvSpPr/>
          <p:nvPr/>
        </p:nvSpPr>
        <p:spPr>
          <a:xfrm>
            <a:off x="5652120" y="4005064"/>
            <a:ext cx="1209490"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Общего характера</a:t>
            </a:r>
          </a:p>
          <a:p>
            <a:pPr algn="ctr"/>
            <a:r>
              <a:rPr lang="ru-RU" sz="1200" dirty="0">
                <a:solidFill>
                  <a:schemeClr val="tx1"/>
                </a:solidFill>
                <a:latin typeface="Times New Roman" pitchFamily="18" charset="0"/>
                <a:cs typeface="Times New Roman" pitchFamily="18" charset="0"/>
              </a:rPr>
              <a:t>14 </a:t>
            </a:r>
            <a:r>
              <a:rPr lang="ru-RU" sz="1200" dirty="0">
                <a:latin typeface="Times New Roman" pitchFamily="18" charset="0"/>
                <a:cs typeface="Times New Roman" pitchFamily="18" charset="0"/>
              </a:rPr>
              <a:t>программ</a:t>
            </a:r>
          </a:p>
        </p:txBody>
      </p:sp>
      <p:sp>
        <p:nvSpPr>
          <p:cNvPr id="17" name="Штриховая стрелка вправо 16"/>
          <p:cNvSpPr/>
          <p:nvPr/>
        </p:nvSpPr>
        <p:spPr>
          <a:xfrm rot="5400000">
            <a:off x="3227160" y="3596791"/>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8" name="Штриховая стрелка вправо 17"/>
          <p:cNvSpPr/>
          <p:nvPr/>
        </p:nvSpPr>
        <p:spPr>
          <a:xfrm rot="5400000">
            <a:off x="2054291" y="3625750"/>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9" name="Выгнутая влево стрелка 18"/>
          <p:cNvSpPr/>
          <p:nvPr/>
        </p:nvSpPr>
        <p:spPr>
          <a:xfrm rot="1902747">
            <a:off x="246222" y="2955390"/>
            <a:ext cx="422074" cy="999911"/>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20" name="Выгнутая вправо стрелка 19"/>
          <p:cNvSpPr/>
          <p:nvPr/>
        </p:nvSpPr>
        <p:spPr>
          <a:xfrm rot="18485250">
            <a:off x="6009133" y="2963372"/>
            <a:ext cx="438102" cy="1075271"/>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22" name="Скругленный прямоугольник 21"/>
          <p:cNvSpPr/>
          <p:nvPr/>
        </p:nvSpPr>
        <p:spPr>
          <a:xfrm>
            <a:off x="2996866" y="3991590"/>
            <a:ext cx="1194521" cy="1750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atin typeface="Times New Roman" pitchFamily="18" charset="0"/>
                <a:cs typeface="Times New Roman" pitchFamily="18" charset="0"/>
              </a:rPr>
              <a:t>Обеспечение  безопасных условий жизнедеятель-ности   </a:t>
            </a:r>
          </a:p>
          <a:p>
            <a:pPr algn="ctr"/>
            <a:r>
              <a:rPr lang="ru-RU" sz="1200" b="1" dirty="0">
                <a:solidFill>
                  <a:schemeClr val="tx1"/>
                </a:solidFill>
                <a:latin typeface="Times New Roman" pitchFamily="18" charset="0"/>
                <a:cs typeface="Times New Roman" pitchFamily="18" charset="0"/>
              </a:rPr>
              <a:t>3</a:t>
            </a:r>
            <a:r>
              <a:rPr lang="ru-RU" sz="1200" dirty="0">
                <a:solidFill>
                  <a:schemeClr val="tx1"/>
                </a:solidFill>
                <a:latin typeface="Times New Roman" pitchFamily="18" charset="0"/>
                <a:cs typeface="Times New Roman" pitchFamily="18" charset="0"/>
              </a:rPr>
              <a:t> </a:t>
            </a:r>
            <a:r>
              <a:rPr lang="ru-RU" sz="1200" dirty="0">
                <a:latin typeface="Times New Roman" pitchFamily="18" charset="0"/>
                <a:cs typeface="Times New Roman" pitchFamily="18" charset="0"/>
              </a:rPr>
              <a:t>программы</a:t>
            </a:r>
          </a:p>
        </p:txBody>
      </p:sp>
      <p:sp>
        <p:nvSpPr>
          <p:cNvPr id="23" name="Штриховая стрелка вправо 22"/>
          <p:cNvSpPr/>
          <p:nvPr/>
        </p:nvSpPr>
        <p:spPr>
          <a:xfrm rot="5400000">
            <a:off x="4646965" y="3652976"/>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941762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Таблица 24"/>
          <p:cNvGraphicFramePr>
            <a:graphicFrameLocks noGrp="1"/>
          </p:cNvGraphicFramePr>
          <p:nvPr>
            <p:extLst>
              <p:ext uri="{D42A27DB-BD31-4B8C-83A1-F6EECF244321}">
                <p14:modId xmlns:p14="http://schemas.microsoft.com/office/powerpoint/2010/main" val="1431205174"/>
              </p:ext>
            </p:extLst>
          </p:nvPr>
        </p:nvGraphicFramePr>
        <p:xfrm>
          <a:off x="107504" y="1196752"/>
          <a:ext cx="8928992" cy="5014101"/>
        </p:xfrm>
        <a:graphic>
          <a:graphicData uri="http://schemas.openxmlformats.org/drawingml/2006/table">
            <a:tbl>
              <a:tblPr firstRow="1" bandRow="1">
                <a:tableStyleId>{16D9F66E-5EB9-4882-86FB-DCBF35E3C3E4}</a:tableStyleId>
              </a:tblPr>
              <a:tblGrid>
                <a:gridCol w="7361105">
                  <a:extLst>
                    <a:ext uri="{9D8B030D-6E8A-4147-A177-3AD203B41FA5}">
                      <a16:colId xmlns="" xmlns:a16="http://schemas.microsoft.com/office/drawing/2014/main" val="20000"/>
                    </a:ext>
                  </a:extLst>
                </a:gridCol>
                <a:gridCol w="1567887">
                  <a:extLst>
                    <a:ext uri="{9D8B030D-6E8A-4147-A177-3AD203B41FA5}">
                      <a16:colId xmlns="" xmlns:a16="http://schemas.microsoft.com/office/drawing/2014/main" val="20001"/>
                    </a:ext>
                  </a:extLst>
                </a:gridCol>
              </a:tblGrid>
              <a:tr h="504056">
                <a:tc>
                  <a:txBody>
                    <a:bodyPr/>
                    <a:lstStyle/>
                    <a:p>
                      <a:pPr algn="ctr"/>
                      <a:r>
                        <a:rPr lang="ru-RU" sz="1400" cap="none" spc="0" dirty="0">
                          <a:ln>
                            <a:noFill/>
                          </a:ln>
                          <a:effectLst/>
                          <a:latin typeface="Times New Roman" pitchFamily="18" charset="0"/>
                          <a:cs typeface="Times New Roman" pitchFamily="18" charset="0"/>
                        </a:rPr>
                        <a:t>Наименование программы </a:t>
                      </a:r>
                      <a:r>
                        <a:rPr lang="ru-RU" sz="1200" b="0" cap="none" spc="0" dirty="0">
                          <a:ln>
                            <a:noFill/>
                          </a:ln>
                          <a:effectLst/>
                          <a:latin typeface="Times New Roman" pitchFamily="18" charset="0"/>
                          <a:cs typeface="Times New Roman" pitchFamily="18" charset="0"/>
                        </a:rPr>
                        <a:t>(собственные полномочия</a:t>
                      </a:r>
                      <a:r>
                        <a:rPr lang="ru-RU" sz="1400" cap="none" spc="0" dirty="0">
                          <a:ln>
                            <a:noFill/>
                          </a:ln>
                          <a:effectLst/>
                          <a:latin typeface="Times New Roman" pitchFamily="18" charset="0"/>
                          <a:cs typeface="Times New Roman" pitchFamily="18" charset="0"/>
                        </a:rPr>
                        <a:t>)</a:t>
                      </a:r>
                      <a:endParaRPr lang="ru-RU" sz="1400" b="1" cap="none" spc="0" dirty="0">
                        <a:ln>
                          <a:noFill/>
                        </a:ln>
                        <a:solidFill>
                          <a:schemeClr val="tx1"/>
                        </a:solidFill>
                        <a:effectLst/>
                        <a:latin typeface="Times New Roman" pitchFamily="18" charset="0"/>
                        <a:cs typeface="Times New Roman" pitchFamily="18" charset="0"/>
                      </a:endParaRPr>
                    </a:p>
                  </a:txBody>
                  <a:tcPr anchor="ctr"/>
                </a:tc>
                <a:tc>
                  <a:txBody>
                    <a:bodyPr/>
                    <a:lstStyle/>
                    <a:p>
                      <a:pPr algn="ctr"/>
                      <a:r>
                        <a:rPr lang="ru-RU" sz="1400" cap="none" spc="0" dirty="0">
                          <a:ln>
                            <a:noFill/>
                          </a:ln>
                          <a:effectLst/>
                          <a:latin typeface="Times New Roman" pitchFamily="18" charset="0"/>
                          <a:cs typeface="Times New Roman" pitchFamily="18" charset="0"/>
                        </a:rPr>
                        <a:t>2025 год</a:t>
                      </a:r>
                      <a:endParaRPr lang="ru-RU" sz="1400" b="1" cap="none" spc="0" dirty="0">
                        <a:ln>
                          <a:noFill/>
                        </a:ln>
                        <a:solidFill>
                          <a:schemeClr val="tx1"/>
                        </a:solidFill>
                        <a:effectLst/>
                        <a:latin typeface="Times New Roman" pitchFamily="18" charset="0"/>
                        <a:cs typeface="Times New Roman" pitchFamily="18" charset="0"/>
                      </a:endParaRPr>
                    </a:p>
                  </a:txBody>
                  <a:tcPr marL="36000" marR="36000" anchor="ctr"/>
                </a:tc>
                <a:extLst>
                  <a:ext uri="{0D108BD9-81ED-4DB2-BD59-A6C34878D82A}">
                    <a16:rowId xmlns="" xmlns:a16="http://schemas.microsoft.com/office/drawing/2014/main" val="10000"/>
                  </a:ext>
                </a:extLst>
              </a:tr>
              <a:tr h="360040">
                <a:tc>
                  <a:txBody>
                    <a:bodyPr/>
                    <a:lstStyle/>
                    <a:p>
                      <a:pPr algn="just">
                        <a:lnSpc>
                          <a:spcPct val="115000"/>
                        </a:lnSpc>
                        <a:spcAft>
                          <a:spcPts val="0"/>
                        </a:spcAft>
                      </a:pPr>
                      <a:r>
                        <a:rPr lang="ru-RU" sz="1400" b="1" dirty="0">
                          <a:effectLst/>
                          <a:latin typeface="Times New Roman" pitchFamily="18" charset="0"/>
                          <a:ea typeface="Calibri"/>
                          <a:cs typeface="Times New Roman" pitchFamily="18" charset="0"/>
                        </a:rPr>
                        <a:t>ВСЕГО расходов по программам: </a:t>
                      </a:r>
                      <a:r>
                        <a:rPr lang="ru-RU" sz="1200" b="0" dirty="0">
                          <a:effectLst>
                            <a:outerShdw blurRad="38100" dist="38100" dir="2700000" algn="tl">
                              <a:srgbClr val="000000">
                                <a:alpha val="43137"/>
                              </a:srgbClr>
                            </a:outerShdw>
                          </a:effectLst>
                          <a:latin typeface="Times New Roman" pitchFamily="18" charset="0"/>
                          <a:ea typeface="Calibri"/>
                          <a:cs typeface="Times New Roman" pitchFamily="18" charset="0"/>
                        </a:rPr>
                        <a:t>в том числе:</a:t>
                      </a:r>
                    </a:p>
                  </a:txBody>
                  <a:tcPr marL="68580" marR="68580" marT="0" marB="0"/>
                </a:tc>
                <a:tc>
                  <a:txBody>
                    <a:bodyPr/>
                    <a:lstStyle/>
                    <a:p>
                      <a:pPr algn="ctr">
                        <a:lnSpc>
                          <a:spcPct val="115000"/>
                        </a:lnSpc>
                        <a:spcAft>
                          <a:spcPts val="0"/>
                        </a:spcAft>
                      </a:pPr>
                      <a:r>
                        <a:rPr lang="ru-RU" sz="1400" b="1" dirty="0">
                          <a:effectLst/>
                          <a:latin typeface="Times New Roman" pitchFamily="18" charset="0"/>
                          <a:ea typeface="Calibri"/>
                          <a:cs typeface="Times New Roman" pitchFamily="18" charset="0"/>
                        </a:rPr>
                        <a:t>224450,0</a:t>
                      </a:r>
                    </a:p>
                  </a:txBody>
                  <a:tcPr marL="68580" marR="68580" marT="0" marB="0"/>
                </a:tc>
                <a:extLst>
                  <a:ext uri="{0D108BD9-81ED-4DB2-BD59-A6C34878D82A}">
                    <a16:rowId xmlns="" xmlns:a16="http://schemas.microsoft.com/office/drawing/2014/main" val="10001"/>
                  </a:ext>
                </a:extLst>
              </a:tr>
              <a:tr h="258586">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программа «Управление муниципальными финансами»</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b="1" dirty="0">
                          <a:effectLst/>
                          <a:latin typeface="Times New Roman" pitchFamily="18" charset="0"/>
                          <a:ea typeface="Times New Roman"/>
                          <a:cs typeface="Times New Roman" pitchFamily="18" charset="0"/>
                        </a:rPr>
                        <a:t>9838,9</a:t>
                      </a:r>
                      <a:endParaRPr lang="ru-RU" sz="1100" b="1"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 xmlns:a16="http://schemas.microsoft.com/office/drawing/2014/main" val="10002"/>
                  </a:ext>
                </a:extLst>
              </a:tr>
              <a:tr h="492279">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Зеленчукского муниципального района»</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a:effectLst/>
                          <a:latin typeface="Times New Roman" pitchFamily="18" charset="0"/>
                          <a:ea typeface="Times New Roman"/>
                          <a:cs typeface="Times New Roman" pitchFamily="18" charset="0"/>
                        </a:rPr>
                        <a:t>2548,9</a:t>
                      </a:r>
                      <a:endParaRPr lang="ru-RU" sz="11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 xmlns:a16="http://schemas.microsoft.com/office/drawing/2014/main" val="10003"/>
                  </a:ext>
                </a:extLst>
              </a:tr>
              <a:tr h="312776">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«Обеспечение реализации муниципальной программы и прочие мероприятия»</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a:effectLst/>
                          <a:latin typeface="Times New Roman" pitchFamily="18" charset="0"/>
                          <a:ea typeface="Times New Roman"/>
                          <a:cs typeface="Times New Roman" pitchFamily="18" charset="0"/>
                        </a:rPr>
                        <a:t>7290,0</a:t>
                      </a:r>
                      <a:endParaRPr lang="ru-RU" sz="11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 xmlns:a16="http://schemas.microsoft.com/office/drawing/2014/main" val="10004"/>
                  </a:ext>
                </a:extLst>
              </a:tr>
              <a:tr h="432048">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программа «Развитие образования в </a:t>
                      </a:r>
                      <a:r>
                        <a:rPr lang="ru-RU" sz="1200" dirty="0" err="1">
                          <a:effectLst/>
                          <a:latin typeface="Times New Roman" pitchFamily="18" charset="0"/>
                          <a:ea typeface="Calibri"/>
                          <a:cs typeface="Times New Roman" pitchFamily="18" charset="0"/>
                        </a:rPr>
                        <a:t>Зеленчукском</a:t>
                      </a:r>
                      <a:r>
                        <a:rPr lang="ru-RU" sz="1200" dirty="0">
                          <a:effectLst/>
                          <a:latin typeface="Times New Roman" pitchFamily="18" charset="0"/>
                          <a:ea typeface="Calibri"/>
                          <a:cs typeface="Times New Roman" pitchFamily="18" charset="0"/>
                        </a:rPr>
                        <a:t> муниципальном районе»</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b="1" dirty="0">
                          <a:effectLst/>
                          <a:latin typeface="Times New Roman" pitchFamily="18" charset="0"/>
                          <a:ea typeface="Calibri"/>
                          <a:cs typeface="Times New Roman" pitchFamily="18" charset="0"/>
                        </a:rPr>
                        <a:t>99261,4</a:t>
                      </a:r>
                    </a:p>
                  </a:txBody>
                  <a:tcPr marL="47625" marR="47625" marT="47625" marB="47625"/>
                </a:tc>
                <a:extLst>
                  <a:ext uri="{0D108BD9-81ED-4DB2-BD59-A6C34878D82A}">
                    <a16:rowId xmlns="" xmlns:a16="http://schemas.microsoft.com/office/drawing/2014/main" val="10005"/>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Муниципальная программа «Социальная поддержка населения в  Зеленчукском муниципальном  районе»</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a:effectLst/>
                          <a:latin typeface="Times New Roman" panose="02020603050405020304" pitchFamily="18" charset="0"/>
                          <a:ea typeface="Calibri"/>
                          <a:cs typeface="Times New Roman" panose="02020603050405020304" pitchFamily="18" charset="0"/>
                        </a:rPr>
                        <a:t>19104,2</a:t>
                      </a:r>
                    </a:p>
                  </a:txBody>
                  <a:tcPr marL="47625" marR="47625" marT="47625" marB="47625"/>
                </a:tc>
                <a:extLst>
                  <a:ext uri="{0D108BD9-81ED-4DB2-BD59-A6C34878D82A}">
                    <a16:rowId xmlns="" xmlns:a16="http://schemas.microsoft.com/office/drawing/2014/main" val="10007"/>
                  </a:ext>
                </a:extLst>
              </a:tr>
              <a:tr h="30405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Муниципальная подпрограмма «Материальная помощь гражданам, оказавшимся в трудной жизненной ситуации»</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a:effectLst/>
                          <a:latin typeface="Times New Roman" panose="02020603050405020304" pitchFamily="18" charset="0"/>
                          <a:ea typeface="Calibri"/>
                          <a:cs typeface="Times New Roman" panose="02020603050405020304" pitchFamily="18" charset="0"/>
                        </a:rPr>
                        <a:t>62,5</a:t>
                      </a:r>
                    </a:p>
                  </a:txBody>
                  <a:tcPr marL="47625" marR="47625" marT="47625" marB="47625"/>
                </a:tc>
                <a:extLst>
                  <a:ext uri="{0D108BD9-81ED-4DB2-BD59-A6C34878D82A}">
                    <a16:rowId xmlns="" xmlns:a16="http://schemas.microsoft.com/office/drawing/2014/main" val="10008"/>
                  </a:ext>
                </a:extLst>
              </a:tr>
              <a:tr h="258061">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Муниципальная подпрограмма «Выплата пенсии за выслугу лет лицам, замещавшим муниципальные должности и должности муниципальной службы в администрации Зеленчукского муниципального района»</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a:effectLst/>
                          <a:latin typeface="Times New Roman" panose="02020603050405020304" pitchFamily="18" charset="0"/>
                          <a:ea typeface="Calibri"/>
                          <a:cs typeface="Times New Roman" panose="02020603050405020304" pitchFamily="18" charset="0"/>
                        </a:rPr>
                        <a:t>6855,9</a:t>
                      </a:r>
                    </a:p>
                  </a:txBody>
                  <a:tcPr marL="47625" marR="47625" marT="47625" marB="47625"/>
                </a:tc>
                <a:extLst>
                  <a:ext uri="{0D108BD9-81ED-4DB2-BD59-A6C34878D82A}">
                    <a16:rowId xmlns="" xmlns:a16="http://schemas.microsoft.com/office/drawing/2014/main" val="10009"/>
                  </a:ext>
                </a:extLst>
              </a:tr>
              <a:tr h="31219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Муниципальная подпрограмма «Проведение тематических и праздничных мероприятий, чествование юбиляров и долгожителей»</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a:effectLst/>
                          <a:latin typeface="Times New Roman" panose="02020603050405020304" pitchFamily="18" charset="0"/>
                          <a:ea typeface="Calibri"/>
                          <a:cs typeface="Times New Roman" panose="02020603050405020304" pitchFamily="18" charset="0"/>
                        </a:rPr>
                        <a:t>85</a:t>
                      </a:r>
                    </a:p>
                  </a:txBody>
                  <a:tcPr marL="47625" marR="47625" marT="47625" marB="47625"/>
                </a:tc>
                <a:extLst>
                  <a:ext uri="{0D108BD9-81ED-4DB2-BD59-A6C34878D82A}">
                    <a16:rowId xmlns="" xmlns:a16="http://schemas.microsoft.com/office/drawing/2014/main" val="10010"/>
                  </a:ext>
                </a:extLst>
              </a:tr>
              <a:tr h="31219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sz="1100" dirty="0">
                          <a:effectLst/>
                          <a:latin typeface="Times New Roman"/>
                          <a:ea typeface="Calibri"/>
                          <a:cs typeface="Times New Roman"/>
                        </a:rPr>
                        <a:t>Муниципальная подпрограмма «Обеспечение условий реализации муниципальной целевой программы «Социальная поддержка населения в </a:t>
                      </a:r>
                      <a:r>
                        <a:rPr lang="ru-RU" sz="1100" dirty="0" err="1">
                          <a:effectLst/>
                          <a:latin typeface="Times New Roman"/>
                          <a:ea typeface="Calibri"/>
                          <a:cs typeface="Times New Roman"/>
                        </a:rPr>
                        <a:t>Зеленчукском</a:t>
                      </a:r>
                      <a:r>
                        <a:rPr lang="ru-RU" sz="1100" dirty="0">
                          <a:effectLst/>
                          <a:latin typeface="Times New Roman"/>
                          <a:ea typeface="Calibri"/>
                          <a:cs typeface="Times New Roman"/>
                        </a:rPr>
                        <a:t> муниципальном районе»</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a:effectLst/>
                          <a:latin typeface="Times New Roman" panose="02020603050405020304" pitchFamily="18" charset="0"/>
                          <a:ea typeface="Calibri"/>
                          <a:cs typeface="Times New Roman" panose="02020603050405020304" pitchFamily="18" charset="0"/>
                        </a:rPr>
                        <a:t>12100,8</a:t>
                      </a:r>
                    </a:p>
                  </a:txBody>
                  <a:tcPr marL="47625" marR="47625" marT="47625" marB="47625"/>
                </a:tc>
                <a:extLst>
                  <a:ext uri="{0D108BD9-81ED-4DB2-BD59-A6C34878D82A}">
                    <a16:rowId xmlns="" xmlns:a16="http://schemas.microsoft.com/office/drawing/2014/main" val="10011"/>
                  </a:ext>
                </a:extLst>
              </a:tr>
            </a:tbl>
          </a:graphicData>
        </a:graphic>
      </p:graphicFrame>
      <p:sp>
        <p:nvSpPr>
          <p:cNvPr id="27652" name="TextBox 31"/>
          <p:cNvSpPr txBox="1">
            <a:spLocks noChangeArrowheads="1"/>
          </p:cNvSpPr>
          <p:nvPr/>
        </p:nvSpPr>
        <p:spPr bwMode="auto">
          <a:xfrm>
            <a:off x="7596336" y="836712"/>
            <a:ext cx="1224136" cy="307777"/>
          </a:xfrm>
          <a:prstGeom prst="rect">
            <a:avLst/>
          </a:prstGeom>
          <a:noFill/>
          <a:ln w="9525">
            <a:noFill/>
            <a:miter lim="800000"/>
            <a:headEnd/>
            <a:tailEnd/>
          </a:ln>
        </p:spPr>
        <p:txBody>
          <a:bodyPr wrap="square">
            <a:spAutoFit/>
          </a:bodyPr>
          <a:lstStyle/>
          <a:p>
            <a:r>
              <a:rPr lang="ru-RU" sz="1400" b="1" dirty="0">
                <a:latin typeface="Times New Roman" pitchFamily="18" charset="0"/>
                <a:cs typeface="Times New Roman" pitchFamily="18" charset="0"/>
              </a:rPr>
              <a:t>тыс. рублей</a:t>
            </a:r>
          </a:p>
        </p:txBody>
      </p:sp>
      <p:sp>
        <p:nvSpPr>
          <p:cNvPr id="5" name="Заголовок 1"/>
          <p:cNvSpPr txBox="1">
            <a:spLocks/>
          </p:cNvSpPr>
          <p:nvPr/>
        </p:nvSpPr>
        <p:spPr>
          <a:xfrm>
            <a:off x="1331640" y="260648"/>
            <a:ext cx="6264696" cy="648072"/>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rgbClr val="C00000"/>
                </a:solidFill>
                <a:latin typeface="Times New Roman" pitchFamily="18" charset="0"/>
                <a:cs typeface="Times New Roman" pitchFamily="18" charset="0"/>
              </a:rPr>
              <a:t>Муниципальные программы </a:t>
            </a:r>
          </a:p>
        </p:txBody>
      </p:sp>
    </p:spTree>
    <p:extLst>
      <p:ext uri="{BB962C8B-B14F-4D97-AF65-F5344CB8AC3E}">
        <p14:creationId xmlns:p14="http://schemas.microsoft.com/office/powerpoint/2010/main" val="81831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250825" y="274638"/>
            <a:ext cx="8848725" cy="634082"/>
          </a:xfrm>
        </p:spPr>
        <p:txBody>
          <a:bodyPr>
            <a:noAutofit/>
          </a:bodyPr>
          <a:lstStyle/>
          <a:p>
            <a:pPr eaLnBrk="1" hangingPunct="1"/>
            <a:r>
              <a:rPr lang="ru-RU" sz="2800" b="1" dirty="0">
                <a:solidFill>
                  <a:schemeClr val="tx2">
                    <a:lumMod val="50000"/>
                  </a:schemeClr>
                </a:solidFill>
                <a:effectLst>
                  <a:outerShdw blurRad="38100" dist="38100" dir="2700000" algn="tl">
                    <a:srgbClr val="000000">
                      <a:alpha val="43137"/>
                    </a:srgbClr>
                  </a:outerShdw>
                </a:effectLst>
                <a:cs typeface="Arial" pitchFamily="34" charset="0"/>
              </a:rPr>
              <a:t>Социально-экономическая характеристика Зеленчукского муниципального района</a:t>
            </a:r>
          </a:p>
        </p:txBody>
      </p:sp>
      <p:sp>
        <p:nvSpPr>
          <p:cNvPr id="19462" name="Прямоугольник 7"/>
          <p:cNvSpPr>
            <a:spLocks noChangeArrowheads="1"/>
          </p:cNvSpPr>
          <p:nvPr/>
        </p:nvSpPr>
        <p:spPr bwMode="auto">
          <a:xfrm>
            <a:off x="3203848" y="1308328"/>
            <a:ext cx="2232248" cy="338554"/>
          </a:xfrm>
          <a:prstGeom prst="rect">
            <a:avLst/>
          </a:prstGeom>
          <a:noFill/>
          <a:ln w="9525">
            <a:noFill/>
            <a:miter lim="800000"/>
            <a:headEnd/>
            <a:tailEnd/>
          </a:ln>
        </p:spPr>
        <p:txBody>
          <a:bodyPr wrap="square">
            <a:spAutoFit/>
          </a:bodyPr>
          <a:lstStyle/>
          <a:p>
            <a:r>
              <a:rPr lang="ru-RU" sz="1400" dirty="0">
                <a:latin typeface="Arial" pitchFamily="34" charset="0"/>
                <a:cs typeface="Arial" pitchFamily="34" charset="0"/>
              </a:rPr>
              <a:t>Площадь  </a:t>
            </a:r>
            <a:r>
              <a:rPr lang="ru-RU" sz="1600" b="1" dirty="0">
                <a:latin typeface="Arial" pitchFamily="34" charset="0"/>
                <a:cs typeface="Arial" pitchFamily="34" charset="0"/>
              </a:rPr>
              <a:t>2930,7</a:t>
            </a:r>
            <a:r>
              <a:rPr lang="ru-RU" sz="1400" dirty="0">
                <a:latin typeface="Arial" pitchFamily="34" charset="0"/>
                <a:cs typeface="Arial" pitchFamily="34" charset="0"/>
              </a:rPr>
              <a:t> км</a:t>
            </a:r>
            <a:r>
              <a:rPr lang="ru-RU" sz="1400" baseline="30000" dirty="0">
                <a:latin typeface="Arial" pitchFamily="34" charset="0"/>
                <a:cs typeface="Arial" pitchFamily="34" charset="0"/>
              </a:rPr>
              <a:t>2</a:t>
            </a:r>
            <a:r>
              <a:rPr lang="ru-RU" sz="1400" dirty="0">
                <a:latin typeface="Arial" pitchFamily="34" charset="0"/>
                <a:cs typeface="Arial" pitchFamily="34" charset="0"/>
              </a:rPr>
              <a:t> </a:t>
            </a:r>
          </a:p>
        </p:txBody>
      </p:sp>
      <p:sp>
        <p:nvSpPr>
          <p:cNvPr id="19464" name="Прямоугольник 9"/>
          <p:cNvSpPr>
            <a:spLocks noChangeArrowheads="1"/>
          </p:cNvSpPr>
          <p:nvPr/>
        </p:nvSpPr>
        <p:spPr bwMode="auto">
          <a:xfrm>
            <a:off x="6084168" y="3493457"/>
            <a:ext cx="3074850" cy="1015663"/>
          </a:xfrm>
          <a:prstGeom prst="rect">
            <a:avLst/>
          </a:prstGeom>
          <a:noFill/>
          <a:ln w="9525">
            <a:noFill/>
            <a:miter lim="800000"/>
            <a:headEnd/>
            <a:tailEnd/>
          </a:ln>
        </p:spPr>
        <p:txBody>
          <a:bodyPr wrap="square">
            <a:spAutoFit/>
          </a:bodyPr>
          <a:lstStyle/>
          <a:p>
            <a:pPr algn="ctr"/>
            <a:r>
              <a:rPr lang="ru-RU" sz="1400" dirty="0">
                <a:latin typeface="Arial" pitchFamily="34" charset="0"/>
                <a:cs typeface="Arial" pitchFamily="34" charset="0"/>
              </a:rPr>
              <a:t>Протяженность </a:t>
            </a:r>
          </a:p>
          <a:p>
            <a:pPr algn="ctr"/>
            <a:r>
              <a:rPr lang="ru-RU" sz="1400" dirty="0">
                <a:latin typeface="Arial" pitchFamily="34" charset="0"/>
                <a:cs typeface="Arial" pitchFamily="34" charset="0"/>
              </a:rPr>
              <a:t>автомобильных дорог:</a:t>
            </a:r>
          </a:p>
          <a:p>
            <a:pPr algn="ctr"/>
            <a:r>
              <a:rPr lang="ru-RU" sz="1400" dirty="0">
                <a:latin typeface="Arial" pitchFamily="34" charset="0"/>
                <a:cs typeface="Arial" pitchFamily="34" charset="0"/>
              </a:rPr>
              <a:t>федерального значения - </a:t>
            </a:r>
            <a:r>
              <a:rPr lang="ru-RU" sz="1600" b="1" dirty="0">
                <a:latin typeface="Arial" pitchFamily="34" charset="0"/>
                <a:cs typeface="Arial" pitchFamily="34" charset="0"/>
              </a:rPr>
              <a:t>83,4</a:t>
            </a:r>
            <a:r>
              <a:rPr lang="ru-RU" sz="1400" dirty="0">
                <a:latin typeface="Arial" pitchFamily="34" charset="0"/>
                <a:cs typeface="Arial" pitchFamily="34" charset="0"/>
              </a:rPr>
              <a:t> км, местного значения  - </a:t>
            </a:r>
            <a:r>
              <a:rPr lang="ru-RU" sz="1600" b="1" dirty="0">
                <a:latin typeface="Arial" pitchFamily="34" charset="0"/>
                <a:cs typeface="Arial" pitchFamily="34" charset="0"/>
              </a:rPr>
              <a:t>252 </a:t>
            </a:r>
            <a:r>
              <a:rPr lang="ru-RU" sz="1400" dirty="0">
                <a:latin typeface="Arial" pitchFamily="34" charset="0"/>
                <a:cs typeface="Arial" pitchFamily="34" charset="0"/>
              </a:rPr>
              <a:t>км.</a:t>
            </a:r>
            <a:endParaRPr lang="ru-RU" sz="1400" b="1" dirty="0">
              <a:latin typeface="Arial" pitchFamily="34" charset="0"/>
              <a:cs typeface="Arial" pitchFamily="34" charset="0"/>
            </a:endParaRPr>
          </a:p>
        </p:txBody>
      </p:sp>
      <p:sp>
        <p:nvSpPr>
          <p:cNvPr id="19465" name="Прямоугольник 10"/>
          <p:cNvSpPr>
            <a:spLocks noChangeArrowheads="1"/>
          </p:cNvSpPr>
          <p:nvPr/>
        </p:nvSpPr>
        <p:spPr bwMode="auto">
          <a:xfrm>
            <a:off x="175866" y="2031662"/>
            <a:ext cx="2470150" cy="400050"/>
          </a:xfrm>
          <a:prstGeom prst="rect">
            <a:avLst/>
          </a:prstGeom>
          <a:noFill/>
          <a:ln w="9525">
            <a:noFill/>
            <a:miter lim="800000"/>
            <a:headEnd/>
            <a:tailEnd/>
          </a:ln>
        </p:spPr>
        <p:txBody>
          <a:bodyPr>
            <a:spAutoFit/>
          </a:bodyPr>
          <a:lstStyle/>
          <a:p>
            <a:r>
              <a:rPr lang="ru-RU" sz="1600" b="1" dirty="0">
                <a:latin typeface="Arial" pitchFamily="34" charset="0"/>
                <a:cs typeface="Arial" pitchFamily="34" charset="0"/>
              </a:rPr>
              <a:t>18</a:t>
            </a:r>
            <a:r>
              <a:rPr lang="ru-RU" sz="2000" b="1" dirty="0">
                <a:latin typeface="Tahoma" pitchFamily="34" charset="0"/>
              </a:rPr>
              <a:t> </a:t>
            </a:r>
            <a:r>
              <a:rPr lang="ru-RU" sz="1400" dirty="0">
                <a:latin typeface="Arial" pitchFamily="34" charset="0"/>
                <a:cs typeface="Arial" pitchFamily="34" charset="0"/>
              </a:rPr>
              <a:t>населенных пунктов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016" y="1700808"/>
            <a:ext cx="3438151" cy="3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0"/>
          <p:cNvSpPr>
            <a:spLocks noChangeArrowheads="1"/>
          </p:cNvSpPr>
          <p:nvPr/>
        </p:nvSpPr>
        <p:spPr bwMode="auto">
          <a:xfrm rot="17164626">
            <a:off x="3221055" y="3497076"/>
            <a:ext cx="1479511" cy="246221"/>
          </a:xfrm>
          <a:prstGeom prst="rect">
            <a:avLst/>
          </a:prstGeom>
          <a:noFill/>
          <a:ln w="9525">
            <a:noFill/>
            <a:miter lim="800000"/>
            <a:headEnd/>
            <a:tailEnd/>
          </a:ln>
        </p:spPr>
        <p:txBody>
          <a:bodyPr wrap="square">
            <a:spAutoFit/>
          </a:bodyPr>
          <a:lstStyle/>
          <a:p>
            <a:r>
              <a:rPr lang="ru-RU" sz="1000" dirty="0">
                <a:latin typeface="Tahoma" pitchFamily="34" charset="0"/>
              </a:rPr>
              <a:t>Зеленчукский район</a:t>
            </a:r>
          </a:p>
        </p:txBody>
      </p:sp>
      <p:sp>
        <p:nvSpPr>
          <p:cNvPr id="2" name="Прямоугольник 1"/>
          <p:cNvSpPr/>
          <p:nvPr/>
        </p:nvSpPr>
        <p:spPr>
          <a:xfrm>
            <a:off x="6289445" y="1085753"/>
            <a:ext cx="2664296" cy="2585323"/>
          </a:xfrm>
          <a:prstGeom prst="rect">
            <a:avLst/>
          </a:prstGeom>
        </p:spPr>
        <p:txBody>
          <a:bodyPr wrap="square">
            <a:spAutoFit/>
          </a:bodyPr>
          <a:lstStyle/>
          <a:p>
            <a:pPr algn="ctr">
              <a:lnSpc>
                <a:spcPct val="150000"/>
              </a:lnSpc>
            </a:pPr>
            <a:r>
              <a:rPr lang="ru-RU" sz="1400" dirty="0">
                <a:latin typeface="Arial" pitchFamily="34" charset="0"/>
                <a:cs typeface="Arial" pitchFamily="34" charset="0"/>
              </a:rPr>
              <a:t> Численность </a:t>
            </a:r>
            <a:r>
              <a:rPr lang="ru-RU" sz="1600" b="1" dirty="0" smtClean="0">
                <a:latin typeface="Arial" pitchFamily="34" charset="0"/>
                <a:cs typeface="Arial" pitchFamily="34" charset="0"/>
              </a:rPr>
              <a:t>53555 </a:t>
            </a:r>
            <a:r>
              <a:rPr lang="ru-RU" sz="1400" dirty="0">
                <a:latin typeface="Arial" pitchFamily="34" charset="0"/>
                <a:cs typeface="Arial" pitchFamily="34" charset="0"/>
              </a:rPr>
              <a:t>чел.</a:t>
            </a:r>
          </a:p>
          <a:p>
            <a:pPr algn="ctr">
              <a:lnSpc>
                <a:spcPct val="150000"/>
              </a:lnSpc>
            </a:pPr>
            <a:r>
              <a:rPr lang="ru-RU" sz="1400" dirty="0">
                <a:latin typeface="Arial" pitchFamily="34" charset="0"/>
                <a:cs typeface="Arial" pitchFamily="34" charset="0"/>
              </a:rPr>
              <a:t> Сельское население  </a:t>
            </a:r>
            <a:r>
              <a:rPr lang="ru-RU" sz="1400" b="1" dirty="0">
                <a:latin typeface="Arial" pitchFamily="34" charset="0"/>
                <a:cs typeface="Arial" pitchFamily="34" charset="0"/>
              </a:rPr>
              <a:t>100 %</a:t>
            </a:r>
          </a:p>
          <a:p>
            <a:pPr algn="ctr">
              <a:lnSpc>
                <a:spcPct val="150000"/>
              </a:lnSpc>
            </a:pPr>
            <a:r>
              <a:rPr lang="ru-RU" sz="1400" dirty="0">
                <a:latin typeface="Arial" pitchFamily="34" charset="0"/>
                <a:cs typeface="Arial" pitchFamily="34" charset="0"/>
              </a:rPr>
              <a:t> Плотность населения </a:t>
            </a:r>
          </a:p>
          <a:p>
            <a:pPr algn="ctr"/>
            <a:r>
              <a:rPr lang="ru-RU" sz="1600" b="1" dirty="0">
                <a:latin typeface="Arial" pitchFamily="34" charset="0"/>
                <a:cs typeface="Arial" pitchFamily="34" charset="0"/>
              </a:rPr>
              <a:t>16,4</a:t>
            </a:r>
            <a:r>
              <a:rPr lang="ru-RU" sz="1600" dirty="0">
                <a:latin typeface="Arial" pitchFamily="34" charset="0"/>
                <a:cs typeface="Arial" pitchFamily="34" charset="0"/>
              </a:rPr>
              <a:t> </a:t>
            </a:r>
            <a:r>
              <a:rPr lang="ru-RU" sz="1400" dirty="0">
                <a:latin typeface="Arial" pitchFamily="34" charset="0"/>
                <a:cs typeface="Arial" pitchFamily="34" charset="0"/>
              </a:rPr>
              <a:t>чел./ кв. км</a:t>
            </a:r>
            <a:r>
              <a:rPr lang="ru-RU" sz="1400" dirty="0"/>
              <a:t>. </a:t>
            </a:r>
          </a:p>
          <a:p>
            <a:pPr algn="ctr"/>
            <a:r>
              <a:rPr lang="ru-RU" sz="1000" dirty="0">
                <a:solidFill>
                  <a:srgbClr val="202122"/>
                </a:solidFill>
                <a:latin typeface="Arial"/>
              </a:rPr>
              <a:t>Распределение населения района</a:t>
            </a:r>
          </a:p>
          <a:p>
            <a:pPr algn="ctr"/>
            <a:r>
              <a:rPr lang="ru-RU" sz="1000" dirty="0">
                <a:solidFill>
                  <a:srgbClr val="FF0000"/>
                </a:solidFill>
                <a:latin typeface="Arial"/>
              </a:rPr>
              <a:t> </a:t>
            </a:r>
            <a:r>
              <a:rPr lang="ru-RU" sz="1000" dirty="0">
                <a:solidFill>
                  <a:srgbClr val="202122"/>
                </a:solidFill>
                <a:latin typeface="Arial"/>
              </a:rPr>
              <a:t> ст. </a:t>
            </a:r>
            <a:r>
              <a:rPr lang="ru-RU" sz="1000" dirty="0">
                <a:solidFill>
                  <a:srgbClr val="0B0080"/>
                </a:solidFill>
                <a:latin typeface="Arial"/>
                <a:hlinkClick r:id="rId3" tooltip="Зеленчукская"/>
              </a:rPr>
              <a:t>Зеленчукская</a:t>
            </a:r>
            <a:r>
              <a:rPr lang="ru-RU" sz="1000" dirty="0">
                <a:solidFill>
                  <a:srgbClr val="202122"/>
                </a:solidFill>
                <a:latin typeface="Arial"/>
              </a:rPr>
              <a:t> (</a:t>
            </a:r>
            <a:r>
              <a:rPr lang="ru-RU" sz="1000" dirty="0" smtClean="0">
                <a:solidFill>
                  <a:srgbClr val="202122"/>
                </a:solidFill>
                <a:latin typeface="Arial"/>
              </a:rPr>
              <a:t>37,18</a:t>
            </a:r>
            <a:r>
              <a:rPr lang="ru-RU" sz="1000" dirty="0">
                <a:solidFill>
                  <a:srgbClr val="202122"/>
                </a:solidFill>
                <a:latin typeface="Arial"/>
              </a:rPr>
              <a:t> %)</a:t>
            </a:r>
          </a:p>
          <a:p>
            <a:pPr algn="ctr"/>
            <a:r>
              <a:rPr lang="ru-RU" sz="1000" dirty="0">
                <a:solidFill>
                  <a:srgbClr val="008000"/>
                </a:solidFill>
                <a:latin typeface="Arial"/>
              </a:rPr>
              <a:t> </a:t>
            </a:r>
            <a:r>
              <a:rPr lang="ru-RU" sz="1000" dirty="0">
                <a:solidFill>
                  <a:srgbClr val="202122"/>
                </a:solidFill>
                <a:latin typeface="Arial"/>
              </a:rPr>
              <a:t> ст. </a:t>
            </a:r>
            <a:r>
              <a:rPr lang="ru-RU" sz="1000" dirty="0">
                <a:solidFill>
                  <a:srgbClr val="0B0080"/>
                </a:solidFill>
                <a:latin typeface="Arial"/>
                <a:hlinkClick r:id="rId4" tooltip="Сторожевая (Карачаево-Черкесия)"/>
              </a:rPr>
              <a:t>Сторожевая</a:t>
            </a:r>
            <a:r>
              <a:rPr lang="ru-RU" sz="1000" dirty="0">
                <a:solidFill>
                  <a:srgbClr val="202122"/>
                </a:solidFill>
                <a:latin typeface="Arial"/>
              </a:rPr>
              <a:t> (</a:t>
            </a:r>
            <a:r>
              <a:rPr lang="ru-RU" sz="1000" dirty="0" smtClean="0">
                <a:solidFill>
                  <a:srgbClr val="202122"/>
                </a:solidFill>
                <a:latin typeface="Arial"/>
              </a:rPr>
              <a:t>20,58</a:t>
            </a:r>
            <a:r>
              <a:rPr lang="ru-RU" sz="1000" dirty="0">
                <a:solidFill>
                  <a:srgbClr val="202122"/>
                </a:solidFill>
                <a:latin typeface="Arial"/>
              </a:rPr>
              <a:t> %)</a:t>
            </a:r>
          </a:p>
          <a:p>
            <a:pPr algn="ctr"/>
            <a:r>
              <a:rPr lang="ru-RU" sz="1000" dirty="0">
                <a:solidFill>
                  <a:srgbClr val="0000FF"/>
                </a:solidFill>
                <a:latin typeface="Arial"/>
              </a:rPr>
              <a:t> </a:t>
            </a:r>
            <a:r>
              <a:rPr lang="ru-RU" sz="1000" dirty="0">
                <a:solidFill>
                  <a:srgbClr val="202122"/>
                </a:solidFill>
                <a:latin typeface="Arial"/>
              </a:rPr>
              <a:t> ст. </a:t>
            </a:r>
            <a:r>
              <a:rPr lang="ru-RU" sz="1000" dirty="0">
                <a:solidFill>
                  <a:srgbClr val="0B0080"/>
                </a:solidFill>
                <a:latin typeface="Arial"/>
                <a:hlinkClick r:id="rId5" tooltip="Кардоникская"/>
              </a:rPr>
              <a:t>Кардоникская</a:t>
            </a:r>
            <a:r>
              <a:rPr lang="ru-RU" sz="1000" dirty="0">
                <a:solidFill>
                  <a:srgbClr val="202122"/>
                </a:solidFill>
                <a:latin typeface="Arial"/>
              </a:rPr>
              <a:t> (</a:t>
            </a:r>
            <a:r>
              <a:rPr lang="ru-RU" sz="1000" dirty="0" smtClean="0">
                <a:solidFill>
                  <a:srgbClr val="202122"/>
                </a:solidFill>
                <a:latin typeface="Arial"/>
              </a:rPr>
              <a:t>14,19</a:t>
            </a:r>
            <a:r>
              <a:rPr lang="ru-RU" sz="1000" dirty="0">
                <a:solidFill>
                  <a:srgbClr val="202122"/>
                </a:solidFill>
                <a:latin typeface="Arial"/>
              </a:rPr>
              <a:t> %)</a:t>
            </a:r>
          </a:p>
          <a:p>
            <a:pPr algn="ctr"/>
            <a:r>
              <a:rPr lang="ru-RU" sz="1000" dirty="0">
                <a:solidFill>
                  <a:srgbClr val="FFFF00"/>
                </a:solidFill>
                <a:latin typeface="Arial"/>
              </a:rPr>
              <a:t> </a:t>
            </a:r>
            <a:r>
              <a:rPr lang="ru-RU" sz="1000" dirty="0">
                <a:solidFill>
                  <a:srgbClr val="202122"/>
                </a:solidFill>
                <a:latin typeface="Arial"/>
              </a:rPr>
              <a:t> ст. </a:t>
            </a:r>
            <a:r>
              <a:rPr lang="ru-RU" sz="1000" dirty="0">
                <a:solidFill>
                  <a:srgbClr val="0B0080"/>
                </a:solidFill>
                <a:latin typeface="Arial"/>
                <a:hlinkClick r:id="rId6" tooltip="Исправная"/>
              </a:rPr>
              <a:t>Исправная</a:t>
            </a:r>
            <a:r>
              <a:rPr lang="ru-RU" sz="1000" dirty="0">
                <a:solidFill>
                  <a:srgbClr val="202122"/>
                </a:solidFill>
                <a:latin typeface="Arial"/>
              </a:rPr>
              <a:t> </a:t>
            </a:r>
            <a:r>
              <a:rPr lang="ru-RU" sz="1000" dirty="0" smtClean="0">
                <a:solidFill>
                  <a:srgbClr val="202122"/>
                </a:solidFill>
                <a:latin typeface="Arial"/>
              </a:rPr>
              <a:t>(9,3</a:t>
            </a:r>
            <a:r>
              <a:rPr lang="ru-RU" sz="1000" dirty="0">
                <a:solidFill>
                  <a:srgbClr val="202122"/>
                </a:solidFill>
                <a:latin typeface="Arial"/>
              </a:rPr>
              <a:t> %)</a:t>
            </a:r>
          </a:p>
          <a:p>
            <a:pPr algn="ctr"/>
            <a:r>
              <a:rPr lang="ru-RU" sz="1000" dirty="0">
                <a:solidFill>
                  <a:srgbClr val="FF00FF"/>
                </a:solidFill>
                <a:latin typeface="Arial"/>
              </a:rPr>
              <a:t> </a:t>
            </a:r>
            <a:r>
              <a:rPr lang="ru-RU" sz="1000" dirty="0">
                <a:solidFill>
                  <a:srgbClr val="202122"/>
                </a:solidFill>
                <a:latin typeface="Arial"/>
              </a:rPr>
              <a:t> а. </a:t>
            </a:r>
            <a:r>
              <a:rPr lang="ru-RU" sz="1000" dirty="0">
                <a:solidFill>
                  <a:srgbClr val="0B0080"/>
                </a:solidFill>
                <a:latin typeface="Arial"/>
                <a:hlinkClick r:id="rId7" tooltip="Кызыл-Октябрь (Карачаево-Черкесия)"/>
              </a:rPr>
              <a:t>Кызыл-Октябрь</a:t>
            </a:r>
            <a:r>
              <a:rPr lang="ru-RU" sz="1000" dirty="0">
                <a:solidFill>
                  <a:srgbClr val="202122"/>
                </a:solidFill>
                <a:latin typeface="Arial"/>
              </a:rPr>
              <a:t> (</a:t>
            </a:r>
            <a:r>
              <a:rPr lang="ru-RU" sz="1000" dirty="0" smtClean="0">
                <a:solidFill>
                  <a:srgbClr val="202122"/>
                </a:solidFill>
                <a:latin typeface="Arial"/>
              </a:rPr>
              <a:t>6,95</a:t>
            </a:r>
            <a:r>
              <a:rPr lang="ru-RU" sz="1000" dirty="0">
                <a:solidFill>
                  <a:srgbClr val="202122"/>
                </a:solidFill>
                <a:latin typeface="Arial"/>
              </a:rPr>
              <a:t> %)</a:t>
            </a:r>
          </a:p>
          <a:p>
            <a:pPr algn="ctr"/>
            <a:r>
              <a:rPr lang="ru-RU" sz="1000" dirty="0">
                <a:solidFill>
                  <a:srgbClr val="FFFFFF"/>
                </a:solidFill>
                <a:latin typeface="Arial"/>
              </a:rPr>
              <a:t> </a:t>
            </a:r>
            <a:r>
              <a:rPr lang="ru-RU" sz="1000" dirty="0">
                <a:solidFill>
                  <a:srgbClr val="202122"/>
                </a:solidFill>
                <a:latin typeface="Arial"/>
              </a:rPr>
              <a:t> Остальные (</a:t>
            </a:r>
            <a:r>
              <a:rPr lang="ru-RU" sz="1000" dirty="0" smtClean="0">
                <a:solidFill>
                  <a:srgbClr val="202122"/>
                </a:solidFill>
                <a:latin typeface="Arial"/>
              </a:rPr>
              <a:t>11,79</a:t>
            </a:r>
            <a:r>
              <a:rPr lang="ru-RU" sz="1000" dirty="0">
                <a:solidFill>
                  <a:srgbClr val="202122"/>
                </a:solidFill>
                <a:latin typeface="Arial"/>
              </a:rPr>
              <a:t> %)</a:t>
            </a:r>
          </a:p>
          <a:p>
            <a:pPr algn="ctr"/>
            <a:endParaRPr lang="ru-RU" sz="1000" dirty="0">
              <a:latin typeface="Arial" pitchFamily="34" charset="0"/>
              <a:cs typeface="Arial" pitchFamily="34" charset="0"/>
            </a:endParaRPr>
          </a:p>
        </p:txBody>
      </p:sp>
      <p:sp>
        <p:nvSpPr>
          <p:cNvPr id="5" name="Прямоугольник 4"/>
          <p:cNvSpPr/>
          <p:nvPr/>
        </p:nvSpPr>
        <p:spPr>
          <a:xfrm>
            <a:off x="251520" y="2564904"/>
            <a:ext cx="2072299" cy="2285241"/>
          </a:xfrm>
          <a:prstGeom prst="rect">
            <a:avLst/>
          </a:prstGeom>
        </p:spPr>
        <p:txBody>
          <a:bodyPr wrap="none">
            <a:spAutoFit/>
          </a:bodyPr>
          <a:lstStyle/>
          <a:p>
            <a:r>
              <a:rPr lang="ru-RU" sz="1600" b="1" dirty="0">
                <a:latin typeface="Arial" pitchFamily="34" charset="0"/>
                <a:cs typeface="Arial" pitchFamily="34" charset="0"/>
              </a:rPr>
              <a:t>9</a:t>
            </a:r>
            <a:r>
              <a:rPr lang="ru-RU" sz="1400" dirty="0">
                <a:latin typeface="Arial" pitchFamily="34" charset="0"/>
                <a:cs typeface="Arial" pitchFamily="34" charset="0"/>
              </a:rPr>
              <a:t> сельских поселений:</a:t>
            </a:r>
          </a:p>
          <a:p>
            <a:r>
              <a:rPr lang="ru-RU" sz="1250" dirty="0">
                <a:latin typeface="Arial" pitchFamily="34" charset="0"/>
                <a:cs typeface="Arial" pitchFamily="34" charset="0"/>
              </a:rPr>
              <a:t>      Архызское</a:t>
            </a:r>
          </a:p>
          <a:p>
            <a:r>
              <a:rPr lang="ru-RU" sz="1250" dirty="0">
                <a:latin typeface="Arial" pitchFamily="34" charset="0"/>
                <a:cs typeface="Arial" pitchFamily="34" charset="0"/>
              </a:rPr>
              <a:t>      Даусузское</a:t>
            </a:r>
          </a:p>
          <a:p>
            <a:r>
              <a:rPr lang="ru-RU" sz="1250" dirty="0">
                <a:latin typeface="Arial" pitchFamily="34" charset="0"/>
                <a:cs typeface="Arial" pitchFamily="34" charset="0"/>
              </a:rPr>
              <a:t>      Зеленчукское</a:t>
            </a:r>
          </a:p>
          <a:p>
            <a:r>
              <a:rPr lang="ru-RU" sz="1250" dirty="0">
                <a:latin typeface="Arial" pitchFamily="34" charset="0"/>
                <a:cs typeface="Arial" pitchFamily="34" charset="0"/>
              </a:rPr>
              <a:t>      Исправненское</a:t>
            </a:r>
          </a:p>
          <a:p>
            <a:r>
              <a:rPr lang="ru-RU" sz="1250" dirty="0">
                <a:latin typeface="Arial" pitchFamily="34" charset="0"/>
                <a:cs typeface="Arial" pitchFamily="34" charset="0"/>
              </a:rPr>
              <a:t>      Кардониксое</a:t>
            </a:r>
          </a:p>
          <a:p>
            <a:r>
              <a:rPr lang="ru-RU" sz="1250" dirty="0">
                <a:latin typeface="Arial" pitchFamily="34" charset="0"/>
                <a:cs typeface="Arial" pitchFamily="34" charset="0"/>
              </a:rPr>
              <a:t>      Кызыл-Октябрское</a:t>
            </a:r>
          </a:p>
          <a:p>
            <a:r>
              <a:rPr lang="ru-RU" sz="1250" dirty="0">
                <a:latin typeface="Arial" pitchFamily="34" charset="0"/>
                <a:cs typeface="Arial" pitchFamily="34" charset="0"/>
              </a:rPr>
              <a:t>      Марухское</a:t>
            </a:r>
          </a:p>
          <a:p>
            <a:r>
              <a:rPr lang="ru-RU" sz="1250" dirty="0">
                <a:latin typeface="Arial" pitchFamily="34" charset="0"/>
                <a:cs typeface="Arial" pitchFamily="34" charset="0"/>
              </a:rPr>
              <a:t>      Сторожевское</a:t>
            </a:r>
          </a:p>
          <a:p>
            <a:r>
              <a:rPr lang="ru-RU" sz="1250" dirty="0">
                <a:latin typeface="Arial" pitchFamily="34" charset="0"/>
                <a:cs typeface="Arial" pitchFamily="34" charset="0"/>
              </a:rPr>
              <a:t>      Хасаут-Греческое</a:t>
            </a:r>
          </a:p>
          <a:p>
            <a:endParaRPr lang="ru-RU" sz="1400" dirty="0">
              <a:latin typeface="Arial" pitchFamily="34" charset="0"/>
              <a:cs typeface="Arial" pitchFamily="34" charset="0"/>
            </a:endParaRPr>
          </a:p>
        </p:txBody>
      </p:sp>
      <p:sp>
        <p:nvSpPr>
          <p:cNvPr id="19" name="Прямоугольник 18"/>
          <p:cNvSpPr/>
          <p:nvPr/>
        </p:nvSpPr>
        <p:spPr>
          <a:xfrm>
            <a:off x="493357" y="4941168"/>
            <a:ext cx="5230771" cy="1107996"/>
          </a:xfrm>
          <a:prstGeom prst="rect">
            <a:avLst/>
          </a:prstGeom>
        </p:spPr>
        <p:txBody>
          <a:bodyPr wrap="square">
            <a:spAutoFit/>
          </a:bodyPr>
          <a:lstStyle/>
          <a:p>
            <a:pPr lvl="0" fontAlgn="base">
              <a:spcBef>
                <a:spcPct val="0"/>
              </a:spcBef>
              <a:spcAft>
                <a:spcPct val="0"/>
              </a:spcAft>
            </a:pPr>
            <a:r>
              <a:rPr lang="ru-RU" sz="1100" dirty="0">
                <a:latin typeface="Arial" pitchFamily="34" charset="0"/>
                <a:cs typeface="Arial" pitchFamily="34" charset="0"/>
              </a:rPr>
              <a:t>Зеленчукский район занимает срединное положение в КЧР и граничит:</a:t>
            </a:r>
          </a:p>
          <a:p>
            <a:pPr lvl="0" eaLnBrk="0" fontAlgn="base" hangingPunct="0">
              <a:spcBef>
                <a:spcPct val="0"/>
              </a:spcBef>
              <a:spcAft>
                <a:spcPct val="0"/>
              </a:spcAft>
            </a:pPr>
            <a:r>
              <a:rPr lang="ru-RU" sz="1100" dirty="0">
                <a:latin typeface="Arial" pitchFamily="34" charset="0"/>
                <a:cs typeface="Arial" pitchFamily="34" charset="0"/>
              </a:rPr>
              <a:t>​ на западе – с Урупским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севере – с Краснодарским краем;</a:t>
            </a:r>
          </a:p>
          <a:p>
            <a:pPr lvl="0" eaLnBrk="0" fontAlgn="base" hangingPunct="0">
              <a:spcBef>
                <a:spcPct val="0"/>
              </a:spcBef>
              <a:spcAft>
                <a:spcPct val="0"/>
              </a:spcAft>
            </a:pPr>
            <a:r>
              <a:rPr lang="ru-RU" sz="1100" dirty="0">
                <a:latin typeface="Arial" pitchFamily="34" charset="0"/>
                <a:cs typeface="Arial" pitchFamily="34" charset="0"/>
              </a:rPr>
              <a:t>​ на северо-востоке – с Хабезским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востоке – с Карачаевским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юге – с республикой Абхазией.</a:t>
            </a:r>
          </a:p>
        </p:txBody>
      </p:sp>
      <p:sp>
        <p:nvSpPr>
          <p:cNvPr id="21" name="Прямоугольник 10"/>
          <p:cNvSpPr>
            <a:spLocks noChangeArrowheads="1"/>
          </p:cNvSpPr>
          <p:nvPr/>
        </p:nvSpPr>
        <p:spPr bwMode="auto">
          <a:xfrm>
            <a:off x="334401" y="1347363"/>
            <a:ext cx="2153079" cy="523220"/>
          </a:xfrm>
          <a:prstGeom prst="rect">
            <a:avLst/>
          </a:prstGeom>
          <a:noFill/>
          <a:ln w="9525">
            <a:noFill/>
            <a:miter lim="800000"/>
            <a:headEnd/>
            <a:tailEnd/>
          </a:ln>
        </p:spPr>
        <p:txBody>
          <a:bodyPr wrap="square">
            <a:spAutoFit/>
          </a:bodyPr>
          <a:lstStyle/>
          <a:p>
            <a:pPr algn="ctr"/>
            <a:r>
              <a:rPr lang="ru-RU" sz="1400" dirty="0">
                <a:latin typeface="Arial" pitchFamily="34" charset="0"/>
                <a:cs typeface="Arial" pitchFamily="34" charset="0"/>
              </a:rPr>
              <a:t>Районный центр –</a:t>
            </a:r>
          </a:p>
          <a:p>
            <a:pPr algn="ctr"/>
            <a:r>
              <a:rPr lang="ru-RU" sz="1400" dirty="0">
                <a:latin typeface="Arial" pitchFamily="34" charset="0"/>
                <a:cs typeface="Arial" pitchFamily="34" charset="0"/>
              </a:rPr>
              <a:t>станица Зеленчукская </a:t>
            </a:r>
          </a:p>
        </p:txBody>
      </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897" y="4838751"/>
            <a:ext cx="2806456" cy="183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07208324"/>
              </p:ext>
            </p:extLst>
          </p:nvPr>
        </p:nvGraphicFramePr>
        <p:xfrm>
          <a:off x="179512" y="116632"/>
          <a:ext cx="8856984" cy="6585217"/>
        </p:xfrm>
        <a:graphic>
          <a:graphicData uri="http://schemas.openxmlformats.org/drawingml/2006/table">
            <a:tbl>
              <a:tblPr firstRow="1" bandRow="1">
                <a:tableStyleId>{16D9F66E-5EB9-4882-86FB-DCBF35E3C3E4}</a:tableStyleId>
              </a:tblPr>
              <a:tblGrid>
                <a:gridCol w="7848872">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155834">
                <a:tc>
                  <a:txBody>
                    <a:bodyPr/>
                    <a:lstStyle/>
                    <a:p>
                      <a:pPr>
                        <a:lnSpc>
                          <a:spcPct val="115000"/>
                        </a:lnSpc>
                        <a:spcAft>
                          <a:spcPts val="1000"/>
                        </a:spcAft>
                      </a:pPr>
                      <a:r>
                        <a:rPr lang="ru-RU" sz="1200" b="0" dirty="0">
                          <a:effectLst/>
                          <a:latin typeface="Times New Roman"/>
                          <a:ea typeface="Calibri"/>
                          <a:cs typeface="Times New Roman"/>
                        </a:rPr>
                        <a:t>Муниципальная программа «Профилактика употребления наркотических средств, психотропных веществ и их прекурсоров подростками и молодежью в Зеленчукском муниципальном районе»</a:t>
                      </a:r>
                      <a:endParaRPr lang="ru-RU" sz="1100" b="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19</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0"/>
                  </a:ext>
                </a:extLst>
              </a:tr>
              <a:tr h="34822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«Патриотическое и гражданское воспитание несовершеннолетних и молодежи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210</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extLst>
                  <a:ext uri="{0D108BD9-81ED-4DB2-BD59-A6C34878D82A}">
                    <a16:rowId xmlns="" xmlns:a16="http://schemas.microsoft.com/office/drawing/2014/main" val="10003"/>
                  </a:ext>
                </a:extLst>
              </a:tr>
              <a:tr h="34822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«Профилактика терроризма и экстремизма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100</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1"/>
                  </a:ext>
                </a:extLst>
              </a:tr>
              <a:tr h="360040">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«Противодействие коррупции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20</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2"/>
                  </a:ext>
                </a:extLst>
              </a:tr>
              <a:tr h="477443">
                <a:tc>
                  <a:txBody>
                    <a:bodyPr/>
                    <a:lstStyle/>
                    <a:p>
                      <a:pPr>
                        <a:lnSpc>
                          <a:spcPct val="115000"/>
                        </a:lnSpc>
                        <a:spcAft>
                          <a:spcPts val="1000"/>
                        </a:spcAft>
                      </a:pP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Муниципальная программа «Обеспечение жильем молодых семей в </a:t>
                      </a:r>
                      <a:r>
                        <a:rPr kumimoji="0" lang="ru-RU" sz="1200" b="0" i="0" u="none" strike="noStrike" kern="1200" cap="none" spc="0" normalizeH="0" baseline="0" noProof="0" dirty="0" err="1">
                          <a:ln>
                            <a:noFill/>
                          </a:ln>
                          <a:solidFill>
                            <a:prstClr val="black"/>
                          </a:solidFill>
                          <a:effectLst/>
                          <a:uLnTx/>
                          <a:uFillTx/>
                          <a:latin typeface="Times New Roman"/>
                          <a:ea typeface="Calibri"/>
                          <a:cs typeface="Times New Roman"/>
                        </a:rPr>
                        <a:t>Зеленчукском</a:t>
                      </a: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Calibri"/>
                          <a:cs typeface="Times New Roman" panose="02020603050405020304" pitchFamily="18" charset="0"/>
                        </a:rPr>
                        <a:t>488,9</a:t>
                      </a:r>
                    </a:p>
                  </a:txBody>
                  <a:tcPr marL="47625" marR="47625" marT="47625" marB="47625"/>
                </a:tc>
                <a:extLst>
                  <a:ext uri="{0D108BD9-81ED-4DB2-BD59-A6C34878D82A}">
                    <a16:rowId xmlns="" xmlns:a16="http://schemas.microsoft.com/office/drawing/2014/main" val="10012"/>
                  </a:ext>
                </a:extLst>
              </a:tr>
              <a:tr h="477443">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«Содействие занятости несовершеннолетних граждан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55</a:t>
                      </a:r>
                      <a:endParaRPr lang="ru-RU" sz="1100" b="1" dirty="0">
                        <a:effectLst/>
                        <a:latin typeface="Calibri"/>
                        <a:ea typeface="Calibri"/>
                        <a:cs typeface="Times New Roman"/>
                      </a:endParaRPr>
                    </a:p>
                    <a:p>
                      <a:pPr algn="ctr">
                        <a:lnSpc>
                          <a:spcPct val="115000"/>
                        </a:lnSpc>
                        <a:spcAft>
                          <a:spcPts val="0"/>
                        </a:spcAft>
                      </a:pPr>
                      <a:r>
                        <a:rPr lang="ru-RU" sz="1100" b="1" dirty="0">
                          <a:effectLst/>
                          <a:latin typeface="Times New Roman"/>
                          <a:ea typeface="Times New Roman"/>
                          <a:cs typeface="Times New Roman"/>
                        </a:rPr>
                        <a:t> </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4"/>
                  </a:ext>
                </a:extLst>
              </a:tr>
              <a:tr h="40841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физической культуры и спорта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175</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5"/>
                  </a:ext>
                </a:extLst>
              </a:tr>
              <a:tr h="234603">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«Доступная среда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Calibri"/>
                          <a:cs typeface="Times New Roman"/>
                        </a:rPr>
                        <a:t>200</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6"/>
                  </a:ext>
                </a:extLst>
              </a:tr>
              <a:tr h="497930">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и становление Зеленчукского  районного общества Баталпашинского казачьего отдела Кубанского казачьего войска»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 </a:t>
                      </a:r>
                      <a:endParaRPr lang="ru-RU" sz="1100" b="1" dirty="0">
                        <a:effectLst/>
                        <a:latin typeface="Calibri"/>
                        <a:ea typeface="Calibri"/>
                        <a:cs typeface="Times New Roman"/>
                      </a:endParaRPr>
                    </a:p>
                    <a:p>
                      <a:pPr algn="ctr">
                        <a:lnSpc>
                          <a:spcPct val="115000"/>
                        </a:lnSpc>
                        <a:spcAft>
                          <a:spcPts val="0"/>
                        </a:spcAft>
                      </a:pPr>
                      <a:r>
                        <a:rPr lang="ru-RU" sz="1100" b="1" dirty="0">
                          <a:effectLst/>
                          <a:latin typeface="Times New Roman"/>
                          <a:ea typeface="Times New Roman"/>
                          <a:cs typeface="Times New Roman"/>
                        </a:rPr>
                        <a:t>250</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7"/>
                  </a:ext>
                </a:extLst>
              </a:tr>
              <a:tr h="24686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«Сохранение</a:t>
                      </a:r>
                      <a:r>
                        <a:rPr lang="ru-RU" sz="1200" baseline="0" dirty="0">
                          <a:effectLst/>
                          <a:latin typeface="Times New Roman"/>
                          <a:ea typeface="Calibri"/>
                          <a:cs typeface="Times New Roman"/>
                        </a:rPr>
                        <a:t> и р</a:t>
                      </a:r>
                      <a:r>
                        <a:rPr lang="ru-RU" sz="1200" dirty="0">
                          <a:effectLst/>
                          <a:latin typeface="Times New Roman"/>
                          <a:ea typeface="Calibri"/>
                          <a:cs typeface="Times New Roman"/>
                        </a:rPr>
                        <a:t>азвитие культуры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59766,8</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8"/>
                  </a:ext>
                </a:extLst>
              </a:tr>
              <a:tr h="23385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«Молодежная политика Зеленчукского</a:t>
                      </a:r>
                      <a:r>
                        <a:rPr lang="ru-RU" sz="1200" baseline="0" dirty="0">
                          <a:effectLst/>
                          <a:latin typeface="Times New Roman"/>
                          <a:ea typeface="Calibri"/>
                          <a:cs typeface="Times New Roman"/>
                        </a:rPr>
                        <a:t> </a:t>
                      </a:r>
                      <a:r>
                        <a:rPr lang="ru-RU" sz="1200" dirty="0">
                          <a:effectLst/>
                          <a:latin typeface="Times New Roman"/>
                          <a:ea typeface="Calibri"/>
                          <a:cs typeface="Times New Roman"/>
                        </a:rPr>
                        <a:t>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175</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13"/>
                  </a:ext>
                </a:extLst>
              </a:tr>
              <a:tr h="23385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«Формирование законопослушного поведения участников  дорожного движения на территории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20,3</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extLst>
                  <a:ext uri="{0D108BD9-81ED-4DB2-BD59-A6C34878D82A}">
                    <a16:rowId xmlns="" xmlns:a16="http://schemas.microsoft.com/office/drawing/2014/main" val="10014"/>
                  </a:ext>
                </a:extLst>
              </a:tr>
              <a:tr h="23385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«Социальная поддержка пожилых граждан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75</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9"/>
                  </a:ext>
                </a:extLst>
              </a:tr>
              <a:tr h="427830">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«Профилактика безнадзорности и правонарушений несовершеннолетних на территории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17,5</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extLst>
                  <a:ext uri="{0D108BD9-81ED-4DB2-BD59-A6C34878D82A}">
                    <a16:rowId xmlns="" xmlns:a16="http://schemas.microsoft.com/office/drawing/2014/main" val="10010"/>
                  </a:ext>
                </a:extLst>
              </a:tr>
              <a:tr h="49793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a:effectLst/>
                          <a:latin typeface="Times New Roman"/>
                          <a:ea typeface="Calibri"/>
                          <a:cs typeface="Times New Roman"/>
                        </a:rPr>
                        <a:t>Муниципальная программа «Развитие малого и среднего предпринимательства  в </a:t>
                      </a:r>
                      <a:r>
                        <a:rPr lang="ru-RU" sz="1200" dirty="0" err="1">
                          <a:effectLst/>
                          <a:latin typeface="Times New Roman"/>
                          <a:ea typeface="Calibri"/>
                          <a:cs typeface="Times New Roman"/>
                        </a:rPr>
                        <a:t>Зеленчукском</a:t>
                      </a:r>
                      <a:r>
                        <a:rPr lang="ru-RU" sz="1200" dirty="0">
                          <a:effectLst/>
                          <a:latin typeface="Times New Roman"/>
                          <a:ea typeface="Calibri"/>
                          <a:cs typeface="Times New Roman"/>
                        </a:rPr>
                        <a:t> муниципальном районе»</a:t>
                      </a:r>
                      <a:endParaRPr lang="ru-RU" sz="12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Calibri"/>
                          <a:cs typeface="Times New Roman" panose="02020603050405020304" pitchFamily="18" charset="0"/>
                        </a:rPr>
                        <a:t>7,5</a:t>
                      </a:r>
                    </a:p>
                  </a:txBody>
                  <a:tcPr marL="47625" marR="47625" marT="47625" marB="47625"/>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364864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89170195"/>
              </p:ext>
            </p:extLst>
          </p:nvPr>
        </p:nvGraphicFramePr>
        <p:xfrm>
          <a:off x="251520" y="260649"/>
          <a:ext cx="8640960" cy="4176464"/>
        </p:xfrm>
        <a:graphic>
          <a:graphicData uri="http://schemas.openxmlformats.org/drawingml/2006/table">
            <a:tbl>
              <a:tblPr firstRow="1" bandRow="1">
                <a:tableStyleId>{16D9F66E-5EB9-4882-86FB-DCBF35E3C3E4}</a:tableStyleId>
              </a:tblPr>
              <a:tblGrid>
                <a:gridCol w="7488832">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tblGrid>
              <a:tr h="399992">
                <a:tc>
                  <a:txBody>
                    <a:bodyPr/>
                    <a:lstStyle/>
                    <a:p>
                      <a:pPr>
                        <a:lnSpc>
                          <a:spcPct val="115000"/>
                        </a:lnSpc>
                        <a:spcAft>
                          <a:spcPts val="1000"/>
                        </a:spcAft>
                      </a:pPr>
                      <a:r>
                        <a:rPr lang="ru-RU" sz="1200" b="0" dirty="0">
                          <a:effectLst/>
                          <a:latin typeface="Times New Roman"/>
                          <a:ea typeface="Calibri"/>
                          <a:cs typeface="Times New Roman"/>
                        </a:rPr>
                        <a:t>Муниципальная программа «Аппарат администрации Зеленчукского муниципального района»</a:t>
                      </a:r>
                      <a:endParaRPr lang="ru-RU" sz="1100" b="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20989,0</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extLst>
                  <a:ext uri="{0D108BD9-81ED-4DB2-BD59-A6C34878D82A}">
                    <a16:rowId xmlns="" xmlns:a16="http://schemas.microsoft.com/office/drawing/2014/main" val="10000"/>
                  </a:ext>
                </a:extLst>
              </a:tr>
              <a:tr h="67529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многофункционального центра предоставления государственных и муниципальных услуг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a:effectLst/>
                          <a:latin typeface="Times New Roman" panose="02020603050405020304" pitchFamily="18" charset="0"/>
                          <a:ea typeface="Calibri"/>
                          <a:cs typeface="Times New Roman" panose="02020603050405020304" pitchFamily="18" charset="0"/>
                        </a:rPr>
                        <a:t>7535,4</a:t>
                      </a:r>
                    </a:p>
                  </a:txBody>
                  <a:tcPr marL="47625" marR="47625" marT="47625" marB="47625"/>
                </a:tc>
                <a:extLst>
                  <a:ext uri="{0D108BD9-81ED-4DB2-BD59-A6C34878D82A}">
                    <a16:rowId xmlns="" xmlns:a16="http://schemas.microsoft.com/office/drawing/2014/main" val="10001"/>
                  </a:ext>
                </a:extLst>
              </a:tr>
              <a:tr h="67529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«Гармонизация межнациональных отношений и профилактика этнического экстремизма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25</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extLst>
                  <a:ext uri="{0D108BD9-81ED-4DB2-BD59-A6C34878D82A}">
                    <a16:rowId xmlns="" xmlns:a16="http://schemas.microsoft.com/office/drawing/2014/main" val="10003"/>
                  </a:ext>
                </a:extLst>
              </a:tr>
              <a:tr h="67529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a:effectLst/>
                          <a:latin typeface="Times New Roman"/>
                          <a:ea typeface="Calibri"/>
                          <a:cs typeface="Times New Roman"/>
                        </a:rPr>
                        <a:t>Муниципальная программа «Обеспечение первичных мер пожарной безопасности  на территории  </a:t>
                      </a:r>
                      <a:r>
                        <a:rPr lang="ru-RU" sz="1200" dirty="0" err="1">
                          <a:effectLst/>
                          <a:latin typeface="Times New Roman"/>
                          <a:ea typeface="Calibri"/>
                          <a:cs typeface="Times New Roman"/>
                        </a:rPr>
                        <a:t>Зеленчукского</a:t>
                      </a:r>
                      <a:r>
                        <a:rPr lang="ru-RU" sz="1200" dirty="0">
                          <a:effectLst/>
                          <a:latin typeface="Times New Roman"/>
                          <a:ea typeface="Calibri"/>
                          <a:cs typeface="Times New Roman"/>
                        </a:rPr>
                        <a:t> муниципального района»</a:t>
                      </a:r>
                      <a:endParaRPr lang="ru-RU" sz="12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Calibri"/>
                          <a:cs typeface="Times New Roman" panose="02020603050405020304" pitchFamily="18" charset="0"/>
                        </a:rPr>
                        <a:t>125</a:t>
                      </a:r>
                    </a:p>
                  </a:txBody>
                  <a:tcPr marL="47625" marR="47625" marT="47625" marB="47625"/>
                </a:tc>
                <a:extLst>
                  <a:ext uri="{0D108BD9-81ED-4DB2-BD59-A6C34878D82A}">
                    <a16:rowId xmlns="" xmlns:a16="http://schemas.microsoft.com/office/drawing/2014/main" val="10006"/>
                  </a:ext>
                </a:extLst>
              </a:tr>
              <a:tr h="39999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a:effectLst/>
                          <a:latin typeface="Times New Roman"/>
                          <a:ea typeface="Calibri"/>
                          <a:cs typeface="Times New Roman"/>
                        </a:rPr>
                        <a:t>Муниципальная программа «Экология и окружающая среда в Зеленчукском муниципальном районе»</a:t>
                      </a:r>
                      <a:endParaRPr lang="ru-RU" sz="12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Calibri"/>
                          <a:cs typeface="Times New Roman" panose="02020603050405020304" pitchFamily="18" charset="0"/>
                        </a:rPr>
                        <a:t>5567,1</a:t>
                      </a:r>
                    </a:p>
                  </a:txBody>
                  <a:tcPr marL="47625" marR="47625" marT="47625" marB="47625"/>
                </a:tc>
                <a:extLst>
                  <a:ext uri="{0D108BD9-81ED-4DB2-BD59-A6C34878D82A}">
                    <a16:rowId xmlns="" xmlns:a16="http://schemas.microsoft.com/office/drawing/2014/main" val="10007"/>
                  </a:ext>
                </a:extLst>
              </a:tr>
              <a:tr h="675296">
                <a:tc>
                  <a:txBody>
                    <a:bodyPr/>
                    <a:lstStyle/>
                    <a:p>
                      <a:pPr>
                        <a:lnSpc>
                          <a:spcPct val="115000"/>
                        </a:lnSpc>
                        <a:spcAft>
                          <a:spcPts val="1000"/>
                        </a:spcAft>
                      </a:pP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Муниципальная программа «Комплексное развитие сельских территорий </a:t>
                      </a:r>
                      <a:r>
                        <a:rPr kumimoji="0" lang="ru-RU" sz="1200" b="0" i="0" u="none" strike="noStrike" kern="1200" cap="none" spc="0" normalizeH="0" baseline="0" noProof="0" dirty="0" err="1">
                          <a:ln>
                            <a:noFill/>
                          </a:ln>
                          <a:solidFill>
                            <a:prstClr val="black"/>
                          </a:solidFill>
                          <a:effectLst/>
                          <a:uLnTx/>
                          <a:uFillTx/>
                          <a:latin typeface="Times New Roman"/>
                          <a:ea typeface="Calibri"/>
                          <a:cs typeface="Times New Roman"/>
                        </a:rPr>
                        <a:t>Зеленчукского</a:t>
                      </a:r>
                      <a:r>
                        <a:rPr kumimoji="0" lang="ru-RU" sz="1200" b="0" i="0" u="none" strike="noStrike" kern="1200" cap="none" spc="0" normalizeH="0" baseline="0" noProof="0" dirty="0">
                          <a:ln>
                            <a:noFill/>
                          </a:ln>
                          <a:solidFill>
                            <a:prstClr val="black"/>
                          </a:solidFill>
                          <a:effectLst/>
                          <a:uLnTx/>
                          <a:uFillTx/>
                          <a:latin typeface="Times New Roman"/>
                          <a:ea typeface="Calibri"/>
                          <a:cs typeface="Times New Roman"/>
                        </a:rPr>
                        <a:t>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Calibri"/>
                          <a:cs typeface="Times New Roman" panose="02020603050405020304" pitchFamily="18" charset="0"/>
                        </a:rPr>
                        <a:t>224,0</a:t>
                      </a:r>
                    </a:p>
                  </a:txBody>
                  <a:tcPr marL="47625" marR="47625" marT="47625" marB="47625"/>
                </a:tc>
                <a:extLst>
                  <a:ext uri="{0D108BD9-81ED-4DB2-BD59-A6C34878D82A}">
                    <a16:rowId xmlns="" xmlns:a16="http://schemas.microsoft.com/office/drawing/2014/main" val="10010"/>
                  </a:ext>
                </a:extLst>
              </a:tr>
              <a:tr h="67529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«Профилактика преступлений и иных правонарушений на территории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 </a:t>
                      </a:r>
                      <a:endParaRPr lang="ru-RU" sz="1100" b="1" dirty="0">
                        <a:effectLst/>
                        <a:latin typeface="Calibri"/>
                        <a:ea typeface="Calibri"/>
                        <a:cs typeface="Times New Roman"/>
                      </a:endParaRPr>
                    </a:p>
                    <a:p>
                      <a:pPr algn="ctr">
                        <a:lnSpc>
                          <a:spcPct val="115000"/>
                        </a:lnSpc>
                        <a:spcAft>
                          <a:spcPts val="0"/>
                        </a:spcAft>
                      </a:pPr>
                      <a:r>
                        <a:rPr lang="ru-RU" sz="1100" b="1" dirty="0">
                          <a:effectLst/>
                          <a:latin typeface="Times New Roman"/>
                          <a:ea typeface="Times New Roman"/>
                          <a:cs typeface="Times New Roman"/>
                        </a:rPr>
                        <a:t>200,0</a:t>
                      </a:r>
                      <a:endParaRPr lang="ru-RU" sz="1100" b="1" dirty="0">
                        <a:effectLst/>
                        <a:latin typeface="Calibri"/>
                        <a:ea typeface="Calibri"/>
                        <a:cs typeface="Times New Roman"/>
                      </a:endParaRPr>
                    </a:p>
                  </a:txBody>
                  <a:tcPr marL="47625" marR="47625" marT="47625" marB="47625"/>
                </a:tc>
                <a:extLst>
                  <a:ext uri="{0D108BD9-81ED-4DB2-BD59-A6C34878D82A}">
                    <a16:rowId xmlns="" xmlns:a16="http://schemas.microsoft.com/office/drawing/2014/main" val="10008"/>
                  </a:ext>
                </a:extLst>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737" y="4725144"/>
            <a:ext cx="5381625"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20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0" y="189996"/>
            <a:ext cx="2558364" cy="19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483768" y="215062"/>
            <a:ext cx="6552728" cy="9356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a:solidFill>
                  <a:srgbClr val="C00000"/>
                </a:solidFill>
                <a:latin typeface="Times New Roman" pitchFamily="18" charset="0"/>
                <a:cs typeface="Times New Roman" pitchFamily="18" charset="0"/>
              </a:rPr>
              <a:t>Муниципальная программа                                    «Развитие образования в </a:t>
            </a:r>
            <a:r>
              <a:rPr lang="ru-RU" sz="2000" b="1" dirty="0" err="1">
                <a:solidFill>
                  <a:srgbClr val="C00000"/>
                </a:solidFill>
                <a:latin typeface="Times New Roman" pitchFamily="18" charset="0"/>
                <a:cs typeface="Times New Roman" pitchFamily="18" charset="0"/>
              </a:rPr>
              <a:t>Зеленчукском</a:t>
            </a:r>
            <a:r>
              <a:rPr lang="ru-RU" sz="2000" b="1" dirty="0">
                <a:solidFill>
                  <a:srgbClr val="C00000"/>
                </a:solidFill>
                <a:latin typeface="Times New Roman" pitchFamily="18" charset="0"/>
                <a:cs typeface="Times New Roman" pitchFamily="18" charset="0"/>
              </a:rPr>
              <a:t> муниципальном районе »</a:t>
            </a:r>
            <a:br>
              <a:rPr lang="ru-RU" sz="2000" b="1" dirty="0">
                <a:solidFill>
                  <a:srgbClr val="C00000"/>
                </a:solidFill>
                <a:latin typeface="Times New Roman" pitchFamily="18" charset="0"/>
                <a:cs typeface="Times New Roman" pitchFamily="18" charset="0"/>
              </a:rPr>
            </a:br>
            <a:endParaRPr lang="ru-RU" sz="2000" b="1" dirty="0">
              <a:solidFill>
                <a:srgbClr val="C00000"/>
              </a:solidFill>
              <a:latin typeface="Times New Roman" pitchFamily="18" charset="0"/>
              <a:cs typeface="Times New Roman" pitchFamily="18" charset="0"/>
            </a:endParaRPr>
          </a:p>
        </p:txBody>
      </p:sp>
      <p:sp>
        <p:nvSpPr>
          <p:cNvPr id="5" name="Блок-схема: альтернативный процесс 4"/>
          <p:cNvSpPr/>
          <p:nvPr/>
        </p:nvSpPr>
        <p:spPr>
          <a:xfrm>
            <a:off x="4139952" y="1729888"/>
            <a:ext cx="3888432" cy="763008"/>
          </a:xfrm>
          <a:prstGeom prst="flowChartAlternateProcess">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99261,4</a:t>
            </a:r>
            <a:r>
              <a:rPr lang="ru-RU" sz="1400" dirty="0">
                <a:latin typeface="Times New Roman"/>
                <a:ea typeface="Times New Roman"/>
              </a:rPr>
              <a:t> </a:t>
            </a:r>
            <a:r>
              <a:rPr lang="ru-RU" sz="1400" dirty="0">
                <a:latin typeface="Times New Roman" pitchFamily="18" charset="0"/>
                <a:ea typeface="Calibri"/>
                <a:cs typeface="Times New Roman" pitchFamily="18" charset="0"/>
              </a:rPr>
              <a:t>тыс. руб.</a:t>
            </a:r>
          </a:p>
        </p:txBody>
      </p:sp>
      <p:sp>
        <p:nvSpPr>
          <p:cNvPr id="6" name="Блок-схема: альтернативный процесс 5"/>
          <p:cNvSpPr/>
          <p:nvPr/>
        </p:nvSpPr>
        <p:spPr>
          <a:xfrm rot="10800000" flipV="1">
            <a:off x="543745" y="2469350"/>
            <a:ext cx="2376264" cy="455593"/>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b="1" dirty="0">
                <a:cs typeface="Times New Roman" pitchFamily="18" charset="0"/>
              </a:rPr>
              <a:t>        </a:t>
            </a:r>
          </a:p>
          <a:p>
            <a:pPr algn="just"/>
            <a:endParaRPr lang="ru-RU" sz="1600" b="1" dirty="0">
              <a:cs typeface="Times New Roman" pitchFamily="18" charset="0"/>
            </a:endParaRPr>
          </a:p>
          <a:p>
            <a:pPr algn="just"/>
            <a:endParaRPr lang="ru-RU" sz="1600" b="1" dirty="0">
              <a:solidFill>
                <a:srgbClr val="FF0000"/>
              </a:solidFill>
              <a:cs typeface="Times New Roman" pitchFamily="18" charset="0"/>
            </a:endParaRPr>
          </a:p>
          <a:p>
            <a:pPr algn="just"/>
            <a:r>
              <a:rPr lang="ru-RU" sz="1600" b="1" dirty="0">
                <a:solidFill>
                  <a:srgbClr val="FF0000"/>
                </a:solidFill>
                <a:cs typeface="Times New Roman" pitchFamily="18" charset="0"/>
              </a:rPr>
              <a:t>      </a:t>
            </a:r>
          </a:p>
          <a:p>
            <a:pPr algn="just"/>
            <a:r>
              <a:rPr lang="ru-RU" sz="1600" b="1" dirty="0">
                <a:solidFill>
                  <a:srgbClr val="7030A0"/>
                </a:solidFill>
                <a:effectLst>
                  <a:outerShdw blurRad="38100" dist="38100" dir="2700000" algn="tl">
                    <a:srgbClr val="000000">
                      <a:alpha val="43137"/>
                    </a:srgbClr>
                  </a:outerShdw>
                </a:effectLst>
                <a:ea typeface="Calibri"/>
                <a:cs typeface="Times New Roman" pitchFamily="18" charset="0"/>
              </a:rPr>
              <a:t>     </a:t>
            </a:r>
          </a:p>
          <a:p>
            <a:pPr algn="ctr"/>
            <a:endParaRPr lang="ru-RU" sz="1600" b="1" dirty="0">
              <a:solidFill>
                <a:srgbClr val="7030A0"/>
              </a:solidFill>
              <a:effectLst>
                <a:outerShdw blurRad="38100" dist="38100" dir="2700000" algn="tl">
                  <a:srgbClr val="000000">
                    <a:alpha val="43137"/>
                  </a:srgbClr>
                </a:outerShdw>
              </a:effectLst>
              <a:ea typeface="Calibri"/>
              <a:cs typeface="Times New Roman" pitchFamily="18" charset="0"/>
            </a:endParaRPr>
          </a:p>
          <a:p>
            <a:pPr algn="ctr"/>
            <a:r>
              <a:rPr lang="ru-RU" sz="2400" b="1" dirty="0">
                <a:solidFill>
                  <a:schemeClr val="bg1"/>
                </a:solidFill>
                <a:latin typeface="Times New Roman" pitchFamily="18" charset="0"/>
                <a:ea typeface="Calibri"/>
                <a:cs typeface="Times New Roman" pitchFamily="18" charset="0"/>
              </a:rPr>
              <a:t>Мероприятия</a:t>
            </a:r>
          </a:p>
          <a:p>
            <a:pPr algn="just"/>
            <a:endParaRPr lang="ru-RU" sz="2400" b="1" dirty="0">
              <a:ea typeface="Calibri"/>
            </a:endParaRPr>
          </a:p>
          <a:p>
            <a:pPr algn="just"/>
            <a:endParaRPr lang="ru-RU" sz="1600" b="1" dirty="0">
              <a:ea typeface="Calibri"/>
            </a:endParaRPr>
          </a:p>
          <a:p>
            <a:pPr algn="just"/>
            <a:endParaRPr lang="ru-RU" sz="1600" b="1" dirty="0">
              <a:ea typeface="Calibri"/>
            </a:endParaRPr>
          </a:p>
          <a:p>
            <a:pPr algn="just"/>
            <a:endParaRPr lang="ru-RU" sz="1600" b="1" dirty="0">
              <a:ea typeface="Calibri"/>
            </a:endParaRPr>
          </a:p>
          <a:p>
            <a:pPr algn="just"/>
            <a:endParaRPr lang="ru-RU" sz="1600" b="1" dirty="0">
              <a:ea typeface="Calibri"/>
            </a:endParaRPr>
          </a:p>
          <a:p>
            <a:pPr algn="just"/>
            <a:endParaRPr lang="ru-RU" sz="1600" b="1" dirty="0">
              <a:ea typeface="Calibri"/>
            </a:endParaRPr>
          </a:p>
        </p:txBody>
      </p:sp>
      <p:sp>
        <p:nvSpPr>
          <p:cNvPr id="7" name="Блок-схема: знак завершения 6"/>
          <p:cNvSpPr/>
          <p:nvPr/>
        </p:nvSpPr>
        <p:spPr>
          <a:xfrm>
            <a:off x="467545" y="3212976"/>
            <a:ext cx="2592287" cy="429004"/>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cs typeface="Times New Roman" pitchFamily="18" charset="0"/>
              </a:rPr>
              <a:t>Одаренные дети</a:t>
            </a:r>
          </a:p>
        </p:txBody>
      </p:sp>
      <p:sp>
        <p:nvSpPr>
          <p:cNvPr id="8" name="Блок-схема: знак завершения 7"/>
          <p:cNvSpPr/>
          <p:nvPr/>
        </p:nvSpPr>
        <p:spPr>
          <a:xfrm>
            <a:off x="395537" y="4221088"/>
            <a:ext cx="2672679" cy="79208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дошкольного образования</a:t>
            </a:r>
            <a:endParaRPr lang="ru-RU" sz="1600" dirty="0">
              <a:latin typeface="Times New Roman" pitchFamily="18" charset="0"/>
              <a:cs typeface="Times New Roman" pitchFamily="18" charset="0"/>
            </a:endParaRPr>
          </a:p>
        </p:txBody>
      </p:sp>
      <p:sp>
        <p:nvSpPr>
          <p:cNvPr id="9" name="Блок-схема: знак завершения 8"/>
          <p:cNvSpPr/>
          <p:nvPr/>
        </p:nvSpPr>
        <p:spPr>
          <a:xfrm>
            <a:off x="395537" y="5661248"/>
            <a:ext cx="2672680" cy="79208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системы отдыха и оздоровления детей </a:t>
            </a:r>
            <a:endParaRPr lang="ru-RU" sz="1600" dirty="0">
              <a:latin typeface="Times New Roman" pitchFamily="18" charset="0"/>
              <a:cs typeface="Times New Roman" pitchFamily="18" charset="0"/>
            </a:endParaRPr>
          </a:p>
        </p:txBody>
      </p:sp>
      <p:sp>
        <p:nvSpPr>
          <p:cNvPr id="12" name="Управляющая кнопка: далее 11">
            <a:hlinkClick r:id="" action="ppaction://hlinkshowjump?jump=nextslide" highlightClick="1"/>
          </p:cNvPr>
          <p:cNvSpPr/>
          <p:nvPr/>
        </p:nvSpPr>
        <p:spPr>
          <a:xfrm>
            <a:off x="3399512" y="5877272"/>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Скругленный прямоугольник 12"/>
          <p:cNvSpPr/>
          <p:nvPr/>
        </p:nvSpPr>
        <p:spPr>
          <a:xfrm>
            <a:off x="4427984" y="2996952"/>
            <a:ext cx="4464496" cy="796654"/>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449580" algn="ctr">
              <a:spcAft>
                <a:spcPts val="0"/>
              </a:spcAft>
            </a:pPr>
            <a:r>
              <a:rPr lang="ru-RU" sz="1100" dirty="0">
                <a:latin typeface="Times New Roman" pitchFamily="18" charset="0"/>
                <a:ea typeface="Calibri"/>
                <a:cs typeface="Times New Roman" pitchFamily="18" charset="0"/>
              </a:rPr>
              <a:t> Реализация мероприятий данной программы направлена </a:t>
            </a:r>
            <a:r>
              <a:rPr lang="ru-RU" sz="1100" dirty="0">
                <a:solidFill>
                  <a:srgbClr val="000000"/>
                </a:solidFill>
                <a:latin typeface="Times New Roman" pitchFamily="18" charset="0"/>
                <a:ea typeface="Times New Roman"/>
                <a:cs typeface="Times New Roman" pitchFamily="18" charset="0"/>
              </a:rPr>
              <a:t>на с</a:t>
            </a:r>
            <a:r>
              <a:rPr lang="ru-RU" sz="1100" dirty="0">
                <a:latin typeface="Times New Roman" pitchFamily="18" charset="0"/>
                <a:ea typeface="Calibri"/>
                <a:cs typeface="Times New Roman" pitchFamily="18" charset="0"/>
              </a:rPr>
              <a:t>овершенствование муниципальной системы выявления и развития детской одаренности и адресной поддержки детей в соответствии с их способностями</a:t>
            </a:r>
            <a:r>
              <a:rPr lang="ru-RU" sz="1100" dirty="0">
                <a:ea typeface="Calibri"/>
                <a:cs typeface="Times New Roman"/>
              </a:rPr>
              <a:t>. </a:t>
            </a:r>
          </a:p>
        </p:txBody>
      </p:sp>
      <p:sp>
        <p:nvSpPr>
          <p:cNvPr id="14" name="Скругленный прямоугольник 13"/>
          <p:cNvSpPr/>
          <p:nvPr/>
        </p:nvSpPr>
        <p:spPr>
          <a:xfrm>
            <a:off x="4391297" y="3933056"/>
            <a:ext cx="4501183" cy="1376938"/>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a:ea typeface="Calibri"/>
                <a:cs typeface="Times New Roman"/>
              </a:rPr>
              <a:t>  </a:t>
            </a:r>
            <a:r>
              <a:rPr lang="ru-RU" sz="1100" dirty="0">
                <a:latin typeface="Times New Roman" pitchFamily="18" charset="0"/>
                <a:ea typeface="Calibri"/>
                <a:cs typeface="Times New Roman" pitchFamily="18" charset="0"/>
              </a:rPr>
              <a:t>В рамках данных мероприятий предусмотрено приобретение продуктов питания для дошкольных образовательных учреждений, оборудования, расходы на содержание зданий, оплату коммунальных услуг. Реализация мероприятий программы направлена на создание условий для содержания детей в муниципальных образовательных учреждениях, обеспечивающих общедоступное, качественное и бесплатное дошкольное образование</a:t>
            </a:r>
            <a:r>
              <a:rPr lang="ru-RU" sz="1100" dirty="0">
                <a:ea typeface="Calibri"/>
                <a:cs typeface="Times New Roman"/>
              </a:rPr>
              <a:t>.</a:t>
            </a:r>
          </a:p>
        </p:txBody>
      </p:sp>
      <p:sp>
        <p:nvSpPr>
          <p:cNvPr id="15" name="Скругленный прямоугольник 14"/>
          <p:cNvSpPr/>
          <p:nvPr/>
        </p:nvSpPr>
        <p:spPr>
          <a:xfrm>
            <a:off x="4355976" y="5445224"/>
            <a:ext cx="4553247" cy="122413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a:latin typeface="Times New Roman" pitchFamily="18" charset="0"/>
                <a:ea typeface="Calibri"/>
                <a:cs typeface="Times New Roman" pitchFamily="18" charset="0"/>
              </a:rPr>
              <a:t>  Реализация данных мероприятий направлена на использование всех возможностей для укрепления здоровья детей, снижение уровня их заболеваемости, наполнением каникулярного времени содержательной деятельностью, направленной на развитие интеллектуальных, творческих способностей детей, их социальную адаптацию, охватить организованными летними формами отдыха и оздоровления как можно больше детей района</a:t>
            </a:r>
            <a:r>
              <a:rPr lang="ru-RU" sz="1100" dirty="0">
                <a:ea typeface="Calibri"/>
                <a:cs typeface="Times New Roman"/>
              </a:rPr>
              <a:t>.</a:t>
            </a:r>
          </a:p>
        </p:txBody>
      </p:sp>
      <p:sp>
        <p:nvSpPr>
          <p:cNvPr id="17" name="Управляющая кнопка: далее 16">
            <a:hlinkClick r:id="" action="ppaction://hlinkshowjump?jump=nextslide" highlightClick="1"/>
          </p:cNvPr>
          <p:cNvSpPr/>
          <p:nvPr/>
        </p:nvSpPr>
        <p:spPr>
          <a:xfrm>
            <a:off x="3327504" y="3284984"/>
            <a:ext cx="884456" cy="284988"/>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Управляющая кнопка: далее 17">
            <a:hlinkClick r:id="" action="ppaction://hlinkshowjump?jump=nextslide" highlightClick="1"/>
          </p:cNvPr>
          <p:cNvSpPr/>
          <p:nvPr/>
        </p:nvSpPr>
        <p:spPr>
          <a:xfrm>
            <a:off x="3399512" y="4509120"/>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41754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знак завершения 3"/>
          <p:cNvSpPr/>
          <p:nvPr/>
        </p:nvSpPr>
        <p:spPr>
          <a:xfrm>
            <a:off x="406807" y="710698"/>
            <a:ext cx="2713869" cy="828092"/>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общего образования</a:t>
            </a:r>
            <a:endParaRPr lang="ru-RU" sz="1600" dirty="0">
              <a:latin typeface="Times New Roman" pitchFamily="18" charset="0"/>
              <a:cs typeface="Times New Roman" pitchFamily="18" charset="0"/>
            </a:endParaRPr>
          </a:p>
        </p:txBody>
      </p:sp>
      <p:sp>
        <p:nvSpPr>
          <p:cNvPr id="6" name="Блок-схема: знак завершения 5"/>
          <p:cNvSpPr/>
          <p:nvPr/>
        </p:nvSpPr>
        <p:spPr>
          <a:xfrm>
            <a:off x="395536" y="3140968"/>
            <a:ext cx="2808312" cy="96524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дополнительного образования</a:t>
            </a:r>
            <a:endParaRPr lang="ru-RU" sz="1600" dirty="0">
              <a:latin typeface="Times New Roman" pitchFamily="18" charset="0"/>
              <a:cs typeface="Times New Roman" pitchFamily="18" charset="0"/>
            </a:endParaRPr>
          </a:p>
        </p:txBody>
      </p:sp>
      <p:sp>
        <p:nvSpPr>
          <p:cNvPr id="8" name="Блок-схема: знак завершения 7"/>
          <p:cNvSpPr/>
          <p:nvPr/>
        </p:nvSpPr>
        <p:spPr>
          <a:xfrm>
            <a:off x="395536" y="5445224"/>
            <a:ext cx="2808312" cy="864096"/>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Комплексная безопасность образовательных учреждений</a:t>
            </a:r>
            <a:endParaRPr lang="ru-RU" sz="1600" dirty="0">
              <a:latin typeface="Times New Roman" pitchFamily="18" charset="0"/>
              <a:cs typeface="Times New Roman" pitchFamily="18" charset="0"/>
            </a:endParaRPr>
          </a:p>
        </p:txBody>
      </p:sp>
      <p:sp>
        <p:nvSpPr>
          <p:cNvPr id="12" name="Скругленный прямоугольник 11"/>
          <p:cNvSpPr/>
          <p:nvPr/>
        </p:nvSpPr>
        <p:spPr>
          <a:xfrm>
            <a:off x="4283968" y="260648"/>
            <a:ext cx="4530421" cy="2160240"/>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a:latin typeface="Times New Roman" pitchFamily="18" charset="0"/>
                <a:ea typeface="Calibri"/>
                <a:cs typeface="Times New Roman" pitchFamily="18" charset="0"/>
              </a:rPr>
              <a:t> В рамках данных мероприятий предусмотрены расходы на обеспечение условий безопасного пребывания детей в образовательном учреждении, содержание зданий в соответствии с нормативами СанПИН, пожарной безопасности и травмобезопасности, оплату коммунальных услуг, услуг связи, содержание школьных автобусов общеобразовательных учреждений, уплату налогов. Расходы 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a:t>
            </a:r>
            <a:r>
              <a:rPr lang="ru-RU" sz="1100" dirty="0">
                <a:ea typeface="Calibri"/>
                <a:cs typeface="Times New Roman"/>
              </a:rPr>
              <a:t>.</a:t>
            </a:r>
          </a:p>
        </p:txBody>
      </p:sp>
      <p:sp>
        <p:nvSpPr>
          <p:cNvPr id="13" name="Скругленный прямоугольник 12"/>
          <p:cNvSpPr/>
          <p:nvPr/>
        </p:nvSpPr>
        <p:spPr>
          <a:xfrm>
            <a:off x="4355976" y="2564904"/>
            <a:ext cx="4530421" cy="194421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a:latin typeface="Times New Roman" pitchFamily="18" charset="0"/>
                <a:ea typeface="Calibri"/>
                <a:cs typeface="Times New Roman" pitchFamily="18" charset="0"/>
              </a:rPr>
              <a:t> Мероприятия данной программы направлены на улучшение материально-технической базы учреждений дополнительного образования детей, создания условий для реализации эффективного и рационального учебно-воспитательного процесса в учреждениях дополнительного образования детей.  Дополнительное 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a:t>
            </a:r>
          </a:p>
        </p:txBody>
      </p:sp>
      <p:sp>
        <p:nvSpPr>
          <p:cNvPr id="14" name="Скругленный прямоугольник 13"/>
          <p:cNvSpPr/>
          <p:nvPr/>
        </p:nvSpPr>
        <p:spPr>
          <a:xfrm>
            <a:off x="4427984" y="4941168"/>
            <a:ext cx="4464496" cy="158417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a:latin typeface="Times New Roman" pitchFamily="18" charset="0"/>
                <a:ea typeface="Calibri"/>
                <a:cs typeface="Times New Roman" pitchFamily="18" charset="0"/>
              </a:rPr>
              <a:t>  Мероприятия программы направлены на сохранение жизни и здоровья обучающихся, воспитанников и работников, а также материальных ценностей образовательного учреждения  </a:t>
            </a:r>
            <a:endParaRPr lang="ru-RU" sz="1100" dirty="0">
              <a:latin typeface="Times New Roman" pitchFamily="18" charset="0"/>
              <a:cs typeface="Times New Roman" pitchFamily="18" charset="0"/>
            </a:endParaRPr>
          </a:p>
        </p:txBody>
      </p:sp>
      <p:sp>
        <p:nvSpPr>
          <p:cNvPr id="15" name="Управляющая кнопка: далее 14">
            <a:hlinkClick r:id="" action="ppaction://hlinkshowjump?jump=nextslide" highlightClick="1"/>
          </p:cNvPr>
          <p:cNvSpPr/>
          <p:nvPr/>
        </p:nvSpPr>
        <p:spPr>
          <a:xfrm>
            <a:off x="3347864" y="3429000"/>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Управляющая кнопка: далее 15">
            <a:hlinkClick r:id="" action="ppaction://hlinkshowjump?jump=nextslide" highlightClick="1"/>
          </p:cNvPr>
          <p:cNvSpPr/>
          <p:nvPr/>
        </p:nvSpPr>
        <p:spPr>
          <a:xfrm>
            <a:off x="3419872" y="5733256"/>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Управляющая кнопка: далее 16">
            <a:hlinkClick r:id="" action="ppaction://hlinkshowjump?jump=nextslide" highlightClick="1"/>
          </p:cNvPr>
          <p:cNvSpPr/>
          <p:nvPr/>
        </p:nvSpPr>
        <p:spPr>
          <a:xfrm>
            <a:off x="3275856" y="1124744"/>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28" y="4156673"/>
            <a:ext cx="3564681" cy="113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13" y="1664804"/>
            <a:ext cx="3494329" cy="133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52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1115616" y="1340768"/>
            <a:ext cx="7124692" cy="3744416"/>
          </a:xfrm>
          <a:prstGeom prst="wedgeEllipseCallout">
            <a:avLst>
              <a:gd name="adj1" fmla="val 42279"/>
              <a:gd name="adj2" fmla="val 833"/>
            </a:avLst>
          </a:prstGeom>
          <a:solidFill>
            <a:srgbClr val="CDDDAD"/>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Расходы направлены на реализацию в Зеленчукском муниципальном районе повышения уровня обеспеченности населения учреждениями культуры, создания условий для повышения качества и разнообразия услуг, предоставляемых в сфере культуры. Сохранение и развитие традиционной народной культуры и любительского самодеятельного творчества, увеличение доступности и расширение предложений населению культурных благ и информации в области культуры</a:t>
            </a:r>
            <a:endParaRPr lang="ru-RU" dirty="0"/>
          </a:p>
        </p:txBody>
      </p:sp>
      <p:sp>
        <p:nvSpPr>
          <p:cNvPr id="7" name="Блок-схема: альтернативный процесс 6"/>
          <p:cNvSpPr/>
          <p:nvPr/>
        </p:nvSpPr>
        <p:spPr>
          <a:xfrm>
            <a:off x="2915816" y="5445224"/>
            <a:ext cx="3260948" cy="103258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59766,8 тыс. руб.</a:t>
            </a:r>
          </a:p>
        </p:txBody>
      </p:sp>
      <p:sp>
        <p:nvSpPr>
          <p:cNvPr id="8" name="Прямоугольник 7"/>
          <p:cNvSpPr/>
          <p:nvPr/>
        </p:nvSpPr>
        <p:spPr>
          <a:xfrm>
            <a:off x="2195736" y="201401"/>
            <a:ext cx="6802043" cy="707886"/>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«Сохранение и развитие культуры Зеленчукского муниципального района»</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4901823"/>
            <a:ext cx="2699792" cy="19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030" y="4901823"/>
            <a:ext cx="2654749" cy="19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9" y="87575"/>
            <a:ext cx="2339751" cy="164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20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17" y="2998801"/>
            <a:ext cx="1212097" cy="74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кругленный прямоугольник 2"/>
          <p:cNvSpPr/>
          <p:nvPr/>
        </p:nvSpPr>
        <p:spPr>
          <a:xfrm>
            <a:off x="369729" y="2426508"/>
            <a:ext cx="2914800" cy="720080"/>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b="1" dirty="0">
                <a:latin typeface="Times New Roman" pitchFamily="18" charset="0"/>
                <a:cs typeface="Times New Roman" pitchFamily="18" charset="0"/>
              </a:rPr>
              <a:t>Материальная помощь гражданам, оказавшимся в трудной жизненной ситуации</a:t>
            </a:r>
          </a:p>
        </p:txBody>
      </p:sp>
      <p:sp>
        <p:nvSpPr>
          <p:cNvPr id="4" name="Скругленный прямоугольник 3"/>
          <p:cNvSpPr/>
          <p:nvPr/>
        </p:nvSpPr>
        <p:spPr>
          <a:xfrm>
            <a:off x="194161" y="3515234"/>
            <a:ext cx="3024338" cy="1152128"/>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latin typeface="Times New Roman" pitchFamily="18" charset="0"/>
                <a:cs typeface="Times New Roman" pitchFamily="18" charset="0"/>
              </a:rPr>
              <a:t>Выплата пенсии за выслугу лет лицам, замещавшим муниципальные должности и должности муниципальной службы в администрации Зеленчукского муниципального района.</a:t>
            </a:r>
          </a:p>
        </p:txBody>
      </p:sp>
      <p:sp>
        <p:nvSpPr>
          <p:cNvPr id="5" name="Скругленный прямоугольник 4"/>
          <p:cNvSpPr/>
          <p:nvPr/>
        </p:nvSpPr>
        <p:spPr>
          <a:xfrm>
            <a:off x="222840" y="4897680"/>
            <a:ext cx="3024338" cy="733843"/>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latin typeface="Times New Roman" pitchFamily="18" charset="0"/>
                <a:cs typeface="Times New Roman" pitchFamily="18" charset="0"/>
              </a:rPr>
              <a:t>Проведение тематических и праздничных мероприятий, чествование юбиляров и долгожителей</a:t>
            </a:r>
            <a:r>
              <a:rPr lang="ru-RU" sz="1200" b="1" dirty="0">
                <a:latin typeface="Times New Roman" pitchFamily="18" charset="0"/>
                <a:cs typeface="Times New Roman" pitchFamily="18" charset="0"/>
              </a:rPr>
              <a:t>.</a:t>
            </a:r>
          </a:p>
        </p:txBody>
      </p:sp>
      <p:sp>
        <p:nvSpPr>
          <p:cNvPr id="6" name="Скругленный прямоугольник 5"/>
          <p:cNvSpPr/>
          <p:nvPr/>
        </p:nvSpPr>
        <p:spPr>
          <a:xfrm>
            <a:off x="290585" y="6129300"/>
            <a:ext cx="3024338" cy="576064"/>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a:latin typeface="Times New Roman" pitchFamily="18" charset="0"/>
                <a:cs typeface="Times New Roman" pitchFamily="18" charset="0"/>
              </a:rPr>
              <a:t>Обеспечение условий реализации муниципальной программы</a:t>
            </a:r>
          </a:p>
        </p:txBody>
      </p:sp>
      <p:sp>
        <p:nvSpPr>
          <p:cNvPr id="11" name="Скругленный прямоугольник 10"/>
          <p:cNvSpPr/>
          <p:nvPr/>
        </p:nvSpPr>
        <p:spPr>
          <a:xfrm>
            <a:off x="4427984" y="2204187"/>
            <a:ext cx="4464495" cy="1164722"/>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a:latin typeface="Times New Roman" pitchFamily="18" charset="0"/>
                <a:cs typeface="Times New Roman" pitchFamily="18" charset="0"/>
              </a:rPr>
              <a:t>В проект бюджета включено 62,5 тыс. руб. Расходы предусмотрены на улучшение материального положения малообеспеченных граждан, оказавшихся по независящим от них причинам в трудной жизненной ситуации, повышение степени их социальной защищенности, поддержка активного социального долголетия граждан пожилого возраста и инвалидов. </a:t>
            </a:r>
          </a:p>
        </p:txBody>
      </p:sp>
      <p:sp>
        <p:nvSpPr>
          <p:cNvPr id="12" name="Скругленный прямоугольник 11"/>
          <p:cNvSpPr/>
          <p:nvPr/>
        </p:nvSpPr>
        <p:spPr>
          <a:xfrm>
            <a:off x="4459275" y="3628733"/>
            <a:ext cx="4464495" cy="922962"/>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a:latin typeface="Times New Roman" pitchFamily="18" charset="0"/>
                <a:cs typeface="Times New Roman" pitchFamily="18" charset="0"/>
              </a:rPr>
              <a:t>В проект бюджета включено 6855,9 тыс. руб. Расходы предусмотрены на выплату пенсии за выслугу лет лицам, замещавшим муниципальные должности и должности муниципальной службы в администрации Зеленчукского  муниципального района. </a:t>
            </a:r>
          </a:p>
        </p:txBody>
      </p:sp>
      <p:sp>
        <p:nvSpPr>
          <p:cNvPr id="13" name="Скругленный прямоугольник 12"/>
          <p:cNvSpPr/>
          <p:nvPr/>
        </p:nvSpPr>
        <p:spPr>
          <a:xfrm>
            <a:off x="4438714" y="4674303"/>
            <a:ext cx="4464496" cy="957220"/>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a:latin typeface="Times New Roman" pitchFamily="18" charset="0"/>
                <a:cs typeface="Times New Roman" pitchFamily="18" charset="0"/>
              </a:rPr>
              <a:t>В проект бюджета включено 85,0 тыс. руб. Расходы направлены на проведение и организацию мероприятий, направленных на социальную реабилитацию ветеранов Великой Отечественной войны, вдов, ветеранов боевых действий, пожилых граждан, инвалидов, реабилитированных, детей-инвалидов, семей с детьми</a:t>
            </a:r>
            <a:r>
              <a:rPr lang="ru-RU" sz="1100" dirty="0">
                <a:latin typeface="Times New Roman" pitchFamily="18" charset="0"/>
                <a:cs typeface="Times New Roman" pitchFamily="18" charset="0"/>
              </a:rPr>
              <a:t>. </a:t>
            </a:r>
          </a:p>
        </p:txBody>
      </p:sp>
      <p:sp>
        <p:nvSpPr>
          <p:cNvPr id="14" name="Скругленный прямоугольник 13"/>
          <p:cNvSpPr/>
          <p:nvPr/>
        </p:nvSpPr>
        <p:spPr>
          <a:xfrm>
            <a:off x="4438713" y="5762517"/>
            <a:ext cx="4464497" cy="1008112"/>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a:latin typeface="Times New Roman" pitchFamily="18" charset="0"/>
                <a:cs typeface="Times New Roman" pitchFamily="18" charset="0"/>
              </a:rPr>
              <a:t>В проект бюджета включено 12100,8 тыс. руб. Расходы направлены на обеспечение эффективного управления  муниципальной целевой программой, повышение качества оказания муниципальных услуг и исполнения государственных функций.</a:t>
            </a:r>
            <a:endParaRPr lang="ru-RU" sz="1000" dirty="0">
              <a:solidFill>
                <a:prstClr val="black"/>
              </a:solidFill>
              <a:latin typeface="Times New Roman" pitchFamily="18" charset="0"/>
              <a:ea typeface="Calibri"/>
              <a:cs typeface="Times New Roman" pitchFamily="18" charset="0"/>
            </a:endParaRPr>
          </a:p>
        </p:txBody>
      </p:sp>
      <p:sp>
        <p:nvSpPr>
          <p:cNvPr id="16" name="Управляющая кнопка: далее 15">
            <a:hlinkClick r:id="" action="ppaction://hlinkshowjump?jump=nextslide" highlightClick="1"/>
          </p:cNvPr>
          <p:cNvSpPr/>
          <p:nvPr/>
        </p:nvSpPr>
        <p:spPr>
          <a:xfrm>
            <a:off x="3448132" y="2604325"/>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7" name="Управляющая кнопка: далее 16">
            <a:hlinkClick r:id="" action="ppaction://hlinkshowjump?jump=nextslide" highlightClick="1"/>
          </p:cNvPr>
          <p:cNvSpPr/>
          <p:nvPr/>
        </p:nvSpPr>
        <p:spPr>
          <a:xfrm>
            <a:off x="3403336" y="5120585"/>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8" name="Управляющая кнопка: далее 17">
            <a:hlinkClick r:id="" action="ppaction://hlinkshowjump?jump=nextslide" highlightClick="1"/>
          </p:cNvPr>
          <p:cNvSpPr/>
          <p:nvPr/>
        </p:nvSpPr>
        <p:spPr>
          <a:xfrm>
            <a:off x="3403336" y="3946198"/>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9" name="Управляющая кнопка: далее 18">
            <a:hlinkClick r:id="" action="ppaction://hlinkshowjump?jump=nextslide" highlightClick="1"/>
          </p:cNvPr>
          <p:cNvSpPr/>
          <p:nvPr/>
        </p:nvSpPr>
        <p:spPr>
          <a:xfrm>
            <a:off x="3430222" y="6266573"/>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20" name="Блок-схема: альтернативный процесс 19"/>
          <p:cNvSpPr/>
          <p:nvPr/>
        </p:nvSpPr>
        <p:spPr>
          <a:xfrm rot="10800000" flipV="1">
            <a:off x="755576" y="1842977"/>
            <a:ext cx="2376264" cy="455593"/>
          </a:xfrm>
          <a:prstGeom prst="flowChartAlternateProcess">
            <a:avLst/>
          </a:prstGeom>
          <a:solidFill>
            <a:srgbClr val="CDDDAD"/>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b="1" dirty="0">
                <a:cs typeface="Times New Roman" pitchFamily="18" charset="0"/>
              </a:rPr>
              <a:t>        </a:t>
            </a:r>
          </a:p>
          <a:p>
            <a:pPr algn="just"/>
            <a:endParaRPr lang="ru-RU" sz="1600" b="1" dirty="0">
              <a:cs typeface="Times New Roman" pitchFamily="18" charset="0"/>
            </a:endParaRPr>
          </a:p>
          <a:p>
            <a:pPr algn="just"/>
            <a:endParaRPr lang="ru-RU" sz="1600" b="1" dirty="0">
              <a:solidFill>
                <a:srgbClr val="FF0000"/>
              </a:solidFill>
              <a:cs typeface="Times New Roman" pitchFamily="18" charset="0"/>
            </a:endParaRPr>
          </a:p>
          <a:p>
            <a:pPr algn="just"/>
            <a:r>
              <a:rPr lang="ru-RU" sz="1600" b="1" dirty="0">
                <a:solidFill>
                  <a:srgbClr val="FF0000"/>
                </a:solidFill>
                <a:cs typeface="Times New Roman" pitchFamily="18" charset="0"/>
              </a:rPr>
              <a:t>      </a:t>
            </a:r>
          </a:p>
          <a:p>
            <a:pPr algn="just"/>
            <a:r>
              <a:rPr lang="ru-RU" sz="1600" b="1" dirty="0">
                <a:solidFill>
                  <a:srgbClr val="7030A0"/>
                </a:solidFill>
                <a:effectLst>
                  <a:outerShdw blurRad="38100" dist="38100" dir="2700000" algn="tl">
                    <a:srgbClr val="000000">
                      <a:alpha val="43137"/>
                    </a:srgbClr>
                  </a:outerShdw>
                </a:effectLst>
                <a:ea typeface="Calibri"/>
                <a:cs typeface="Times New Roman" pitchFamily="18" charset="0"/>
              </a:rPr>
              <a:t>     </a:t>
            </a:r>
          </a:p>
          <a:p>
            <a:pPr algn="ctr"/>
            <a:endParaRPr lang="ru-RU" sz="1600" b="1" dirty="0">
              <a:solidFill>
                <a:srgbClr val="7030A0"/>
              </a:solidFill>
              <a:effectLst>
                <a:outerShdw blurRad="38100" dist="38100" dir="2700000" algn="tl">
                  <a:srgbClr val="000000">
                    <a:alpha val="43137"/>
                  </a:srgbClr>
                </a:outerShdw>
              </a:effectLst>
              <a:ea typeface="Calibri"/>
              <a:cs typeface="Times New Roman" pitchFamily="18" charset="0"/>
            </a:endParaRPr>
          </a:p>
          <a:p>
            <a:pPr algn="ctr"/>
            <a:r>
              <a:rPr lang="ru-RU" sz="2400" b="1" dirty="0">
                <a:solidFill>
                  <a:srgbClr val="7030A0"/>
                </a:solidFill>
                <a:latin typeface="Times New Roman" pitchFamily="18" charset="0"/>
                <a:ea typeface="Calibri"/>
                <a:cs typeface="Times New Roman" pitchFamily="18" charset="0"/>
              </a:rPr>
              <a:t>Подпрограммы</a:t>
            </a:r>
          </a:p>
          <a:p>
            <a:pPr algn="just"/>
            <a:endParaRPr lang="ru-RU" sz="2400" b="1" dirty="0">
              <a:ea typeface="Calibri"/>
            </a:endParaRPr>
          </a:p>
          <a:p>
            <a:pPr algn="just"/>
            <a:endParaRPr lang="ru-RU" sz="1600" b="1" dirty="0">
              <a:ea typeface="Calibri"/>
            </a:endParaRPr>
          </a:p>
          <a:p>
            <a:pPr algn="just"/>
            <a:endParaRPr lang="ru-RU" sz="1600" b="1" dirty="0">
              <a:ea typeface="Calibri"/>
            </a:endParaRPr>
          </a:p>
          <a:p>
            <a:pPr algn="just"/>
            <a:endParaRPr lang="ru-RU" sz="1600" b="1" dirty="0">
              <a:ea typeface="Calibri"/>
            </a:endParaRPr>
          </a:p>
          <a:p>
            <a:pPr algn="just"/>
            <a:endParaRPr lang="ru-RU" sz="1600" b="1" dirty="0">
              <a:ea typeface="Calibri"/>
            </a:endParaRPr>
          </a:p>
          <a:p>
            <a:pPr algn="just"/>
            <a:endParaRPr lang="ru-RU" sz="1600" b="1" dirty="0">
              <a:ea typeface="Calibri"/>
            </a:endParaRPr>
          </a:p>
        </p:txBody>
      </p:sp>
      <p:sp>
        <p:nvSpPr>
          <p:cNvPr id="15" name="Скругленный прямоугольник 14"/>
          <p:cNvSpPr/>
          <p:nvPr/>
        </p:nvSpPr>
        <p:spPr>
          <a:xfrm>
            <a:off x="4571999" y="116632"/>
            <a:ext cx="4536693" cy="1954142"/>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ru-RU" sz="105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19104,2</a:t>
            </a:r>
            <a:r>
              <a:rPr lang="ru-RU" sz="1050" dirty="0">
                <a:latin typeface="Times New Roman"/>
                <a:ea typeface="Times New Roman"/>
              </a:rPr>
              <a:t>  </a:t>
            </a:r>
            <a:r>
              <a:rPr lang="ru-RU" sz="1050" dirty="0">
                <a:solidFill>
                  <a:prstClr val="black"/>
                </a:solidFill>
                <a:latin typeface="Times New Roman" pitchFamily="18" charset="0"/>
                <a:ea typeface="Calibri"/>
                <a:cs typeface="Times New Roman" pitchFamily="18" charset="0"/>
              </a:rPr>
              <a:t>тыс. руб</a:t>
            </a:r>
            <a:endParaRPr lang="ru-RU" sz="1050" dirty="0">
              <a:latin typeface="Times New Roman" pitchFamily="18" charset="0"/>
              <a:cs typeface="Times New Roman" pitchFamily="18" charset="0"/>
            </a:endParaRPr>
          </a:p>
          <a:p>
            <a:pPr algn="ctr"/>
            <a:r>
              <a:rPr lang="ru-RU" sz="1050" dirty="0">
                <a:latin typeface="Times New Roman" pitchFamily="18" charset="0"/>
                <a:cs typeface="Times New Roman" pitchFamily="18" charset="0"/>
              </a:rPr>
              <a:t>Расходы направлены на реализацию в Зеленчукском  муниципальном районе социальной поддержки граждан пожилого возраста, инвалидов и семей с детьми, находящихся в трудной жизненной ситуации, создание условий для повышения качества жизни, оказание мер социальной поддержки пожилым гражданам, инвалидам и семьям с детьми, укрепление взаимодействия государственных, муниципальных и иных систем и служб, призванных способствовать разрешению социальных проблем пожилых граждан, инвалидов и семей с детьми</a:t>
            </a:r>
            <a:r>
              <a:rPr lang="ru-RU" sz="1200" dirty="0">
                <a:latin typeface="Times New Roman" pitchFamily="18" charset="0"/>
                <a:cs typeface="Times New Roman" pitchFamily="18" charset="0"/>
              </a:rPr>
              <a:t>.     </a:t>
            </a:r>
            <a:endParaRPr lang="ru-RU" sz="1200" dirty="0"/>
          </a:p>
        </p:txBody>
      </p:sp>
      <p:sp>
        <p:nvSpPr>
          <p:cNvPr id="2" name="Прямоугольник 1"/>
          <p:cNvSpPr/>
          <p:nvPr/>
        </p:nvSpPr>
        <p:spPr>
          <a:xfrm>
            <a:off x="11832" y="116632"/>
            <a:ext cx="4203952" cy="1569660"/>
          </a:xfrm>
          <a:prstGeom prst="rect">
            <a:avLst/>
          </a:prstGeom>
          <a:solidFill>
            <a:schemeClr val="accent6">
              <a:lumMod val="20000"/>
              <a:lumOff val="80000"/>
            </a:schemeClr>
          </a:solidFill>
        </p:spPr>
        <p:txBody>
          <a:bodyPr wrap="square">
            <a:spAutoFit/>
          </a:bodyPr>
          <a:lstStyle/>
          <a:p>
            <a:r>
              <a:rPr lang="ru-RU" sz="2400" b="1" dirty="0">
                <a:solidFill>
                  <a:srgbClr val="C00000"/>
                </a:solidFill>
                <a:latin typeface="Times New Roman" pitchFamily="18" charset="0"/>
                <a:cs typeface="Times New Roman" pitchFamily="18" charset="0"/>
              </a:rPr>
              <a:t>Муниципальная программа «Социальная поддержка населения в Зеленчукском муниципальном районе»</a:t>
            </a:r>
            <a:endParaRPr lang="ru-RU"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814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9829" y="3212976"/>
            <a:ext cx="5998355" cy="9703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tabLst>
                <a:tab pos="1314450" algn="l"/>
              </a:tabLst>
            </a:pPr>
            <a:r>
              <a:rPr lang="ru-RU" sz="20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Муниципальная программа </a:t>
            </a:r>
            <a:br>
              <a:rPr lang="ru-RU" sz="20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20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«Доступная среда  Зеленчукском муниципальном районе»</a:t>
            </a:r>
            <a:br>
              <a:rPr lang="ru-RU" sz="20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Efimenko\Local Settings\Temporary Internet Files\Content.IE5\MP46KYWX\dostupnaja_sreda_ZD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97537"/>
            <a:ext cx="2077587" cy="137162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2411760" y="1340768"/>
            <a:ext cx="6402631" cy="1512168"/>
          </a:xfrm>
          <a:prstGeom prst="snip2SameRect">
            <a:avLst/>
          </a:prstGeom>
          <a:solidFill>
            <a:schemeClr val="accent6">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a:latin typeface="Times New Roman" pitchFamily="18" charset="0"/>
                <a:cs typeface="Times New Roman" pitchFamily="18" charset="0"/>
              </a:rPr>
              <a:t>В проект бюджета по данной программе включено 75,0 тыс. руб. </a:t>
            </a:r>
          </a:p>
          <a:p>
            <a:r>
              <a:rPr lang="ru-RU" sz="1400" dirty="0">
                <a:latin typeface="Times New Roman" pitchFamily="18" charset="0"/>
                <a:cs typeface="Times New Roman" pitchFamily="18" charset="0"/>
              </a:rPr>
              <a:t>Расходы направлены на реализацию в Зеленчукском муниципальном районе условий для повышения качества жизни граждан пожилого возраста , предоставление различных мер социальной поддержки, обеспечение доступности культурно-массовых  услуг, внедрение новых форм социального обслуживания , привлечение к участию в культурной жизни района. </a:t>
            </a:r>
          </a:p>
          <a:p>
            <a:r>
              <a:rPr lang="ru-RU" sz="1400" dirty="0">
                <a:latin typeface="Times New Roman" pitchFamily="18" charset="0"/>
                <a:cs typeface="Times New Roman" pitchFamily="18" charset="0"/>
              </a:rPr>
              <a:t>                                                      </a:t>
            </a:r>
          </a:p>
        </p:txBody>
      </p:sp>
      <p:sp>
        <p:nvSpPr>
          <p:cNvPr id="10" name="Прямоугольник 9"/>
          <p:cNvSpPr/>
          <p:nvPr/>
        </p:nvSpPr>
        <p:spPr>
          <a:xfrm>
            <a:off x="2411760" y="240033"/>
            <a:ext cx="6557292" cy="1015663"/>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«Социальная поддержка пожилых граждан в Зеленчукском муниципальном районе»</a:t>
            </a:r>
          </a:p>
        </p:txBody>
      </p:sp>
      <p:sp>
        <p:nvSpPr>
          <p:cNvPr id="12" name="Заголовок 1"/>
          <p:cNvSpPr txBox="1">
            <a:spLocks/>
          </p:cNvSpPr>
          <p:nvPr/>
        </p:nvSpPr>
        <p:spPr>
          <a:xfrm>
            <a:off x="2985257" y="4941168"/>
            <a:ext cx="5983795" cy="1696629"/>
          </a:xfrm>
          <a:prstGeom prst="snip2SameRect">
            <a:avLst/>
          </a:prstGeom>
          <a:solidFill>
            <a:schemeClr val="accent6">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dirty="0">
                <a:latin typeface="Times New Roman" pitchFamily="18" charset="0"/>
                <a:cs typeface="Times New Roman" pitchFamily="18" charset="0"/>
              </a:rPr>
              <a:t>В проект бюджета по данной программе включено 200,0 тыс. руб. </a:t>
            </a:r>
          </a:p>
          <a:p>
            <a:r>
              <a:rPr lang="ru-RU" sz="2400" dirty="0">
                <a:latin typeface="Times New Roman" pitchFamily="18" charset="0"/>
                <a:cs typeface="Times New Roman" pitchFamily="18" charset="0"/>
              </a:rPr>
              <a:t>Расходы направлены  на создание условий для беспрепятственного доступа маломобильных граждан,  на проведение мероприятий по со культурной и спортивной реабилитации маломобильных групп населения таких, как: проведение социально-значимых мероприятий, собраний общественности, проведение районной спартакиады среди инвалидов. Адаптация зданий в целях обеспечения доступности для инвалидов и других маломобильных групп населения. </a:t>
            </a:r>
          </a:p>
          <a:p>
            <a:r>
              <a:rPr lang="ru-RU" sz="1400" dirty="0">
                <a:latin typeface="Times New Roman" pitchFamily="18" charset="0"/>
                <a:cs typeface="Times New Roman" pitchFamily="18" charset="0"/>
              </a:rPr>
              <a:t>                                                      </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40" y="26285"/>
            <a:ext cx="224991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81128"/>
            <a:ext cx="2386797" cy="20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ерфолента 6"/>
          <p:cNvSpPr/>
          <p:nvPr/>
        </p:nvSpPr>
        <p:spPr>
          <a:xfrm>
            <a:off x="3563888" y="2552045"/>
            <a:ext cx="5328592" cy="3469243"/>
          </a:xfrm>
          <a:prstGeom prst="flowChartPunchedTape">
            <a:avLst/>
          </a:prstGeom>
          <a:solidFill>
            <a:schemeClr val="accent2">
              <a:lumMod val="20000"/>
              <a:lumOff val="8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0215" algn="ctr">
              <a:spcAft>
                <a:spcPts val="0"/>
              </a:spcAft>
            </a:pPr>
            <a:r>
              <a:rPr lang="ru-RU" sz="1300" dirty="0">
                <a:latin typeface="Times New Roman" pitchFamily="18" charset="0"/>
                <a:ea typeface="Calibri"/>
                <a:cs typeface="Times New Roman" pitchFamily="18" charset="0"/>
              </a:rPr>
              <a:t> В рамках данной программы предусмотрены мероприятия, повышающие качественный уровень организованного досуга молодежи, а также направленных на гражданско-патриотическое воспитание, профилактику асоциального поведения в молодежной среде; снижение доли молодых граждан, страдающих алкоголизмом, наркоманией, токсикоманией по сравнению с предыдущими годами; увеличение количество детей и подростков, охваченных отдыхом в летний период;  проведение мероприятий для детей и молодежи, направленных на творческое, духовно-нравственное, трудовое и физическое развитие.</a:t>
            </a:r>
          </a:p>
          <a:p>
            <a:pPr indent="450215" algn="just">
              <a:spcAft>
                <a:spcPts val="0"/>
              </a:spcAft>
              <a:tabLst>
                <a:tab pos="2019300" algn="l"/>
              </a:tabLst>
            </a:pPr>
            <a:r>
              <a:rPr lang="ru-RU" sz="1300" dirty="0">
                <a:latin typeface="Times New Roman" pitchFamily="18" charset="0"/>
                <a:ea typeface="Calibri"/>
                <a:cs typeface="Times New Roman" pitchFamily="18" charset="0"/>
              </a:rPr>
              <a:t>          </a:t>
            </a:r>
            <a:endParaRPr lang="ru-RU" sz="1300" dirty="0">
              <a:effectLst/>
              <a:latin typeface="Times New Roman" pitchFamily="18" charset="0"/>
              <a:ea typeface="Calibri"/>
              <a:cs typeface="Times New Roman" pitchFamily="18" charset="0"/>
            </a:endParaRPr>
          </a:p>
        </p:txBody>
      </p:sp>
      <p:sp>
        <p:nvSpPr>
          <p:cNvPr id="10" name="Заголовок 1"/>
          <p:cNvSpPr txBox="1">
            <a:spLocks/>
          </p:cNvSpPr>
          <p:nvPr/>
        </p:nvSpPr>
        <p:spPr>
          <a:xfrm>
            <a:off x="67363" y="260648"/>
            <a:ext cx="5224718" cy="129614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50215"/>
            <a:r>
              <a:rPr lang="ru-RU" sz="2000" b="1" dirty="0">
                <a:latin typeface="Times New Roman" pitchFamily="18" charset="0"/>
                <a:ea typeface="Calibri"/>
                <a:cs typeface="Times New Roman" pitchFamily="18" charset="0"/>
              </a:rPr>
              <a:t/>
            </a:r>
            <a:br>
              <a:rPr lang="ru-RU" sz="2000" b="1" dirty="0">
                <a:latin typeface="Times New Roman" pitchFamily="18" charset="0"/>
                <a:ea typeface="Calibri"/>
                <a:cs typeface="Times New Roman" pitchFamily="18" charset="0"/>
              </a:rPr>
            </a:br>
            <a:r>
              <a:rPr lang="ru-RU" sz="2000" b="1" dirty="0">
                <a:latin typeface="Times New Roman" pitchFamily="18" charset="0"/>
                <a:ea typeface="Calibri"/>
                <a:cs typeface="Times New Roman" pitchFamily="18" charset="0"/>
              </a:rPr>
              <a:t/>
            </a:r>
            <a:br>
              <a:rPr lang="ru-RU" sz="2000" b="1" dirty="0">
                <a:latin typeface="Times New Roman" pitchFamily="18" charset="0"/>
                <a:ea typeface="Calibri"/>
                <a:cs typeface="Times New Roman" pitchFamily="18" charset="0"/>
              </a:rPr>
            </a:br>
            <a:r>
              <a:rPr lang="ru-RU" sz="8000" b="1" dirty="0">
                <a:solidFill>
                  <a:srgbClr val="C00000"/>
                </a:solidFill>
                <a:latin typeface="Times New Roman" pitchFamily="18" charset="0"/>
                <a:ea typeface="Calibri"/>
                <a:cs typeface="Times New Roman" pitchFamily="18" charset="0"/>
              </a:rPr>
              <a:t>Муниципальная программа  </a:t>
            </a:r>
          </a:p>
          <a:p>
            <a:pPr marL="228600" indent="450215"/>
            <a:r>
              <a:rPr lang="ru-RU" sz="8000" b="1" dirty="0">
                <a:solidFill>
                  <a:srgbClr val="C00000"/>
                </a:solidFill>
                <a:latin typeface="Times New Roman" pitchFamily="18" charset="0"/>
                <a:ea typeface="Calibri"/>
                <a:cs typeface="Times New Roman" pitchFamily="18" charset="0"/>
              </a:rPr>
              <a:t>«Молодежная политика Зеленчукского муниципального района» </a:t>
            </a:r>
          </a:p>
          <a:p>
            <a:pPr marL="228600" indent="450215"/>
            <a:r>
              <a:rPr lang="ru-RU" sz="8000" b="1" dirty="0">
                <a:solidFill>
                  <a:schemeClr val="tx2">
                    <a:lumMod val="50000"/>
                  </a:schemeClr>
                </a:solidFill>
                <a:effectLst>
                  <a:outerShdw blurRad="38100" dist="38100" dir="2700000" algn="tl">
                    <a:srgbClr val="000000">
                      <a:alpha val="43137"/>
                    </a:srgbClr>
                  </a:outerShdw>
                </a:effectLst>
                <a:latin typeface="Calibri"/>
                <a:ea typeface="Calibri"/>
                <a:cs typeface="Times New Roman"/>
              </a:rPr>
              <a:t/>
            </a:r>
            <a:br>
              <a:rPr lang="ru-RU" sz="8000" b="1" dirty="0">
                <a:solidFill>
                  <a:schemeClr val="tx2">
                    <a:lumMod val="50000"/>
                  </a:schemeClr>
                </a:solidFill>
                <a:effectLst>
                  <a:outerShdw blurRad="38100" dist="38100" dir="2700000" algn="tl">
                    <a:srgbClr val="000000">
                      <a:alpha val="43137"/>
                    </a:srgbClr>
                  </a:outerShdw>
                </a:effectLst>
                <a:latin typeface="Calibri"/>
                <a:ea typeface="Calibri"/>
                <a:cs typeface="Times New Roman"/>
              </a:rPr>
            </a:br>
            <a:endParaRPr lang="ru-RU" sz="8000" b="1" dirty="0">
              <a:solidFill>
                <a:schemeClr val="tx2">
                  <a:lumMod val="50000"/>
                </a:schemeClr>
              </a:solidFill>
              <a:effectLst>
                <a:outerShdw blurRad="38100" dist="38100" dir="2700000" algn="tl">
                  <a:srgbClr val="000000">
                    <a:alpha val="43137"/>
                  </a:srgbClr>
                </a:outerShdw>
              </a:effectLst>
            </a:endParaRPr>
          </a:p>
        </p:txBody>
      </p:sp>
      <p:sp>
        <p:nvSpPr>
          <p:cNvPr id="6" name="Блок-схема: альтернативный процесс 5"/>
          <p:cNvSpPr/>
          <p:nvPr/>
        </p:nvSpPr>
        <p:spPr>
          <a:xfrm>
            <a:off x="755577" y="1448780"/>
            <a:ext cx="4536504" cy="82809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175,0 тыс. руб.</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068960"/>
            <a:ext cx="2844317" cy="35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322" y="116632"/>
            <a:ext cx="3312369" cy="229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468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88923" y="188640"/>
            <a:ext cx="5647637" cy="13821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1910"/>
            <a:r>
              <a:rPr lang="ru-RU" sz="1800" b="1" dirty="0">
                <a:latin typeface="Times New Roman" pitchFamily="18" charset="0"/>
                <a:ea typeface="Calibri"/>
                <a:cs typeface="Times New Roman" pitchFamily="18" charset="0"/>
              </a:rPr>
              <a:t/>
            </a:r>
            <a:br>
              <a:rPr lang="ru-RU" sz="1800" b="1" dirty="0">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Муниципальная программа «Содействие занятости несовершеннолетних граждан Зеленчукского муниципального района» </a:t>
            </a:r>
            <a:br>
              <a:rPr lang="ru-RU" sz="2000" b="1" dirty="0">
                <a:solidFill>
                  <a:srgbClr val="C00000"/>
                </a:solidFill>
                <a:latin typeface="Times New Roman" pitchFamily="18" charset="0"/>
                <a:ea typeface="Calibri"/>
                <a:cs typeface="Times New Roman" pitchFamily="18" charset="0"/>
              </a:rPr>
            </a:br>
            <a:endParaRPr lang="ru-RU" sz="2000" b="1" dirty="0">
              <a:solidFill>
                <a:srgbClr val="C00000"/>
              </a:solidFill>
              <a:latin typeface="Times New Roman" pitchFamily="18" charset="0"/>
              <a:cs typeface="Times New Roman" pitchFamily="18" charset="0"/>
            </a:endParaRPr>
          </a:p>
        </p:txBody>
      </p:sp>
      <p:sp>
        <p:nvSpPr>
          <p:cNvPr id="3" name="Загнутый угол 2"/>
          <p:cNvSpPr/>
          <p:nvPr/>
        </p:nvSpPr>
        <p:spPr>
          <a:xfrm>
            <a:off x="425325" y="3710213"/>
            <a:ext cx="5514828" cy="2424232"/>
          </a:xfrm>
          <a:prstGeom prst="foldedCorner">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400" dirty="0">
                <a:latin typeface="Times New Roman"/>
                <a:ea typeface="Calibri"/>
                <a:cs typeface="Times New Roman"/>
              </a:rPr>
              <a:t> Программа разработана с целью приобщения подростков к труду в свободное от учебы время, получения первичных профессиональных навыков, адаптации на рынке труда района, профилактики безнадзорности и правонарушений среди несовершеннолетних. Программа предусматривает решение задач по временному трудоустройству несовершеннолетних граждан в возрасте от 14 до 18 лет, а также оказание услуг по профессиональной ориентации с целью оказания помощи в выборе профессии и профессиональном самоопределении.</a:t>
            </a:r>
            <a:endParaRPr lang="ru-RU" sz="1400" dirty="0">
              <a:effectLst/>
              <a:latin typeface="Calibri"/>
              <a:ea typeface="Calibri"/>
              <a:cs typeface="Times New Roman"/>
            </a:endParaRPr>
          </a:p>
        </p:txBody>
      </p:sp>
      <p:pic>
        <p:nvPicPr>
          <p:cNvPr id="5" name="Picture 10" descr="C:\Documents and Settings\Efimenko\Local Settings\Temporary Internet Files\Content.IE5\1QPR522T\ai-224363-aux-head-20160926_szkola_tass_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221" y="3933056"/>
            <a:ext cx="2088232" cy="1978546"/>
          </a:xfrm>
          <a:prstGeom prst="rect">
            <a:avLst/>
          </a:prstGeom>
          <a:noFill/>
          <a:extLst>
            <a:ext uri="{909E8E84-426E-40DD-AFC4-6F175D3DCCD1}">
              <a14:hiddenFill xmlns:a14="http://schemas.microsoft.com/office/drawing/2010/main">
                <a:solidFill>
                  <a:srgbClr val="FFFFFF"/>
                </a:solidFill>
              </a14:hiddenFill>
            </a:ext>
          </a:extLst>
        </p:spPr>
      </p:pic>
      <p:sp>
        <p:nvSpPr>
          <p:cNvPr id="6" name="Блок-схема: альтернативный процесс 5"/>
          <p:cNvSpPr/>
          <p:nvPr/>
        </p:nvSpPr>
        <p:spPr>
          <a:xfrm>
            <a:off x="4191218" y="2060848"/>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55,0 тыс. руб.</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25" y="332656"/>
            <a:ext cx="335458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049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49034" y="155848"/>
            <a:ext cx="6315454" cy="111291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a:solidFill>
                  <a:srgbClr val="C00000"/>
                </a:solidFill>
                <a:latin typeface="Times New Roman" pitchFamily="18" charset="0"/>
                <a:ea typeface="Calibri"/>
                <a:cs typeface="Times New Roman" pitchFamily="18" charset="0"/>
              </a:rPr>
              <a:t>Муниципальная программа </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«Профилактика терроризма и экстремизма </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в Зеленчукском муниципальном районе»</a:t>
            </a:r>
            <a:endParaRPr lang="ru-RU" dirty="0">
              <a:solidFill>
                <a:srgbClr val="C00000"/>
              </a:solidFill>
              <a:latin typeface="Times New Roman" pitchFamily="18" charset="0"/>
              <a:cs typeface="Times New Roman" pitchFamily="18" charset="0"/>
            </a:endParaRPr>
          </a:p>
        </p:txBody>
      </p:sp>
      <p:sp>
        <p:nvSpPr>
          <p:cNvPr id="4" name="Загнутый угол 3"/>
          <p:cNvSpPr/>
          <p:nvPr/>
        </p:nvSpPr>
        <p:spPr>
          <a:xfrm>
            <a:off x="740042" y="1916832"/>
            <a:ext cx="7936413" cy="2191603"/>
          </a:xfrm>
          <a:prstGeom prst="foldedCorner">
            <a:avLst>
              <a:gd name="adj" fmla="val 16403"/>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1000" dirty="0">
                <a:latin typeface="Times New Roman"/>
                <a:ea typeface="Times New Roman"/>
                <a:cs typeface="Times New Roman"/>
              </a:rPr>
              <a:t>Социально-экономическая эффективность реализации Программы про­является в следующих целевых показателях:</a:t>
            </a:r>
            <a:endParaRPr lang="ru-RU" sz="1000" dirty="0">
              <a:latin typeface="Calibri"/>
              <a:ea typeface="Calibri"/>
              <a:cs typeface="Times New Roman"/>
            </a:endParaRPr>
          </a:p>
          <a:p>
            <a:pPr marL="24130" marR="6350" indent="445135" algn="just">
              <a:lnSpc>
                <a:spcPts val="1610"/>
              </a:lnSpc>
              <a:spcAft>
                <a:spcPts val="0"/>
              </a:spcAft>
            </a:pPr>
            <a:r>
              <a:rPr lang="ru-RU" sz="1000" spc="-10" dirty="0">
                <a:latin typeface="Times New Roman"/>
                <a:ea typeface="Times New Roman"/>
                <a:cs typeface="Times New Roman"/>
              </a:rPr>
              <a:t>-совершенствование механизма, обеспечивающего эффективную профи­</a:t>
            </a:r>
            <a:r>
              <a:rPr lang="ru-RU" sz="1000" dirty="0">
                <a:latin typeface="Times New Roman"/>
                <a:ea typeface="Times New Roman"/>
                <a:cs typeface="Times New Roman"/>
              </a:rPr>
              <a:t>лактику терроризма и экстремизма в районе;</a:t>
            </a:r>
            <a:endParaRPr lang="ru-RU" sz="1000" dirty="0">
              <a:latin typeface="Calibri"/>
              <a:ea typeface="Calibri"/>
              <a:cs typeface="Times New Roman"/>
            </a:endParaRPr>
          </a:p>
          <a:p>
            <a:pPr algn="just">
              <a:spcAft>
                <a:spcPts val="0"/>
              </a:spcAft>
            </a:pPr>
            <a:r>
              <a:rPr lang="ru-RU" sz="1000" dirty="0">
                <a:latin typeface="Times New Roman"/>
                <a:ea typeface="Times New Roman"/>
                <a:cs typeface="Times New Roman"/>
              </a:rPr>
              <a:t>            -обеспечение максимальной антитеррористической защищенности критически важных, потенциально опасных объектов, объектов жизнеобеспече­ния, с массовым пребыванием людей. </a:t>
            </a:r>
          </a:p>
          <a:p>
            <a:pPr indent="450215" algn="just">
              <a:spcAft>
                <a:spcPts val="0"/>
              </a:spcAft>
            </a:pPr>
            <a:r>
              <a:rPr lang="ru-RU" sz="1000" dirty="0">
                <a:latin typeface="Times New Roman"/>
                <a:ea typeface="Calibri"/>
                <a:cs typeface="Times New Roman"/>
              </a:rPr>
              <a:t>- проведение мероприятия по совершенствованию антитеррористической защищенности важных и опасных объектов, мест массового пребывания людей;</a:t>
            </a:r>
            <a:endParaRPr lang="ru-RU" sz="1000" dirty="0">
              <a:latin typeface="Calibri"/>
              <a:ea typeface="Calibri"/>
              <a:cs typeface="Times New Roman"/>
            </a:endParaRPr>
          </a:p>
          <a:p>
            <a:pPr indent="450215" algn="just">
              <a:spcAft>
                <a:spcPts val="0"/>
              </a:spcAft>
            </a:pPr>
            <a:r>
              <a:rPr lang="ru-RU" sz="1000" dirty="0">
                <a:latin typeface="Times New Roman"/>
                <a:ea typeface="Calibri"/>
                <a:cs typeface="Times New Roman"/>
              </a:rPr>
              <a:t>-проведение тактико-специальные учения по отработке вопросов взаимодействия всех сил и средств, при выполнении задач по пресечению террористической направленности на объектах с массовым пребыванием людей;</a:t>
            </a:r>
            <a:endParaRPr lang="ru-RU" sz="1000" dirty="0">
              <a:latin typeface="Calibri"/>
              <a:ea typeface="Calibri"/>
              <a:cs typeface="Times New Roman"/>
            </a:endParaRPr>
          </a:p>
          <a:p>
            <a:pPr indent="450215" algn="just">
              <a:spcAft>
                <a:spcPts val="0"/>
              </a:spcAft>
            </a:pPr>
            <a:r>
              <a:rPr lang="ru-RU" sz="1000" dirty="0">
                <a:latin typeface="Times New Roman"/>
                <a:ea typeface="Calibri"/>
                <a:cs typeface="Times New Roman"/>
              </a:rPr>
              <a:t>-проведение опросов преподавателей и учащихся муниципальных общеобразовательных учреждений по изучению уровня правовой культуры молодежи, эффективности работы по профилактике экстремизма в молодежной среде в 25 школах;</a:t>
            </a:r>
            <a:endParaRPr lang="ru-RU" sz="1000" dirty="0">
              <a:latin typeface="Calibri"/>
              <a:ea typeface="Calibri"/>
              <a:cs typeface="Times New Roman"/>
            </a:endParaRPr>
          </a:p>
          <a:p>
            <a:pPr indent="450215" algn="just">
              <a:spcAft>
                <a:spcPts val="0"/>
              </a:spcAft>
            </a:pPr>
            <a:r>
              <a:rPr lang="ru-RU" sz="1000" dirty="0">
                <a:latin typeface="Times New Roman"/>
                <a:ea typeface="Calibri"/>
                <a:cs typeface="Times New Roman"/>
              </a:rPr>
              <a:t>-проведение семинара со специалистами, работающими с молодежью, по профилактике терроризма и экстремизма.</a:t>
            </a:r>
            <a:endParaRPr lang="ru-RU" sz="1000" dirty="0">
              <a:latin typeface="Calibri"/>
              <a:ea typeface="Calibri"/>
              <a:cs typeface="Times New Roman"/>
            </a:endParaRPr>
          </a:p>
        </p:txBody>
      </p:sp>
      <p:sp>
        <p:nvSpPr>
          <p:cNvPr id="5" name="Блок-схема: альтернативный процесс 4"/>
          <p:cNvSpPr/>
          <p:nvPr/>
        </p:nvSpPr>
        <p:spPr>
          <a:xfrm>
            <a:off x="3635896" y="1134088"/>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100,0 тыс. руб.</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4" y="92357"/>
            <a:ext cx="3003798" cy="135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89570" y="4221088"/>
            <a:ext cx="6192688" cy="10081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50215"/>
            <a:r>
              <a:rPr lang="ru-RU" sz="2000" b="1" dirty="0">
                <a:solidFill>
                  <a:srgbClr val="C00000"/>
                </a:solidFill>
                <a:latin typeface="Times New Roman" pitchFamily="18" charset="0"/>
                <a:ea typeface="Calibri"/>
                <a:cs typeface="Times New Roman" pitchFamily="18" charset="0"/>
              </a:rPr>
              <a:t>Муниципальная программа </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       «Противодействие коррупции в Зеленчукском</a:t>
            </a:r>
          </a:p>
          <a:p>
            <a:pPr marL="228600" indent="450215"/>
            <a:r>
              <a:rPr lang="ru-RU" sz="2000" b="1" dirty="0">
                <a:solidFill>
                  <a:srgbClr val="C00000"/>
                </a:solidFill>
                <a:latin typeface="Times New Roman" pitchFamily="18" charset="0"/>
                <a:ea typeface="Calibri"/>
                <a:cs typeface="Times New Roman" pitchFamily="18" charset="0"/>
              </a:rPr>
              <a:t> муниципальном районе»</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89570" y="5360005"/>
            <a:ext cx="2466206" cy="1169551"/>
          </a:xfrm>
          <a:prstGeom prst="rect">
            <a:avLst/>
          </a:prstGeom>
          <a:solidFill>
            <a:srgbClr val="E1EBCD"/>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20,0 тыс. руб.</a:t>
            </a:r>
          </a:p>
        </p:txBody>
      </p:sp>
      <p:sp>
        <p:nvSpPr>
          <p:cNvPr id="7" name="Прямоугольник 6"/>
          <p:cNvSpPr/>
          <p:nvPr/>
        </p:nvSpPr>
        <p:spPr>
          <a:xfrm>
            <a:off x="3312367" y="5275366"/>
            <a:ext cx="5364088"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900" dirty="0">
                <a:latin typeface="Times New Roman" pitchFamily="18" charset="0"/>
                <a:ea typeface="Calibri"/>
                <a:cs typeface="Times New Roman" pitchFamily="18" charset="0"/>
              </a:rPr>
              <a:t>Расходы на реализацию мероприятий по программе , направлены  на :</a:t>
            </a:r>
          </a:p>
          <a:p>
            <a:pPr indent="450215" algn="just">
              <a:spcAft>
                <a:spcPts val="0"/>
              </a:spcAft>
            </a:pPr>
            <a:r>
              <a:rPr lang="ru-RU" sz="900" dirty="0">
                <a:latin typeface="Times New Roman" pitchFamily="18" charset="0"/>
                <a:ea typeface="Calibri"/>
                <a:cs typeface="Times New Roman" pitchFamily="18" charset="0"/>
              </a:rPr>
              <a:t>1. Совершенствование правового регулирования в сфере противодействия коррупции.</a:t>
            </a:r>
          </a:p>
          <a:p>
            <a:r>
              <a:rPr lang="ru-RU" sz="900" dirty="0">
                <a:latin typeface="Times New Roman" pitchFamily="18" charset="0"/>
                <a:ea typeface="Calibri"/>
                <a:cs typeface="Times New Roman" pitchFamily="18" charset="0"/>
              </a:rPr>
              <a:t>           2. Организационные меры по формированию механизмов противодействия коррупции.</a:t>
            </a:r>
          </a:p>
          <a:p>
            <a:r>
              <a:rPr lang="ru-RU" sz="900" dirty="0">
                <a:latin typeface="Times New Roman" pitchFamily="18" charset="0"/>
                <a:ea typeface="Calibri"/>
                <a:cs typeface="Times New Roman" pitchFamily="18" charset="0"/>
              </a:rPr>
              <a:t>           3. Внедрение антикоррупционных механизмов в рамках реализации кадровой политики в администрации Зеленчукского муниципального района.</a:t>
            </a:r>
          </a:p>
          <a:p>
            <a:r>
              <a:rPr lang="ru-RU" sz="900" dirty="0">
                <a:latin typeface="Times New Roman" pitchFamily="18" charset="0"/>
                <a:ea typeface="Calibri"/>
                <a:cs typeface="Times New Roman" pitchFamily="18" charset="0"/>
              </a:rPr>
              <a:t>           4. Организация проведения антикоррупционной экспертизы нормативных правовых актов администрации Зеленчукского муниципального района.</a:t>
            </a:r>
          </a:p>
          <a:p>
            <a:r>
              <a:rPr lang="ru-RU" sz="900" dirty="0">
                <a:latin typeface="Times New Roman" pitchFamily="18" charset="0"/>
                <a:ea typeface="Calibri"/>
                <a:cs typeface="Times New Roman" pitchFamily="18" charset="0"/>
              </a:rPr>
              <a:t>            5.Создание условий для снижения правового нигилизма, формирования антикоррупционного общественного мнения и нетерпимости к коррупционному поведению общества и другие мероприятия.</a:t>
            </a:r>
            <a:endParaRPr lang="ru-RU" sz="900" dirty="0">
              <a:latin typeface="Times New Roman" pitchFamily="18" charset="0"/>
              <a:cs typeface="Times New Roman" pitchFamily="18" charset="0"/>
            </a:endParaRPr>
          </a:p>
        </p:txBody>
      </p:sp>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948" y="4257092"/>
            <a:ext cx="25322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747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2B297-6986-4DE6-A778-8E81A66874F0}" type="slidenum">
              <a:rPr lang="ru-RU" smtClean="0">
                <a:solidFill>
                  <a:prstClr val="black">
                    <a:lumMod val="50000"/>
                    <a:lumOff val="50000"/>
                  </a:prstClr>
                </a:solidFill>
              </a:rPr>
              <a:pPr fontAlgn="base">
                <a:spcBef>
                  <a:spcPct val="0"/>
                </a:spcBef>
                <a:spcAft>
                  <a:spcPct val="0"/>
                </a:spcAft>
              </a:pPr>
              <a:t>4</a:t>
            </a:fld>
            <a:endParaRPr lang="ru-RU" dirty="0">
              <a:solidFill>
                <a:prstClr val="black">
                  <a:lumMod val="50000"/>
                  <a:lumOff val="50000"/>
                </a:prstClr>
              </a:solidFill>
            </a:endParaRPr>
          </a:p>
        </p:txBody>
      </p:sp>
      <p:sp>
        <p:nvSpPr>
          <p:cNvPr id="21505" name="Заголовок 1"/>
          <p:cNvSpPr>
            <a:spLocks noGrp="1"/>
          </p:cNvSpPr>
          <p:nvPr>
            <p:ph type="title"/>
          </p:nvPr>
        </p:nvSpPr>
        <p:spPr>
          <a:xfrm>
            <a:off x="0" y="0"/>
            <a:ext cx="9144000" cy="1844824"/>
          </a:xfrm>
        </p:spPr>
        <p:style>
          <a:lnRef idx="1">
            <a:schemeClr val="accent2"/>
          </a:lnRef>
          <a:fillRef idx="1003">
            <a:schemeClr val="lt2"/>
          </a:fillRef>
          <a:effectRef idx="1">
            <a:schemeClr val="accent2"/>
          </a:effectRef>
          <a:fontRef idx="minor">
            <a:schemeClr val="dk1"/>
          </a:fontRef>
        </p:style>
        <p:txBody>
          <a:bodyPr>
            <a:noAutofit/>
          </a:bodyPr>
          <a:lstStyle/>
          <a:p>
            <a:pPr marL="0" indent="0" algn="ctr" eaLnBrk="1" hangingPunct="1">
              <a:buNone/>
            </a:pPr>
            <a:r>
              <a:rPr lang="ru-RU" sz="2400" b="1" i="1" dirty="0">
                <a:solidFill>
                  <a:schemeClr val="tx2">
                    <a:lumMod val="50000"/>
                  </a:schemeClr>
                </a:solidFill>
                <a:effectLst/>
                <a:latin typeface="Arial" pitchFamily="34" charset="0"/>
                <a:cs typeface="Arial" pitchFamily="34" charset="0"/>
              </a:rPr>
              <a:t>Основные показатели  социально-экономического развития Зеленчукского муниципального района</a:t>
            </a:r>
            <a:br>
              <a:rPr lang="ru-RU" sz="2400" b="1" i="1" dirty="0">
                <a:solidFill>
                  <a:schemeClr val="tx2">
                    <a:lumMod val="50000"/>
                  </a:schemeClr>
                </a:solidFill>
                <a:effectLst/>
                <a:latin typeface="Arial" pitchFamily="34" charset="0"/>
                <a:cs typeface="Arial" pitchFamily="34" charset="0"/>
              </a:rPr>
            </a:br>
            <a:endParaRPr lang="ru-RU" sz="1600" b="1" i="1" dirty="0">
              <a:solidFill>
                <a:schemeClr val="tx2">
                  <a:lumMod val="50000"/>
                </a:schemeClr>
              </a:solidFill>
              <a:effectLst/>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52826660"/>
              </p:ext>
            </p:extLst>
          </p:nvPr>
        </p:nvGraphicFramePr>
        <p:xfrm>
          <a:off x="107504" y="836711"/>
          <a:ext cx="8928992" cy="5629269"/>
        </p:xfrm>
        <a:graphic>
          <a:graphicData uri="http://schemas.openxmlformats.org/drawingml/2006/table">
            <a:tbl>
              <a:tblPr firstRow="1" bandRow="1">
                <a:tableStyleId>{BDBED569-4797-4DF1-A0F4-6AAB3CD982D8}</a:tableStyleId>
              </a:tblPr>
              <a:tblGrid>
                <a:gridCol w="5869484">
                  <a:extLst>
                    <a:ext uri="{9D8B030D-6E8A-4147-A177-3AD203B41FA5}">
                      <a16:colId xmlns="" xmlns:a16="http://schemas.microsoft.com/office/drawing/2014/main" val="20000"/>
                    </a:ext>
                  </a:extLst>
                </a:gridCol>
                <a:gridCol w="996119">
                  <a:extLst>
                    <a:ext uri="{9D8B030D-6E8A-4147-A177-3AD203B41FA5}">
                      <a16:colId xmlns="" xmlns:a16="http://schemas.microsoft.com/office/drawing/2014/main" val="20001"/>
                    </a:ext>
                  </a:extLst>
                </a:gridCol>
                <a:gridCol w="1067270">
                  <a:extLst>
                    <a:ext uri="{9D8B030D-6E8A-4147-A177-3AD203B41FA5}">
                      <a16:colId xmlns="" xmlns:a16="http://schemas.microsoft.com/office/drawing/2014/main" val="20002"/>
                    </a:ext>
                  </a:extLst>
                </a:gridCol>
                <a:gridCol w="996119">
                  <a:extLst>
                    <a:ext uri="{9D8B030D-6E8A-4147-A177-3AD203B41FA5}">
                      <a16:colId xmlns="" xmlns:a16="http://schemas.microsoft.com/office/drawing/2014/main" val="20003"/>
                    </a:ext>
                  </a:extLst>
                </a:gridCol>
              </a:tblGrid>
              <a:tr h="360041">
                <a:tc>
                  <a:txBody>
                    <a:bodyPr/>
                    <a:lstStyle/>
                    <a:p>
                      <a:pPr algn="ctr"/>
                      <a:r>
                        <a:rPr lang="ru-RU" sz="1400" dirty="0">
                          <a:latin typeface="Times New Roman" pitchFamily="18" charset="0"/>
                          <a:cs typeface="Times New Roman" pitchFamily="18" charset="0"/>
                        </a:rPr>
                        <a:t>Показатели</a:t>
                      </a:r>
                      <a:endParaRPr lang="ru-RU" sz="1400" b="1" dirty="0">
                        <a:solidFill>
                          <a:schemeClr val="bg1"/>
                        </a:solidFill>
                        <a:latin typeface="Times New Roman" pitchFamily="18" charset="0"/>
                        <a:cs typeface="Times New Roman" pitchFamily="18" charset="0"/>
                      </a:endParaRPr>
                    </a:p>
                  </a:txBody>
                  <a:tcPr/>
                </a:tc>
                <a:tc>
                  <a:txBody>
                    <a:bodyPr/>
                    <a:lstStyle/>
                    <a:p>
                      <a:pPr algn="ctr"/>
                      <a:r>
                        <a:rPr lang="ru-RU" sz="1400" dirty="0">
                          <a:latin typeface="Times New Roman" pitchFamily="18" charset="0"/>
                          <a:cs typeface="Times New Roman" pitchFamily="18" charset="0"/>
                        </a:rPr>
                        <a:t>2025 год</a:t>
                      </a:r>
                      <a:endParaRPr lang="ru-RU" sz="1400" b="1" dirty="0">
                        <a:solidFill>
                          <a:schemeClr val="bg1"/>
                        </a:solidFill>
                        <a:latin typeface="Times New Roman" pitchFamily="18" charset="0"/>
                        <a:cs typeface="Times New Roman" pitchFamily="18" charset="0"/>
                      </a:endParaRPr>
                    </a:p>
                  </a:txBody>
                  <a:tcPr/>
                </a:tc>
                <a:tc>
                  <a:txBody>
                    <a:bodyPr/>
                    <a:lstStyle/>
                    <a:p>
                      <a:pPr algn="ctr"/>
                      <a:r>
                        <a:rPr lang="ru-RU" sz="1400" dirty="0">
                          <a:latin typeface="Times New Roman" pitchFamily="18" charset="0"/>
                          <a:cs typeface="Times New Roman" pitchFamily="18" charset="0"/>
                        </a:rPr>
                        <a:t>2026 год</a:t>
                      </a:r>
                      <a:endParaRPr lang="ru-RU" sz="1400" b="1" dirty="0">
                        <a:solidFill>
                          <a:schemeClr val="bg1"/>
                        </a:solidFill>
                        <a:latin typeface="Times New Roman" pitchFamily="18" charset="0"/>
                        <a:cs typeface="Times New Roman" pitchFamily="18" charset="0"/>
                      </a:endParaRPr>
                    </a:p>
                  </a:txBody>
                  <a:tcPr/>
                </a:tc>
                <a:tc>
                  <a:txBody>
                    <a:bodyPr/>
                    <a:lstStyle/>
                    <a:p>
                      <a:pPr algn="ctr"/>
                      <a:r>
                        <a:rPr lang="ru-RU" sz="1400" dirty="0">
                          <a:latin typeface="Times New Roman" pitchFamily="18" charset="0"/>
                          <a:cs typeface="Times New Roman" pitchFamily="18" charset="0"/>
                        </a:rPr>
                        <a:t>2027 год</a:t>
                      </a:r>
                      <a:endParaRPr lang="ru-RU" sz="1400" b="1" dirty="0">
                        <a:solidFill>
                          <a:schemeClr val="bg1"/>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29384">
                <a:tc gridSpan="4">
                  <a:txBody>
                    <a:bodyPr/>
                    <a:lstStyle/>
                    <a:p>
                      <a:r>
                        <a:rPr lang="ru-RU" sz="1200" dirty="0">
                          <a:latin typeface="Times New Roman" pitchFamily="18" charset="0"/>
                          <a:cs typeface="Times New Roman" pitchFamily="18" charset="0"/>
                        </a:rPr>
                        <a:t>                                 Население</a:t>
                      </a:r>
                      <a:endParaRPr lang="ru-RU" sz="1200" b="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329384">
                <a:tc>
                  <a:txBody>
                    <a:bodyPr/>
                    <a:lstStyle/>
                    <a:p>
                      <a:r>
                        <a:rPr lang="ru-RU" sz="1200" dirty="0">
                          <a:latin typeface="Times New Roman" pitchFamily="18" charset="0"/>
                          <a:cs typeface="Times New Roman" pitchFamily="18" charset="0"/>
                        </a:rPr>
                        <a:t>Численность населения среднегодовая, тыс. чел.</a:t>
                      </a:r>
                    </a:p>
                  </a:txBody>
                  <a:tcPr/>
                </a:tc>
                <a:tc>
                  <a:txBody>
                    <a:bodyPr/>
                    <a:lstStyle/>
                    <a:p>
                      <a:pPr algn="r"/>
                      <a:r>
                        <a:rPr lang="ru-RU" sz="1200" dirty="0">
                          <a:latin typeface="Times New Roman" pitchFamily="18" charset="0"/>
                          <a:cs typeface="Times New Roman" pitchFamily="18" charset="0"/>
                        </a:rPr>
                        <a:t>53,1</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53,2</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53,3</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329384">
                <a:tc>
                  <a:txBody>
                    <a:bodyPr/>
                    <a:lstStyle/>
                    <a:p>
                      <a:r>
                        <a:rPr lang="ru-RU" sz="1200" dirty="0">
                          <a:latin typeface="Times New Roman" pitchFamily="18" charset="0"/>
                          <a:cs typeface="Times New Roman" pitchFamily="18" charset="0"/>
                        </a:rPr>
                        <a:t>Общий коэффициент</a:t>
                      </a:r>
                      <a:r>
                        <a:rPr lang="ru-RU" sz="1200" baseline="0" dirty="0">
                          <a:latin typeface="Times New Roman" pitchFamily="18" charset="0"/>
                          <a:cs typeface="Times New Roman" pitchFamily="18" charset="0"/>
                        </a:rPr>
                        <a:t> рождаемости (на 1 000 чел.)</a:t>
                      </a:r>
                      <a:endParaRPr lang="ru-RU" sz="120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11,7</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11,9</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12,1</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272244">
                <a:tc>
                  <a:txBody>
                    <a:bodyPr/>
                    <a:lstStyle/>
                    <a:p>
                      <a:r>
                        <a:rPr lang="ru-RU" sz="1200" dirty="0">
                          <a:latin typeface="Times New Roman" pitchFamily="18" charset="0"/>
                          <a:cs typeface="Times New Roman" pitchFamily="18" charset="0"/>
                        </a:rPr>
                        <a:t>Общий коэффициент смертности (на 1 000</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чел.)</a:t>
                      </a:r>
                    </a:p>
                  </a:txBody>
                  <a:tcPr/>
                </a:tc>
                <a:tc>
                  <a:txBody>
                    <a:bodyPr/>
                    <a:lstStyle/>
                    <a:p>
                      <a:pPr algn="r"/>
                      <a:r>
                        <a:rPr lang="ru-RU" sz="1200" dirty="0">
                          <a:latin typeface="Times New Roman" pitchFamily="18" charset="0"/>
                          <a:cs typeface="Times New Roman" pitchFamily="18" charset="0"/>
                        </a:rPr>
                        <a:t>11,4</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11,2</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11,2</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272244">
                <a:tc gridSpan="4">
                  <a:txBody>
                    <a:bodyPr/>
                    <a:lstStyle/>
                    <a:p>
                      <a:r>
                        <a:rPr lang="ru-RU" sz="1200" dirty="0">
                          <a:latin typeface="Times New Roman" pitchFamily="18" charset="0"/>
                          <a:cs typeface="Times New Roman" pitchFamily="18" charset="0"/>
                        </a:rPr>
                        <a:t>                                    Строительство</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293254">
                <a:tc>
                  <a:txBody>
                    <a:bodyPr/>
                    <a:lstStyle/>
                    <a:p>
                      <a:r>
                        <a:rPr lang="ru-RU" sz="1200" dirty="0">
                          <a:latin typeface="Times New Roman" pitchFamily="18" charset="0"/>
                          <a:cs typeface="Times New Roman" pitchFamily="18" charset="0"/>
                        </a:rPr>
                        <a:t>Общий объем работ (млн. руб.)</a:t>
                      </a:r>
                    </a:p>
                  </a:txBody>
                  <a:tcPr/>
                </a:tc>
                <a:tc>
                  <a:txBody>
                    <a:bodyPr/>
                    <a:lstStyle/>
                    <a:p>
                      <a:pPr algn="r"/>
                      <a:r>
                        <a:rPr lang="ru-RU" sz="1200" dirty="0">
                          <a:latin typeface="Times New Roman" pitchFamily="18" charset="0"/>
                          <a:cs typeface="Times New Roman" pitchFamily="18" charset="0"/>
                        </a:rPr>
                        <a:t>1065,28</a:t>
                      </a:r>
                      <a:endParaRPr lang="ru-RU" sz="1200" b="1" i="0" dirty="0">
                        <a:latin typeface="Times New Roman" pitchFamily="18" charset="0"/>
                        <a:cs typeface="Times New Roman" pitchFamily="18" charset="0"/>
                      </a:endParaRPr>
                    </a:p>
                  </a:txBody>
                  <a:tcPr/>
                </a:tc>
                <a:tc>
                  <a:txBody>
                    <a:bodyPr/>
                    <a:lstStyle/>
                    <a:p>
                      <a:pPr algn="r"/>
                      <a:r>
                        <a:rPr lang="ru-RU" sz="1200" b="0" i="0" dirty="0">
                          <a:latin typeface="Times New Roman" pitchFamily="18" charset="0"/>
                          <a:cs typeface="Times New Roman" pitchFamily="18" charset="0"/>
                        </a:rPr>
                        <a:t>1171,11</a:t>
                      </a:r>
                    </a:p>
                  </a:txBody>
                  <a:tcPr/>
                </a:tc>
                <a:tc>
                  <a:txBody>
                    <a:bodyPr/>
                    <a:lstStyle/>
                    <a:p>
                      <a:pPr algn="r"/>
                      <a:r>
                        <a:rPr lang="ru-RU" sz="1200" b="0" i="0" dirty="0">
                          <a:latin typeface="Times New Roman" pitchFamily="18" charset="0"/>
                          <a:cs typeface="Times New Roman" pitchFamily="18" charset="0"/>
                        </a:rPr>
                        <a:t>1283,71</a:t>
                      </a:r>
                    </a:p>
                  </a:txBody>
                  <a:tcPr/>
                </a:tc>
                <a:extLst>
                  <a:ext uri="{0D108BD9-81ED-4DB2-BD59-A6C34878D82A}">
                    <a16:rowId xmlns="" xmlns:a16="http://schemas.microsoft.com/office/drawing/2014/main" val="10006"/>
                  </a:ext>
                </a:extLst>
              </a:tr>
              <a:tr h="272244">
                <a:tc gridSpan="4">
                  <a:txBody>
                    <a:bodyPr/>
                    <a:lstStyle/>
                    <a:p>
                      <a:r>
                        <a:rPr lang="ru-RU" sz="1200" dirty="0">
                          <a:latin typeface="Times New Roman" pitchFamily="18" charset="0"/>
                          <a:cs typeface="Times New Roman" pitchFamily="18" charset="0"/>
                        </a:rPr>
                        <a:t>                        Торговля и услуги населению</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7"/>
                  </a:ext>
                </a:extLst>
              </a:tr>
              <a:tr h="272244">
                <a:tc>
                  <a:txBody>
                    <a:bodyPr/>
                    <a:lstStyle/>
                    <a:p>
                      <a:r>
                        <a:rPr lang="ru-RU" sz="1200" dirty="0">
                          <a:latin typeface="Times New Roman" pitchFamily="18" charset="0"/>
                          <a:cs typeface="Times New Roman" pitchFamily="18" charset="0"/>
                        </a:rPr>
                        <a:t>Оборот розничной торговли ( млн. руб.)</a:t>
                      </a:r>
                    </a:p>
                  </a:txBody>
                  <a:tcPr/>
                </a:tc>
                <a:tc>
                  <a:txBody>
                    <a:bodyPr/>
                    <a:lstStyle/>
                    <a:p>
                      <a:pPr algn="r"/>
                      <a:r>
                        <a:rPr lang="ru-RU" sz="1200" b="0" i="0" dirty="0">
                          <a:latin typeface="Times New Roman" pitchFamily="18" charset="0"/>
                          <a:cs typeface="Times New Roman" pitchFamily="18" charset="0"/>
                        </a:rPr>
                        <a:t>1789,85</a:t>
                      </a:r>
                    </a:p>
                  </a:txBody>
                  <a:tcPr/>
                </a:tc>
                <a:tc>
                  <a:txBody>
                    <a:bodyPr/>
                    <a:lstStyle/>
                    <a:p>
                      <a:pPr algn="r"/>
                      <a:r>
                        <a:rPr lang="ru-RU" sz="1200" b="0" i="0" dirty="0">
                          <a:latin typeface="Times New Roman" pitchFamily="18" charset="0"/>
                          <a:cs typeface="Times New Roman" pitchFamily="18" charset="0"/>
                        </a:rPr>
                        <a:t>1956,41</a:t>
                      </a:r>
                    </a:p>
                  </a:txBody>
                  <a:tcPr/>
                </a:tc>
                <a:tc>
                  <a:txBody>
                    <a:bodyPr/>
                    <a:lstStyle/>
                    <a:p>
                      <a:pPr algn="r"/>
                      <a:r>
                        <a:rPr lang="ru-RU" sz="1200" b="0" dirty="0">
                          <a:latin typeface="Times New Roman" pitchFamily="18" charset="0"/>
                          <a:cs typeface="Times New Roman" pitchFamily="18" charset="0"/>
                        </a:rPr>
                        <a:t>12140,41</a:t>
                      </a:r>
                      <a:endParaRPr lang="ru-RU" sz="1200" b="0" i="0" dirty="0">
                        <a:latin typeface="Times New Roman" pitchFamily="18" charset="0"/>
                        <a:cs typeface="Times New Roman" pitchFamily="18" charset="0"/>
                      </a:endParaRPr>
                    </a:p>
                  </a:txBody>
                  <a:tcPr/>
                </a:tc>
                <a:extLst>
                  <a:ext uri="{0D108BD9-81ED-4DB2-BD59-A6C34878D82A}">
                    <a16:rowId xmlns="" xmlns:a16="http://schemas.microsoft.com/office/drawing/2014/main" val="10008"/>
                  </a:ext>
                </a:extLst>
              </a:tr>
              <a:tr h="272244">
                <a:tc>
                  <a:txBody>
                    <a:bodyPr/>
                    <a:lstStyle/>
                    <a:p>
                      <a:r>
                        <a:rPr lang="ru-RU" sz="1200" dirty="0">
                          <a:latin typeface="Times New Roman" pitchFamily="18" charset="0"/>
                          <a:cs typeface="Times New Roman" pitchFamily="18" charset="0"/>
                        </a:rPr>
                        <a:t>Оборот розничной торговли  (% к предыдущему году)</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b="0" i="0" dirty="0">
                          <a:latin typeface="Times New Roman" pitchFamily="18" charset="0"/>
                          <a:cs typeface="Times New Roman" pitchFamily="18" charset="0"/>
                        </a:rPr>
                        <a:t>106,0</a:t>
                      </a:r>
                    </a:p>
                  </a:txBody>
                  <a:tcPr/>
                </a:tc>
                <a:tc>
                  <a:txBody>
                    <a:bodyPr/>
                    <a:lstStyle/>
                    <a:p>
                      <a:pPr algn="r"/>
                      <a:r>
                        <a:rPr lang="ru-RU" sz="1200" b="0" i="0" dirty="0">
                          <a:latin typeface="Times New Roman" pitchFamily="18" charset="0"/>
                          <a:cs typeface="Times New Roman" pitchFamily="18" charset="0"/>
                        </a:rPr>
                        <a:t>104,9</a:t>
                      </a:r>
                    </a:p>
                  </a:txBody>
                  <a:tcPr/>
                </a:tc>
                <a:tc>
                  <a:txBody>
                    <a:bodyPr/>
                    <a:lstStyle/>
                    <a:p>
                      <a:pPr algn="r"/>
                      <a:r>
                        <a:rPr lang="ru-RU" sz="1200" b="0" i="0" dirty="0">
                          <a:latin typeface="Times New Roman" pitchFamily="18" charset="0"/>
                          <a:cs typeface="Times New Roman" pitchFamily="18" charset="0"/>
                        </a:rPr>
                        <a:t>103,8</a:t>
                      </a:r>
                    </a:p>
                  </a:txBody>
                  <a:tcPr/>
                </a:tc>
                <a:extLst>
                  <a:ext uri="{0D108BD9-81ED-4DB2-BD59-A6C34878D82A}">
                    <a16:rowId xmlns="" xmlns:a16="http://schemas.microsoft.com/office/drawing/2014/main" val="10009"/>
                  </a:ext>
                </a:extLst>
              </a:tr>
              <a:tr h="275158">
                <a:tc gridSpan="4">
                  <a:txBody>
                    <a:bodyPr/>
                    <a:lstStyle/>
                    <a:p>
                      <a:r>
                        <a:rPr lang="ru-RU" sz="1200" dirty="0">
                          <a:latin typeface="Times New Roman" pitchFamily="18" charset="0"/>
                          <a:cs typeface="Times New Roman" pitchFamily="18" charset="0"/>
                        </a:rPr>
                        <a:t>          Денежные доходы населения, труд и занятость</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0"/>
                  </a:ext>
                </a:extLst>
              </a:tr>
              <a:tr h="453740">
                <a:tc>
                  <a:txBody>
                    <a:bodyPr/>
                    <a:lstStyle/>
                    <a:p>
                      <a:r>
                        <a:rPr lang="ru-RU" sz="1200" dirty="0">
                          <a:latin typeface="Times New Roman" pitchFamily="18" charset="0"/>
                          <a:cs typeface="Times New Roman" pitchFamily="18" charset="0"/>
                        </a:rPr>
                        <a:t>Прожиточный</a:t>
                      </a:r>
                      <a:r>
                        <a:rPr lang="ru-RU" sz="1200" baseline="0" dirty="0">
                          <a:latin typeface="Times New Roman" pitchFamily="18" charset="0"/>
                          <a:cs typeface="Times New Roman" pitchFamily="18" charset="0"/>
                        </a:rPr>
                        <a:t> минимум в среднем на душу населения (в среднем за год), в том числе по основным социально-демографическим группам населения (руб. месяц)</a:t>
                      </a:r>
                      <a:endParaRPr lang="ru-RU" sz="120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13883,00</a:t>
                      </a:r>
                      <a:endParaRPr lang="ru-RU" sz="1200" b="1"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14541,00</a:t>
                      </a:r>
                      <a:endParaRPr lang="ru-RU" sz="1200" b="1"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15199,00</a:t>
                      </a:r>
                      <a:endParaRPr lang="ru-RU" sz="1200" b="1" dirty="0">
                        <a:latin typeface="Times New Roman" pitchFamily="18" charset="0"/>
                        <a:cs typeface="Times New Roman" pitchFamily="18" charset="0"/>
                      </a:endParaRPr>
                    </a:p>
                  </a:txBody>
                  <a:tcPr/>
                </a:tc>
                <a:extLst>
                  <a:ext uri="{0D108BD9-81ED-4DB2-BD59-A6C34878D82A}">
                    <a16:rowId xmlns="" xmlns:a16="http://schemas.microsoft.com/office/drawing/2014/main" val="10011"/>
                  </a:ext>
                </a:extLst>
              </a:tr>
              <a:tr h="272244">
                <a:tc>
                  <a:txBody>
                    <a:bodyPr/>
                    <a:lstStyle/>
                    <a:p>
                      <a:r>
                        <a:rPr lang="ru-RU" sz="1200" dirty="0">
                          <a:latin typeface="Times New Roman" pitchFamily="18" charset="0"/>
                          <a:cs typeface="Times New Roman" pitchFamily="18" charset="0"/>
                        </a:rPr>
                        <a:t>трудоспособного населения</a:t>
                      </a:r>
                    </a:p>
                  </a:txBody>
                  <a:tcPr/>
                </a:tc>
                <a:tc>
                  <a:txBody>
                    <a:bodyPr/>
                    <a:lstStyle/>
                    <a:p>
                      <a:pPr algn="r"/>
                      <a:r>
                        <a:rPr lang="ru-RU" sz="1200" b="0" dirty="0">
                          <a:latin typeface="Times New Roman" pitchFamily="18" charset="0"/>
                          <a:cs typeface="Times New Roman" pitchFamily="18" charset="0"/>
                        </a:rPr>
                        <a:t>15017,00</a:t>
                      </a:r>
                      <a:endParaRPr lang="ru-RU" sz="1200" b="0" i="0" dirty="0">
                        <a:latin typeface="Times New Roman" pitchFamily="18" charset="0"/>
                        <a:cs typeface="Times New Roman" pitchFamily="18" charset="0"/>
                      </a:endParaRPr>
                    </a:p>
                  </a:txBody>
                  <a:tcPr/>
                </a:tc>
                <a:tc>
                  <a:txBody>
                    <a:bodyPr/>
                    <a:lstStyle/>
                    <a:p>
                      <a:pPr algn="r"/>
                      <a:r>
                        <a:rPr lang="ru-RU" sz="1200" b="0" dirty="0">
                          <a:latin typeface="Times New Roman" pitchFamily="18" charset="0"/>
                          <a:cs typeface="Times New Roman" pitchFamily="18" charset="0"/>
                        </a:rPr>
                        <a:t>15767,85</a:t>
                      </a:r>
                      <a:endParaRPr lang="ru-RU" sz="1200" b="0" i="0" dirty="0">
                        <a:latin typeface="Times New Roman" pitchFamily="18" charset="0"/>
                        <a:cs typeface="Times New Roman" pitchFamily="18" charset="0"/>
                      </a:endParaRPr>
                    </a:p>
                  </a:txBody>
                  <a:tcPr/>
                </a:tc>
                <a:tc>
                  <a:txBody>
                    <a:bodyPr/>
                    <a:lstStyle/>
                    <a:p>
                      <a:pPr algn="r"/>
                      <a:r>
                        <a:rPr lang="ru-RU" sz="1200" b="0" i="0" dirty="0">
                          <a:latin typeface="Times New Roman" pitchFamily="18" charset="0"/>
                          <a:cs typeface="Times New Roman" pitchFamily="18" charset="0"/>
                        </a:rPr>
                        <a:t>16871,60</a:t>
                      </a:r>
                    </a:p>
                  </a:txBody>
                  <a:tcPr/>
                </a:tc>
                <a:extLst>
                  <a:ext uri="{0D108BD9-81ED-4DB2-BD59-A6C34878D82A}">
                    <a16:rowId xmlns="" xmlns:a16="http://schemas.microsoft.com/office/drawing/2014/main" val="10012"/>
                  </a:ext>
                </a:extLst>
              </a:tr>
              <a:tr h="272244">
                <a:tc>
                  <a:txBody>
                    <a:bodyPr/>
                    <a:lstStyle/>
                    <a:p>
                      <a:r>
                        <a:rPr lang="ru-RU" sz="1200" dirty="0">
                          <a:latin typeface="Times New Roman" pitchFamily="18" charset="0"/>
                          <a:cs typeface="Times New Roman" pitchFamily="18" charset="0"/>
                        </a:rPr>
                        <a:t>пенсионеров</a:t>
                      </a:r>
                    </a:p>
                  </a:txBody>
                  <a:tcPr/>
                </a:tc>
                <a:tc>
                  <a:txBody>
                    <a:bodyPr/>
                    <a:lstStyle/>
                    <a:p>
                      <a:pPr algn="r"/>
                      <a:r>
                        <a:rPr lang="ru-RU" sz="1200" b="0" dirty="0">
                          <a:latin typeface="Times New Roman" pitchFamily="18" charset="0"/>
                          <a:cs typeface="Times New Roman" pitchFamily="18" charset="0"/>
                        </a:rPr>
                        <a:t>13255,00</a:t>
                      </a:r>
                    </a:p>
                  </a:txBody>
                  <a:tcPr/>
                </a:tc>
                <a:tc>
                  <a:txBody>
                    <a:bodyPr/>
                    <a:lstStyle/>
                    <a:p>
                      <a:pPr algn="r"/>
                      <a:r>
                        <a:rPr lang="ru-RU" sz="1200" b="0" dirty="0">
                          <a:latin typeface="Times New Roman" pitchFamily="18" charset="0"/>
                          <a:cs typeface="Times New Roman" pitchFamily="18" charset="0"/>
                        </a:rPr>
                        <a:t>13520,10</a:t>
                      </a:r>
                    </a:p>
                  </a:txBody>
                  <a:tcPr/>
                </a:tc>
                <a:tc>
                  <a:txBody>
                    <a:bodyPr/>
                    <a:lstStyle/>
                    <a:p>
                      <a:pPr algn="r"/>
                      <a:r>
                        <a:rPr lang="ru-RU" sz="1200" b="0" dirty="0">
                          <a:latin typeface="Times New Roman" pitchFamily="18" charset="0"/>
                          <a:cs typeface="Times New Roman" pitchFamily="18" charset="0"/>
                        </a:rPr>
                        <a:t>12817,00</a:t>
                      </a:r>
                    </a:p>
                  </a:txBody>
                  <a:tcPr/>
                </a:tc>
                <a:extLst>
                  <a:ext uri="{0D108BD9-81ED-4DB2-BD59-A6C34878D82A}">
                    <a16:rowId xmlns="" xmlns:a16="http://schemas.microsoft.com/office/drawing/2014/main" val="10013"/>
                  </a:ext>
                </a:extLst>
              </a:tr>
              <a:tr h="272244">
                <a:tc>
                  <a:txBody>
                    <a:bodyPr/>
                    <a:lstStyle/>
                    <a:p>
                      <a:r>
                        <a:rPr lang="ru-RU" sz="1200" dirty="0">
                          <a:latin typeface="Times New Roman" pitchFamily="18" charset="0"/>
                          <a:cs typeface="Times New Roman" pitchFamily="18" charset="0"/>
                        </a:rPr>
                        <a:t>детей</a:t>
                      </a:r>
                    </a:p>
                  </a:txBody>
                  <a:tcPr/>
                </a:tc>
                <a:tc>
                  <a:txBody>
                    <a:bodyPr/>
                    <a:lstStyle/>
                    <a:p>
                      <a:pPr algn="r"/>
                      <a:r>
                        <a:rPr lang="ru-RU" sz="1200" b="0" dirty="0">
                          <a:latin typeface="Times New Roman" pitchFamily="18" charset="0"/>
                          <a:cs typeface="Times New Roman" pitchFamily="18" charset="0"/>
                        </a:rPr>
                        <a:t>15030,00</a:t>
                      </a:r>
                    </a:p>
                  </a:txBody>
                  <a:tcPr/>
                </a:tc>
                <a:tc>
                  <a:txBody>
                    <a:bodyPr/>
                    <a:lstStyle/>
                    <a:p>
                      <a:pPr algn="r"/>
                      <a:r>
                        <a:rPr lang="ru-RU" sz="1200" b="0" dirty="0">
                          <a:latin typeface="Times New Roman" pitchFamily="18" charset="0"/>
                          <a:cs typeface="Times New Roman" pitchFamily="18" charset="0"/>
                        </a:rPr>
                        <a:t>15330,60</a:t>
                      </a:r>
                    </a:p>
                  </a:txBody>
                  <a:tcPr/>
                </a:tc>
                <a:tc>
                  <a:txBody>
                    <a:bodyPr/>
                    <a:lstStyle/>
                    <a:p>
                      <a:pPr algn="r"/>
                      <a:r>
                        <a:rPr lang="ru-RU" sz="1200" b="0" dirty="0">
                          <a:latin typeface="Times New Roman" pitchFamily="18" charset="0"/>
                          <a:cs typeface="Times New Roman" pitchFamily="18" charset="0"/>
                        </a:rPr>
                        <a:t>15790,52</a:t>
                      </a:r>
                    </a:p>
                  </a:txBody>
                  <a:tcPr/>
                </a:tc>
                <a:extLst>
                  <a:ext uri="{0D108BD9-81ED-4DB2-BD59-A6C34878D82A}">
                    <a16:rowId xmlns="" xmlns:a16="http://schemas.microsoft.com/office/drawing/2014/main" val="10014"/>
                  </a:ext>
                </a:extLst>
              </a:tr>
              <a:tr h="329384">
                <a:tc>
                  <a:txBody>
                    <a:bodyPr/>
                    <a:lstStyle/>
                    <a:p>
                      <a:r>
                        <a:rPr lang="ru-RU" sz="1200" dirty="0">
                          <a:latin typeface="Times New Roman" pitchFamily="18" charset="0"/>
                          <a:cs typeface="Times New Roman" pitchFamily="18" charset="0"/>
                        </a:rPr>
                        <a:t>Номинальная начисленная среднемесячная </a:t>
                      </a:r>
                      <a:r>
                        <a:rPr lang="ru-RU" sz="1200" baseline="0" dirty="0">
                          <a:latin typeface="Times New Roman" pitchFamily="18" charset="0"/>
                          <a:cs typeface="Times New Roman" pitchFamily="18" charset="0"/>
                        </a:rPr>
                        <a:t>заработная плата (рублей)</a:t>
                      </a:r>
                      <a:endParaRPr lang="ru-RU" sz="1200" dirty="0">
                        <a:latin typeface="Times New Roman" pitchFamily="18" charset="0"/>
                        <a:cs typeface="Times New Roman" pitchFamily="18" charset="0"/>
                      </a:endParaRPr>
                    </a:p>
                  </a:txBody>
                  <a:tcPr/>
                </a:tc>
                <a:tc>
                  <a:txBody>
                    <a:bodyPr/>
                    <a:lstStyle/>
                    <a:p>
                      <a:pPr algn="r"/>
                      <a:r>
                        <a:rPr lang="ru-RU" sz="1200" b="0" i="0" dirty="0">
                          <a:latin typeface="Times New Roman" pitchFamily="18" charset="0"/>
                          <a:cs typeface="Times New Roman" pitchFamily="18" charset="0"/>
                        </a:rPr>
                        <a:t>50020,53</a:t>
                      </a:r>
                    </a:p>
                  </a:txBody>
                  <a:tcPr/>
                </a:tc>
                <a:tc>
                  <a:txBody>
                    <a:bodyPr/>
                    <a:lstStyle/>
                    <a:p>
                      <a:pPr algn="r"/>
                      <a:r>
                        <a:rPr lang="ru-RU" sz="1200" b="0" i="0" dirty="0">
                          <a:latin typeface="Times New Roman" pitchFamily="18" charset="0"/>
                          <a:cs typeface="Times New Roman" pitchFamily="18" charset="0"/>
                        </a:rPr>
                        <a:t>54372,32</a:t>
                      </a:r>
                    </a:p>
                  </a:txBody>
                  <a:tcPr/>
                </a:tc>
                <a:tc>
                  <a:txBody>
                    <a:bodyPr/>
                    <a:lstStyle/>
                    <a:p>
                      <a:pPr algn="r"/>
                      <a:r>
                        <a:rPr lang="ru-RU" sz="1200" b="0" i="0" dirty="0">
                          <a:latin typeface="Times New Roman" pitchFamily="18" charset="0"/>
                          <a:cs typeface="Times New Roman" pitchFamily="18" charset="0"/>
                        </a:rPr>
                        <a:t>58776,48</a:t>
                      </a:r>
                    </a:p>
                  </a:txBody>
                  <a:tcPr/>
                </a:tc>
                <a:extLst>
                  <a:ext uri="{0D108BD9-81ED-4DB2-BD59-A6C34878D82A}">
                    <a16:rowId xmlns="" xmlns:a16="http://schemas.microsoft.com/office/drawing/2014/main" val="10015"/>
                  </a:ext>
                </a:extLst>
              </a:tr>
              <a:tr h="453740">
                <a:tc>
                  <a:txBody>
                    <a:bodyPr/>
                    <a:lstStyle/>
                    <a:p>
                      <a:r>
                        <a:rPr lang="ru-RU" sz="1200" dirty="0">
                          <a:latin typeface="Times New Roman" pitchFamily="18" charset="0"/>
                          <a:cs typeface="Times New Roman" pitchFamily="18" charset="0"/>
                        </a:rPr>
                        <a:t>Численность безработных, зарегистрированных в государственных учреждениях службы занятости населения  (на конец года) (тыс. человек)</a:t>
                      </a:r>
                    </a:p>
                  </a:txBody>
                  <a:tcPr/>
                </a:tc>
                <a:tc>
                  <a:txBody>
                    <a:bodyPr/>
                    <a:lstStyle/>
                    <a:p>
                      <a:pPr algn="r"/>
                      <a:r>
                        <a:rPr lang="ru-RU" sz="1200" dirty="0">
                          <a:latin typeface="Times New Roman" pitchFamily="18" charset="0"/>
                          <a:cs typeface="Times New Roman" pitchFamily="18" charset="0"/>
                        </a:rPr>
                        <a:t>0,312</a:t>
                      </a:r>
                      <a:endParaRPr lang="ru-RU" sz="1200" b="1"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0,282</a:t>
                      </a:r>
                      <a:endParaRPr lang="ru-RU" sz="1200" b="1" i="0" dirty="0">
                        <a:latin typeface="Times New Roman" pitchFamily="18" charset="0"/>
                        <a:cs typeface="Times New Roman" pitchFamily="18" charset="0"/>
                      </a:endParaRPr>
                    </a:p>
                  </a:txBody>
                  <a:tcPr/>
                </a:tc>
                <a:tc>
                  <a:txBody>
                    <a:bodyPr/>
                    <a:lstStyle/>
                    <a:p>
                      <a:pPr algn="r"/>
                      <a:r>
                        <a:rPr lang="ru-RU" sz="1200" dirty="0">
                          <a:latin typeface="Times New Roman" pitchFamily="18" charset="0"/>
                          <a:cs typeface="Times New Roman" pitchFamily="18" charset="0"/>
                        </a:rPr>
                        <a:t>0,253</a:t>
                      </a:r>
                      <a:endParaRPr lang="ru-RU" sz="1200" b="1" i="0" dirty="0">
                        <a:latin typeface="Times New Roman" pitchFamily="18" charset="0"/>
                        <a:cs typeface="Times New Roman" pitchFamily="18" charset="0"/>
                      </a:endParaRPr>
                    </a:p>
                  </a:txBody>
                  <a:tcPr/>
                </a:tc>
                <a:extLst>
                  <a:ext uri="{0D108BD9-81ED-4DB2-BD59-A6C34878D82A}">
                    <a16:rowId xmlns="" xmlns:a16="http://schemas.microsoft.com/office/drawing/2014/main" val="10016"/>
                  </a:ext>
                </a:extLst>
              </a:tr>
              <a:tr h="272244">
                <a:tc>
                  <a:txBody>
                    <a:bodyPr/>
                    <a:lstStyle/>
                    <a:p>
                      <a:r>
                        <a:rPr lang="ru-RU" sz="1200" dirty="0">
                          <a:latin typeface="Times New Roman" pitchFamily="18" charset="0"/>
                          <a:cs typeface="Times New Roman" pitchFamily="18" charset="0"/>
                        </a:rPr>
                        <a:t>Уровень безработицы (%)</a:t>
                      </a:r>
                    </a:p>
                  </a:txBody>
                  <a:tcPr/>
                </a:tc>
                <a:tc>
                  <a:txBody>
                    <a:bodyPr/>
                    <a:lstStyle/>
                    <a:p>
                      <a:pPr algn="r"/>
                      <a:r>
                        <a:rPr lang="ru-RU" sz="1200" dirty="0">
                          <a:latin typeface="Times New Roman" pitchFamily="18" charset="0"/>
                          <a:cs typeface="Times New Roman" pitchFamily="18" charset="0"/>
                        </a:rPr>
                        <a:t>3,99</a:t>
                      </a:r>
                      <a:endParaRPr lang="ru-RU" sz="1200" b="1" i="0" dirty="0">
                        <a:latin typeface="Times New Roman" pitchFamily="18" charset="0"/>
                        <a:cs typeface="Times New Roman" pitchFamily="18" charset="0"/>
                      </a:endParaRPr>
                    </a:p>
                  </a:txBody>
                  <a:tcPr/>
                </a:tc>
                <a:tc>
                  <a:txBody>
                    <a:bodyPr/>
                    <a:lstStyle/>
                    <a:p>
                      <a:pPr algn="r"/>
                      <a:r>
                        <a:rPr lang="ru-RU" sz="1200" b="0" i="0" dirty="0">
                          <a:latin typeface="Times New Roman" pitchFamily="18" charset="0"/>
                          <a:cs typeface="Times New Roman" pitchFamily="18" charset="0"/>
                        </a:rPr>
                        <a:t>2,9</a:t>
                      </a:r>
                    </a:p>
                  </a:txBody>
                  <a:tcPr/>
                </a:tc>
                <a:tc>
                  <a:txBody>
                    <a:bodyPr/>
                    <a:lstStyle/>
                    <a:p>
                      <a:pPr algn="r"/>
                      <a:r>
                        <a:rPr lang="ru-RU" sz="1200" b="0" dirty="0">
                          <a:latin typeface="Times New Roman" pitchFamily="18" charset="0"/>
                          <a:cs typeface="Times New Roman" pitchFamily="18" charset="0"/>
                        </a:rPr>
                        <a:t>1,8</a:t>
                      </a:r>
                      <a:endParaRPr lang="ru-RU" sz="1200" b="0" i="0" dirty="0">
                        <a:latin typeface="Times New Roman" pitchFamily="18" charset="0"/>
                        <a:cs typeface="Times New Roman" pitchFamily="18" charset="0"/>
                      </a:endParaRPr>
                    </a:p>
                  </a:txBody>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1792602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42898" y="144289"/>
            <a:ext cx="6840760" cy="1282154"/>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a:solidFill>
                  <a:srgbClr val="C00000"/>
                </a:solidFill>
                <a:latin typeface="Times New Roman" pitchFamily="18" charset="0"/>
                <a:ea typeface="Calibri"/>
                <a:cs typeface="Times New Roman" pitchFamily="18" charset="0"/>
              </a:rPr>
              <a:t>Муниципальная программа </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«Профилактика преступлений и иных правонарушений  </a:t>
            </a:r>
          </a:p>
          <a:p>
            <a:pPr indent="450215"/>
            <a:r>
              <a:rPr lang="ru-RU" sz="2000" b="1" dirty="0">
                <a:solidFill>
                  <a:srgbClr val="C00000"/>
                </a:solidFill>
                <a:latin typeface="Times New Roman" pitchFamily="18" charset="0"/>
                <a:ea typeface="Calibri"/>
                <a:cs typeface="Times New Roman" pitchFamily="18" charset="0"/>
              </a:rPr>
              <a:t>в Зеленчукском муниципальном районе»</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4" name="Загнутый угол 3"/>
          <p:cNvSpPr/>
          <p:nvPr/>
        </p:nvSpPr>
        <p:spPr>
          <a:xfrm>
            <a:off x="2242899" y="1988840"/>
            <a:ext cx="6840760" cy="1277273"/>
          </a:xfrm>
          <a:prstGeom prst="foldedCorner">
            <a:avLst>
              <a:gd name="adj" fmla="val 0"/>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1100" dirty="0">
                <a:latin typeface="Times New Roman" pitchFamily="18" charset="0"/>
                <a:ea typeface="Calibri"/>
                <a:cs typeface="Times New Roman" pitchFamily="18" charset="0"/>
              </a:rPr>
              <a:t>Расходы на  реализацию мероприятий Программы направлены</a:t>
            </a:r>
            <a:r>
              <a:rPr lang="ru-RU" sz="1100" dirty="0">
                <a:latin typeface="Times New Roman" pitchFamily="18" charset="0"/>
                <a:ea typeface="Times New Roman"/>
                <a:cs typeface="Times New Roman" pitchFamily="18" charset="0"/>
              </a:rPr>
              <a:t>: </a:t>
            </a:r>
            <a:endParaRPr lang="ru-RU" sz="1100" dirty="0">
              <a:latin typeface="Times New Roman" pitchFamily="18" charset="0"/>
              <a:ea typeface="Calibri"/>
              <a:cs typeface="Times New Roman" pitchFamily="18" charset="0"/>
            </a:endParaRPr>
          </a:p>
          <a:p>
            <a:pPr indent="450215" algn="just">
              <a:spcAft>
                <a:spcPts val="0"/>
              </a:spcAft>
            </a:pPr>
            <a:r>
              <a:rPr lang="ru-RU" sz="1100" dirty="0">
                <a:latin typeface="Times New Roman" pitchFamily="18" charset="0"/>
                <a:ea typeface="Times New Roman"/>
                <a:cs typeface="Times New Roman" pitchFamily="18" charset="0"/>
              </a:rPr>
              <a:t> - в целях повышения профессионального мастерства участковых уполномоченных полиции;</a:t>
            </a:r>
          </a:p>
          <a:p>
            <a:pPr indent="450215" algn="just">
              <a:spcAft>
                <a:spcPts val="0"/>
              </a:spcAft>
            </a:pPr>
            <a:r>
              <a:rPr lang="ru-RU" sz="1100" dirty="0">
                <a:latin typeface="Times New Roman" pitchFamily="18" charset="0"/>
                <a:ea typeface="Times New Roman"/>
                <a:cs typeface="Times New Roman" pitchFamily="18" charset="0"/>
              </a:rPr>
              <a:t>- в целях повышения профессионального мастерства инспекторов по делам несовершеннолетних, направление средств на поощрение сотрудников полиции, которые показали наивысшие результаты в оперативно-служебной деятельности в 2025 году.</a:t>
            </a:r>
            <a:endParaRPr lang="ru-RU" sz="1100" dirty="0">
              <a:latin typeface="Times New Roman" pitchFamily="18" charset="0"/>
              <a:ea typeface="Calibri"/>
              <a:cs typeface="Times New Roman" pitchFamily="18" charset="0"/>
            </a:endParaRPr>
          </a:p>
          <a:p>
            <a:pPr indent="450215" algn="just">
              <a:spcAft>
                <a:spcPts val="0"/>
              </a:spcAft>
            </a:pPr>
            <a:r>
              <a:rPr lang="ru-RU" sz="1100" dirty="0">
                <a:latin typeface="Times New Roman" pitchFamily="18" charset="0"/>
                <a:ea typeface="Times New Roman"/>
                <a:cs typeface="Times New Roman" pitchFamily="18" charset="0"/>
              </a:rPr>
              <a:t>  </a:t>
            </a:r>
            <a:r>
              <a:rPr lang="ru-RU" sz="1100" dirty="0">
                <a:latin typeface="Times New Roman" pitchFamily="18" charset="0"/>
                <a:ea typeface="Calibri"/>
                <a:cs typeface="Times New Roman" pitchFamily="18" charset="0"/>
              </a:rPr>
              <a:t>- в целях совершенствования работы действующих и внедрения новых систем видеонаблюдения, видео-фиксации, аппаратно-программных комплексов и устройств экстренной связи.</a:t>
            </a:r>
            <a:endParaRPr lang="ru-RU" sz="1100" dirty="0">
              <a:latin typeface="Times New Roman" pitchFamily="18" charset="0"/>
              <a:ea typeface="Times New Roman"/>
              <a:cs typeface="Times New Roman" pitchFamily="18" charset="0"/>
            </a:endParaRPr>
          </a:p>
        </p:txBody>
      </p:sp>
      <p:sp>
        <p:nvSpPr>
          <p:cNvPr id="6" name="Блок-схема: альтернативный процесс 5"/>
          <p:cNvSpPr/>
          <p:nvPr/>
        </p:nvSpPr>
        <p:spPr>
          <a:xfrm>
            <a:off x="3491880" y="1165901"/>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200,0 тыс. руб.</a:t>
            </a:r>
          </a:p>
        </p:txBody>
      </p:sp>
      <p:pic>
        <p:nvPicPr>
          <p:cNvPr id="3" name="Picture 11"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7" y="34785"/>
            <a:ext cx="2304256" cy="222382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263" y="3645024"/>
            <a:ext cx="5695874" cy="1323439"/>
          </a:xfrm>
          <a:prstGeom prst="rect">
            <a:avLst/>
          </a:prstGeom>
        </p:spPr>
        <p:txBody>
          <a:bodyPr wrap="square">
            <a:spAutoFit/>
          </a:bodyPr>
          <a:lstStyle/>
          <a:p>
            <a:pPr lvl="0" indent="450215"/>
            <a:r>
              <a:rPr lang="ru-RU" sz="2000" b="1" dirty="0">
                <a:solidFill>
                  <a:srgbClr val="C00000"/>
                </a:solidFill>
                <a:latin typeface="Times New Roman" pitchFamily="18" charset="0"/>
                <a:ea typeface="Calibri"/>
                <a:cs typeface="Times New Roman" pitchFamily="18" charset="0"/>
              </a:rPr>
              <a:t>Муниципальная программа </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«Развитие физической культуры и спорта в Зеленчукском муниципальном районе»</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7" name="Блок-схема: альтернативный процесс 6"/>
          <p:cNvSpPr/>
          <p:nvPr/>
        </p:nvSpPr>
        <p:spPr>
          <a:xfrm>
            <a:off x="359668" y="4644427"/>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175,0 тыс. руб</a:t>
            </a:r>
            <a:r>
              <a:rPr lang="ru-RU" sz="1400" dirty="0">
                <a:ea typeface="Calibri"/>
                <a:cs typeface="Times New Roman"/>
              </a:rPr>
              <a:t>.</a:t>
            </a:r>
          </a:p>
        </p:txBody>
      </p:sp>
      <p:sp>
        <p:nvSpPr>
          <p:cNvPr id="8" name="Загнутый угол 7"/>
          <p:cNvSpPr/>
          <p:nvPr/>
        </p:nvSpPr>
        <p:spPr>
          <a:xfrm>
            <a:off x="1652599" y="5517232"/>
            <a:ext cx="7431059" cy="1200329"/>
          </a:xfrm>
          <a:prstGeom prst="foldedCorner">
            <a:avLst>
              <a:gd name="adj" fmla="val 0"/>
            </a:avLst>
          </a:prstGeom>
          <a:solidFill>
            <a:schemeClr val="accent1">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spcAft>
                <a:spcPts val="0"/>
              </a:spcAft>
            </a:pPr>
            <a:r>
              <a:rPr lang="ru-RU" sz="1200" dirty="0">
                <a:latin typeface="Times New Roman"/>
                <a:ea typeface="Times New Roman"/>
                <a:cs typeface="Times New Roman"/>
              </a:rPr>
              <a:t>Расходы направлены на реализацию мероприятий данной программы - проведение спортивных мероприятий по баскетболу, волейболу, футболу, легкой атлетике, шахматам, настольному теннису, вольной борьбе. </a:t>
            </a:r>
            <a:r>
              <a:rPr lang="ru-RU" sz="1200" dirty="0">
                <a:latin typeface="Times New Roman"/>
                <a:ea typeface="Calibri"/>
                <a:cs typeface="Times New Roman"/>
              </a:rPr>
              <a:t> К целевым показателям социально-экономической эффективности программы относятся:</a:t>
            </a:r>
            <a:endParaRPr lang="ru-RU" sz="1200" dirty="0">
              <a:latin typeface="Calibri"/>
              <a:ea typeface="Calibri"/>
              <a:cs typeface="Times New Roman"/>
            </a:endParaRPr>
          </a:p>
          <a:p>
            <a:pPr indent="431800" algn="just">
              <a:spcAft>
                <a:spcPts val="0"/>
              </a:spcAft>
            </a:pPr>
            <a:r>
              <a:rPr lang="ru-RU" sz="1200" dirty="0">
                <a:latin typeface="Times New Roman"/>
                <a:ea typeface="Times New Roman"/>
              </a:rPr>
              <a:t>-увеличение доли жителей района, систематически занимающихся физической культурой и спортом; </a:t>
            </a:r>
          </a:p>
          <a:p>
            <a:pPr indent="431800" algn="just">
              <a:spcAft>
                <a:spcPts val="0"/>
              </a:spcAft>
            </a:pPr>
            <a:r>
              <a:rPr lang="ru-RU" sz="1200" dirty="0">
                <a:latin typeface="Times New Roman"/>
                <a:ea typeface="Times New Roman"/>
              </a:rPr>
              <a:t>- увеличение количества детей и подростков, занимающихся спортом;</a:t>
            </a:r>
          </a:p>
          <a:p>
            <a:pPr indent="431800" algn="just">
              <a:spcAft>
                <a:spcPts val="0"/>
              </a:spcAft>
            </a:pPr>
            <a:r>
              <a:rPr lang="ru-RU" sz="1200" dirty="0">
                <a:latin typeface="Times New Roman"/>
                <a:ea typeface="Times New Roman"/>
              </a:rPr>
              <a:t>- увеличение количества спортивных сооружений в районе. </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3429000"/>
            <a:ext cx="3524391" cy="202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7" y="5404751"/>
            <a:ext cx="1465657" cy="13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46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834123" y="260648"/>
            <a:ext cx="6202374" cy="17281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a:solidFill>
                  <a:srgbClr val="C00000"/>
                </a:solidFill>
                <a:latin typeface="Times New Roman" pitchFamily="18" charset="0"/>
                <a:ea typeface="Calibri"/>
                <a:cs typeface="Times New Roman" pitchFamily="18" charset="0"/>
              </a:rPr>
              <a:t>Муниципальная программа </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«Профилактика употребления наркотических средств, психотропных веществ и их прекурсоров подростками и молодежью Зеленчукского муниципального района»</a:t>
            </a:r>
            <a:endParaRPr lang="ru-RU" sz="2000" dirty="0">
              <a:solidFill>
                <a:srgbClr val="C00000"/>
              </a:solidFill>
              <a:latin typeface="Times New Roman" pitchFamily="18" charset="0"/>
              <a:ea typeface="Calibri"/>
              <a:cs typeface="Times New Roman" pitchFamily="18" charset="0"/>
            </a:endParaRPr>
          </a:p>
        </p:txBody>
      </p:sp>
      <p:sp>
        <p:nvSpPr>
          <p:cNvPr id="4" name="Загнутый угол 3"/>
          <p:cNvSpPr/>
          <p:nvPr/>
        </p:nvSpPr>
        <p:spPr>
          <a:xfrm>
            <a:off x="827584" y="2889240"/>
            <a:ext cx="7776864" cy="1277273"/>
          </a:xfrm>
          <a:prstGeom prst="foldedCorner">
            <a:avLst>
              <a:gd name="adj" fmla="val 0"/>
            </a:avLst>
          </a:prstGeom>
          <a:solidFill>
            <a:schemeClr val="accent4">
              <a:lumMod val="20000"/>
              <a:lumOff val="80000"/>
            </a:schemeClr>
          </a:solidFill>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100" dirty="0">
                <a:latin typeface="Times New Roman" pitchFamily="18" charset="0"/>
                <a:ea typeface="Calibri"/>
                <a:cs typeface="Times New Roman" pitchFamily="18" charset="0"/>
              </a:rPr>
              <a:t>Для реализации мероприятий программы ежеквартально проходить заседания антинаркотической комиссии Зеленчукского муниципального района по вопросам координации усилий в сфере профилактики наркомании.</a:t>
            </a:r>
            <a:r>
              <a:rPr lang="ru-RU" sz="1100" b="1" dirty="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В целях выявления и постановки на учет несовершеннолетних, употребляющих наркотические средства МВД РФ совместно со службами УУП, ППС, ОВО, ОУР регулярно проводить проверки мест массового скопления молодежи на предмет выявления фактов сбыта наркотических средств и психотропных веществ несовершеннолетними. В течение 2024 года важное внимание уделять межведомственному взаимодействию. В целях выработки единой концепции и координации деятельности в сфере незаконного оборота наркотиков на регулярной основе проводить рабочие встречи с сотрудниками УФСКН РФ по КЧР.. </a:t>
            </a:r>
            <a:endParaRPr lang="ru-RU" sz="1100" dirty="0">
              <a:effectLst/>
              <a:latin typeface="Times New Roman" pitchFamily="18" charset="0"/>
              <a:ea typeface="Calibri"/>
              <a:cs typeface="Times New Roman" pitchFamily="18" charset="0"/>
            </a:endParaRPr>
          </a:p>
        </p:txBody>
      </p:sp>
      <p:sp>
        <p:nvSpPr>
          <p:cNvPr id="8" name="Блок-схема: альтернативный процесс 7"/>
          <p:cNvSpPr/>
          <p:nvPr/>
        </p:nvSpPr>
        <p:spPr>
          <a:xfrm>
            <a:off x="3975194" y="1952836"/>
            <a:ext cx="4053190" cy="756084"/>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19,0 тыс. руб</a:t>
            </a:r>
            <a:r>
              <a:rPr lang="ru-RU" sz="1400" dirty="0">
                <a:ea typeface="Calibri"/>
                <a:cs typeface="Times New Roman"/>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1" y="116632"/>
            <a:ext cx="281060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467544" y="4293096"/>
            <a:ext cx="8136904" cy="1015663"/>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«Развитие и становление Зеленчукского районного общества Баталпашинского казачьего отдела Кубанского казачьего войска»</a:t>
            </a:r>
          </a:p>
        </p:txBody>
      </p:sp>
      <p:sp>
        <p:nvSpPr>
          <p:cNvPr id="13" name="Скругленная прямоугольная выноска 12"/>
          <p:cNvSpPr/>
          <p:nvPr/>
        </p:nvSpPr>
        <p:spPr>
          <a:xfrm>
            <a:off x="460854" y="5335798"/>
            <a:ext cx="4752528" cy="1296144"/>
          </a:xfrm>
          <a:prstGeom prst="wedgeRoundRectCallout">
            <a:avLst>
              <a:gd name="adj1" fmla="val 48493"/>
              <a:gd name="adj2" fmla="val 38509"/>
              <a:gd name="adj3" fmla="val 16667"/>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a:latin typeface="Times New Roman" pitchFamily="18" charset="0"/>
                <a:cs typeface="Times New Roman" pitchFamily="18" charset="0"/>
              </a:rPr>
              <a:t>В проект бюджета включено 250,0  тыс. руб. Расходы направлены на реализацию в Зеленчукском муниципальном районе политики по возрождению и развитию казачества, развитие системы патриотического воспитания молодежи, возрождение традиционной культуры казачества, развитие физической культуры и спорта, сохранение культурных ценностей,  повышение эффективности процесса возрождения и становления казачества. </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073638"/>
            <a:ext cx="2700301" cy="155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76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48093" y="183044"/>
            <a:ext cx="59150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a:solidFill>
                  <a:srgbClr val="C00000"/>
                </a:solidFill>
                <a:latin typeface="Times New Roman" pitchFamily="18" charset="0"/>
                <a:ea typeface="Calibri"/>
                <a:cs typeface="Times New Roman" pitchFamily="18" charset="0"/>
              </a:rPr>
              <a:t>Муниципальная программа</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 «Управление муниципальными финансами </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Зеленчукского муниципального района»</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4" name="Прямоугольная выноска 3"/>
          <p:cNvSpPr/>
          <p:nvPr/>
        </p:nvSpPr>
        <p:spPr>
          <a:xfrm>
            <a:off x="2987824" y="1268760"/>
            <a:ext cx="5832648" cy="1631216"/>
          </a:xfrm>
          <a:prstGeom prst="wedgeRectCallout">
            <a:avLst>
              <a:gd name="adj1" fmla="val -22013"/>
              <a:gd name="adj2" fmla="val 50445"/>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indent="450215" algn="just"/>
            <a:r>
              <a:rPr lang="ru-RU" sz="1200" dirty="0">
                <a:latin typeface="Times New Roman"/>
                <a:ea typeface="Times New Roman"/>
              </a:rPr>
              <a:t>Поставленные цели и задачи муниципальной программы должны соответствовать социально - экономическим приоритетам Зеленчукского муниципального района. Целью муниципальной программы является обеспечение долгосрочной сбалансированности и устойчивости бюджета Зеленчукского муниципального района, повышение качества и прозрачности управления муниципальными финансами. </a:t>
            </a:r>
            <a:r>
              <a:rPr lang="ru-RU" sz="1200" dirty="0">
                <a:solidFill>
                  <a:schemeClr val="tx1"/>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9838,9 тыс. руб</a:t>
            </a:r>
            <a:r>
              <a:rPr lang="ru-RU" sz="1200" dirty="0">
                <a:solidFill>
                  <a:schemeClr val="tx1"/>
                </a:solidFill>
                <a:ea typeface="Calibri"/>
                <a:cs typeface="Times New Roman"/>
              </a:rPr>
              <a:t>.</a:t>
            </a:r>
          </a:p>
          <a:p>
            <a:pPr indent="450215" algn="just">
              <a:spcAft>
                <a:spcPts val="0"/>
              </a:spcAft>
            </a:pPr>
            <a:endParaRPr lang="ru-RU" sz="1200" dirty="0">
              <a:effectLst/>
              <a:latin typeface="Arial"/>
              <a:ea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89" y="260648"/>
            <a:ext cx="2736304" cy="22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561" y="3068960"/>
            <a:ext cx="6048672" cy="1323439"/>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«Развитие многофункционального центра предоставления государственных и муниципальных услуг в Зеленчукском муниципальном районе»</a:t>
            </a:r>
          </a:p>
        </p:txBody>
      </p:sp>
      <p:sp>
        <p:nvSpPr>
          <p:cNvPr id="9" name="Загнутый угол 8"/>
          <p:cNvSpPr/>
          <p:nvPr/>
        </p:nvSpPr>
        <p:spPr>
          <a:xfrm>
            <a:off x="278758" y="4509120"/>
            <a:ext cx="5637793" cy="1836204"/>
          </a:xfrm>
          <a:prstGeom prst="foldedCorner">
            <a:avLst>
              <a:gd name="adj" fmla="val 0"/>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Расходы направлены на обеспечение  населения Зеленчукского муниципального района комфортными условиями при получении государственных и муниципальных услуг по принципу «одного окна», равного доступа к их получению, повышение оперативности предоставления государственных и муниципальных услуг, внедрение единых стандартов обслуживания населения, переход на предоставление услуг и их исполнение в электронном виде, </a:t>
            </a:r>
          </a:p>
          <a:p>
            <a:pPr algn="just"/>
            <a:r>
              <a:rPr lang="ru-RU" sz="1200" dirty="0">
                <a:latin typeface="Times New Roman" pitchFamily="18" charset="0"/>
                <a:cs typeface="Times New Roman" pitchFamily="18" charset="0"/>
              </a:rPr>
              <a:t>а также предоставление дополнительных услуг на базе МФЦ. В проект бюджета включено 7535,4 тыс. руб. </a:t>
            </a:r>
          </a:p>
          <a:p>
            <a:pPr algn="just"/>
            <a:endParaRPr lang="ru-RU" sz="12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850" y="3645024"/>
            <a:ext cx="292100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024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636971" y="183044"/>
            <a:ext cx="6351333" cy="10857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1800" b="1" dirty="0">
                <a:solidFill>
                  <a:srgbClr val="C00000"/>
                </a:solidFill>
                <a:latin typeface="Times New Roman" pitchFamily="18" charset="0"/>
                <a:ea typeface="Calibri"/>
                <a:cs typeface="Times New Roman" pitchFamily="18" charset="0"/>
              </a:rPr>
              <a:t>Муниципальная программа</a:t>
            </a:r>
            <a:br>
              <a:rPr lang="ru-RU" sz="1800" b="1" dirty="0">
                <a:solidFill>
                  <a:srgbClr val="C00000"/>
                </a:solidFill>
                <a:latin typeface="Times New Roman" pitchFamily="18" charset="0"/>
                <a:ea typeface="Calibri"/>
                <a:cs typeface="Times New Roman" pitchFamily="18" charset="0"/>
              </a:rPr>
            </a:br>
            <a:r>
              <a:rPr lang="ru-RU" sz="1800" b="1" dirty="0">
                <a:solidFill>
                  <a:srgbClr val="C00000"/>
                </a:solidFill>
                <a:latin typeface="Times New Roman" pitchFamily="18" charset="0"/>
                <a:ea typeface="Calibri"/>
                <a:cs typeface="Times New Roman" pitchFamily="18" charset="0"/>
              </a:rPr>
              <a:t> «Аппарат администрации  Зеленчукского муниципального района»</a:t>
            </a:r>
            <a:r>
              <a:rPr lang="ru-RU" sz="1800" dirty="0">
                <a:solidFill>
                  <a:srgbClr val="C00000"/>
                </a:solidFill>
                <a:latin typeface="Times New Roman" pitchFamily="18" charset="0"/>
                <a:ea typeface="Calibri"/>
                <a:cs typeface="Times New Roman" pitchFamily="18" charset="0"/>
              </a:rPr>
              <a:t/>
            </a:r>
            <a:br>
              <a:rPr lang="ru-RU" sz="1800" dirty="0">
                <a:solidFill>
                  <a:srgbClr val="C00000"/>
                </a:solidFill>
                <a:latin typeface="Times New Roman" pitchFamily="18" charset="0"/>
                <a:ea typeface="Calibri"/>
                <a:cs typeface="Times New Roman" pitchFamily="18" charset="0"/>
              </a:rPr>
            </a:br>
            <a:endParaRPr lang="ru-RU" sz="18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2765220" y="1124744"/>
            <a:ext cx="6192687" cy="156966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200" dirty="0">
                <a:solidFill>
                  <a:prstClr val="black"/>
                </a:solidFill>
                <a:latin typeface="Times New Roman" pitchFamily="18" charset="0"/>
                <a:cs typeface="Times New Roman" pitchFamily="18" charset="0"/>
              </a:rPr>
              <a:t>        Цель программы: о</a:t>
            </a:r>
            <a:r>
              <a:rPr lang="ru-RU" sz="1200" dirty="0">
                <a:latin typeface="Times New Roman" pitchFamily="18" charset="0"/>
                <a:cs typeface="Times New Roman" pitchFamily="18" charset="0"/>
              </a:rPr>
              <a:t>рганизация исполнения решений, принятых в установленном порядке населением района, Советом Зеленчукского муниципального района, постановлений  и распоряжений администрации  Зеленчукского муниципального района.</a:t>
            </a:r>
          </a:p>
          <a:p>
            <a:pPr algn="just"/>
            <a:r>
              <a:rPr lang="ru-RU" sz="1200" dirty="0">
                <a:latin typeface="Times New Roman" pitchFamily="18" charset="0"/>
                <a:cs typeface="Times New Roman" pitchFamily="18" charset="0"/>
              </a:rPr>
              <a:t>        Организация реализации мероприятий, направленных на совершенствование деятельности отделов администрации , в том числе повышение эффективности исполнения ими муниципальных функций и качества предоставления муниципальных услуг.</a:t>
            </a:r>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2025 год  включены расходы в сумме 20989,0 тыс. руб</a:t>
            </a:r>
            <a:r>
              <a:rPr lang="ru-RU" sz="1200" dirty="0">
                <a:solidFill>
                  <a:prstClr val="black"/>
                </a:solidFill>
                <a:ea typeface="Calibri"/>
                <a:cs typeface="Times New Roman"/>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09160" y="3544385"/>
            <a:ext cx="6120678" cy="1015663"/>
          </a:xfrm>
          <a:prstGeom prst="rect">
            <a:avLst/>
          </a:prstGeom>
          <a:solidFill>
            <a:schemeClr val="bg1">
              <a:lumMod val="85000"/>
            </a:schemeClr>
          </a:solidFill>
          <a:ln>
            <a:solidFill>
              <a:schemeClr val="accent2"/>
            </a:solidFill>
          </a:ln>
        </p:spPr>
        <p:txBody>
          <a:bodyPr wrap="square">
            <a:spAutoFit/>
          </a:bodyPr>
          <a:lstStyle/>
          <a:p>
            <a:pPr lvl="0" algn="ctr" fontAlgn="base">
              <a:spcBef>
                <a:spcPct val="0"/>
              </a:spcBef>
              <a:spcAft>
                <a:spcPct val="0"/>
              </a:spcAft>
            </a:pPr>
            <a:r>
              <a:rPr lang="ru-RU" sz="1200" dirty="0">
                <a:solidFill>
                  <a:prstClr val="black"/>
                </a:solidFill>
                <a:latin typeface="Times New Roman" pitchFamily="18" charset="0"/>
                <a:cs typeface="Times New Roman" pitchFamily="18" charset="0"/>
              </a:rPr>
              <a:t>Цель программы: Обеспечение  конституционного права каждого гражданина на благоприятную окружающую среду, достоверную информацию  о ее состоянии и на возмещение  ущерба , причиненного имуществу экологическим правонарушениям на территории  Зеленчукского  муниципального района. </a:t>
            </a:r>
            <a:r>
              <a:rPr lang="ru-RU" sz="120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2025</a:t>
            </a:r>
            <a:r>
              <a:rPr lang="ru-RU" sz="1200" dirty="0">
                <a:solidFill>
                  <a:srgbClr val="FF0000"/>
                </a:solidFill>
                <a:latin typeface="Times New Roman" pitchFamily="18" charset="0"/>
                <a:ea typeface="Calibri"/>
                <a:cs typeface="Times New Roman" pitchFamily="18" charset="0"/>
              </a:rPr>
              <a:t> </a:t>
            </a:r>
            <a:r>
              <a:rPr lang="ru-RU" sz="1200" dirty="0">
                <a:solidFill>
                  <a:prstClr val="black"/>
                </a:solidFill>
                <a:latin typeface="Times New Roman" pitchFamily="18" charset="0"/>
                <a:ea typeface="Calibri"/>
                <a:cs typeface="Times New Roman" pitchFamily="18" charset="0"/>
              </a:rPr>
              <a:t>год  включены расходы в сумме  5567,1 тыс. руб</a:t>
            </a:r>
            <a:r>
              <a:rPr lang="ru-RU" sz="1200" dirty="0">
                <a:solidFill>
                  <a:prstClr val="black"/>
                </a:solidFill>
                <a:ea typeface="Calibri"/>
                <a:cs typeface="Times New Roman"/>
              </a:rPr>
              <a:t>.</a:t>
            </a:r>
            <a:endParaRPr lang="ru-RU" sz="1200" b="1" dirty="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endParaRPr>
          </a:p>
        </p:txBody>
      </p:sp>
      <p:sp>
        <p:nvSpPr>
          <p:cNvPr id="5" name="Прямоугольник 4"/>
          <p:cNvSpPr/>
          <p:nvPr/>
        </p:nvSpPr>
        <p:spPr>
          <a:xfrm>
            <a:off x="2903127" y="5806204"/>
            <a:ext cx="6054780" cy="83099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a:solidFill>
                  <a:prstClr val="black"/>
                </a:solidFill>
                <a:latin typeface="Times New Roman" pitchFamily="18" charset="0"/>
                <a:cs typeface="Times New Roman" pitchFamily="18" charset="0"/>
              </a:rPr>
              <a:t>Цель программы: Обеспечение необходимых условий для реализации полномочий по обеспечению первичных мер пожарной безопасности на территории  </a:t>
            </a:r>
            <a:r>
              <a:rPr lang="ru-RU" sz="1200" dirty="0" err="1">
                <a:solidFill>
                  <a:prstClr val="black"/>
                </a:solidFill>
                <a:latin typeface="Times New Roman" pitchFamily="18" charset="0"/>
                <a:cs typeface="Times New Roman" pitchFamily="18" charset="0"/>
              </a:rPr>
              <a:t>Зеленчукского</a:t>
            </a:r>
            <a:r>
              <a:rPr lang="ru-RU" sz="1200" dirty="0">
                <a:solidFill>
                  <a:prstClr val="black"/>
                </a:solidFill>
                <a:latin typeface="Times New Roman" pitchFamily="18" charset="0"/>
                <a:cs typeface="Times New Roman" pitchFamily="18" charset="0"/>
              </a:rPr>
              <a:t> муниципального района. </a:t>
            </a:r>
            <a:r>
              <a:rPr lang="ru-RU" sz="120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2025</a:t>
            </a:r>
            <a:r>
              <a:rPr lang="ru-RU" sz="1200" dirty="0">
                <a:solidFill>
                  <a:srgbClr val="FF0000"/>
                </a:solidFill>
                <a:latin typeface="Times New Roman" pitchFamily="18" charset="0"/>
                <a:ea typeface="Calibri"/>
                <a:cs typeface="Times New Roman" pitchFamily="18" charset="0"/>
              </a:rPr>
              <a:t> </a:t>
            </a:r>
            <a:r>
              <a:rPr lang="ru-RU" sz="1200" dirty="0">
                <a:solidFill>
                  <a:prstClr val="black"/>
                </a:solidFill>
                <a:latin typeface="Times New Roman" pitchFamily="18" charset="0"/>
                <a:ea typeface="Calibri"/>
                <a:cs typeface="Times New Roman" pitchFamily="18" charset="0"/>
              </a:rPr>
              <a:t>год  включены расходы в сумме 125,0  тыс. руб</a:t>
            </a:r>
            <a:r>
              <a:rPr lang="ru-RU" sz="1200" dirty="0">
                <a:solidFill>
                  <a:prstClr val="black"/>
                </a:solidFill>
                <a:ea typeface="Calibri"/>
                <a:cs typeface="Times New Roman"/>
              </a:rPr>
              <a:t>.</a:t>
            </a:r>
            <a:endParaRPr lang="ru-RU" sz="1200" dirty="0">
              <a:solidFill>
                <a:prstClr val="black"/>
              </a:solidFill>
              <a:latin typeface="Times New Roman" pitchFamily="18" charset="0"/>
              <a:cs typeface="Times New Roman" pitchFamily="18" charset="0"/>
            </a:endParaRP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93" y="404664"/>
            <a:ext cx="2398060" cy="228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765220" y="2959610"/>
            <a:ext cx="6048672" cy="584775"/>
          </a:xfrm>
          <a:prstGeom prst="rect">
            <a:avLst/>
          </a:prstGeom>
        </p:spPr>
        <p:txBody>
          <a:bodyPr wrap="square">
            <a:spAutoFit/>
          </a:bodyPr>
          <a:lstStyle/>
          <a:p>
            <a:pPr algn="ctr" fontAlgn="base">
              <a:spcBef>
                <a:spcPct val="0"/>
              </a:spcBef>
              <a:spcAft>
                <a:spcPct val="0"/>
              </a:spcAft>
            </a:pP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Муниципальная программа «Экология и окружающая среда  в    Зеленчукском  муниципальном районе»</a:t>
            </a:r>
          </a:p>
        </p:txBody>
      </p:sp>
      <p:pic>
        <p:nvPicPr>
          <p:cNvPr id="8" name="Рисунок 7" descr="C:\Users\Tanya\Downloads\1646516585_4-kartinkin-net-p-kartinki-po-ekologii-dlya-prezentatsii-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50" y="3035810"/>
            <a:ext cx="2398059" cy="1557927"/>
          </a:xfrm>
          <a:prstGeom prst="rect">
            <a:avLst/>
          </a:prstGeom>
          <a:noFill/>
          <a:ln>
            <a:noFill/>
          </a:ln>
        </p:spPr>
      </p:pic>
      <p:pic>
        <p:nvPicPr>
          <p:cNvPr id="9" name="Рисунок 8" descr="C:\Users\Tanya\Desktop\пожарная безопасность.jpg"/>
          <p:cNvPicPr/>
          <p:nvPr/>
        </p:nvPicPr>
        <p:blipFill>
          <a:blip r:embed="rId4">
            <a:extLst>
              <a:ext uri="{28A0092B-C50C-407E-A947-70E740481C1C}">
                <a14:useLocalDpi xmlns:a14="http://schemas.microsoft.com/office/drawing/2010/main" val="0"/>
              </a:ext>
            </a:extLst>
          </a:blip>
          <a:srcRect/>
          <a:stretch>
            <a:fillRect/>
          </a:stretch>
        </p:blipFill>
        <p:spPr bwMode="auto">
          <a:xfrm>
            <a:off x="287822" y="4941168"/>
            <a:ext cx="2466975" cy="1769480"/>
          </a:xfrm>
          <a:prstGeom prst="rect">
            <a:avLst/>
          </a:prstGeom>
          <a:noFill/>
          <a:ln>
            <a:noFill/>
          </a:ln>
        </p:spPr>
      </p:pic>
      <p:sp>
        <p:nvSpPr>
          <p:cNvPr id="7" name="Прямоугольник 6"/>
          <p:cNvSpPr/>
          <p:nvPr/>
        </p:nvSpPr>
        <p:spPr>
          <a:xfrm>
            <a:off x="2870162" y="4809926"/>
            <a:ext cx="6059105" cy="923330"/>
          </a:xfrm>
          <a:prstGeom prst="rect">
            <a:avLst/>
          </a:prstGeom>
        </p:spPr>
        <p:txBody>
          <a:bodyPr wrap="square">
            <a:spAutoFit/>
          </a:bodyPr>
          <a:lstStyle/>
          <a:p>
            <a:pPr algn="ctr" fontAlgn="base">
              <a:spcBef>
                <a:spcPct val="0"/>
              </a:spcBef>
              <a:spcAft>
                <a:spcPct val="0"/>
              </a:spcAft>
            </a:pP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«Обеспечение первичных мер пожарной безопасности  на территории   Зеленчукского  муниципального района»</a:t>
            </a:r>
          </a:p>
        </p:txBody>
      </p:sp>
    </p:spTree>
    <p:extLst>
      <p:ext uri="{BB962C8B-B14F-4D97-AF65-F5344CB8AC3E}">
        <p14:creationId xmlns:p14="http://schemas.microsoft.com/office/powerpoint/2010/main" val="4181926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496944" cy="923330"/>
          </a:xfrm>
          <a:prstGeom prst="rect">
            <a:avLst/>
          </a:prstGeom>
        </p:spPr>
        <p:txBody>
          <a:bodyPr wrap="square">
            <a:spAutoFit/>
          </a:bodyPr>
          <a:lstStyle/>
          <a:p>
            <a:pPr algn="ctr" fontAlgn="base">
              <a:spcBef>
                <a:spcPct val="0"/>
              </a:spcBef>
              <a:spcAft>
                <a:spcPct val="0"/>
              </a:spcAft>
            </a:pPr>
            <a:r>
              <a:rPr lang="ru-RU" b="1" dirty="0">
                <a:solidFill>
                  <a:srgbClr val="C00000"/>
                </a:solidFill>
                <a:latin typeface="Times New Roman" pitchFamily="18" charset="0"/>
                <a:cs typeface="Times New Roman" panose="02020603050405020304" pitchFamily="18" charset="0"/>
              </a:rPr>
              <a:t>Муниципальная программа «Профилактика безнадзорности и правонарушений несовершеннолетних  на территории   Зеленчукского  муниципального района»</a:t>
            </a:r>
          </a:p>
        </p:txBody>
      </p:sp>
      <p:sp>
        <p:nvSpPr>
          <p:cNvPr id="3" name="Прямоугольник 2"/>
          <p:cNvSpPr/>
          <p:nvPr/>
        </p:nvSpPr>
        <p:spPr>
          <a:xfrm>
            <a:off x="198200" y="1268760"/>
            <a:ext cx="5337033"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a:solidFill>
                  <a:prstClr val="black"/>
                </a:solidFill>
                <a:latin typeface="Times New Roman" pitchFamily="18" charset="0"/>
                <a:cs typeface="Times New Roman" pitchFamily="18" charset="0"/>
              </a:rPr>
              <a:t>Цель программы: Повышение уровня защиты  прав и интересов несовершеннолетних, решение проблем профилактики безнадзорности  и правонарушений несовершеннолетних, их социальной адаптации. </a:t>
            </a:r>
            <a:r>
              <a:rPr lang="ru-RU" sz="120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17,5 тыс. руб</a:t>
            </a:r>
            <a:r>
              <a:rPr lang="ru-RU" sz="1200" dirty="0">
                <a:solidFill>
                  <a:prstClr val="black"/>
                </a:solidFill>
                <a:ea typeface="Calibri"/>
                <a:cs typeface="Times New Roman"/>
              </a:rPr>
              <a:t>.</a:t>
            </a:r>
            <a:endParaRPr lang="ru-RU" sz="1200" dirty="0">
              <a:solidFill>
                <a:prstClr val="black"/>
              </a:solidFill>
              <a:latin typeface="Times New Roman" pitchFamily="18" charset="0"/>
              <a:cs typeface="Times New Roman" pitchFamily="18" charset="0"/>
            </a:endParaRPr>
          </a:p>
        </p:txBody>
      </p:sp>
      <p:sp>
        <p:nvSpPr>
          <p:cNvPr id="4" name="Прямоугольник 3"/>
          <p:cNvSpPr/>
          <p:nvPr/>
        </p:nvSpPr>
        <p:spPr>
          <a:xfrm>
            <a:off x="640120" y="2492896"/>
            <a:ext cx="8496944" cy="646331"/>
          </a:xfrm>
          <a:prstGeom prst="rect">
            <a:avLst/>
          </a:prstGeom>
        </p:spPr>
        <p:txBody>
          <a:bodyPr wrap="square">
            <a:spAutoFit/>
          </a:bodyPr>
          <a:lstStyle/>
          <a:p>
            <a:pPr algn="ctr" fontAlgn="base">
              <a:spcBef>
                <a:spcPct val="0"/>
              </a:spcBef>
              <a:spcAft>
                <a:spcPct val="0"/>
              </a:spcAft>
            </a:pPr>
            <a:r>
              <a:rPr lang="ru-RU" b="1" dirty="0">
                <a:solidFill>
                  <a:srgbClr val="C00000"/>
                </a:solidFill>
                <a:latin typeface="Times New Roman" pitchFamily="18" charset="0"/>
                <a:cs typeface="Times New Roman" panose="02020603050405020304" pitchFamily="18" charset="0"/>
              </a:rPr>
              <a:t>Муниципальная программа «Патриотическое и гражданское воспитание несовершеннолетних и молодежи   Зеленчукского  муниципального района»</a:t>
            </a:r>
          </a:p>
        </p:txBody>
      </p:sp>
      <p:sp>
        <p:nvSpPr>
          <p:cNvPr id="5" name="Прямоугольник 4"/>
          <p:cNvSpPr/>
          <p:nvPr/>
        </p:nvSpPr>
        <p:spPr>
          <a:xfrm>
            <a:off x="251520" y="3429000"/>
            <a:ext cx="5616624"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a:solidFill>
                  <a:prstClr val="black"/>
                </a:solidFill>
                <a:latin typeface="Times New Roman" pitchFamily="18" charset="0"/>
                <a:cs typeface="Times New Roman" pitchFamily="18" charset="0"/>
              </a:rPr>
              <a:t>Цель программы: Развитие и модернизация системы патриотического воспитания и сознания,  формирование у детей и молодежи  района  гражданской идентичности, верности Отечеству, выполнение конституционных обязанностей.</a:t>
            </a:r>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2025 год  включены расходы в сумме   210,0 тыс. руб</a:t>
            </a:r>
            <a:r>
              <a:rPr lang="ru-RU" sz="1200" dirty="0">
                <a:solidFill>
                  <a:prstClr val="black"/>
                </a:solidFill>
                <a:ea typeface="Calibri"/>
                <a:cs typeface="Times New Roman"/>
              </a:rPr>
              <a:t>.</a:t>
            </a:r>
            <a:r>
              <a:rPr lang="ru-RU" sz="1200" dirty="0">
                <a:solidFill>
                  <a:prstClr val="black"/>
                </a:solidFill>
                <a:latin typeface="Times New Roman" pitchFamily="18" charset="0"/>
                <a:cs typeface="Times New Roman" pitchFamily="18" charset="0"/>
              </a:rPr>
              <a:t> </a:t>
            </a:r>
          </a:p>
        </p:txBody>
      </p:sp>
      <p:sp>
        <p:nvSpPr>
          <p:cNvPr id="6" name="Прямоугольник 5"/>
          <p:cNvSpPr/>
          <p:nvPr/>
        </p:nvSpPr>
        <p:spPr>
          <a:xfrm>
            <a:off x="198200" y="4623519"/>
            <a:ext cx="8478256" cy="923330"/>
          </a:xfrm>
          <a:prstGeom prst="rect">
            <a:avLst/>
          </a:prstGeom>
        </p:spPr>
        <p:txBody>
          <a:bodyPr wrap="square">
            <a:spAutoFit/>
          </a:bodyPr>
          <a:lstStyle/>
          <a:p>
            <a:pPr algn="ctr" fontAlgn="base">
              <a:spcBef>
                <a:spcPct val="0"/>
              </a:spcBef>
              <a:spcAft>
                <a:spcPct val="0"/>
              </a:spcAft>
            </a:pPr>
            <a:r>
              <a:rPr lang="ru-RU" b="1" dirty="0">
                <a:solidFill>
                  <a:srgbClr val="C00000"/>
                </a:solidFill>
                <a:latin typeface="Times New Roman" pitchFamily="18" charset="0"/>
                <a:cs typeface="Times New Roman" panose="02020603050405020304" pitchFamily="18" charset="0"/>
              </a:rPr>
              <a:t>Муниципальная программа «Гармонизация межнациональных отношений и профилактика этнического экстремизма в  Зеленчукского  муниципального района»</a:t>
            </a:r>
          </a:p>
        </p:txBody>
      </p:sp>
      <p:sp>
        <p:nvSpPr>
          <p:cNvPr id="8" name="Прямоугольник 7"/>
          <p:cNvSpPr/>
          <p:nvPr/>
        </p:nvSpPr>
        <p:spPr>
          <a:xfrm>
            <a:off x="198200" y="5546849"/>
            <a:ext cx="5337033"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a:solidFill>
                  <a:prstClr val="black"/>
                </a:solidFill>
                <a:latin typeface="Times New Roman" pitchFamily="18" charset="0"/>
                <a:cs typeface="Times New Roman" pitchFamily="18" charset="0"/>
              </a:rPr>
              <a:t>Цель программы:  обеспечение гармонизации межнациональных отношений, поддержание стабильной общественно-политической обстановки, профилактика экстремизма на территории  муниципального района, в частности, в сфере межнациональных отношений, предотвращение этнических конфликтов.</a:t>
            </a:r>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2025 год  включены расходы в сумме 25,0 тыс. руб</a:t>
            </a:r>
            <a:r>
              <a:rPr lang="ru-RU" sz="1200" dirty="0">
                <a:solidFill>
                  <a:prstClr val="black"/>
                </a:solidFill>
                <a:ea typeface="Calibri"/>
                <a:cs typeface="Times New Roman"/>
              </a:rPr>
              <a:t>.</a:t>
            </a:r>
            <a:endParaRPr lang="ru-RU" sz="1200" dirty="0">
              <a:solidFill>
                <a:prstClr val="black"/>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9454" y="908720"/>
            <a:ext cx="265495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3139227"/>
            <a:ext cx="2400508" cy="155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181" y="5235010"/>
            <a:ext cx="25296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3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71600" y="183044"/>
            <a:ext cx="7791493" cy="7976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a:solidFill>
                  <a:srgbClr val="C00000"/>
                </a:solidFill>
                <a:latin typeface="Times New Roman" pitchFamily="18" charset="0"/>
                <a:ea typeface="Calibri"/>
                <a:cs typeface="Times New Roman" pitchFamily="18" charset="0"/>
              </a:rPr>
              <a:t>Муниципальная программа «Обеспечение жильем молодых семей в </a:t>
            </a:r>
            <a:r>
              <a:rPr lang="ru-RU" sz="2000" b="1" dirty="0" err="1">
                <a:solidFill>
                  <a:srgbClr val="C00000"/>
                </a:solidFill>
                <a:latin typeface="Times New Roman" pitchFamily="18" charset="0"/>
                <a:ea typeface="Calibri"/>
                <a:cs typeface="Times New Roman" pitchFamily="18" charset="0"/>
              </a:rPr>
              <a:t>Зеленчукском</a:t>
            </a:r>
            <a:r>
              <a:rPr lang="ru-RU" sz="2000" b="1" dirty="0">
                <a:solidFill>
                  <a:srgbClr val="C00000"/>
                </a:solidFill>
                <a:latin typeface="Times New Roman" pitchFamily="18" charset="0"/>
                <a:ea typeface="Calibri"/>
                <a:cs typeface="Times New Roman" pitchFamily="18" charset="0"/>
              </a:rPr>
              <a:t> муниципальном районе»</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611560" y="980728"/>
            <a:ext cx="8167690" cy="646331"/>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200" dirty="0">
                <a:solidFill>
                  <a:prstClr val="black"/>
                </a:solidFill>
                <a:latin typeface="Times New Roman" pitchFamily="18" charset="0"/>
                <a:cs typeface="Times New Roman" pitchFamily="18" charset="0"/>
              </a:rPr>
              <a:t>        Цель программы: государственная поддержка решения жилищной проблемы молодых семей, признанных в установленном порядке нуждающимися в улучшении жилищных условий.</a:t>
            </a:r>
          </a:p>
          <a:p>
            <a:pPr algn="just"/>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2025 год  включены расходы в сумме 488,9 тыс. руб</a:t>
            </a:r>
            <a:r>
              <a:rPr lang="ru-RU" sz="1200" dirty="0">
                <a:solidFill>
                  <a:prstClr val="black"/>
                </a:solidFill>
                <a:ea typeface="Calibri"/>
                <a:cs typeface="Times New Roman"/>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3" y="3573016"/>
            <a:ext cx="8928992" cy="1015663"/>
          </a:xfrm>
          <a:prstGeom prst="rect">
            <a:avLst/>
          </a:prstGeom>
        </p:spPr>
        <p:txBody>
          <a:bodyPr wrap="square">
            <a:spAutoFit/>
          </a:bodyPr>
          <a:lstStyle/>
          <a:p>
            <a:pPr algn="ctr" fontAlgn="base">
              <a:spcBef>
                <a:spcPct val="0"/>
              </a:spcBef>
              <a:spcAft>
                <a:spcPct val="0"/>
              </a:spcAft>
            </a:pPr>
            <a:r>
              <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Муниципальная программа «Формирование законопослушного поведения участников дорожного движения  на территории   Зеленчукского  муниципального района»</a:t>
            </a:r>
          </a:p>
        </p:txBody>
      </p:sp>
      <p:sp>
        <p:nvSpPr>
          <p:cNvPr id="5" name="Прямоугольник 4"/>
          <p:cNvSpPr/>
          <p:nvPr/>
        </p:nvSpPr>
        <p:spPr>
          <a:xfrm>
            <a:off x="3442217" y="5085184"/>
            <a:ext cx="5337033" cy="83099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r>
              <a:rPr lang="ru-RU" sz="1200" dirty="0">
                <a:solidFill>
                  <a:prstClr val="black"/>
                </a:solidFill>
                <a:latin typeface="Times New Roman" pitchFamily="18" charset="0"/>
                <a:cs typeface="Times New Roman" pitchFamily="18" charset="0"/>
              </a:rPr>
              <a:t>Цель программы: Сокращение  дорожно-транспортных происшествий и тяжести их последствий. </a:t>
            </a:r>
            <a:r>
              <a:rPr lang="ru-RU" sz="120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2025 год  включены расходы в сумме 20,3 тыс. руб</a:t>
            </a:r>
            <a:r>
              <a:rPr lang="ru-RU" sz="1200" dirty="0">
                <a:solidFill>
                  <a:prstClr val="black"/>
                </a:solidFill>
                <a:ea typeface="Calibri"/>
                <a:cs typeface="Times New Roman"/>
              </a:rPr>
              <a:t>.</a:t>
            </a:r>
          </a:p>
          <a:p>
            <a:endParaRPr lang="ru-RU" sz="1200" dirty="0">
              <a:solidFill>
                <a:prstClr val="black"/>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33" y="5055840"/>
            <a:ext cx="23780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11560" y="1772816"/>
            <a:ext cx="8208912" cy="1015663"/>
          </a:xfrm>
          <a:prstGeom prst="rect">
            <a:avLst/>
          </a:prstGeom>
        </p:spPr>
        <p:txBody>
          <a:bodyPr wrap="square">
            <a:spAutoFit/>
          </a:bodyPr>
          <a:lstStyle/>
          <a:p>
            <a:pPr lvl="0" indent="450215"/>
            <a:r>
              <a:rPr lang="ru-RU" sz="2000" b="1" dirty="0">
                <a:solidFill>
                  <a:srgbClr val="C00000"/>
                </a:solidFill>
                <a:latin typeface="Times New Roman" pitchFamily="18" charset="0"/>
                <a:ea typeface="Calibri"/>
                <a:cs typeface="Times New Roman" pitchFamily="18" charset="0"/>
              </a:rPr>
              <a:t>Муниципальная программа «Комплексное развитие сельских территорий  </a:t>
            </a:r>
            <a:r>
              <a:rPr lang="ru-RU" sz="2000" b="1" dirty="0" err="1">
                <a:solidFill>
                  <a:srgbClr val="C00000"/>
                </a:solidFill>
                <a:latin typeface="Times New Roman" pitchFamily="18" charset="0"/>
                <a:ea typeface="Calibri"/>
                <a:cs typeface="Times New Roman" pitchFamily="18" charset="0"/>
              </a:rPr>
              <a:t>Зеленчукского</a:t>
            </a:r>
            <a:r>
              <a:rPr lang="ru-RU" sz="2000" b="1" dirty="0">
                <a:solidFill>
                  <a:srgbClr val="C00000"/>
                </a:solidFill>
                <a:latin typeface="Times New Roman" pitchFamily="18" charset="0"/>
                <a:ea typeface="Calibri"/>
                <a:cs typeface="Times New Roman" pitchFamily="18" charset="0"/>
              </a:rPr>
              <a:t> муниципального района»</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611560" y="2636913"/>
            <a:ext cx="8167690" cy="646331"/>
          </a:xfrm>
          <a:prstGeom prst="rect">
            <a:avLst/>
          </a:prstGeom>
        </p:spPr>
        <p:txBody>
          <a:bodyPr wrap="square">
            <a:spAutoFit/>
          </a:bodyPr>
          <a:lstStyle/>
          <a:p>
            <a:pPr lvl="0" algn="just"/>
            <a:r>
              <a:rPr lang="ru-RU" sz="1200" dirty="0">
                <a:solidFill>
                  <a:prstClr val="black"/>
                </a:solidFill>
                <a:latin typeface="Times New Roman" pitchFamily="18" charset="0"/>
                <a:cs typeface="Times New Roman" pitchFamily="18" charset="0"/>
              </a:rPr>
              <a:t>      Цель программы: создание комфортных условий жизнедеятельности  в сельской местности; повышения занятости, уровня и качества жизни сельского населения; улучшение экономической ситуации в сельской местности.</a:t>
            </a:r>
          </a:p>
          <a:p>
            <a:pPr lvl="0" algn="just"/>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2025 год  включены расходы в сумме 224,0  тыс. руб</a:t>
            </a:r>
            <a:r>
              <a:rPr lang="ru-RU" sz="1200" dirty="0">
                <a:solidFill>
                  <a:prstClr val="black"/>
                </a:solidFill>
                <a:ea typeface="Calibri"/>
                <a:cs typeface="Times New Roman"/>
              </a:rPr>
              <a:t>.</a:t>
            </a:r>
            <a:endParaRPr lang="ru-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361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239344" y="404664"/>
            <a:ext cx="5869160" cy="406681"/>
          </a:xfrm>
          <a:ln>
            <a:solidFill>
              <a:schemeClr val="bg2"/>
            </a:solidFill>
            <a:miter lim="800000"/>
            <a:headEnd/>
            <a:tailEnd/>
          </a:ln>
        </p:spPr>
        <p:txBody>
          <a:bodyPr>
            <a:noAutofit/>
          </a:bodyPr>
          <a:lstStyle/>
          <a:p>
            <a:pPr algn="ctr"/>
            <a:r>
              <a:rPr lang="ru-RU" sz="3200" dirty="0">
                <a:solidFill>
                  <a:srgbClr val="C00000"/>
                </a:solidFill>
                <a:effectLst/>
                <a:latin typeface="Times New Roman" pitchFamily="18" charset="0"/>
                <a:cs typeface="Times New Roman" pitchFamily="18" charset="0"/>
              </a:rPr>
              <a:t>Общегосударственные вопросы </a:t>
            </a:r>
            <a:br>
              <a:rPr lang="ru-RU" sz="3200" dirty="0">
                <a:solidFill>
                  <a:srgbClr val="C00000"/>
                </a:solidFill>
                <a:effectLst/>
                <a:latin typeface="Times New Roman" pitchFamily="18" charset="0"/>
                <a:cs typeface="Times New Roman" pitchFamily="18" charset="0"/>
              </a:rPr>
            </a:br>
            <a:r>
              <a:rPr lang="ru-RU" sz="3200" b="1" dirty="0">
                <a:effectLst>
                  <a:outerShdw blurRad="38100" dist="38100" dir="2700000" algn="tl">
                    <a:srgbClr val="000000">
                      <a:alpha val="43137"/>
                    </a:srgbClr>
                  </a:outerShdw>
                </a:effectLst>
                <a:cs typeface="Trebuchet MS" pitchFamily="34" charset="0"/>
              </a:rPr>
              <a:t/>
            </a:r>
            <a:br>
              <a:rPr lang="ru-RU" sz="3200" b="1" dirty="0">
                <a:effectLst>
                  <a:outerShdw blurRad="38100" dist="38100" dir="2700000" algn="tl">
                    <a:srgbClr val="000000">
                      <a:alpha val="43137"/>
                    </a:srgbClr>
                  </a:outerShdw>
                </a:effectLst>
                <a:cs typeface="Trebuchet MS" pitchFamily="34" charset="0"/>
              </a:rPr>
            </a:br>
            <a:endParaRPr lang="ru-RU" sz="3200" b="1" dirty="0">
              <a:solidFill>
                <a:srgbClr val="C00000"/>
              </a:solidFill>
              <a:effectLst/>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068335504"/>
              </p:ext>
            </p:extLst>
          </p:nvPr>
        </p:nvGraphicFramePr>
        <p:xfrm>
          <a:off x="4572000" y="1412776"/>
          <a:ext cx="4392489" cy="5106813"/>
        </p:xfrm>
        <a:graphic>
          <a:graphicData uri="http://schemas.openxmlformats.org/drawingml/2006/table">
            <a:tbl>
              <a:tblPr firstRow="1" firstCol="1" lastRow="1" lastCol="1" bandRow="1" bandCol="1">
                <a:tableStyleId>{0505E3EF-67EA-436B-97B2-0124C06EBD24}</a:tableStyleId>
              </a:tblPr>
              <a:tblGrid>
                <a:gridCol w="2432805">
                  <a:extLst>
                    <a:ext uri="{9D8B030D-6E8A-4147-A177-3AD203B41FA5}">
                      <a16:colId xmlns="" xmlns:a16="http://schemas.microsoft.com/office/drawing/2014/main" val="20000"/>
                    </a:ext>
                  </a:extLst>
                </a:gridCol>
                <a:gridCol w="630063">
                  <a:extLst>
                    <a:ext uri="{9D8B030D-6E8A-4147-A177-3AD203B41FA5}">
                      <a16:colId xmlns="" xmlns:a16="http://schemas.microsoft.com/office/drawing/2014/main" val="20001"/>
                    </a:ext>
                  </a:extLst>
                </a:gridCol>
                <a:gridCol w="699558">
                  <a:extLst>
                    <a:ext uri="{9D8B030D-6E8A-4147-A177-3AD203B41FA5}">
                      <a16:colId xmlns="" xmlns:a16="http://schemas.microsoft.com/office/drawing/2014/main" val="20002"/>
                    </a:ext>
                  </a:extLst>
                </a:gridCol>
                <a:gridCol w="630063">
                  <a:extLst>
                    <a:ext uri="{9D8B030D-6E8A-4147-A177-3AD203B41FA5}">
                      <a16:colId xmlns="" xmlns:a16="http://schemas.microsoft.com/office/drawing/2014/main" val="20003"/>
                    </a:ext>
                  </a:extLst>
                </a:gridCol>
              </a:tblGrid>
              <a:tr h="219789">
                <a:tc rowSpan="2">
                  <a:txBody>
                    <a:bodyPr/>
                    <a:lstStyle/>
                    <a:p>
                      <a:pPr algn="ctr">
                        <a:lnSpc>
                          <a:spcPct val="115000"/>
                        </a:lnSpc>
                        <a:spcAft>
                          <a:spcPts val="0"/>
                        </a:spcAft>
                      </a:pPr>
                      <a:r>
                        <a:rPr lang="ru-RU" sz="1000" dirty="0">
                          <a:effectLst/>
                          <a:latin typeface="Times New Roman" pitchFamily="18" charset="0"/>
                          <a:cs typeface="Times New Roman" pitchFamily="18" charset="0"/>
                        </a:rPr>
                        <a:t>Наименование</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000" dirty="0">
                          <a:effectLst/>
                          <a:latin typeface="Times New Roman" pitchFamily="18" charset="0"/>
                          <a:cs typeface="Times New Roman" pitchFamily="18" charset="0"/>
                        </a:rPr>
                        <a:t>2024 год</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000" dirty="0">
                          <a:effectLst/>
                          <a:latin typeface="Times New Roman" pitchFamily="18" charset="0"/>
                          <a:cs typeface="Times New Roman" pitchFamily="18" charset="0"/>
                        </a:rPr>
                        <a:t>2025 год</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109894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pitchFamily="18" charset="0"/>
                          <a:cs typeface="Times New Roman" pitchFamily="18" charset="0"/>
                        </a:rPr>
                        <a:t>проект</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a:effectLst/>
                          <a:latin typeface="Times New Roman" pitchFamily="18" charset="0"/>
                          <a:cs typeface="Times New Roman" pitchFamily="18" charset="0"/>
                        </a:rPr>
                        <a:t>% к предыду</a:t>
                      </a:r>
                    </a:p>
                    <a:p>
                      <a:pPr algn="ctr">
                        <a:lnSpc>
                          <a:spcPct val="115000"/>
                        </a:lnSpc>
                        <a:spcAft>
                          <a:spcPts val="0"/>
                        </a:spcAft>
                      </a:pPr>
                      <a:r>
                        <a:rPr lang="ru-RU" sz="1000" dirty="0">
                          <a:effectLst/>
                          <a:latin typeface="Times New Roman" pitchFamily="18" charset="0"/>
                          <a:cs typeface="Times New Roman" pitchFamily="18" charset="0"/>
                        </a:rPr>
                        <a:t>щему году</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337450">
                <a:tc>
                  <a:txBody>
                    <a:bodyPr/>
                    <a:lstStyle/>
                    <a:p>
                      <a:pPr>
                        <a:lnSpc>
                          <a:spcPct val="115000"/>
                        </a:lnSpc>
                        <a:spcAft>
                          <a:spcPts val="0"/>
                        </a:spcAft>
                      </a:pPr>
                      <a:r>
                        <a:rPr lang="ru-RU" sz="1000" dirty="0">
                          <a:effectLst/>
                          <a:latin typeface="Times New Roman" pitchFamily="18" charset="0"/>
                          <a:cs typeface="Times New Roman" pitchFamily="18" charset="0"/>
                        </a:rPr>
                        <a:t>Раздел 0100 «Общегосударственные вопросы», всего</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1" dirty="0">
                          <a:solidFill>
                            <a:schemeClr val="tx2">
                              <a:lumMod val="50000"/>
                            </a:schemeClr>
                          </a:solidFill>
                          <a:effectLst/>
                          <a:latin typeface="Times New Roman" pitchFamily="18" charset="0"/>
                          <a:ea typeface="Times New Roman"/>
                          <a:cs typeface="Times New Roman" pitchFamily="18" charset="0"/>
                        </a:rPr>
                        <a:t>61758,2</a:t>
                      </a:r>
                    </a:p>
                  </a:txBody>
                  <a:tcPr marL="68580" marR="68580" marT="0" marB="0"/>
                </a:tc>
                <a:tc>
                  <a:txBody>
                    <a:bodyPr/>
                    <a:lstStyle/>
                    <a:p>
                      <a:pPr algn="ctr">
                        <a:lnSpc>
                          <a:spcPct val="115000"/>
                        </a:lnSpc>
                        <a:spcAft>
                          <a:spcPts val="0"/>
                        </a:spcAft>
                      </a:pPr>
                      <a:r>
                        <a:rPr lang="ru-RU" sz="1000" b="1" dirty="0">
                          <a:solidFill>
                            <a:schemeClr val="tx2">
                              <a:lumMod val="50000"/>
                            </a:schemeClr>
                          </a:solidFill>
                          <a:effectLst/>
                          <a:latin typeface="Times New Roman" pitchFamily="18" charset="0"/>
                          <a:ea typeface="Times New Roman"/>
                          <a:cs typeface="Times New Roman" pitchFamily="18" charset="0"/>
                        </a:rPr>
                        <a:t>37231,4</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60,3</a:t>
                      </a:r>
                    </a:p>
                  </a:txBody>
                  <a:tcPr marL="68580" marR="68580" marT="0" marB="0"/>
                </a:tc>
                <a:extLst>
                  <a:ext uri="{0D108BD9-81ED-4DB2-BD59-A6C34878D82A}">
                    <a16:rowId xmlns="" xmlns:a16="http://schemas.microsoft.com/office/drawing/2014/main" val="10002"/>
                  </a:ext>
                </a:extLst>
              </a:tr>
              <a:tr h="905984">
                <a:tc>
                  <a:txBody>
                    <a:bodyPr/>
                    <a:lstStyle/>
                    <a:p>
                      <a:pPr>
                        <a:lnSpc>
                          <a:spcPct val="115000"/>
                        </a:lnSpc>
                        <a:spcAft>
                          <a:spcPts val="0"/>
                        </a:spcAft>
                      </a:pPr>
                      <a:r>
                        <a:rPr lang="ru-RU" sz="1000" dirty="0">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4519,2</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2490,0</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55,1</a:t>
                      </a:r>
                    </a:p>
                  </a:txBody>
                  <a:tcPr marL="68580" marR="68580" marT="0" marB="0"/>
                </a:tc>
                <a:extLst>
                  <a:ext uri="{0D108BD9-81ED-4DB2-BD59-A6C34878D82A}">
                    <a16:rowId xmlns="" xmlns:a16="http://schemas.microsoft.com/office/drawing/2014/main" val="10003"/>
                  </a:ext>
                </a:extLst>
              </a:tr>
              <a:tr h="879156">
                <a:tc>
                  <a:txBody>
                    <a:bodyPr/>
                    <a:lstStyle/>
                    <a:p>
                      <a:pPr>
                        <a:lnSpc>
                          <a:spcPct val="115000"/>
                        </a:lnSpc>
                        <a:spcAft>
                          <a:spcPts val="0"/>
                        </a:spcAft>
                      </a:pPr>
                      <a:r>
                        <a:rPr lang="ru-RU" sz="1000" dirty="0">
                          <a:effectLst/>
                          <a:latin typeface="Times New Roman" pitchFamily="18" charset="0"/>
                          <a:cs typeface="Times New Roman" pitchFamily="18" charset="0"/>
                        </a:rPr>
                        <a:t>функционирование Правительства РФ, высших исполнительных органов государственной власти субъектов РФ, местных администраций»</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24652,2</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13910,0</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56,4</a:t>
                      </a:r>
                    </a:p>
                  </a:txBody>
                  <a:tcPr marL="68580" marR="68580" marT="0" marB="0"/>
                </a:tc>
                <a:extLst>
                  <a:ext uri="{0D108BD9-81ED-4DB2-BD59-A6C34878D82A}">
                    <a16:rowId xmlns="" xmlns:a16="http://schemas.microsoft.com/office/drawing/2014/main" val="10004"/>
                  </a:ext>
                </a:extLst>
              </a:tr>
              <a:tr h="272972">
                <a:tc>
                  <a:txBody>
                    <a:bodyPr/>
                    <a:lstStyle/>
                    <a:p>
                      <a:pP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Судебная система</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14,5</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13,5</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93,1</a:t>
                      </a:r>
                    </a:p>
                  </a:txBody>
                  <a:tcPr marL="68580" marR="68580" marT="0" marB="0"/>
                </a:tc>
                <a:extLst>
                  <a:ext uri="{0D108BD9-81ED-4DB2-BD59-A6C34878D82A}">
                    <a16:rowId xmlns="" xmlns:a16="http://schemas.microsoft.com/office/drawing/2014/main" val="10005"/>
                  </a:ext>
                </a:extLst>
              </a:tr>
              <a:tr h="720080">
                <a:tc>
                  <a:txBody>
                    <a:bodyPr/>
                    <a:lstStyle/>
                    <a:p>
                      <a:pPr>
                        <a:lnSpc>
                          <a:spcPct val="115000"/>
                        </a:lnSpc>
                        <a:spcAft>
                          <a:spcPts val="0"/>
                        </a:spcAft>
                      </a:pPr>
                      <a:r>
                        <a:rPr lang="ru-RU" sz="1000" dirty="0">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16271,6</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8628,6</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53,0</a:t>
                      </a:r>
                    </a:p>
                  </a:txBody>
                  <a:tcPr marL="68580" marR="68580" marT="0" marB="0"/>
                </a:tc>
                <a:extLst>
                  <a:ext uri="{0D108BD9-81ED-4DB2-BD59-A6C34878D82A}">
                    <a16:rowId xmlns="" xmlns:a16="http://schemas.microsoft.com/office/drawing/2014/main" val="10006"/>
                  </a:ext>
                </a:extLst>
              </a:tr>
              <a:tr h="219789">
                <a:tc>
                  <a:txBody>
                    <a:bodyPr/>
                    <a:lstStyle/>
                    <a:p>
                      <a:pPr>
                        <a:lnSpc>
                          <a:spcPct val="115000"/>
                        </a:lnSpc>
                        <a:spcAft>
                          <a:spcPts val="0"/>
                        </a:spcAft>
                      </a:pPr>
                      <a:r>
                        <a:rPr lang="ru-RU" sz="1000" dirty="0">
                          <a:effectLst/>
                          <a:latin typeface="Times New Roman" pitchFamily="18" charset="0"/>
                          <a:cs typeface="Times New Roman" pitchFamily="18" charset="0"/>
                        </a:rPr>
                        <a:t>резервные фонды»</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1000</a:t>
                      </a:r>
                    </a:p>
                  </a:txBody>
                  <a:tcPr marL="68580" marR="68580" marT="0" marB="0"/>
                </a:tc>
                <a:tc>
                  <a:txBody>
                    <a:bodyPr/>
                    <a:lstStyle/>
                    <a:p>
                      <a:pPr algn="ctr">
                        <a:lnSpc>
                          <a:spcPct val="115000"/>
                        </a:lnSpc>
                        <a:spcAft>
                          <a:spcPts val="0"/>
                        </a:spcAft>
                      </a:pPr>
                      <a:r>
                        <a:rPr lang="ru-RU" sz="1000" dirty="0">
                          <a:solidFill>
                            <a:schemeClr val="tx2">
                              <a:lumMod val="50000"/>
                            </a:schemeClr>
                          </a:solidFill>
                          <a:effectLst/>
                          <a:latin typeface="Times New Roman" pitchFamily="18" charset="0"/>
                          <a:ea typeface="Times New Roman"/>
                          <a:cs typeface="Times New Roman" pitchFamily="18" charset="0"/>
                        </a:rPr>
                        <a:t>700</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70</a:t>
                      </a:r>
                    </a:p>
                  </a:txBody>
                  <a:tcPr marL="68580" marR="68580" marT="0" marB="0"/>
                </a:tc>
                <a:extLst>
                  <a:ext uri="{0D108BD9-81ED-4DB2-BD59-A6C34878D82A}">
                    <a16:rowId xmlns="" xmlns:a16="http://schemas.microsoft.com/office/drawing/2014/main" val="10007"/>
                  </a:ext>
                </a:extLst>
              </a:tr>
              <a:tr h="439578">
                <a:tc>
                  <a:txBody>
                    <a:bodyPr/>
                    <a:lstStyle/>
                    <a:p>
                      <a:pPr>
                        <a:lnSpc>
                          <a:spcPct val="115000"/>
                        </a:lnSpc>
                        <a:spcAft>
                          <a:spcPts val="0"/>
                        </a:spcAft>
                      </a:pPr>
                      <a:r>
                        <a:rPr lang="ru-RU" sz="1000" dirty="0">
                          <a:effectLst/>
                          <a:latin typeface="Times New Roman" pitchFamily="18" charset="0"/>
                          <a:cs typeface="Times New Roman" pitchFamily="18" charset="0"/>
                        </a:rPr>
                        <a:t>другие общегосударственные вопросы</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15300,7</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11489,3</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pitchFamily="18" charset="0"/>
                          <a:ea typeface="Times New Roman"/>
                          <a:cs typeface="Times New Roman" pitchFamily="18" charset="0"/>
                        </a:rPr>
                        <a:t>75,1</a:t>
                      </a: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8" name="Диаграмма 39"/>
          <p:cNvGraphicFramePr>
            <a:graphicFrameLocks/>
          </p:cNvGraphicFramePr>
          <p:nvPr>
            <p:extLst>
              <p:ext uri="{D42A27DB-BD31-4B8C-83A1-F6EECF244321}">
                <p14:modId xmlns:p14="http://schemas.microsoft.com/office/powerpoint/2010/main" val="2181543172"/>
              </p:ext>
            </p:extLst>
          </p:nvPr>
        </p:nvGraphicFramePr>
        <p:xfrm>
          <a:off x="489375" y="1340768"/>
          <a:ext cx="3816424" cy="5256584"/>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0425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2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39916558"/>
              </p:ext>
            </p:extLst>
          </p:nvPr>
        </p:nvGraphicFramePr>
        <p:xfrm>
          <a:off x="179513" y="908721"/>
          <a:ext cx="6120679" cy="2781025"/>
        </p:xfrm>
        <a:graphic>
          <a:graphicData uri="http://schemas.openxmlformats.org/drawingml/2006/table">
            <a:tbl>
              <a:tblPr firstRow="1" firstCol="1" lastRow="1" lastCol="1" bandRow="1" bandCol="1">
                <a:tableStyleId>{8A107856-5554-42FB-B03E-39F5DBC370BA}</a:tableStyleId>
              </a:tblPr>
              <a:tblGrid>
                <a:gridCol w="3168351">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tblGrid>
              <a:tr h="181606">
                <a:tc rowSpan="2">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Бюджет</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2024 г.</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05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(принятый)</a:t>
                      </a:r>
                      <a:endParaRPr kumimoji="0" lang="ru-RU" sz="1050" b="1" i="0" u="none" strike="noStrike" kern="1200" cap="none" spc="0" normalizeH="0" baseline="0" noProof="0" dirty="0">
                        <a:ln>
                          <a:noFill/>
                        </a:ln>
                        <a:solidFill>
                          <a:srgbClr val="4E3B30">
                            <a:lumMod val="50000"/>
                          </a:srgbClr>
                        </a:solidFill>
                        <a:effectLst/>
                        <a:uLnTx/>
                        <a:uFillTx/>
                        <a:latin typeface="Times New Roman" pitchFamily="18" charset="0"/>
                        <a:ea typeface="Times New Roman"/>
                        <a:cs typeface="Times New Roman" pitchFamily="18" charset="0"/>
                      </a:endParaRPr>
                    </a:p>
                    <a:p>
                      <a:pPr algn="ctr">
                        <a:lnSpc>
                          <a:spcPct val="115000"/>
                        </a:lnSpc>
                        <a:spcAft>
                          <a:spcPts val="0"/>
                        </a:spcAft>
                      </a:pP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a:effectLst/>
                          <a:latin typeface="Times New Roman" pitchFamily="18" charset="0"/>
                          <a:cs typeface="Times New Roman" pitchFamily="18" charset="0"/>
                        </a:rPr>
                        <a:t>2025</a:t>
                      </a:r>
                      <a:r>
                        <a:rPr lang="ru-RU" sz="1100" baseline="0" dirty="0">
                          <a:effectLst/>
                          <a:latin typeface="Times New Roman" pitchFamily="18" charset="0"/>
                          <a:cs typeface="Times New Roman" pitchFamily="18" charset="0"/>
                        </a:rPr>
                        <a:t> </a:t>
                      </a:r>
                      <a:r>
                        <a:rPr lang="ru-RU" sz="1100" dirty="0">
                          <a:effectLst/>
                          <a:latin typeface="Times New Roman" pitchFamily="18" charset="0"/>
                          <a:cs typeface="Times New Roman" pitchFamily="18" charset="0"/>
                        </a:rPr>
                        <a:t>год</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54481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a:t>
                      </a:r>
                    </a:p>
                    <a:p>
                      <a:pPr algn="ctr">
                        <a:lnSpc>
                          <a:spcPct val="115000"/>
                        </a:lnSpc>
                        <a:spcAft>
                          <a:spcPts val="0"/>
                        </a:spcAft>
                      </a:pPr>
                      <a:r>
                        <a:rPr lang="ru-RU" sz="1100" dirty="0">
                          <a:effectLst/>
                          <a:latin typeface="Times New Roman" pitchFamily="18" charset="0"/>
                          <a:cs typeface="Times New Roman" pitchFamily="18" charset="0"/>
                        </a:rPr>
                        <a:t>к предыдущему году</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494552">
                <a:tc>
                  <a:txBody>
                    <a:bodyPr/>
                    <a:lstStyle/>
                    <a:p>
                      <a:pPr>
                        <a:lnSpc>
                          <a:spcPct val="115000"/>
                        </a:lnSpc>
                        <a:spcAft>
                          <a:spcPts val="0"/>
                        </a:spcAft>
                      </a:pPr>
                      <a:r>
                        <a:rPr lang="ru-RU" sz="1100" dirty="0">
                          <a:effectLst/>
                          <a:latin typeface="Times New Roman" pitchFamily="18" charset="0"/>
                          <a:cs typeface="Times New Roman" pitchFamily="18" charset="0"/>
                        </a:rPr>
                        <a:t>Раздел 0300 «Национальная безопасность и правоохранительная деятельность», всего</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4655,0</a:t>
                      </a:r>
                    </a:p>
                  </a:txBody>
                  <a:tcPr marL="68580" marR="68580" marT="0" marB="0"/>
                </a:tc>
                <a:tc>
                  <a:txBody>
                    <a:bodyPr/>
                    <a:lstStyle/>
                    <a:p>
                      <a:pPr algn="ct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2800,0</a:t>
                      </a:r>
                    </a:p>
                  </a:txBody>
                  <a:tcPr marL="68580" marR="68580" marT="0" marB="0"/>
                </a:tc>
                <a:tc>
                  <a:txBody>
                    <a:bodyPr/>
                    <a:lstStyle/>
                    <a:p>
                      <a:pPr algn="ct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60,2</a:t>
                      </a:r>
                    </a:p>
                  </a:txBody>
                  <a:tcPr marL="68580" marR="68580" marT="0" marB="0"/>
                </a:tc>
                <a:extLst>
                  <a:ext uri="{0D108BD9-81ED-4DB2-BD59-A6C34878D82A}">
                    <a16:rowId xmlns="" xmlns:a16="http://schemas.microsoft.com/office/drawing/2014/main" val="10002"/>
                  </a:ext>
                </a:extLst>
              </a:tr>
              <a:tr h="474824">
                <a:tc>
                  <a:txBody>
                    <a:bodyPr/>
                    <a:lstStyle/>
                    <a:p>
                      <a:pP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Гражданская оборона </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4455,0</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2675,0</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60,0</a:t>
                      </a:r>
                    </a:p>
                  </a:txBody>
                  <a:tcPr marL="68580" marR="68580" marT="0" marB="0"/>
                </a:tc>
                <a:extLst>
                  <a:ext uri="{0D108BD9-81ED-4DB2-BD59-A6C34878D82A}">
                    <a16:rowId xmlns="" xmlns:a16="http://schemas.microsoft.com/office/drawing/2014/main" val="10004"/>
                  </a:ext>
                </a:extLst>
              </a:tr>
              <a:tr h="1040505">
                <a:tc>
                  <a:txBody>
                    <a:bodyPr/>
                    <a:lstStyle/>
                    <a:p>
                      <a:pPr>
                        <a:lnSpc>
                          <a:spcPct val="115000"/>
                        </a:lnSpc>
                        <a:spcAft>
                          <a:spcPts val="0"/>
                        </a:spcAft>
                      </a:pPr>
                      <a:r>
                        <a:rPr lang="ru-RU" sz="1100" dirty="0">
                          <a:effectLst/>
                          <a:latin typeface="Times New Roman" pitchFamily="18" charset="0"/>
                          <a:cs typeface="Times New Roman" pitchFamily="18" charset="0"/>
                        </a:rPr>
                        <a:t>защита населения и территории от последствий чрезвычайных ситуаций природного и техногенного характера, пожарная безопасность</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200,0</a:t>
                      </a:r>
                    </a:p>
                  </a:txBody>
                  <a:tcPr marL="68580" marR="68580" marT="0" marB="0"/>
                </a:tc>
                <a:tc>
                  <a:txBody>
                    <a:bodyPr/>
                    <a:lstStyle/>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125,0</a:t>
                      </a:r>
                    </a:p>
                  </a:txBody>
                  <a:tcPr marL="68580" marR="68580" marT="0" marB="0"/>
                </a:tc>
                <a:tc>
                  <a:txBody>
                    <a:bodyPr/>
                    <a:lstStyle/>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62,5</a:t>
                      </a:r>
                    </a:p>
                  </a:txBody>
                  <a:tcPr marL="68580" marR="68580" marT="0" marB="0"/>
                </a:tc>
                <a:extLst>
                  <a:ext uri="{0D108BD9-81ED-4DB2-BD59-A6C34878D82A}">
                    <a16:rowId xmlns="" xmlns:a16="http://schemas.microsoft.com/office/drawing/2014/main" val="10003"/>
                  </a:ext>
                </a:extLst>
              </a:tr>
            </a:tbl>
          </a:graphicData>
        </a:graphic>
      </p:graphicFrame>
      <p:sp>
        <p:nvSpPr>
          <p:cNvPr id="5" name="Rectangle 3"/>
          <p:cNvSpPr>
            <a:spLocks noGrp="1"/>
          </p:cNvSpPr>
          <p:nvPr>
            <p:ph type="title"/>
          </p:nvPr>
        </p:nvSpPr>
        <p:spPr>
          <a:xfrm>
            <a:off x="1547664" y="188640"/>
            <a:ext cx="6624736" cy="432048"/>
          </a:xfrm>
          <a:ln>
            <a:solidFill>
              <a:schemeClr val="bg2"/>
            </a:solidFill>
            <a:miter lim="800000"/>
            <a:headEnd/>
            <a:tailEnd/>
          </a:ln>
        </p:spPr>
        <p:txBody>
          <a:bodyPr>
            <a:noAutofit/>
          </a:bodyPr>
          <a:lstStyle/>
          <a:p>
            <a:pPr algn="ctr"/>
            <a:r>
              <a:rPr lang="ru-RU" sz="1800" b="1" dirty="0" smtClean="0">
                <a:solidFill>
                  <a:srgbClr val="C00000"/>
                </a:solidFill>
                <a:effectLst/>
                <a:latin typeface="Times New Roman" pitchFamily="18" charset="0"/>
                <a:cs typeface="Times New Roman" pitchFamily="18" charset="0"/>
              </a:rPr>
              <a:t>Национальная </a:t>
            </a:r>
            <a:r>
              <a:rPr lang="ru-RU" sz="1800" b="1" dirty="0">
                <a:solidFill>
                  <a:srgbClr val="C00000"/>
                </a:solidFill>
                <a:effectLst/>
                <a:latin typeface="Times New Roman" pitchFamily="18" charset="0"/>
                <a:cs typeface="Times New Roman" pitchFamily="18" charset="0"/>
              </a:rPr>
              <a:t>безопасность </a:t>
            </a:r>
            <a:br>
              <a:rPr lang="ru-RU" sz="1800" b="1" dirty="0">
                <a:solidFill>
                  <a:srgbClr val="C00000"/>
                </a:solidFill>
                <a:effectLst/>
                <a:latin typeface="Times New Roman" pitchFamily="18" charset="0"/>
                <a:cs typeface="Times New Roman" pitchFamily="18" charset="0"/>
              </a:rPr>
            </a:br>
            <a:r>
              <a:rPr lang="ru-RU" sz="1800" b="1" dirty="0">
                <a:solidFill>
                  <a:srgbClr val="C00000"/>
                </a:solidFill>
                <a:effectLst/>
                <a:latin typeface="Times New Roman" pitchFamily="18" charset="0"/>
                <a:cs typeface="Times New Roman" pitchFamily="18" charset="0"/>
              </a:rPr>
              <a:t>и правоохранительная деятельность</a:t>
            </a:r>
            <a:r>
              <a:rPr lang="ru-RU" sz="2000" b="1" dirty="0">
                <a:solidFill>
                  <a:srgbClr val="C00000"/>
                </a:solidFill>
                <a:effectLst/>
                <a:latin typeface="Times New Roman" pitchFamily="18" charset="0"/>
                <a:cs typeface="Times New Roman" pitchFamily="18" charset="0"/>
              </a:rPr>
              <a:t/>
            </a:r>
            <a:br>
              <a:rPr lang="ru-RU" sz="2000" b="1" dirty="0">
                <a:solidFill>
                  <a:srgbClr val="C00000"/>
                </a:solidFill>
                <a:effectLst/>
                <a:latin typeface="Times New Roman" pitchFamily="18" charset="0"/>
                <a:cs typeface="Times New Roman" pitchFamily="18" charset="0"/>
              </a:rPr>
            </a:br>
            <a:endParaRPr lang="ru-RU" sz="2000" b="1" dirty="0">
              <a:solidFill>
                <a:srgbClr val="C00000"/>
              </a:solidFill>
              <a:effectLst/>
              <a:latin typeface="Times New Roman" pitchFamily="18" charset="0"/>
              <a:cs typeface="Times New Roman" pitchFamily="18" charset="0"/>
            </a:endParaRPr>
          </a:p>
        </p:txBody>
      </p:sp>
      <p:sp>
        <p:nvSpPr>
          <p:cNvPr id="7" name="Прямоугольник 6"/>
          <p:cNvSpPr/>
          <p:nvPr/>
        </p:nvSpPr>
        <p:spPr>
          <a:xfrm>
            <a:off x="3851920" y="3645024"/>
            <a:ext cx="4860032" cy="369332"/>
          </a:xfrm>
          <a:prstGeom prst="rect">
            <a:avLst/>
          </a:prstGeom>
        </p:spPr>
        <p:txBody>
          <a:bodyPr wrap="square">
            <a:spAutoFit/>
          </a:bodyPr>
          <a:lstStyle/>
          <a:p>
            <a:pPr algn="ctr"/>
            <a:r>
              <a:rPr lang="ru-RU" b="1" dirty="0">
                <a:solidFill>
                  <a:srgbClr val="C00000"/>
                </a:solidFill>
                <a:latin typeface="Times New Roman" pitchFamily="18" charset="0"/>
                <a:cs typeface="Times New Roman" pitchFamily="18" charset="0"/>
              </a:rPr>
              <a:t>Национальная экономика </a:t>
            </a:r>
          </a:p>
        </p:txBody>
      </p:sp>
      <p:graphicFrame>
        <p:nvGraphicFramePr>
          <p:cNvPr id="8" name="Таблица 7"/>
          <p:cNvGraphicFramePr>
            <a:graphicFrameLocks noGrp="1"/>
          </p:cNvGraphicFramePr>
          <p:nvPr>
            <p:extLst>
              <p:ext uri="{D42A27DB-BD31-4B8C-83A1-F6EECF244321}">
                <p14:modId xmlns:p14="http://schemas.microsoft.com/office/powerpoint/2010/main" val="4238338382"/>
              </p:ext>
            </p:extLst>
          </p:nvPr>
        </p:nvGraphicFramePr>
        <p:xfrm>
          <a:off x="3851920" y="4077072"/>
          <a:ext cx="4824536" cy="2511559"/>
        </p:xfrm>
        <a:graphic>
          <a:graphicData uri="http://schemas.openxmlformats.org/drawingml/2006/table">
            <a:tbl>
              <a:tblPr firstRow="1" firstCol="1" bandRow="1">
                <a:tableStyleId>{8A107856-5554-42FB-B03E-39F5DBC370BA}</a:tableStyleId>
              </a:tblPr>
              <a:tblGrid>
                <a:gridCol w="2376264">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760292">
                  <a:extLst>
                    <a:ext uri="{9D8B030D-6E8A-4147-A177-3AD203B41FA5}">
                      <a16:colId xmlns="" xmlns:a16="http://schemas.microsoft.com/office/drawing/2014/main" val="20002"/>
                    </a:ext>
                  </a:extLst>
                </a:gridCol>
                <a:gridCol w="751876">
                  <a:extLst>
                    <a:ext uri="{9D8B030D-6E8A-4147-A177-3AD203B41FA5}">
                      <a16:colId xmlns="" xmlns:a16="http://schemas.microsoft.com/office/drawing/2014/main" val="20003"/>
                    </a:ext>
                  </a:extLst>
                </a:gridCol>
              </a:tblGrid>
              <a:tr h="276994">
                <a:tc rowSpan="2">
                  <a:txBody>
                    <a:bodyPr/>
                    <a:lstStyle/>
                    <a:p>
                      <a:pPr algn="ctr">
                        <a:lnSpc>
                          <a:spcPct val="115000"/>
                        </a:lnSpc>
                        <a:spcAft>
                          <a:spcPts val="0"/>
                        </a:spcAft>
                      </a:pPr>
                      <a:r>
                        <a:rPr lang="ru-RU" sz="1050" dirty="0">
                          <a:effectLst/>
                          <a:latin typeface="Times New Roman" pitchFamily="18" charset="0"/>
                          <a:cs typeface="Times New Roman" pitchFamily="18" charset="0"/>
                        </a:rPr>
                        <a:t>       </a:t>
                      </a:r>
                    </a:p>
                    <a:p>
                      <a:pPr algn="ctr">
                        <a:lnSpc>
                          <a:spcPct val="115000"/>
                        </a:lnSpc>
                        <a:spcAft>
                          <a:spcPts val="0"/>
                        </a:spcAft>
                      </a:pPr>
                      <a:r>
                        <a:rPr lang="ru-RU" sz="1050" dirty="0">
                          <a:effectLst/>
                          <a:latin typeface="Times New Roman" pitchFamily="18" charset="0"/>
                          <a:cs typeface="Times New Roman" pitchFamily="18" charset="0"/>
                        </a:rPr>
                        <a:t>Наименование</a:t>
                      </a:r>
                    </a:p>
                    <a:p>
                      <a:pPr algn="ctr">
                        <a:lnSpc>
                          <a:spcPct val="115000"/>
                        </a:lnSpc>
                        <a:spcAft>
                          <a:spcPts val="0"/>
                        </a:spcAft>
                      </a:pPr>
                      <a:r>
                        <a:rPr lang="ru-RU" sz="1050" dirty="0">
                          <a:effectLst/>
                          <a:latin typeface="Times New Roman" pitchFamily="18" charset="0"/>
                          <a:cs typeface="Times New Roman" pitchFamily="18" charset="0"/>
                        </a:rPr>
                        <a:t> </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050" dirty="0">
                          <a:effectLst/>
                          <a:latin typeface="Times New Roman" pitchFamily="18" charset="0"/>
                          <a:cs typeface="Times New Roman" pitchFamily="18" charset="0"/>
                        </a:rPr>
                        <a:t>Бюджет</a:t>
                      </a:r>
                    </a:p>
                    <a:p>
                      <a:pPr algn="ctr">
                        <a:lnSpc>
                          <a:spcPct val="115000"/>
                        </a:lnSpc>
                        <a:spcAft>
                          <a:spcPts val="0"/>
                        </a:spcAft>
                      </a:pPr>
                      <a:r>
                        <a:rPr lang="ru-RU" sz="1050" dirty="0">
                          <a:effectLst/>
                          <a:latin typeface="Times New Roman" pitchFamily="18" charset="0"/>
                          <a:cs typeface="Times New Roman" pitchFamily="18" charset="0"/>
                        </a:rPr>
                        <a:t>2024 г.</a:t>
                      </a:r>
                    </a:p>
                    <a:p>
                      <a:pPr algn="ctr">
                        <a:lnSpc>
                          <a:spcPct val="115000"/>
                        </a:lnSpc>
                        <a:spcAft>
                          <a:spcPts val="0"/>
                        </a:spcAft>
                      </a:pPr>
                      <a:r>
                        <a:rPr lang="ru-RU" sz="1050" dirty="0">
                          <a:effectLst/>
                          <a:latin typeface="Times New Roman" pitchFamily="18" charset="0"/>
                          <a:cs typeface="Times New Roman" pitchFamily="18" charset="0"/>
                        </a:rPr>
                        <a:t>(принятый)</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a:effectLst/>
                        </a:rPr>
                        <a:t>2025 год</a:t>
                      </a:r>
                      <a:endParaRPr lang="ru-RU" sz="1100" dirty="0">
                        <a:solidFill>
                          <a:schemeClr val="tx2">
                            <a:lumMod val="50000"/>
                          </a:schemeClr>
                        </a:solidFill>
                        <a:effectLst/>
                        <a:latin typeface="Times New Roman"/>
                        <a:ea typeface="Times New Roman"/>
                        <a:cs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52229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50" dirty="0">
                          <a:effectLst/>
                          <a:latin typeface="Times New Roman" pitchFamily="18" charset="0"/>
                          <a:cs typeface="Times New Roman" pitchFamily="18" charset="0"/>
                        </a:rPr>
                        <a:t>проект</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50" dirty="0">
                          <a:effectLst/>
                          <a:latin typeface="Times New Roman" pitchFamily="18" charset="0"/>
                          <a:cs typeface="Times New Roman" pitchFamily="18" charset="0"/>
                        </a:rPr>
                        <a:t>в  % к предыду</a:t>
                      </a:r>
                    </a:p>
                    <a:p>
                      <a:pPr algn="ctr">
                        <a:lnSpc>
                          <a:spcPct val="115000"/>
                        </a:lnSpc>
                        <a:spcAft>
                          <a:spcPts val="0"/>
                        </a:spcAft>
                      </a:pPr>
                      <a:r>
                        <a:rPr lang="ru-RU" sz="1050" dirty="0" err="1">
                          <a:effectLst/>
                          <a:latin typeface="Times New Roman" pitchFamily="18" charset="0"/>
                          <a:cs typeface="Times New Roman" pitchFamily="18" charset="0"/>
                        </a:rPr>
                        <a:t>щему</a:t>
                      </a:r>
                      <a:r>
                        <a:rPr lang="ru-RU" sz="1050" dirty="0">
                          <a:effectLst/>
                          <a:latin typeface="Times New Roman" pitchFamily="18" charset="0"/>
                          <a:cs typeface="Times New Roman" pitchFamily="18" charset="0"/>
                        </a:rPr>
                        <a:t> году</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250538">
                <a:tc>
                  <a:txBody>
                    <a:bodyPr/>
                    <a:lstStyle/>
                    <a:p>
                      <a:pPr>
                        <a:lnSpc>
                          <a:spcPct val="115000"/>
                        </a:lnSpc>
                        <a:spcAft>
                          <a:spcPts val="0"/>
                        </a:spcAft>
                      </a:pPr>
                      <a:r>
                        <a:rPr lang="ru-RU" sz="1050" dirty="0">
                          <a:effectLst/>
                          <a:latin typeface="Times New Roman" pitchFamily="18" charset="0"/>
                          <a:cs typeface="Times New Roman" pitchFamily="18" charset="0"/>
                        </a:rPr>
                        <a:t>Раздел «Национальная экономика» - всего</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6645,2</a:t>
                      </a: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18001,8</a:t>
                      </a: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270,9</a:t>
                      </a:r>
                    </a:p>
                  </a:txBody>
                  <a:tcPr marL="68580" marR="68580" marT="0" marB="0" anchor="ctr"/>
                </a:tc>
                <a:extLst>
                  <a:ext uri="{0D108BD9-81ED-4DB2-BD59-A6C34878D82A}">
                    <a16:rowId xmlns="" xmlns:a16="http://schemas.microsoft.com/office/drawing/2014/main" val="10002"/>
                  </a:ext>
                </a:extLst>
              </a:tr>
              <a:tr h="170926">
                <a:tc>
                  <a:txBody>
                    <a:bodyPr/>
                    <a:lstStyle/>
                    <a:p>
                      <a:pPr>
                        <a:lnSpc>
                          <a:spcPct val="115000"/>
                        </a:lnSpc>
                        <a:spcAft>
                          <a:spcPts val="0"/>
                        </a:spcAft>
                      </a:pPr>
                      <a:r>
                        <a:rPr lang="ru-RU" sz="1050" dirty="0">
                          <a:effectLst/>
                          <a:latin typeface="Times New Roman" pitchFamily="18" charset="0"/>
                          <a:cs typeface="Times New Roman" pitchFamily="18" charset="0"/>
                        </a:rPr>
                        <a:t>Общеэкономические вопросы</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90,0</a:t>
                      </a: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55,0</a:t>
                      </a: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61,1</a:t>
                      </a:r>
                    </a:p>
                  </a:txBody>
                  <a:tcPr marL="68580" marR="68580" marT="0" marB="0"/>
                </a:tc>
                <a:extLst>
                  <a:ext uri="{0D108BD9-81ED-4DB2-BD59-A6C34878D82A}">
                    <a16:rowId xmlns="" xmlns:a16="http://schemas.microsoft.com/office/drawing/2014/main" val="10003"/>
                  </a:ext>
                </a:extLst>
              </a:tr>
              <a:tr h="170926">
                <a:tc>
                  <a:txBody>
                    <a:bodyPr/>
                    <a:lstStyle/>
                    <a:p>
                      <a:pPr>
                        <a:lnSpc>
                          <a:spcPct val="115000"/>
                        </a:lnSpc>
                        <a:spcAft>
                          <a:spcPts val="0"/>
                        </a:spcAft>
                      </a:pPr>
                      <a:r>
                        <a:rPr lang="ru-RU" sz="1050" dirty="0">
                          <a:effectLst/>
                          <a:latin typeface="Times New Roman" pitchFamily="18" charset="0"/>
                          <a:cs typeface="Times New Roman" pitchFamily="18" charset="0"/>
                        </a:rPr>
                        <a:t>Сельское хозяйство и рыболовство </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3797,7</a:t>
                      </a: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2296,7</a:t>
                      </a: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60,5</a:t>
                      </a:r>
                    </a:p>
                  </a:txBody>
                  <a:tcPr marL="68580" marR="68580" marT="0" marB="0"/>
                </a:tc>
                <a:extLst>
                  <a:ext uri="{0D108BD9-81ED-4DB2-BD59-A6C34878D82A}">
                    <a16:rowId xmlns="" xmlns:a16="http://schemas.microsoft.com/office/drawing/2014/main" val="10004"/>
                  </a:ext>
                </a:extLst>
              </a:tr>
              <a:tr h="170926">
                <a:tc>
                  <a:txBody>
                    <a:bodyPr/>
                    <a:lstStyle/>
                    <a:p>
                      <a:pPr>
                        <a:lnSpc>
                          <a:spcPct val="115000"/>
                        </a:lnSpc>
                        <a:spcAft>
                          <a:spcPts val="0"/>
                        </a:spcAft>
                      </a:pPr>
                      <a:r>
                        <a:rPr lang="ru-RU" sz="1050" dirty="0">
                          <a:effectLst/>
                          <a:latin typeface="Times New Roman" pitchFamily="18" charset="0"/>
                          <a:cs typeface="Times New Roman" pitchFamily="18" charset="0"/>
                        </a:rPr>
                        <a:t>Транспорт</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2750,0</a:t>
                      </a: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1200,0</a:t>
                      </a: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43,6</a:t>
                      </a:r>
                    </a:p>
                  </a:txBody>
                  <a:tcPr marL="68580" marR="68580" marT="0" marB="0"/>
                </a:tc>
                <a:extLst>
                  <a:ext uri="{0D108BD9-81ED-4DB2-BD59-A6C34878D82A}">
                    <a16:rowId xmlns="" xmlns:a16="http://schemas.microsoft.com/office/drawing/2014/main" val="10005"/>
                  </a:ext>
                </a:extLst>
              </a:tr>
              <a:tr h="344450">
                <a:tc>
                  <a:txBody>
                    <a:bodyPr/>
                    <a:lstStyle/>
                    <a:p>
                      <a:pPr>
                        <a:lnSpc>
                          <a:spcPct val="115000"/>
                        </a:lnSpc>
                        <a:spcAft>
                          <a:spcPts val="0"/>
                        </a:spcAft>
                      </a:pPr>
                      <a:r>
                        <a:rPr lang="ru-RU" sz="1050" dirty="0">
                          <a:effectLst/>
                          <a:latin typeface="Times New Roman" pitchFamily="18" charset="0"/>
                          <a:cs typeface="Times New Roman" pitchFamily="18" charset="0"/>
                        </a:rPr>
                        <a:t>Дорожное хозяйство (дорожные фонды)</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14442,6</a:t>
                      </a:r>
                    </a:p>
                  </a:txBody>
                  <a:tcPr marL="68580" marR="68580" marT="0" marB="0"/>
                </a:tc>
                <a:tc>
                  <a:txBody>
                    <a:bodyPr/>
                    <a:lstStyle/>
                    <a:p>
                      <a:pPr algn="ctr">
                        <a:lnSpc>
                          <a:spcPct val="115000"/>
                        </a:lnSpc>
                        <a:spcAft>
                          <a:spcPts val="0"/>
                        </a:spcAft>
                      </a:pP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6"/>
                  </a:ext>
                </a:extLst>
              </a:tr>
              <a:tr h="344450">
                <a:tc>
                  <a:txBody>
                    <a:bodyPr/>
                    <a:lstStyle/>
                    <a:p>
                      <a:pPr>
                        <a:lnSpc>
                          <a:spcPct val="115000"/>
                        </a:lnSpc>
                        <a:spcAft>
                          <a:spcPts val="0"/>
                        </a:spcAft>
                      </a:pPr>
                      <a:r>
                        <a:rPr lang="ru-RU" sz="1050" dirty="0">
                          <a:effectLst/>
                          <a:latin typeface="Times New Roman" pitchFamily="18" charset="0"/>
                          <a:cs typeface="Times New Roman" pitchFamily="18" charset="0"/>
                        </a:rPr>
                        <a:t>Другие вопросы в области национальной экономики»</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50" dirty="0">
                          <a:solidFill>
                            <a:schemeClr val="tx2">
                              <a:lumMod val="50000"/>
                            </a:schemeClr>
                          </a:solidFill>
                          <a:effectLst/>
                          <a:latin typeface="Times New Roman" pitchFamily="18" charset="0"/>
                          <a:ea typeface="Times New Roman"/>
                          <a:cs typeface="Times New Roman" pitchFamily="18" charset="0"/>
                        </a:rPr>
                        <a:t>7,5</a:t>
                      </a:r>
                    </a:p>
                  </a:txBody>
                  <a:tcPr marL="68580" marR="68580" marT="0" marB="0"/>
                </a:tc>
                <a:tc>
                  <a:txBody>
                    <a:bodyPr/>
                    <a:lstStyle/>
                    <a:p>
                      <a:pPr algn="ctr">
                        <a:lnSpc>
                          <a:spcPct val="115000"/>
                        </a:lnSpc>
                        <a:spcAft>
                          <a:spcPts val="0"/>
                        </a:spcAft>
                      </a:pPr>
                      <a:r>
                        <a:rPr lang="ru-RU" sz="1050" dirty="0">
                          <a:solidFill>
                            <a:schemeClr val="tx2">
                              <a:lumMod val="50000"/>
                            </a:schemeClr>
                          </a:solidFill>
                          <a:effectLst/>
                          <a:latin typeface="Times New Roman" pitchFamily="18" charset="0"/>
                          <a:ea typeface="Times New Roman"/>
                          <a:cs typeface="Times New Roman" pitchFamily="18" charset="0"/>
                        </a:rPr>
                        <a:t>7,5</a:t>
                      </a:r>
                    </a:p>
                  </a:txBody>
                  <a:tcPr marL="68580" marR="68580" marT="0" marB="0"/>
                </a:tc>
                <a:tc>
                  <a:txBody>
                    <a:bodyPr/>
                    <a:lstStyle/>
                    <a:p>
                      <a:pPr algn="ctr">
                        <a:lnSpc>
                          <a:spcPct val="115000"/>
                        </a:lnSpc>
                        <a:spcAft>
                          <a:spcPts val="0"/>
                        </a:spcAft>
                      </a:pPr>
                      <a:r>
                        <a:rPr lang="ru-RU" sz="1050" dirty="0">
                          <a:solidFill>
                            <a:schemeClr val="tx2">
                              <a:lumMod val="50000"/>
                            </a:schemeClr>
                          </a:solidFill>
                          <a:effectLst/>
                          <a:latin typeface="Times New Roman" pitchFamily="18" charset="0"/>
                          <a:ea typeface="Times New Roman"/>
                          <a:cs typeface="Times New Roman" pitchFamily="18" charset="0"/>
                        </a:rPr>
                        <a:t>100</a:t>
                      </a:r>
                    </a:p>
                  </a:txBody>
                  <a:tcPr marL="68580" marR="68580" marT="0" marB="0"/>
                </a:tc>
                <a:extLst>
                  <a:ext uri="{0D108BD9-81ED-4DB2-BD59-A6C34878D82A}">
                    <a16:rowId xmlns="" xmlns:a16="http://schemas.microsoft.com/office/drawing/2014/main" val="10007"/>
                  </a:ext>
                </a:extLst>
              </a:tr>
            </a:tbl>
          </a:graphicData>
        </a:graphic>
      </p:graphicFrame>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149316"/>
            <a:ext cx="3528392" cy="270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58" y="900320"/>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29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ИНИСТЕРСТВО ОБРАЗОВАНИЯ И НАУКИ КЧР">
            <a:hlinkClick r:id="rId2" tgtFrame="_self" tooltip="&quot;МОиН КЧР&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624"/>
            <a:ext cx="2808312" cy="1878978"/>
          </a:xfrm>
          <a:prstGeom prst="rect">
            <a:avLst/>
          </a:prstGeom>
          <a:noFill/>
          <a:ln>
            <a:noFill/>
          </a:ln>
        </p:spPr>
      </p:pic>
      <p:sp>
        <p:nvSpPr>
          <p:cNvPr id="5" name="Rectangle 3"/>
          <p:cNvSpPr>
            <a:spLocks noGrp="1"/>
          </p:cNvSpPr>
          <p:nvPr>
            <p:ph type="title"/>
          </p:nvPr>
        </p:nvSpPr>
        <p:spPr>
          <a:xfrm>
            <a:off x="3131840" y="260648"/>
            <a:ext cx="5472608" cy="468052"/>
          </a:xfrm>
          <a:ln>
            <a:solidFill>
              <a:schemeClr val="bg2"/>
            </a:solidFill>
            <a:miter lim="800000"/>
            <a:headEnd/>
            <a:tailEnd/>
          </a:ln>
        </p:spPr>
        <p:txBody>
          <a:bodyPr>
            <a:noAutofit/>
          </a:bodyPr>
          <a:lstStyle/>
          <a:p>
            <a:pPr algn="ctr" eaLnBrk="1" hangingPunct="1"/>
            <a:r>
              <a:rPr lang="ru-RU" sz="2400" b="1" dirty="0" smtClean="0">
                <a:solidFill>
                  <a:srgbClr val="C00000"/>
                </a:solidFill>
                <a:effectLst/>
                <a:latin typeface="Times New Roman" pitchFamily="18" charset="0"/>
                <a:cs typeface="Times New Roman" pitchFamily="18" charset="0"/>
              </a:rPr>
              <a:t>Расходы</a:t>
            </a:r>
            <a: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образование</a:t>
            </a:r>
            <a:r>
              <a:rPr lang="ru-RU" sz="3200" b="1" dirty="0">
                <a:effectLst>
                  <a:outerShdw blurRad="38100" dist="38100" dir="2700000" algn="tl">
                    <a:srgbClr val="000000">
                      <a:alpha val="43137"/>
                    </a:srgbClr>
                  </a:outerShdw>
                </a:effectLst>
                <a:cs typeface="Trebuchet MS" pitchFamily="34" charset="0"/>
              </a:rPr>
              <a:t/>
            </a:r>
            <a:br>
              <a:rPr lang="ru-RU" sz="3200" b="1" dirty="0">
                <a:effectLst>
                  <a:outerShdw blurRad="38100" dist="38100" dir="2700000" algn="tl">
                    <a:srgbClr val="000000">
                      <a:alpha val="43137"/>
                    </a:srgbClr>
                  </a:outerShdw>
                </a:effectLst>
                <a:cs typeface="Trebuchet MS" pitchFamily="34" charset="0"/>
              </a:rPr>
            </a:br>
            <a:endParaRPr lang="ru-RU" sz="3200" b="1" dirty="0">
              <a:effectLst>
                <a:outerShdw blurRad="38100" dist="38100" dir="2700000" algn="tl">
                  <a:srgbClr val="000000">
                    <a:alpha val="43137"/>
                  </a:srgbClr>
                </a:outerShdw>
              </a:effectLst>
              <a:cs typeface="Trebuchet MS" pitchFamily="34" charset="0"/>
            </a:endParaRPr>
          </a:p>
        </p:txBody>
      </p:sp>
      <p:graphicFrame>
        <p:nvGraphicFramePr>
          <p:cNvPr id="6" name="Диаграмма 39"/>
          <p:cNvGraphicFramePr>
            <a:graphicFrameLocks noGrp="1"/>
          </p:cNvGraphicFramePr>
          <p:nvPr>
            <p:ph sz="quarter" idx="13"/>
            <p:extLst>
              <p:ext uri="{D42A27DB-BD31-4B8C-83A1-F6EECF244321}">
                <p14:modId xmlns:p14="http://schemas.microsoft.com/office/powerpoint/2010/main" val="3850994744"/>
              </p:ext>
            </p:extLst>
          </p:nvPr>
        </p:nvGraphicFramePr>
        <p:xfrm>
          <a:off x="204294" y="1772816"/>
          <a:ext cx="3719634" cy="4957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813580203"/>
              </p:ext>
            </p:extLst>
          </p:nvPr>
        </p:nvGraphicFramePr>
        <p:xfrm>
          <a:off x="4067944" y="2492896"/>
          <a:ext cx="5076056" cy="2437219"/>
        </p:xfrm>
        <a:graphic>
          <a:graphicData uri="http://schemas.openxmlformats.org/drawingml/2006/table">
            <a:tbl>
              <a:tblPr firstRow="1" firstCol="1" lastRow="1" lastCol="1" bandRow="1" bandCol="1">
                <a:tableStyleId>{0505E3EF-67EA-436B-97B2-0124C06EBD24}</a:tableStyleId>
              </a:tblPr>
              <a:tblGrid>
                <a:gridCol w="2966296">
                  <a:extLst>
                    <a:ext uri="{9D8B030D-6E8A-4147-A177-3AD203B41FA5}">
                      <a16:colId xmlns="" xmlns:a16="http://schemas.microsoft.com/office/drawing/2014/main" val="20000"/>
                    </a:ext>
                  </a:extLst>
                </a:gridCol>
                <a:gridCol w="654716">
                  <a:extLst>
                    <a:ext uri="{9D8B030D-6E8A-4147-A177-3AD203B41FA5}">
                      <a16:colId xmlns="" xmlns:a16="http://schemas.microsoft.com/office/drawing/2014/main" val="20001"/>
                    </a:ext>
                  </a:extLst>
                </a:gridCol>
                <a:gridCol w="873133">
                  <a:extLst>
                    <a:ext uri="{9D8B030D-6E8A-4147-A177-3AD203B41FA5}">
                      <a16:colId xmlns="" xmlns:a16="http://schemas.microsoft.com/office/drawing/2014/main" val="20002"/>
                    </a:ext>
                  </a:extLst>
                </a:gridCol>
                <a:gridCol w="581911">
                  <a:extLst>
                    <a:ext uri="{9D8B030D-6E8A-4147-A177-3AD203B41FA5}">
                      <a16:colId xmlns="" xmlns:a16="http://schemas.microsoft.com/office/drawing/2014/main" val="20003"/>
                    </a:ext>
                  </a:extLst>
                </a:gridCol>
              </a:tblGrid>
              <a:tr h="166010">
                <a:tc rowSpan="2">
                  <a:txBody>
                    <a:bodyPr/>
                    <a:lstStyle/>
                    <a:p>
                      <a:pPr algn="ctr">
                        <a:lnSpc>
                          <a:spcPct val="115000"/>
                        </a:lnSpc>
                        <a:spcAft>
                          <a:spcPts val="0"/>
                        </a:spcAft>
                      </a:pPr>
                      <a:r>
                        <a:rPr lang="ru-RU" sz="1000" dirty="0">
                          <a:effectLst/>
                        </a:rPr>
                        <a:t> </a:t>
                      </a:r>
                    </a:p>
                    <a:p>
                      <a:pPr algn="ctr">
                        <a:lnSpc>
                          <a:spcPct val="115000"/>
                        </a:lnSpc>
                        <a:spcAft>
                          <a:spcPts val="0"/>
                        </a:spcAft>
                      </a:pPr>
                      <a:r>
                        <a:rPr lang="ru-RU" sz="1000" dirty="0">
                          <a:effectLst/>
                        </a:rPr>
                        <a:t>Наименование раздела, подраздела</a:t>
                      </a:r>
                      <a:endParaRPr lang="ru-RU" sz="1000" b="1" dirty="0">
                        <a:solidFill>
                          <a:schemeClr val="tx2">
                            <a:lumMod val="50000"/>
                          </a:schemeClr>
                        </a:solidFill>
                        <a:effectLst/>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ru-RU" sz="1000" dirty="0">
                          <a:effectLst/>
                        </a:rPr>
                        <a:t> </a:t>
                      </a:r>
                    </a:p>
                    <a:p>
                      <a:pPr algn="ctr">
                        <a:lnSpc>
                          <a:spcPct val="115000"/>
                        </a:lnSpc>
                        <a:spcAft>
                          <a:spcPts val="0"/>
                        </a:spcAft>
                      </a:pPr>
                      <a:r>
                        <a:rPr lang="ru-RU" sz="1000" dirty="0">
                          <a:effectLst/>
                        </a:rPr>
                        <a:t>2024 год</a:t>
                      </a:r>
                      <a:endParaRPr lang="ru-RU" sz="1000" b="1" dirty="0">
                        <a:solidFill>
                          <a:schemeClr val="tx2">
                            <a:lumMod val="50000"/>
                          </a:schemeClr>
                        </a:solidFill>
                        <a:effectLst/>
                        <a:latin typeface="Times New Roman"/>
                        <a:ea typeface="Times New Roman"/>
                        <a:cs typeface="Times New Roman"/>
                      </a:endParaRPr>
                    </a:p>
                  </a:txBody>
                  <a:tcPr marL="68580" marR="68580" marT="0" marB="0"/>
                </a:tc>
                <a:tc gridSpan="2">
                  <a:txBody>
                    <a:bodyPr/>
                    <a:lstStyle/>
                    <a:p>
                      <a:pPr algn="ctr">
                        <a:lnSpc>
                          <a:spcPct val="115000"/>
                        </a:lnSpc>
                        <a:spcAft>
                          <a:spcPts val="0"/>
                        </a:spcAft>
                      </a:pPr>
                      <a:r>
                        <a:rPr lang="ru-RU" sz="1100" dirty="0">
                          <a:effectLst/>
                        </a:rPr>
                        <a:t>2025 год</a:t>
                      </a:r>
                      <a:endParaRPr lang="ru-RU" sz="1200" dirty="0">
                        <a:solidFill>
                          <a:schemeClr val="tx2">
                            <a:lumMod val="50000"/>
                          </a:schemeClr>
                        </a:solidFill>
                        <a:effectLst/>
                        <a:latin typeface="Times New Roman"/>
                        <a:ea typeface="Times New Roman"/>
                        <a:cs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60367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b="1" dirty="0">
                          <a:effectLst/>
                        </a:rPr>
                        <a:t>проект</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 к предыдущему году</a:t>
                      </a:r>
                      <a:endParaRPr lang="ru-RU" sz="1000" b="1" dirty="0">
                        <a:solidFill>
                          <a:schemeClr val="tx2">
                            <a:lumMod val="50000"/>
                          </a:schemeClr>
                        </a:solidFill>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r h="416662">
                <a:tc>
                  <a:txBody>
                    <a:bodyPr/>
                    <a:lstStyle/>
                    <a:p>
                      <a:pPr>
                        <a:lnSpc>
                          <a:spcPct val="115000"/>
                        </a:lnSpc>
                        <a:spcAft>
                          <a:spcPts val="0"/>
                        </a:spcAft>
                      </a:pPr>
                      <a:r>
                        <a:rPr lang="ru-RU" sz="1000" dirty="0">
                          <a:effectLst/>
                        </a:rPr>
                        <a:t>Раздел  0700  «Образование» - всего </a:t>
                      </a:r>
                    </a:p>
                    <a:p>
                      <a:pPr>
                        <a:lnSpc>
                          <a:spcPct val="115000"/>
                        </a:lnSpc>
                        <a:spcAft>
                          <a:spcPts val="0"/>
                        </a:spcAft>
                      </a:pPr>
                      <a:r>
                        <a:rPr lang="ru-RU" sz="1000" dirty="0">
                          <a:effectLst/>
                        </a:rPr>
                        <a:t>в том числе:</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a:solidFill>
                            <a:schemeClr val="tx2">
                              <a:lumMod val="50000"/>
                            </a:schemeClr>
                          </a:solidFill>
                          <a:effectLst/>
                          <a:latin typeface="Times New Roman"/>
                          <a:ea typeface="Times New Roman"/>
                          <a:cs typeface="Times New Roman"/>
                        </a:rPr>
                        <a:t>921272,6</a:t>
                      </a:r>
                    </a:p>
                  </a:txBody>
                  <a:tcPr marL="68580" marR="68580" marT="0" marB="0"/>
                </a:tc>
                <a:tc>
                  <a:txBody>
                    <a:bodyPr/>
                    <a:lstStyle/>
                    <a:p>
                      <a:pPr algn="ctr">
                        <a:lnSpc>
                          <a:spcPct val="115000"/>
                        </a:lnSpc>
                        <a:spcAft>
                          <a:spcPts val="0"/>
                        </a:spcAft>
                      </a:pPr>
                      <a:r>
                        <a:rPr lang="ru-RU" sz="1000" b="1" dirty="0">
                          <a:solidFill>
                            <a:schemeClr val="tx2">
                              <a:lumMod val="50000"/>
                            </a:schemeClr>
                          </a:solidFill>
                          <a:effectLst/>
                          <a:latin typeface="Times New Roman"/>
                          <a:ea typeface="Times New Roman"/>
                          <a:cs typeface="Times New Roman"/>
                        </a:rPr>
                        <a:t>897996,4</a:t>
                      </a:r>
                    </a:p>
                  </a:txBody>
                  <a:tcPr marL="68580" marR="68580" marT="0" marB="0"/>
                </a:tc>
                <a:tc>
                  <a:txBody>
                    <a:bodyPr/>
                    <a:lstStyle/>
                    <a:p>
                      <a:pPr algn="ctr">
                        <a:lnSpc>
                          <a:spcPct val="115000"/>
                        </a:lnSpc>
                        <a:spcAft>
                          <a:spcPts val="0"/>
                        </a:spcAft>
                      </a:pPr>
                      <a:r>
                        <a:rPr lang="ru-RU" sz="1000" b="1" dirty="0">
                          <a:solidFill>
                            <a:schemeClr val="tx2">
                              <a:lumMod val="50000"/>
                            </a:schemeClr>
                          </a:solidFill>
                          <a:effectLst/>
                          <a:latin typeface="Times New Roman"/>
                          <a:ea typeface="Times New Roman"/>
                          <a:cs typeface="Times New Roman"/>
                        </a:rPr>
                        <a:t>97,5</a:t>
                      </a:r>
                    </a:p>
                  </a:txBody>
                  <a:tcPr marL="68580" marR="68580" marT="0" marB="0"/>
                </a:tc>
                <a:extLst>
                  <a:ext uri="{0D108BD9-81ED-4DB2-BD59-A6C34878D82A}">
                    <a16:rowId xmlns="" xmlns:a16="http://schemas.microsoft.com/office/drawing/2014/main" val="10002"/>
                  </a:ext>
                </a:extLst>
              </a:tr>
              <a:tr h="194537">
                <a:tc>
                  <a:txBody>
                    <a:bodyPr/>
                    <a:lstStyle/>
                    <a:p>
                      <a:pPr>
                        <a:lnSpc>
                          <a:spcPct val="115000"/>
                        </a:lnSpc>
                        <a:spcAft>
                          <a:spcPts val="0"/>
                        </a:spcAft>
                      </a:pPr>
                      <a:r>
                        <a:rPr lang="ru-RU" sz="1000" dirty="0">
                          <a:effectLst/>
                        </a:rPr>
                        <a:t>Дошкольное образование </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235457,4</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253287,1</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107,6</a:t>
                      </a:r>
                    </a:p>
                  </a:txBody>
                  <a:tcPr marL="68580" marR="68580" marT="0" marB="0"/>
                </a:tc>
                <a:extLst>
                  <a:ext uri="{0D108BD9-81ED-4DB2-BD59-A6C34878D82A}">
                    <a16:rowId xmlns="" xmlns:a16="http://schemas.microsoft.com/office/drawing/2014/main" val="10003"/>
                  </a:ext>
                </a:extLst>
              </a:tr>
              <a:tr h="216024">
                <a:tc>
                  <a:txBody>
                    <a:bodyPr/>
                    <a:lstStyle/>
                    <a:p>
                      <a:pPr>
                        <a:lnSpc>
                          <a:spcPct val="115000"/>
                        </a:lnSpc>
                        <a:spcAft>
                          <a:spcPts val="0"/>
                        </a:spcAft>
                      </a:pPr>
                      <a:r>
                        <a:rPr lang="ru-RU" sz="1000" dirty="0">
                          <a:effectLst/>
                        </a:rPr>
                        <a:t>Общее образование</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585081,7</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576406,4</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98,5</a:t>
                      </a:r>
                    </a:p>
                  </a:txBody>
                  <a:tcPr marL="68580" marR="68580" marT="0" marB="0"/>
                </a:tc>
                <a:extLst>
                  <a:ext uri="{0D108BD9-81ED-4DB2-BD59-A6C34878D82A}">
                    <a16:rowId xmlns="" xmlns:a16="http://schemas.microsoft.com/office/drawing/2014/main" val="10004"/>
                  </a:ext>
                </a:extLst>
              </a:tr>
              <a:tr h="270455">
                <a:tc>
                  <a:txBody>
                    <a:bodyPr/>
                    <a:lstStyle/>
                    <a:p>
                      <a:pPr>
                        <a:lnSpc>
                          <a:spcPct val="115000"/>
                        </a:lnSpc>
                        <a:spcAft>
                          <a:spcPts val="0"/>
                        </a:spcAft>
                      </a:pPr>
                      <a:r>
                        <a:rPr lang="ru-RU" sz="1000" b="1" dirty="0">
                          <a:solidFill>
                            <a:schemeClr val="tx2">
                              <a:lumMod val="50000"/>
                            </a:schemeClr>
                          </a:solidFill>
                          <a:effectLst/>
                          <a:latin typeface="Franklin Gothic Medium" panose="020B0603020102020204" pitchFamily="34" charset="0"/>
                          <a:ea typeface="Times New Roman"/>
                          <a:cs typeface="FrankRuehl" panose="020E0503060101010101" pitchFamily="34" charset="-79"/>
                        </a:rPr>
                        <a:t>Дополнительное образование детей</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80424,8</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56648,4</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70,4</a:t>
                      </a:r>
                    </a:p>
                  </a:txBody>
                  <a:tcPr marL="68580" marR="68580" marT="0" marB="0"/>
                </a:tc>
                <a:extLst>
                  <a:ext uri="{0D108BD9-81ED-4DB2-BD59-A6C34878D82A}">
                    <a16:rowId xmlns="" xmlns:a16="http://schemas.microsoft.com/office/drawing/2014/main" val="10005"/>
                  </a:ext>
                </a:extLst>
              </a:tr>
              <a:tr h="150918">
                <a:tc>
                  <a:txBody>
                    <a:bodyPr/>
                    <a:lstStyle/>
                    <a:p>
                      <a:pPr>
                        <a:lnSpc>
                          <a:spcPct val="115000"/>
                        </a:lnSpc>
                        <a:spcAft>
                          <a:spcPts val="0"/>
                        </a:spcAft>
                      </a:pPr>
                      <a:r>
                        <a:rPr lang="ru-RU" sz="1000" dirty="0">
                          <a:effectLst/>
                        </a:rPr>
                        <a:t>Молодежная политика</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338,0</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194,0</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57,4</a:t>
                      </a:r>
                    </a:p>
                  </a:txBody>
                  <a:tcPr marL="68580" marR="68580" marT="0" marB="0"/>
                </a:tc>
                <a:extLst>
                  <a:ext uri="{0D108BD9-81ED-4DB2-BD59-A6C34878D82A}">
                    <a16:rowId xmlns="" xmlns:a16="http://schemas.microsoft.com/office/drawing/2014/main" val="10006"/>
                  </a:ext>
                </a:extLst>
              </a:tr>
              <a:tr h="270455">
                <a:tc>
                  <a:txBody>
                    <a:bodyPr/>
                    <a:lstStyle/>
                    <a:p>
                      <a:pPr>
                        <a:lnSpc>
                          <a:spcPct val="115000"/>
                        </a:lnSpc>
                        <a:spcAft>
                          <a:spcPts val="0"/>
                        </a:spcAft>
                      </a:pPr>
                      <a:r>
                        <a:rPr lang="ru-RU" sz="1000" dirty="0">
                          <a:effectLst/>
                        </a:rPr>
                        <a:t>Другие вопросы в области образования</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19970,7</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11460,5</a:t>
                      </a:r>
                    </a:p>
                  </a:txBody>
                  <a:tcPr marL="68580" marR="68580" marT="0" marB="0"/>
                </a:tc>
                <a:tc>
                  <a:txBody>
                    <a:bodyPr/>
                    <a:lstStyle/>
                    <a:p>
                      <a:pPr algn="ctr">
                        <a:lnSpc>
                          <a:spcPct val="115000"/>
                        </a:lnSpc>
                        <a:spcAft>
                          <a:spcPts val="0"/>
                        </a:spcAft>
                      </a:pPr>
                      <a:r>
                        <a:rPr lang="ru-RU" sz="1000" b="0" dirty="0">
                          <a:solidFill>
                            <a:schemeClr val="tx2">
                              <a:lumMod val="50000"/>
                            </a:schemeClr>
                          </a:solidFill>
                          <a:effectLst/>
                          <a:latin typeface="Times New Roman"/>
                          <a:ea typeface="Times New Roman"/>
                          <a:cs typeface="Times New Roman"/>
                        </a:rPr>
                        <a:t>57,4</a:t>
                      </a:r>
                    </a:p>
                  </a:txBody>
                  <a:tcPr marL="68580" marR="68580" marT="0" marB="0"/>
                </a:tc>
                <a:extLst>
                  <a:ext uri="{0D108BD9-81ED-4DB2-BD59-A6C34878D82A}">
                    <a16:rowId xmlns="" xmlns:a16="http://schemas.microsoft.com/office/drawing/2014/main" val="10007"/>
                  </a:ext>
                </a:extLst>
              </a:tr>
            </a:tbl>
          </a:graphicData>
        </a:graphic>
      </p:graphicFrame>
      <p:sp>
        <p:nvSpPr>
          <p:cNvPr id="8" name="Прямоугольник 7"/>
          <p:cNvSpPr/>
          <p:nvPr/>
        </p:nvSpPr>
        <p:spPr>
          <a:xfrm>
            <a:off x="3203848" y="890717"/>
            <a:ext cx="5616624" cy="677108"/>
          </a:xfrm>
          <a:prstGeom prst="rect">
            <a:avLst/>
          </a:prstGeom>
          <a:solidFill>
            <a:srgbClr val="E1EBCD"/>
          </a:solidFill>
        </p:spPr>
        <p:txBody>
          <a:bodyPr wrap="square">
            <a:spAutoFit/>
          </a:bodyPr>
          <a:lstStyle/>
          <a:p>
            <a:pPr algn="ctr"/>
            <a:r>
              <a:rPr lang="ru-RU" sz="1400" dirty="0">
                <a:latin typeface="Times New Roman" pitchFamily="18" charset="0"/>
                <a:cs typeface="Times New Roman" pitchFamily="18" charset="0"/>
              </a:rPr>
              <a:t> </a:t>
            </a:r>
            <a:r>
              <a:rPr lang="ru-RU" sz="1200" dirty="0">
                <a:solidFill>
                  <a:schemeClr val="tx1">
                    <a:lumMod val="95000"/>
                    <a:lumOff val="5000"/>
                  </a:schemeClr>
                </a:solidFill>
                <a:latin typeface="Times New Roman" pitchFamily="18" charset="0"/>
                <a:cs typeface="Times New Roman" pitchFamily="18" charset="0"/>
              </a:rPr>
              <a:t>В проект бюджета муниципального района на 2025 год включены расходы на содержание учреждений и мероприятий в сфере образования в сумме 897996,4 тыс. руб.</a:t>
            </a:r>
          </a:p>
        </p:txBody>
      </p:sp>
    </p:spTree>
    <p:extLst>
      <p:ext uri="{BB962C8B-B14F-4D97-AF65-F5344CB8AC3E}">
        <p14:creationId xmlns:p14="http://schemas.microsoft.com/office/powerpoint/2010/main" val="327535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p:cNvSpPr>
          <p:nvPr>
            <p:ph type="title"/>
          </p:nvPr>
        </p:nvSpPr>
        <p:spPr>
          <a:xfrm>
            <a:off x="3635896" y="476672"/>
            <a:ext cx="4968552" cy="468052"/>
          </a:xfrm>
          <a:ln>
            <a:solidFill>
              <a:schemeClr val="bg2"/>
            </a:solidFill>
            <a:miter lim="800000"/>
            <a:headEnd/>
            <a:tailEnd/>
          </a:ln>
        </p:spPr>
        <p:txBody>
          <a:bodyPr>
            <a:noAutofit/>
          </a:bodyPr>
          <a:lstStyle/>
          <a:p>
            <a:pPr algn="ctr" eaLnBrk="1" hangingPunct="1"/>
            <a:r>
              <a:rPr lang="ru-RU" sz="3200" b="1" dirty="0" smtClean="0">
                <a:solidFill>
                  <a:srgbClr val="C00000"/>
                </a:solidFill>
                <a:effectLst/>
                <a:cs typeface="Trebuchet MS" pitchFamily="34" charset="0"/>
              </a:rPr>
              <a:t>Расходы </a:t>
            </a:r>
            <a:r>
              <a:rPr lang="ru-RU" sz="3200" b="1" dirty="0">
                <a:solidFill>
                  <a:srgbClr val="C00000"/>
                </a:solidFill>
                <a:effectLst/>
                <a:cs typeface="Trebuchet MS" pitchFamily="34" charset="0"/>
              </a:rPr>
              <a:t>на культуру</a:t>
            </a:r>
            <a:br>
              <a:rPr lang="ru-RU" sz="3200" b="1" dirty="0">
                <a:solidFill>
                  <a:srgbClr val="C00000"/>
                </a:solidFill>
                <a:effectLst/>
                <a:cs typeface="Trebuchet MS" pitchFamily="34" charset="0"/>
              </a:rPr>
            </a:br>
            <a:endParaRPr lang="ru-RU" sz="3200" b="1" dirty="0">
              <a:solidFill>
                <a:srgbClr val="C00000"/>
              </a:solidFill>
              <a:effectLst/>
              <a:cs typeface="Trebuchet MS" pitchFamily="34" charset="0"/>
            </a:endParaRPr>
          </a:p>
        </p:txBody>
      </p:sp>
      <p:graphicFrame>
        <p:nvGraphicFramePr>
          <p:cNvPr id="6" name="Диаграмма 39"/>
          <p:cNvGraphicFramePr>
            <a:graphicFrameLocks noGrp="1"/>
          </p:cNvGraphicFramePr>
          <p:nvPr>
            <p:ph sz="quarter" idx="13"/>
            <p:extLst>
              <p:ext uri="{D42A27DB-BD31-4B8C-83A1-F6EECF244321}">
                <p14:modId xmlns:p14="http://schemas.microsoft.com/office/powerpoint/2010/main" val="4293601216"/>
              </p:ext>
            </p:extLst>
          </p:nvPr>
        </p:nvGraphicFramePr>
        <p:xfrm>
          <a:off x="4932040" y="2370366"/>
          <a:ext cx="3888432" cy="4154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076383804"/>
              </p:ext>
            </p:extLst>
          </p:nvPr>
        </p:nvGraphicFramePr>
        <p:xfrm>
          <a:off x="33068" y="2584021"/>
          <a:ext cx="4464496" cy="2181004"/>
        </p:xfrm>
        <a:graphic>
          <a:graphicData uri="http://schemas.openxmlformats.org/drawingml/2006/table">
            <a:tbl>
              <a:tblPr firstRow="1" firstCol="1" lastRow="1" lastCol="1" bandRow="1" bandCol="1">
                <a:tableStyleId>{8A107856-5554-42FB-B03E-39F5DBC370BA}</a:tableStyleId>
              </a:tblPr>
              <a:tblGrid>
                <a:gridCol w="2138123">
                  <a:extLst>
                    <a:ext uri="{9D8B030D-6E8A-4147-A177-3AD203B41FA5}">
                      <a16:colId xmlns="" xmlns:a16="http://schemas.microsoft.com/office/drawing/2014/main" val="20000"/>
                    </a:ext>
                  </a:extLst>
                </a:gridCol>
                <a:gridCol w="838208">
                  <a:extLst>
                    <a:ext uri="{9D8B030D-6E8A-4147-A177-3AD203B41FA5}">
                      <a16:colId xmlns="" xmlns:a16="http://schemas.microsoft.com/office/drawing/2014/main" val="20001"/>
                    </a:ext>
                  </a:extLst>
                </a:gridCol>
                <a:gridCol w="762758">
                  <a:extLst>
                    <a:ext uri="{9D8B030D-6E8A-4147-A177-3AD203B41FA5}">
                      <a16:colId xmlns="" xmlns:a16="http://schemas.microsoft.com/office/drawing/2014/main" val="20002"/>
                    </a:ext>
                  </a:extLst>
                </a:gridCol>
                <a:gridCol w="725407">
                  <a:extLst>
                    <a:ext uri="{9D8B030D-6E8A-4147-A177-3AD203B41FA5}">
                      <a16:colId xmlns="" xmlns:a16="http://schemas.microsoft.com/office/drawing/2014/main" val="20003"/>
                    </a:ext>
                  </a:extLst>
                </a:gridCol>
              </a:tblGrid>
              <a:tr h="207161">
                <a:tc rowSpan="2">
                  <a:txBody>
                    <a:bodyPr/>
                    <a:lstStyle/>
                    <a:p>
                      <a:pPr indent="90170"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a:effectLst/>
                          <a:latin typeface="Times New Roman" pitchFamily="18" charset="0"/>
                          <a:cs typeface="Times New Roman" pitchFamily="18" charset="0"/>
                        </a:rPr>
                        <a:t>2024 год</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a:effectLst/>
                          <a:latin typeface="Times New Roman" pitchFamily="18" charset="0"/>
                          <a:cs typeface="Times New Roman" pitchFamily="18" charset="0"/>
                        </a:rPr>
                        <a:t>2025 год</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62148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в  % к предыду</a:t>
                      </a:r>
                      <a:endParaRPr lang="ru-RU" sz="1200" dirty="0">
                        <a:effectLst/>
                        <a:latin typeface="Times New Roman" pitchFamily="18" charset="0"/>
                        <a:cs typeface="Times New Roman" pitchFamily="18" charset="0"/>
                      </a:endParaRPr>
                    </a:p>
                    <a:p>
                      <a:pPr algn="ctr">
                        <a:lnSpc>
                          <a:spcPct val="115000"/>
                        </a:lnSpc>
                        <a:spcAft>
                          <a:spcPts val="0"/>
                        </a:spcAft>
                      </a:pPr>
                      <a:r>
                        <a:rPr lang="ru-RU" sz="1100" dirty="0">
                          <a:effectLst/>
                          <a:latin typeface="Times New Roman" pitchFamily="18" charset="0"/>
                          <a:cs typeface="Times New Roman" pitchFamily="18" charset="0"/>
                        </a:rPr>
                        <a:t>щему</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448382">
                <a:tc>
                  <a:txBody>
                    <a:bodyPr/>
                    <a:lstStyle/>
                    <a:p>
                      <a:pPr algn="just">
                        <a:lnSpc>
                          <a:spcPct val="115000"/>
                        </a:lnSpc>
                        <a:spcAft>
                          <a:spcPts val="0"/>
                        </a:spcAft>
                      </a:pPr>
                      <a:r>
                        <a:rPr lang="ru-RU" sz="1100" dirty="0">
                          <a:effectLst/>
                          <a:latin typeface="Times New Roman" pitchFamily="18" charset="0"/>
                          <a:cs typeface="Times New Roman" pitchFamily="18" charset="0"/>
                        </a:rPr>
                        <a:t>Раздел 0800 «Культура и искусство» - всего в том числе:</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38812,2</a:t>
                      </a: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24768,9</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63,8</a:t>
                      </a:r>
                    </a:p>
                  </a:txBody>
                  <a:tcPr marL="68580" marR="68580" marT="0" marB="0"/>
                </a:tc>
                <a:extLst>
                  <a:ext uri="{0D108BD9-81ED-4DB2-BD59-A6C34878D82A}">
                    <a16:rowId xmlns="" xmlns:a16="http://schemas.microsoft.com/office/drawing/2014/main" val="10002"/>
                  </a:ext>
                </a:extLst>
              </a:tr>
              <a:tr h="225994">
                <a:tc>
                  <a:txBody>
                    <a:bodyPr/>
                    <a:lstStyle/>
                    <a:p>
                      <a:pPr algn="just">
                        <a:lnSpc>
                          <a:spcPct val="115000"/>
                        </a:lnSpc>
                        <a:spcAft>
                          <a:spcPts val="0"/>
                        </a:spcAft>
                      </a:pPr>
                      <a:r>
                        <a:rPr lang="ru-RU" sz="1100" dirty="0">
                          <a:effectLst/>
                          <a:latin typeface="Times New Roman" pitchFamily="18" charset="0"/>
                          <a:cs typeface="Times New Roman" pitchFamily="18" charset="0"/>
                        </a:rPr>
                        <a:t>Культура </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31525,6</a:t>
                      </a:r>
                    </a:p>
                  </a:txBody>
                  <a:tcPr marL="68580" marR="68580" marT="0" marB="0"/>
                </a:tc>
                <a:tc>
                  <a:txBody>
                    <a:bodyPr/>
                    <a:lstStyle/>
                    <a:p>
                      <a:pPr algn="ctr">
                        <a:lnSpc>
                          <a:spcPct val="115000"/>
                        </a:lnSpc>
                        <a:spcAft>
                          <a:spcPts val="0"/>
                        </a:spcAft>
                      </a:pPr>
                      <a:r>
                        <a:rPr lang="en-US" sz="1100" dirty="0">
                          <a:solidFill>
                            <a:schemeClr val="tx2">
                              <a:lumMod val="50000"/>
                            </a:schemeClr>
                          </a:solidFill>
                          <a:effectLst/>
                          <a:latin typeface="Times New Roman" pitchFamily="18" charset="0"/>
                          <a:ea typeface="Times New Roman"/>
                          <a:cs typeface="Times New Roman" pitchFamily="18" charset="0"/>
                        </a:rPr>
                        <a:t>2</a:t>
                      </a:r>
                      <a:r>
                        <a:rPr lang="ru-RU" sz="1100" dirty="0">
                          <a:solidFill>
                            <a:schemeClr val="tx2">
                              <a:lumMod val="50000"/>
                            </a:schemeClr>
                          </a:solidFill>
                          <a:effectLst/>
                          <a:latin typeface="Times New Roman" pitchFamily="18" charset="0"/>
                          <a:ea typeface="Times New Roman"/>
                          <a:cs typeface="Times New Roman" pitchFamily="18" charset="0"/>
                        </a:rPr>
                        <a:t>0254,2</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64,2</a:t>
                      </a:r>
                    </a:p>
                  </a:txBody>
                  <a:tcPr marL="68580" marR="68580" marT="0" marB="0"/>
                </a:tc>
                <a:extLst>
                  <a:ext uri="{0D108BD9-81ED-4DB2-BD59-A6C34878D82A}">
                    <a16:rowId xmlns="" xmlns:a16="http://schemas.microsoft.com/office/drawing/2014/main" val="10003"/>
                  </a:ext>
                </a:extLst>
              </a:tr>
              <a:tr h="225994">
                <a:tc>
                  <a:txBody>
                    <a:bodyPr/>
                    <a:lstStyle/>
                    <a:p>
                      <a:pPr algn="just">
                        <a:lnSpc>
                          <a:spcPct val="115000"/>
                        </a:lnSpc>
                        <a:spcAft>
                          <a:spcPts val="0"/>
                        </a:spcAft>
                      </a:pPr>
                      <a:r>
                        <a:rPr lang="ru-RU" sz="1100" dirty="0">
                          <a:effectLst/>
                          <a:latin typeface="Times New Roman" pitchFamily="18" charset="0"/>
                          <a:cs typeface="Times New Roman" pitchFamily="18" charset="0"/>
                        </a:rPr>
                        <a:t>Кинематография</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solidFill>
                            <a:schemeClr val="tx2">
                              <a:lumMod val="50000"/>
                            </a:schemeClr>
                          </a:solidFill>
                          <a:effectLst/>
                          <a:latin typeface="Times New Roman" pitchFamily="18" charset="0"/>
                          <a:ea typeface="Times New Roman"/>
                          <a:cs typeface="Times New Roman" pitchFamily="18" charset="0"/>
                        </a:rPr>
                        <a:t>3076,9</a:t>
                      </a:r>
                    </a:p>
                  </a:txBody>
                  <a:tcPr marL="68580" marR="68580" marT="0" marB="0"/>
                </a:tc>
                <a:tc>
                  <a:txBody>
                    <a:bodyPr/>
                    <a:lstStyle/>
                    <a:p>
                      <a:pPr algn="ctr">
                        <a:lnSpc>
                          <a:spcPct val="115000"/>
                        </a:lnSpc>
                        <a:spcAft>
                          <a:spcPts val="0"/>
                        </a:spcAft>
                      </a:pPr>
                      <a:r>
                        <a:rPr lang="en-US" sz="1100" dirty="0">
                          <a:solidFill>
                            <a:schemeClr val="tx2">
                              <a:lumMod val="50000"/>
                            </a:schemeClr>
                          </a:solidFill>
                          <a:effectLst/>
                          <a:latin typeface="Times New Roman" pitchFamily="18" charset="0"/>
                          <a:ea typeface="Times New Roman"/>
                          <a:cs typeface="Times New Roman" pitchFamily="18" charset="0"/>
                        </a:rPr>
                        <a:t>24</a:t>
                      </a:r>
                      <a:r>
                        <a:rPr lang="ru-RU" sz="1100" dirty="0">
                          <a:solidFill>
                            <a:schemeClr val="tx2">
                              <a:lumMod val="50000"/>
                            </a:schemeClr>
                          </a:solidFill>
                          <a:effectLst/>
                          <a:latin typeface="Times New Roman" pitchFamily="18" charset="0"/>
                          <a:ea typeface="Times New Roman"/>
                          <a:cs typeface="Times New Roman" pitchFamily="18" charset="0"/>
                        </a:rPr>
                        <a:t>00,1</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78,0</a:t>
                      </a:r>
                    </a:p>
                  </a:txBody>
                  <a:tcPr marL="68580" marR="68580" marT="0" marB="0"/>
                </a:tc>
                <a:extLst>
                  <a:ext uri="{0D108BD9-81ED-4DB2-BD59-A6C34878D82A}">
                    <a16:rowId xmlns="" xmlns:a16="http://schemas.microsoft.com/office/drawing/2014/main" val="10004"/>
                  </a:ext>
                </a:extLst>
              </a:tr>
              <a:tr h="451989">
                <a:tc>
                  <a:txBody>
                    <a:bodyPr/>
                    <a:lstStyle/>
                    <a:p>
                      <a:pPr algn="just">
                        <a:lnSpc>
                          <a:spcPct val="115000"/>
                        </a:lnSpc>
                        <a:spcAft>
                          <a:spcPts val="0"/>
                        </a:spcAft>
                      </a:pPr>
                      <a:r>
                        <a:rPr lang="ru-RU" sz="1100" dirty="0">
                          <a:effectLst/>
                          <a:latin typeface="Times New Roman" pitchFamily="18" charset="0"/>
                          <a:cs typeface="Times New Roman" pitchFamily="18" charset="0"/>
                        </a:rPr>
                        <a:t>Другие вопросы в области культуры</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4209,7</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2114,6</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50,2</a:t>
                      </a:r>
                    </a:p>
                  </a:txBody>
                  <a:tcPr marL="68580" marR="68580" marT="0" marB="0"/>
                </a:tc>
                <a:extLst>
                  <a:ext uri="{0D108BD9-81ED-4DB2-BD59-A6C34878D82A}">
                    <a16:rowId xmlns="" xmlns:a16="http://schemas.microsoft.com/office/drawing/2014/main" val="10005"/>
                  </a:ext>
                </a:extLst>
              </a:tr>
            </a:tbl>
          </a:graphicData>
        </a:graphic>
      </p:graphicFrame>
      <p:sp>
        <p:nvSpPr>
          <p:cNvPr id="9" name="Прямоугольник 8"/>
          <p:cNvSpPr/>
          <p:nvPr/>
        </p:nvSpPr>
        <p:spPr>
          <a:xfrm>
            <a:off x="3491880" y="1124744"/>
            <a:ext cx="5184575" cy="923330"/>
          </a:xfrm>
          <a:prstGeom prst="rect">
            <a:avLst/>
          </a:prstGeom>
          <a:solidFill>
            <a:srgbClr val="E1EBCD"/>
          </a:solidFill>
        </p:spPr>
        <p:txBody>
          <a:bodyPr wrap="square">
            <a:spAutoFit/>
          </a:bodyPr>
          <a:lstStyle/>
          <a:p>
            <a:pPr algn="ctr"/>
            <a:r>
              <a:rPr lang="ru-RU" sz="1500" dirty="0"/>
              <a:t> </a:t>
            </a:r>
            <a:r>
              <a:rPr lang="ru-RU" sz="1200" dirty="0">
                <a:solidFill>
                  <a:srgbClr val="C00000"/>
                </a:solidFill>
                <a:latin typeface="Times New Roman" pitchFamily="18" charset="0"/>
                <a:cs typeface="Times New Roman" pitchFamily="18" charset="0"/>
              </a:rPr>
              <a:t>В проект бюджета муниципального района на 202</a:t>
            </a:r>
            <a:r>
              <a:rPr lang="en-US" sz="1200" dirty="0">
                <a:solidFill>
                  <a:srgbClr val="C00000"/>
                </a:solidFill>
                <a:latin typeface="Times New Roman" pitchFamily="18" charset="0"/>
                <a:cs typeface="Times New Roman" pitchFamily="18" charset="0"/>
              </a:rPr>
              <a:t>4</a:t>
            </a:r>
            <a:r>
              <a:rPr lang="ru-RU" sz="1200" dirty="0">
                <a:solidFill>
                  <a:srgbClr val="C00000"/>
                </a:solidFill>
                <a:latin typeface="Times New Roman" pitchFamily="18" charset="0"/>
                <a:cs typeface="Times New Roman" pitchFamily="18" charset="0"/>
              </a:rPr>
              <a:t> год включены расходы  в сумме 2</a:t>
            </a:r>
            <a:r>
              <a:rPr lang="en-US" sz="1200">
                <a:solidFill>
                  <a:srgbClr val="C00000"/>
                </a:solidFill>
                <a:latin typeface="Times New Roman" pitchFamily="18" charset="0"/>
                <a:cs typeface="Times New Roman" pitchFamily="18" charset="0"/>
              </a:rPr>
              <a:t>9753,3</a:t>
            </a:r>
            <a:r>
              <a:rPr lang="ru-RU" sz="1200">
                <a:solidFill>
                  <a:srgbClr val="C00000"/>
                </a:solidFill>
                <a:latin typeface="Times New Roman" pitchFamily="18" charset="0"/>
                <a:cs typeface="Times New Roman" pitchFamily="18" charset="0"/>
              </a:rPr>
              <a:t> </a:t>
            </a:r>
            <a:r>
              <a:rPr lang="ru-RU" sz="1200" dirty="0">
                <a:solidFill>
                  <a:srgbClr val="C00000"/>
                </a:solidFill>
                <a:latin typeface="Times New Roman" pitchFamily="18" charset="0"/>
                <a:cs typeface="Times New Roman" pitchFamily="18" charset="0"/>
              </a:rPr>
              <a:t>тыс. руб. на содержание учреждений , их у нас – </a:t>
            </a:r>
            <a:r>
              <a:rPr lang="ru-RU" sz="1200" b="1" dirty="0">
                <a:solidFill>
                  <a:srgbClr val="C00000"/>
                </a:solidFill>
                <a:latin typeface="Times New Roman" pitchFamily="18" charset="0"/>
                <a:cs typeface="Times New Roman" pitchFamily="18" charset="0"/>
              </a:rPr>
              <a:t>3 </a:t>
            </a:r>
            <a:r>
              <a:rPr lang="ru-RU" sz="1200" dirty="0">
                <a:solidFill>
                  <a:srgbClr val="C00000"/>
                </a:solidFill>
                <a:latin typeface="Times New Roman" pitchFamily="18" charset="0"/>
                <a:cs typeface="Times New Roman" pitchFamily="18" charset="0"/>
              </a:rPr>
              <a:t>(Районный Дворец культуры, библиотека , музей), проведение мероприятий в сфере культуры</a:t>
            </a:r>
            <a:r>
              <a:rPr lang="ru-RU" sz="1500" dirty="0">
                <a:solidFill>
                  <a:srgbClr val="C00000"/>
                </a:solidFill>
                <a:latin typeface="Times New Roman" pitchFamily="18" charset="0"/>
                <a:cs typeface="Times New Roman" pitchFamily="18" charset="0"/>
              </a:rPr>
              <a:t>. </a:t>
            </a:r>
          </a:p>
        </p:txBody>
      </p:sp>
      <p:sp>
        <p:nvSpPr>
          <p:cNvPr id="3" name="Прямоугольник 2"/>
          <p:cNvSpPr/>
          <p:nvPr/>
        </p:nvSpPr>
        <p:spPr>
          <a:xfrm>
            <a:off x="5875807" y="2370366"/>
            <a:ext cx="2163413" cy="338554"/>
          </a:xfrm>
          <a:prstGeom prst="rect">
            <a:avLst/>
          </a:prstGeom>
        </p:spPr>
        <p:txBody>
          <a:bodyPr wrap="none">
            <a:spAutoFit/>
          </a:bodyPr>
          <a:lstStyle/>
          <a:p>
            <a:pPr algn="ctr"/>
            <a:r>
              <a:rPr lang="ru-RU" sz="1600" b="1" dirty="0">
                <a:latin typeface="Times New Roman" pitchFamily="18" charset="0"/>
                <a:cs typeface="Times New Roman" pitchFamily="18" charset="0"/>
              </a:rPr>
              <a:t>Структура расходов:</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0022"/>
            <a:ext cx="2952328" cy="2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085184"/>
            <a:ext cx="2952328"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1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7" y="260648"/>
            <a:ext cx="3168352" cy="576064"/>
          </a:xfrm>
          <a:solidFill>
            <a:schemeClr val="bg1"/>
          </a:solidFill>
        </p:spPr>
        <p:txBody>
          <a:bodyPr>
            <a:noAutofit/>
          </a:bodyPr>
          <a:lstStyle/>
          <a:p>
            <a:r>
              <a:rPr lang="ru-RU" sz="3200" b="1" dirty="0">
                <a:solidFill>
                  <a:srgbClr val="C00000"/>
                </a:solidFill>
                <a:effectLst/>
                <a:latin typeface="Times New Roman" pitchFamily="18" charset="0"/>
                <a:cs typeface="Times New Roman" pitchFamily="18" charset="0"/>
              </a:rPr>
              <a:t>Глоссарий</a:t>
            </a:r>
            <a:endParaRPr lang="ru-RU" sz="3200" dirty="0">
              <a:solidFill>
                <a:srgbClr val="C00000"/>
              </a:solidFill>
              <a:effectLst/>
              <a:latin typeface="Times New Roman" pitchFamily="18" charset="0"/>
              <a:cs typeface="Times New Roman" pitchFamily="18" charset="0"/>
            </a:endParaRPr>
          </a:p>
        </p:txBody>
      </p:sp>
      <p:sp>
        <p:nvSpPr>
          <p:cNvPr id="6" name="Объект 5"/>
          <p:cNvSpPr txBox="1">
            <a:spLocks noGrp="1"/>
          </p:cNvSpPr>
          <p:nvPr>
            <p:ph sz="quarter" idx="13"/>
          </p:nvPr>
        </p:nvSpPr>
        <p:spPr>
          <a:xfrm>
            <a:off x="251520" y="1484784"/>
            <a:ext cx="8686800" cy="5246821"/>
          </a:xfrm>
          <a:prstGeom prst="rect">
            <a:avLst/>
          </a:prstGeom>
          <a:solidFill>
            <a:srgbClr val="E1EBCD"/>
          </a:soli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lnSpc>
                <a:spcPct val="90000"/>
              </a:lnSpc>
            </a:pP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 - </a:t>
            </a:r>
            <a:r>
              <a:rPr lang="ru-RU" sz="1050" dirty="0">
                <a:solidFill>
                  <a:srgbClr val="1D4775">
                    <a:lumMod val="75000"/>
                  </a:srgbClr>
                </a:solidFill>
                <a:latin typeface="Times New Roman" pitchFamily="18" charset="0"/>
                <a:cs typeface="Times New Roman" pitchFamily="18" charset="0"/>
              </a:rPr>
              <a:t>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 является основным финансовым документом страны, региона, муниципалитета, поселения, утверждаемый органом законодательной власти соответствующего уровня управления.</a:t>
            </a:r>
          </a:p>
          <a:p>
            <a:pPr algn="just" defTabSz="685772">
              <a:lnSpc>
                <a:spcPct val="90000"/>
              </a:lnSpc>
            </a:pPr>
            <a:r>
              <a:rPr lang="ru-RU" sz="1050" b="1" i="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Бюджетные ассигнования - </a:t>
            </a:r>
            <a:r>
              <a:rPr lang="ru-RU" sz="1050" dirty="0">
                <a:solidFill>
                  <a:srgbClr val="1D4775">
                    <a:lumMod val="75000"/>
                  </a:srgbClr>
                </a:solidFill>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pPr algn="just" defTabSz="685772">
              <a:lnSpc>
                <a:spcPct val="90000"/>
              </a:lnSpc>
            </a:pPr>
            <a:r>
              <a:rPr lang="ru-RU" sz="1050" b="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Бюджетная обеспеченность </a:t>
            </a:r>
            <a:r>
              <a:rPr lang="ru-RU" sz="1050" b="1" i="1" dirty="0">
                <a:solidFill>
                  <a:srgbClr val="1D4775">
                    <a:lumMod val="75000"/>
                  </a:srgbClr>
                </a:solidFill>
                <a:latin typeface="Times New Roman" pitchFamily="18" charset="0"/>
                <a:cs typeface="Times New Roman" pitchFamily="18" charset="0"/>
              </a:rPr>
              <a:t>(обеспеченность территории налоговыми доходами) </a:t>
            </a:r>
            <a:r>
              <a:rPr lang="ru-RU" sz="1050" b="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1050" dirty="0">
                <a:solidFill>
                  <a:srgbClr val="1D4775">
                    <a:lumMod val="75000"/>
                  </a:srgbClr>
                </a:solidFill>
                <a:latin typeface="Times New Roman" pitchFamily="18" charset="0"/>
                <a:cs typeface="Times New Roman" pitchFamily="18" charset="0"/>
              </a:rPr>
              <a:t> определяется как отношение расчетных налоговых доходов на одного жителя,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 социально-экономических, географических, климатических и иных объективных факторов.</a:t>
            </a:r>
          </a:p>
          <a:p>
            <a:pPr algn="just" defTabSz="685772"/>
            <a:r>
              <a:rPr lang="ru-RU" sz="1050" b="1" i="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Бюджетное обязательство -</a:t>
            </a:r>
            <a:r>
              <a:rPr lang="ru-RU" sz="1050" b="1" dirty="0">
                <a:solidFill>
                  <a:srgbClr val="1D4775">
                    <a:lumMod val="75000"/>
                  </a:srgbClr>
                </a:solidFill>
                <a:latin typeface="Times New Roman" pitchFamily="18" charset="0"/>
                <a:cs typeface="Times New Roman" pitchFamily="18" charset="0"/>
              </a:rPr>
              <a:t> </a:t>
            </a:r>
            <a:r>
              <a:rPr lang="ru-RU" sz="1050" dirty="0">
                <a:solidFill>
                  <a:srgbClr val="1D4775">
                    <a:lumMod val="75000"/>
                  </a:srgbClr>
                </a:solidFill>
                <a:latin typeface="Times New Roman" pitchFamily="18" charset="0"/>
                <a:cs typeface="Times New Roman" pitchFamily="18" charset="0"/>
              </a:rPr>
              <a:t>расходные обязательства, подлежащие исполнению в соответствующем финансовом году.</a:t>
            </a:r>
            <a:endPar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050" dirty="0">
                <a:solidFill>
                  <a:srgbClr val="00206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роспись -</a:t>
            </a:r>
            <a:r>
              <a:rPr lang="ru-RU" sz="105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050" dirty="0">
                <a:solidFill>
                  <a:srgbClr val="002060"/>
                </a:solidFill>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endPar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система -</a:t>
            </a:r>
            <a:r>
              <a:rPr lang="ru-RU" sz="1050" dirty="0">
                <a:solidFill>
                  <a:srgbClr val="002060"/>
                </a:solidFill>
                <a:latin typeface="Times New Roman" pitchFamily="18" charset="0"/>
                <a:cs typeface="Times New Roman" pitchFamily="18" charset="0"/>
              </a:rPr>
              <a:t> совокупность бюджетов государства, административно-территориальных единиц и бюджетов (смет) и счетов автономных в бюджетном отношении учреждений и фондов, основанных на экономических отношениях и юридических нормах. Характер бюджетной системы определяется социально-экономическим и политическим строем страны, а её организационное построение зависит от формы государственного и административного устройства.</a:t>
            </a:r>
          </a:p>
          <a:p>
            <a:pPr algn="just" defTabSz="685772"/>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Главный распорядитель бюджетных средств (ГРБС) -</a:t>
            </a:r>
            <a:r>
              <a:rPr lang="ru-RU" sz="1050" dirty="0">
                <a:solidFill>
                  <a:srgbClr val="002060"/>
                </a:solidFill>
                <a:latin typeface="Times New Roman" pitchFamily="18" charset="0"/>
                <a:cs typeface="Times New Roman" pitchFamily="18" charset="0"/>
              </a:rPr>
              <a:t>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p>
          <a:p>
            <a:pPr algn="just" defTabSz="685772">
              <a:buClrTx/>
              <a:buSzTx/>
            </a:pP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050" dirty="0">
                <a:solidFill>
                  <a:srgbClr val="002060"/>
                </a:solidFill>
                <a:latin typeface="Times New Roman" pitchFamily="18" charset="0"/>
                <a:cs typeface="Times New Roman" pitchFamily="18" charset="0"/>
              </a:rPr>
              <a:t> поступающие от населения, организаций, учреждений в бюджет денежные средства в виде:  налогов;  неналоговых поступлений (пошлины, доходы от продажи имущества, штрафы и т.п.);   безвозмездных поступлений;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6632"/>
            <a:ext cx="287895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220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403648" y="260648"/>
            <a:ext cx="7344816" cy="648072"/>
          </a:xfrm>
          <a:ln>
            <a:solidFill>
              <a:schemeClr val="bg2"/>
            </a:solidFill>
            <a:miter lim="800000"/>
            <a:headEnd/>
            <a:tailEnd/>
          </a:ln>
        </p:spPr>
        <p:txBody>
          <a:bodyPr>
            <a:noAutofit/>
          </a:bodyPr>
          <a:lstStyle/>
          <a:p>
            <a:pPr algn="ctr" eaLnBrk="1" hangingPunct="1"/>
            <a:r>
              <a:rPr lang="ru-RU" sz="3200" b="1" dirty="0">
                <a:solidFill>
                  <a:srgbClr val="C00000"/>
                </a:solidFill>
                <a:effectLst/>
                <a:latin typeface="Times New Roman" pitchFamily="18" charset="0"/>
                <a:cs typeface="Times New Roman" pitchFamily="18" charset="0"/>
              </a:rPr>
              <a:t>Расходы на физическую </a:t>
            </a:r>
            <a:br>
              <a:rPr lang="ru-RU" sz="3200" b="1" dirty="0">
                <a:solidFill>
                  <a:srgbClr val="C00000"/>
                </a:solidFill>
                <a:effectLst/>
                <a:latin typeface="Times New Roman" pitchFamily="18" charset="0"/>
                <a:cs typeface="Times New Roman" pitchFamily="18" charset="0"/>
              </a:rPr>
            </a:br>
            <a:r>
              <a:rPr lang="ru-RU" sz="3200" b="1" dirty="0">
                <a:solidFill>
                  <a:srgbClr val="C00000"/>
                </a:solidFill>
                <a:effectLst/>
                <a:latin typeface="Times New Roman" pitchFamily="18" charset="0"/>
                <a:cs typeface="Times New Roman" pitchFamily="18" charset="0"/>
              </a:rPr>
              <a:t>культуру и спорт</a:t>
            </a:r>
          </a:p>
        </p:txBody>
      </p:sp>
      <p:graphicFrame>
        <p:nvGraphicFramePr>
          <p:cNvPr id="6" name="Диаграмма 39"/>
          <p:cNvGraphicFramePr>
            <a:graphicFrameLocks noGrp="1"/>
          </p:cNvGraphicFramePr>
          <p:nvPr>
            <p:ph sz="quarter" idx="13"/>
            <p:extLst>
              <p:ext uri="{D42A27DB-BD31-4B8C-83A1-F6EECF244321}">
                <p14:modId xmlns:p14="http://schemas.microsoft.com/office/powerpoint/2010/main" val="1000955523"/>
              </p:ext>
            </p:extLst>
          </p:nvPr>
        </p:nvGraphicFramePr>
        <p:xfrm>
          <a:off x="4860032" y="1052736"/>
          <a:ext cx="3826768"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186779567"/>
              </p:ext>
            </p:extLst>
          </p:nvPr>
        </p:nvGraphicFramePr>
        <p:xfrm>
          <a:off x="4716016" y="4365104"/>
          <a:ext cx="4237948" cy="2362879"/>
        </p:xfrm>
        <a:graphic>
          <a:graphicData uri="http://schemas.openxmlformats.org/drawingml/2006/table">
            <a:tbl>
              <a:tblPr firstRow="1" firstCol="1" lastRow="1" lastCol="1" bandRow="1" bandCol="1">
                <a:tableStyleId>{0505E3EF-67EA-436B-97B2-0124C06EBD24}</a:tableStyleId>
              </a:tblPr>
              <a:tblGrid>
                <a:gridCol w="208823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751668">
                  <a:extLst>
                    <a:ext uri="{9D8B030D-6E8A-4147-A177-3AD203B41FA5}">
                      <a16:colId xmlns="" xmlns:a16="http://schemas.microsoft.com/office/drawing/2014/main" val="20002"/>
                    </a:ext>
                  </a:extLst>
                </a:gridCol>
                <a:gridCol w="749976">
                  <a:extLst>
                    <a:ext uri="{9D8B030D-6E8A-4147-A177-3AD203B41FA5}">
                      <a16:colId xmlns="" xmlns:a16="http://schemas.microsoft.com/office/drawing/2014/main" val="20003"/>
                    </a:ext>
                  </a:extLst>
                </a:gridCol>
              </a:tblGrid>
              <a:tr h="212291">
                <a:tc rowSpan="2">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a:effectLst/>
                          <a:latin typeface="Times New Roman" pitchFamily="18" charset="0"/>
                          <a:cs typeface="Times New Roman" pitchFamily="18" charset="0"/>
                        </a:rPr>
                        <a:t>20</a:t>
                      </a:r>
                      <a:r>
                        <a:rPr lang="en-US" sz="1100" dirty="0">
                          <a:effectLst/>
                          <a:latin typeface="Times New Roman" pitchFamily="18" charset="0"/>
                          <a:cs typeface="Times New Roman" pitchFamily="18" charset="0"/>
                        </a:rPr>
                        <a:t>2</a:t>
                      </a:r>
                      <a:r>
                        <a:rPr lang="ru-RU" sz="1100" dirty="0">
                          <a:effectLst/>
                          <a:latin typeface="Times New Roman" pitchFamily="18" charset="0"/>
                          <a:cs typeface="Times New Roman" pitchFamily="18" charset="0"/>
                        </a:rPr>
                        <a:t>4 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a:effectLst/>
                          <a:latin typeface="Times New Roman" pitchFamily="18" charset="0"/>
                          <a:cs typeface="Times New Roman" pitchFamily="18" charset="0"/>
                        </a:rPr>
                        <a:t>20</a:t>
                      </a:r>
                      <a:r>
                        <a:rPr lang="en-US" sz="1100" dirty="0">
                          <a:effectLst/>
                          <a:latin typeface="Times New Roman" pitchFamily="18" charset="0"/>
                          <a:cs typeface="Times New Roman" pitchFamily="18" charset="0"/>
                        </a:rPr>
                        <a:t>2</a:t>
                      </a:r>
                      <a:r>
                        <a:rPr lang="ru-RU" sz="1100" dirty="0">
                          <a:effectLst/>
                          <a:latin typeface="Times New Roman" pitchFamily="18" charset="0"/>
                          <a:cs typeface="Times New Roman" pitchFamily="18" charset="0"/>
                        </a:rPr>
                        <a:t>5 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63687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 к предыдущему</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636873">
                <a:tc>
                  <a:txBody>
                    <a:bodyPr/>
                    <a:lstStyle/>
                    <a:p>
                      <a:pPr>
                        <a:lnSpc>
                          <a:spcPct val="115000"/>
                        </a:lnSpc>
                        <a:spcAft>
                          <a:spcPts val="0"/>
                        </a:spcAft>
                      </a:pPr>
                      <a:r>
                        <a:rPr lang="ru-RU" sz="1100" dirty="0">
                          <a:effectLst/>
                          <a:latin typeface="Times New Roman" pitchFamily="18" charset="0"/>
                          <a:cs typeface="Times New Roman" pitchFamily="18" charset="0"/>
                        </a:rPr>
                        <a:t>Раздел 1100 «Физическая культура и спорт», всего</a:t>
                      </a:r>
                    </a:p>
                    <a:p>
                      <a:pPr>
                        <a:lnSpc>
                          <a:spcPct val="115000"/>
                        </a:lnSpc>
                        <a:spcAft>
                          <a:spcPts val="0"/>
                        </a:spcAft>
                      </a:pPr>
                      <a:r>
                        <a:rPr lang="ru-RU" sz="1100" dirty="0">
                          <a:effectLst/>
                          <a:latin typeface="Times New Roman" pitchFamily="18" charset="0"/>
                          <a:cs typeface="Times New Roman" pitchFamily="18" charset="0"/>
                        </a:rPr>
                        <a:t>В том числе: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2466,5</a:t>
                      </a: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1551,1</a:t>
                      </a:r>
                    </a:p>
                  </a:txBody>
                  <a:tcPr marL="68580" marR="68580" marT="0" marB="0"/>
                </a:tc>
                <a:tc>
                  <a:txBody>
                    <a:bodyPr/>
                    <a:lstStyle/>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62,9</a:t>
                      </a:r>
                    </a:p>
                  </a:txBody>
                  <a:tcPr marL="68580" marR="68580" marT="0" marB="0"/>
                </a:tc>
                <a:extLst>
                  <a:ext uri="{0D108BD9-81ED-4DB2-BD59-A6C34878D82A}">
                    <a16:rowId xmlns="" xmlns:a16="http://schemas.microsoft.com/office/drawing/2014/main" val="10002"/>
                  </a:ext>
                </a:extLst>
              </a:tr>
              <a:tr h="298484">
                <a:tc>
                  <a:txBody>
                    <a:bodyPr/>
                    <a:lstStyle/>
                    <a:p>
                      <a:pPr>
                        <a:lnSpc>
                          <a:spcPct val="115000"/>
                        </a:lnSpc>
                        <a:spcAft>
                          <a:spcPts val="0"/>
                        </a:spcAft>
                      </a:pPr>
                      <a:r>
                        <a:rPr lang="ru-RU" sz="1100" dirty="0">
                          <a:effectLst/>
                          <a:latin typeface="Times New Roman" pitchFamily="18" charset="0"/>
                          <a:cs typeface="Times New Roman" pitchFamily="18" charset="0"/>
                        </a:rPr>
                        <a:t>Физическая культура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250,0</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175,0</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70</a:t>
                      </a:r>
                    </a:p>
                  </a:txBody>
                  <a:tcPr marL="68580" marR="68580" marT="0" marB="0"/>
                </a:tc>
                <a:extLst>
                  <a:ext uri="{0D108BD9-81ED-4DB2-BD59-A6C34878D82A}">
                    <a16:rowId xmlns="" xmlns:a16="http://schemas.microsoft.com/office/drawing/2014/main" val="10003"/>
                  </a:ext>
                </a:extLst>
              </a:tr>
              <a:tr h="447727">
                <a:tc>
                  <a:txBody>
                    <a:bodyPr/>
                    <a:lstStyle/>
                    <a:p>
                      <a:pPr>
                        <a:lnSpc>
                          <a:spcPct val="115000"/>
                        </a:lnSpc>
                        <a:spcAft>
                          <a:spcPts val="0"/>
                        </a:spcAft>
                      </a:pPr>
                      <a:r>
                        <a:rPr lang="ru-RU" sz="1100" dirty="0">
                          <a:effectLst/>
                          <a:latin typeface="Times New Roman" pitchFamily="18" charset="0"/>
                          <a:cs typeface="Times New Roman" pitchFamily="18" charset="0"/>
                        </a:rPr>
                        <a:t>Другие вопросы в области физической культуры и спорта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2216,5</a:t>
                      </a:r>
                    </a:p>
                  </a:txBody>
                  <a:tcPr marL="68580" marR="68580" marT="0" marB="0"/>
                </a:tc>
                <a:tc>
                  <a:txBody>
                    <a:bodyPr/>
                    <a:lstStyle/>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1376,1</a:t>
                      </a:r>
                    </a:p>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62,1</a:t>
                      </a:r>
                    </a:p>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2" name="Прямоугольник 1"/>
          <p:cNvSpPr/>
          <p:nvPr/>
        </p:nvSpPr>
        <p:spPr>
          <a:xfrm>
            <a:off x="323528" y="2780928"/>
            <a:ext cx="4320480" cy="3816429"/>
          </a:xfrm>
          <a:prstGeom prst="rect">
            <a:avLst/>
          </a:prstGeom>
        </p:spPr>
        <p:txBody>
          <a:bodyPr wrap="square">
            <a:spAutoFit/>
          </a:bodyPr>
          <a:lstStyle/>
          <a:p>
            <a:pPr indent="449580" algn="just">
              <a:spcAft>
                <a:spcPts val="0"/>
              </a:spcAft>
            </a:pPr>
            <a:r>
              <a:rPr lang="ru-RU" sz="1100" dirty="0">
                <a:latin typeface="Times New Roman"/>
                <a:ea typeface="Times New Roman"/>
              </a:rPr>
              <a:t> По данному разделу предусмотрено:</a:t>
            </a:r>
          </a:p>
          <a:p>
            <a:pPr indent="449580" algn="just">
              <a:spcAft>
                <a:spcPts val="0"/>
              </a:spcAft>
            </a:pPr>
            <a:r>
              <a:rPr lang="ru-RU" sz="1100" dirty="0">
                <a:latin typeface="Times New Roman"/>
                <a:ea typeface="Times New Roman"/>
              </a:rPr>
              <a:t> в подразделе 1101 «Физическая культура и спорт» расходы на реализацию муниципальной программы «Развитие физической культуры и спорта в Зеленчукском муниципальном районе на 2023-2025 годы» в сумме 175,0 тыс. руб.</a:t>
            </a:r>
          </a:p>
          <a:p>
            <a:pPr indent="449580" algn="just">
              <a:spcAft>
                <a:spcPts val="0"/>
              </a:spcAft>
            </a:pPr>
            <a:r>
              <a:rPr lang="ru-RU" sz="1100" dirty="0">
                <a:latin typeface="Times New Roman"/>
                <a:ea typeface="Times New Roman"/>
              </a:rPr>
              <a:t> в подразделе 1105 «Другие вопросы в области физической культуры и спорта» предусмотрены расходы  в сумме 1376,1 тыс. руб. в том числе  на реализацию муниципальных программ:</a:t>
            </a:r>
          </a:p>
          <a:p>
            <a:pPr indent="449580" algn="just">
              <a:spcAft>
                <a:spcPts val="0"/>
              </a:spcAft>
            </a:pPr>
            <a:r>
              <a:rPr lang="ru-RU" sz="1100" dirty="0">
                <a:latin typeface="Times New Roman"/>
                <a:ea typeface="Times New Roman"/>
              </a:rPr>
              <a:t>«Аппарат администрации Зеленчукского муниципального района на 2023-2025 годы» в сумме 1031,1 тыс.руб. (содержание отдела по физической культуре, спорту, туризму и молодежной политике администрации муниципального района); </a:t>
            </a:r>
          </a:p>
          <a:p>
            <a:pPr indent="449580" algn="just">
              <a:spcAft>
                <a:spcPts val="0"/>
              </a:spcAft>
            </a:pPr>
            <a:r>
              <a:rPr lang="ru-RU" sz="1100" dirty="0">
                <a:latin typeface="Times New Roman"/>
                <a:ea typeface="Times New Roman"/>
              </a:rPr>
              <a:t>«Профилактика терроризма и экстремизма в Зеленчукском муниципальном районе на 2023-2025 годы» в сумме 100,0  тыс. руб.;</a:t>
            </a:r>
          </a:p>
          <a:p>
            <a:pPr indent="449580" algn="just">
              <a:spcAft>
                <a:spcPts val="0"/>
              </a:spcAft>
            </a:pPr>
            <a:r>
              <a:rPr lang="ru-RU" sz="1100" dirty="0">
                <a:latin typeface="Times New Roman"/>
                <a:ea typeface="Times New Roman"/>
              </a:rPr>
              <a:t>«Противодействие коррупции в Зеленчукском муниципальном районе на 2023-2025 годы» в сумме 20,0  тыс. руб.;</a:t>
            </a:r>
          </a:p>
          <a:p>
            <a:pPr indent="449580" algn="just">
              <a:spcAft>
                <a:spcPts val="0"/>
              </a:spcAft>
            </a:pPr>
            <a:r>
              <a:rPr lang="ru-RU" sz="1100" dirty="0">
                <a:latin typeface="Times New Roman"/>
                <a:ea typeface="Times New Roman"/>
              </a:rPr>
              <a:t>«Профилактика преступлений и иных правонарушений на территории Зеленчукского муниципального района на 2023-2025 годы» в сумме 200,0 тыс. руб.; </a:t>
            </a:r>
          </a:p>
          <a:p>
            <a:pPr indent="449580" algn="just">
              <a:spcAft>
                <a:spcPts val="0"/>
              </a:spcAft>
            </a:pPr>
            <a:r>
              <a:rPr lang="ru-RU" sz="1100" dirty="0">
                <a:latin typeface="Times New Roman"/>
                <a:ea typeface="Times New Roman"/>
              </a:rPr>
              <a:t>«Гармонизация межнациональных отношений и профилактика этнического экстремизма в Зеленчукском муниципальном районе на 2025-2027 годы» в сумме 25,0 тыс.руб. </a:t>
            </a:r>
            <a:endParaRPr lang="ru-RU" sz="1100" dirty="0">
              <a:effectLst/>
              <a:latin typeface="Times New Roman"/>
              <a:ea typeface="Times New Roman"/>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052736"/>
            <a:ext cx="3067819" cy="16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94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79512" y="116632"/>
            <a:ext cx="8928992" cy="792088"/>
          </a:xfrm>
          <a:ln>
            <a:solidFill>
              <a:schemeClr val="bg2"/>
            </a:solidFill>
            <a:miter lim="800000"/>
            <a:headEnd/>
            <a:tailEnd/>
          </a:ln>
        </p:spPr>
        <p:txBody>
          <a:bodyPr>
            <a:noAutofit/>
          </a:bodyPr>
          <a:lstStyle/>
          <a:p>
            <a:pPr algn="ctr" eaLnBrk="1" hangingPunct="1"/>
            <a:r>
              <a:rPr lang="ru-RU" sz="3200" b="1" dirty="0">
                <a:solidFill>
                  <a:srgbClr val="C00000"/>
                </a:solidFill>
                <a:effectLst/>
                <a:latin typeface="Times New Roman" pitchFamily="18" charset="0"/>
                <a:cs typeface="Times New Roman" pitchFamily="18" charset="0"/>
              </a:rPr>
              <a:t>Расходы на социальную политику</a:t>
            </a: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270026296"/>
              </p:ext>
            </p:extLst>
          </p:nvPr>
        </p:nvGraphicFramePr>
        <p:xfrm>
          <a:off x="4047216" y="3501008"/>
          <a:ext cx="5013048" cy="2553421"/>
        </p:xfrm>
        <a:graphic>
          <a:graphicData uri="http://schemas.openxmlformats.org/drawingml/2006/table">
            <a:tbl>
              <a:tblPr firstRow="1" firstCol="1" lastRow="1" lastCol="1" bandRow="1" bandCol="1">
                <a:tableStyleId>{0505E3EF-67EA-436B-97B2-0124C06EBD24}</a:tableStyleId>
              </a:tblPr>
              <a:tblGrid>
                <a:gridCol w="2613016">
                  <a:extLst>
                    <a:ext uri="{9D8B030D-6E8A-4147-A177-3AD203B41FA5}">
                      <a16:colId xmlns="" xmlns:a16="http://schemas.microsoft.com/office/drawing/2014/main" val="20000"/>
                    </a:ext>
                  </a:extLst>
                </a:gridCol>
                <a:gridCol w="695960">
                  <a:extLst>
                    <a:ext uri="{9D8B030D-6E8A-4147-A177-3AD203B41FA5}">
                      <a16:colId xmlns="" xmlns:a16="http://schemas.microsoft.com/office/drawing/2014/main" val="20001"/>
                    </a:ext>
                  </a:extLst>
                </a:gridCol>
                <a:gridCol w="695960">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tblGrid>
              <a:tr h="156151">
                <a:tc rowSpan="2">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 раздела, подраздела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a:effectLst/>
                          <a:latin typeface="Times New Roman" pitchFamily="18" charset="0"/>
                          <a:cs typeface="Times New Roman" pitchFamily="18" charset="0"/>
                        </a:rPr>
                        <a:t>2024 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a:effectLst/>
                          <a:latin typeface="Times New Roman" pitchFamily="18" charset="0"/>
                          <a:cs typeface="Times New Roman" pitchFamily="18" charset="0"/>
                        </a:rPr>
                        <a:t>2025 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52729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effectLst/>
                          <a:latin typeface="Times New Roman" pitchFamily="18" charset="0"/>
                          <a:cs typeface="Times New Roman" pitchFamily="18" charset="0"/>
                        </a:rPr>
                        <a:t>%  </a:t>
                      </a:r>
                      <a:r>
                        <a:rPr lang="ru-RU" sz="900" b="0" dirty="0">
                          <a:effectLst/>
                          <a:latin typeface="Times New Roman" pitchFamily="18" charset="0"/>
                          <a:cs typeface="Times New Roman" pitchFamily="18" charset="0"/>
                        </a:rPr>
                        <a:t>к</a:t>
                      </a:r>
                      <a:r>
                        <a:rPr lang="ru-RU" sz="900" b="0" baseline="0" dirty="0">
                          <a:effectLst/>
                          <a:latin typeface="Times New Roman" pitchFamily="18" charset="0"/>
                          <a:cs typeface="Times New Roman" pitchFamily="18" charset="0"/>
                        </a:rPr>
                        <a:t> </a:t>
                      </a:r>
                    </a:p>
                    <a:p>
                      <a:pPr algn="ctr">
                        <a:lnSpc>
                          <a:spcPct val="115000"/>
                        </a:lnSpc>
                        <a:spcAft>
                          <a:spcPts val="0"/>
                        </a:spcAft>
                      </a:pPr>
                      <a:r>
                        <a:rPr lang="ru-RU" sz="900" b="0" dirty="0">
                          <a:effectLst/>
                          <a:latin typeface="Times New Roman" pitchFamily="18" charset="0"/>
                          <a:cs typeface="Times New Roman" pitchFamily="18" charset="0"/>
                        </a:rPr>
                        <a:t>предыдущему               году</a:t>
                      </a:r>
                      <a:endParaRPr lang="ru-RU" sz="9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447478">
                <a:tc>
                  <a:txBody>
                    <a:bodyPr/>
                    <a:lstStyle/>
                    <a:p>
                      <a:pPr algn="just">
                        <a:lnSpc>
                          <a:spcPct val="115000"/>
                        </a:lnSpc>
                        <a:spcAft>
                          <a:spcPts val="0"/>
                        </a:spcAft>
                      </a:pPr>
                      <a:r>
                        <a:rPr lang="ru-RU" sz="1100" dirty="0">
                          <a:effectLst/>
                          <a:latin typeface="Times New Roman" pitchFamily="18" charset="0"/>
                          <a:cs typeface="Times New Roman" pitchFamily="18" charset="0"/>
                        </a:rPr>
                        <a:t>Раздел 1000 «Социальная политика» - всего в том числе: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180527,8</a:t>
                      </a:r>
                    </a:p>
                  </a:txBody>
                  <a:tcPr marL="68580" marR="68580" marT="0" marB="0"/>
                </a:tc>
                <a:tc>
                  <a:txBody>
                    <a:bodyPr/>
                    <a:lstStyle/>
                    <a:p>
                      <a:pPr algn="ct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161721,5</a:t>
                      </a:r>
                    </a:p>
                  </a:txBody>
                  <a:tcPr marL="68580" marR="68580" marT="0" marB="0"/>
                </a:tc>
                <a:tc>
                  <a:txBody>
                    <a:bodyPr/>
                    <a:lstStyle/>
                    <a:p>
                      <a:pPr algn="ct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89,6</a:t>
                      </a:r>
                    </a:p>
                  </a:txBody>
                  <a:tcPr marL="68580" marR="68580" marT="0" marB="0"/>
                </a:tc>
                <a:extLst>
                  <a:ext uri="{0D108BD9-81ED-4DB2-BD59-A6C34878D82A}">
                    <a16:rowId xmlns="" xmlns:a16="http://schemas.microsoft.com/office/drawing/2014/main" val="10002"/>
                  </a:ext>
                </a:extLst>
              </a:tr>
              <a:tr h="352219">
                <a:tc>
                  <a:txBody>
                    <a:bodyPr/>
                    <a:lstStyle/>
                    <a:p>
                      <a:pPr>
                        <a:lnSpc>
                          <a:spcPct val="115000"/>
                        </a:lnSpc>
                        <a:spcAft>
                          <a:spcPts val="0"/>
                        </a:spcAft>
                      </a:pPr>
                      <a:r>
                        <a:rPr lang="ru-RU" sz="1100" dirty="0">
                          <a:effectLst/>
                          <a:latin typeface="Times New Roman" pitchFamily="18" charset="0"/>
                          <a:cs typeface="Times New Roman" pitchFamily="18" charset="0"/>
                        </a:rPr>
                        <a:t>Пенсионное обеспечение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9742,9</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6855,9</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70,4</a:t>
                      </a:r>
                    </a:p>
                  </a:txBody>
                  <a:tcPr marL="68580" marR="68580" marT="0" marB="0"/>
                </a:tc>
                <a:extLst>
                  <a:ext uri="{0D108BD9-81ED-4DB2-BD59-A6C34878D82A}">
                    <a16:rowId xmlns="" xmlns:a16="http://schemas.microsoft.com/office/drawing/2014/main" val="10003"/>
                  </a:ext>
                </a:extLst>
              </a:tr>
              <a:tr h="295853">
                <a:tc>
                  <a:txBody>
                    <a:bodyPr/>
                    <a:lstStyle/>
                    <a:p>
                      <a:pPr>
                        <a:lnSpc>
                          <a:spcPct val="115000"/>
                        </a:lnSpc>
                        <a:spcAft>
                          <a:spcPts val="0"/>
                        </a:spcAft>
                      </a:pPr>
                      <a:r>
                        <a:rPr lang="ru-RU" sz="1100" dirty="0">
                          <a:effectLst/>
                          <a:latin typeface="Times New Roman" pitchFamily="18" charset="0"/>
                          <a:cs typeface="Times New Roman" pitchFamily="18" charset="0"/>
                        </a:rPr>
                        <a:t>Социальное обеспечение население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104968,6</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94714,8</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90,2</a:t>
                      </a:r>
                    </a:p>
                  </a:txBody>
                  <a:tcPr marL="68580" marR="68580" marT="0" marB="0"/>
                </a:tc>
                <a:extLst>
                  <a:ext uri="{0D108BD9-81ED-4DB2-BD59-A6C34878D82A}">
                    <a16:rowId xmlns="" xmlns:a16="http://schemas.microsoft.com/office/drawing/2014/main" val="10004"/>
                  </a:ext>
                </a:extLst>
              </a:tr>
              <a:tr h="352219">
                <a:tc>
                  <a:txBody>
                    <a:bodyPr/>
                    <a:lstStyle/>
                    <a:p>
                      <a:pPr>
                        <a:lnSpc>
                          <a:spcPct val="115000"/>
                        </a:lnSpc>
                        <a:spcAft>
                          <a:spcPts val="0"/>
                        </a:spcAft>
                      </a:pPr>
                      <a:r>
                        <a:rPr lang="ru-RU" sz="1100" dirty="0">
                          <a:effectLst/>
                          <a:latin typeface="Times New Roman" pitchFamily="18" charset="0"/>
                          <a:cs typeface="Times New Roman" pitchFamily="18" charset="0"/>
                        </a:rPr>
                        <a:t>Охрана семьи и детства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43562,1</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46170,9</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106,0</a:t>
                      </a:r>
                    </a:p>
                  </a:txBody>
                  <a:tcPr marL="68580" marR="68580" marT="0" marB="0"/>
                </a:tc>
                <a:extLst>
                  <a:ext uri="{0D108BD9-81ED-4DB2-BD59-A6C34878D82A}">
                    <a16:rowId xmlns="" xmlns:a16="http://schemas.microsoft.com/office/drawing/2014/main" val="10005"/>
                  </a:ext>
                </a:extLst>
              </a:tr>
              <a:tr h="352219">
                <a:tc>
                  <a:txBody>
                    <a:bodyPr/>
                    <a:lstStyle/>
                    <a:p>
                      <a:pPr>
                        <a:lnSpc>
                          <a:spcPct val="115000"/>
                        </a:lnSpc>
                        <a:spcAft>
                          <a:spcPts val="0"/>
                        </a:spcAft>
                      </a:pPr>
                      <a:r>
                        <a:rPr lang="ru-RU" sz="1100" dirty="0">
                          <a:effectLst/>
                          <a:latin typeface="Times New Roman" pitchFamily="18" charset="0"/>
                          <a:cs typeface="Times New Roman" pitchFamily="18" charset="0"/>
                        </a:rPr>
                        <a:t>Другие вопросы в области социальной политики</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22254,2</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13979,9</a:t>
                      </a:r>
                    </a:p>
                  </a:txBody>
                  <a:tcPr marL="68580" marR="68580" marT="0" marB="0"/>
                </a:tc>
                <a:tc>
                  <a:txBody>
                    <a:bodyPr/>
                    <a:lstStyle/>
                    <a:p>
                      <a:pPr algn="ctr">
                        <a:lnSpc>
                          <a:spcPct val="115000"/>
                        </a:lnSpc>
                        <a:spcAft>
                          <a:spcPts val="0"/>
                        </a:spcAft>
                      </a:pPr>
                      <a:r>
                        <a:rPr lang="ru-RU" sz="1100" b="0" dirty="0">
                          <a:solidFill>
                            <a:schemeClr val="tx2">
                              <a:lumMod val="50000"/>
                            </a:schemeClr>
                          </a:solidFill>
                          <a:effectLst/>
                          <a:latin typeface="Times New Roman" pitchFamily="18" charset="0"/>
                          <a:ea typeface="Times New Roman"/>
                          <a:cs typeface="Times New Roman" pitchFamily="18" charset="0"/>
                        </a:rPr>
                        <a:t>62,8</a:t>
                      </a:r>
                    </a:p>
                  </a:txBody>
                  <a:tcPr marL="68580" marR="68580" marT="0" marB="0"/>
                </a:tc>
                <a:extLst>
                  <a:ext uri="{0D108BD9-81ED-4DB2-BD59-A6C34878D82A}">
                    <a16:rowId xmlns="" xmlns:a16="http://schemas.microsoft.com/office/drawing/2014/main" val="10006"/>
                  </a:ext>
                </a:extLst>
              </a:tr>
            </a:tbl>
          </a:graphicData>
        </a:graphic>
      </p:graphicFrame>
      <p:graphicFrame>
        <p:nvGraphicFramePr>
          <p:cNvPr id="6" name="Диаграмма 39"/>
          <p:cNvGraphicFramePr>
            <a:graphicFrameLocks/>
          </p:cNvGraphicFramePr>
          <p:nvPr>
            <p:extLst>
              <p:ext uri="{D42A27DB-BD31-4B8C-83A1-F6EECF244321}">
                <p14:modId xmlns:p14="http://schemas.microsoft.com/office/powerpoint/2010/main" val="3586880642"/>
              </p:ext>
            </p:extLst>
          </p:nvPr>
        </p:nvGraphicFramePr>
        <p:xfrm>
          <a:off x="107504" y="1124744"/>
          <a:ext cx="3816424" cy="544966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027838" y="2060848"/>
            <a:ext cx="5004048" cy="584775"/>
          </a:xfrm>
          <a:prstGeom prst="rect">
            <a:avLst/>
          </a:prstGeom>
          <a:solidFill>
            <a:schemeClr val="accent3">
              <a:lumMod val="20000"/>
              <a:lumOff val="80000"/>
            </a:schemeClr>
          </a:solidFill>
          <a:ln>
            <a:solidFill>
              <a:schemeClr val="accent1"/>
            </a:solidFill>
          </a:ln>
        </p:spPr>
        <p:txBody>
          <a:bodyPr wrap="square">
            <a:spAutoFit/>
          </a:bodyPr>
          <a:lstStyle/>
          <a:p>
            <a:pPr algn="ctr"/>
            <a:r>
              <a:rPr lang="ru-RU" dirty="0"/>
              <a:t> </a:t>
            </a:r>
            <a:r>
              <a:rPr lang="ru-RU" sz="1400" dirty="0">
                <a:latin typeface="Times New Roman" pitchFamily="18" charset="0"/>
                <a:cs typeface="Times New Roman" pitchFamily="18" charset="0"/>
              </a:rPr>
              <a:t>В проект бюджета муниципального района на 2025 год включены расходы в сумме 161721,5 тыс. руб. </a:t>
            </a:r>
          </a:p>
        </p:txBody>
      </p:sp>
      <p:sp>
        <p:nvSpPr>
          <p:cNvPr id="8" name="Прямоугольник 7"/>
          <p:cNvSpPr/>
          <p:nvPr/>
        </p:nvSpPr>
        <p:spPr>
          <a:xfrm>
            <a:off x="4028409" y="2780928"/>
            <a:ext cx="5076056" cy="523220"/>
          </a:xfrm>
          <a:prstGeom prst="rect">
            <a:avLst/>
          </a:prstGeom>
          <a:solidFill>
            <a:schemeClr val="accent3">
              <a:lumMod val="20000"/>
              <a:lumOff val="80000"/>
            </a:schemeClr>
          </a:solidFill>
          <a:ln>
            <a:solidFill>
              <a:schemeClr val="accent1"/>
            </a:solidFill>
          </a:ln>
        </p:spPr>
        <p:txBody>
          <a:bodyPr wrap="square">
            <a:spAutoFit/>
          </a:bodyPr>
          <a:lstStyle/>
          <a:p>
            <a:pPr algn="ctr"/>
            <a:r>
              <a:rPr lang="ru-RU" sz="1400" dirty="0">
                <a:latin typeface="Times New Roman" pitchFamily="18" charset="0"/>
                <a:cs typeface="Times New Roman" pitchFamily="18" charset="0"/>
              </a:rPr>
              <a:t>На выполнение собственных полномочий  -  19668,</a:t>
            </a:r>
            <a:r>
              <a:rPr lang="en-US" sz="1400" dirty="0">
                <a:latin typeface="Times New Roman" pitchFamily="18" charset="0"/>
                <a:cs typeface="Times New Roman" pitchFamily="18" charset="0"/>
              </a:rPr>
              <a:t>1</a:t>
            </a:r>
            <a:r>
              <a:rPr lang="ru-RU" sz="1400" dirty="0">
                <a:latin typeface="Times New Roman" pitchFamily="18" charset="0"/>
                <a:cs typeface="Times New Roman" pitchFamily="18" charset="0"/>
              </a:rPr>
              <a:t> тыс. руб., на выполнение переданных полномочий  - </a:t>
            </a:r>
            <a:r>
              <a:rPr lang="en-US" sz="1400" dirty="0">
                <a:latin typeface="Times New Roman" pitchFamily="18" charset="0"/>
                <a:cs typeface="Times New Roman" pitchFamily="18" charset="0"/>
              </a:rPr>
              <a:t>1</a:t>
            </a:r>
            <a:r>
              <a:rPr lang="ru-RU" sz="1400" dirty="0">
                <a:latin typeface="Times New Roman" pitchFamily="18" charset="0"/>
                <a:cs typeface="Times New Roman" pitchFamily="18" charset="0"/>
              </a:rPr>
              <a:t>42053,4 тыс. руб. </a:t>
            </a:r>
          </a:p>
        </p:txBody>
      </p:sp>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166" y="778691"/>
            <a:ext cx="4253082" cy="123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509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300" y="3127569"/>
            <a:ext cx="1360193" cy="103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403648" y="116632"/>
            <a:ext cx="6624736" cy="508918"/>
          </a:xfrm>
        </p:spPr>
        <p:txBody>
          <a:bodyPr>
            <a:noAutofit/>
          </a:bodyPr>
          <a:lstStyle/>
          <a:p>
            <a:r>
              <a:rPr lang="ru-RU" sz="2800" b="1" dirty="0">
                <a:solidFill>
                  <a:srgbClr val="C00000"/>
                </a:solidFill>
                <a:effectLst/>
                <a:latin typeface="Times New Roman" pitchFamily="18" charset="0"/>
                <a:cs typeface="Times New Roman" pitchFamily="18" charset="0"/>
              </a:rPr>
              <a:t>Безвозмездные поступления</a:t>
            </a: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212207239"/>
              </p:ext>
            </p:extLst>
          </p:nvPr>
        </p:nvGraphicFramePr>
        <p:xfrm>
          <a:off x="1187624" y="692696"/>
          <a:ext cx="691276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txBox="1">
            <a:spLocks/>
          </p:cNvSpPr>
          <p:nvPr/>
        </p:nvSpPr>
        <p:spPr>
          <a:xfrm>
            <a:off x="1331640" y="3429000"/>
            <a:ext cx="677909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rgbClr val="C00000"/>
                </a:solidFill>
                <a:latin typeface="Times New Roman" pitchFamily="18" charset="0"/>
                <a:cs typeface="Times New Roman" pitchFamily="18" charset="0"/>
              </a:rPr>
              <a:t>Межбюджетные трансферты</a:t>
            </a:r>
          </a:p>
        </p:txBody>
      </p:sp>
      <p:graphicFrame>
        <p:nvGraphicFramePr>
          <p:cNvPr id="8" name="Объект 3"/>
          <p:cNvGraphicFramePr>
            <a:graphicFrameLocks/>
          </p:cNvGraphicFramePr>
          <p:nvPr>
            <p:extLst>
              <p:ext uri="{D42A27DB-BD31-4B8C-83A1-F6EECF244321}">
                <p14:modId xmlns:p14="http://schemas.microsoft.com/office/powerpoint/2010/main" val="2813682329"/>
              </p:ext>
            </p:extLst>
          </p:nvPr>
        </p:nvGraphicFramePr>
        <p:xfrm>
          <a:off x="395536" y="3950333"/>
          <a:ext cx="7715199" cy="2868755"/>
        </p:xfrm>
        <a:graphic>
          <a:graphicData uri="http://schemas.openxmlformats.org/drawingml/2006/table">
            <a:tbl>
              <a:tblPr firstRow="1" firstCol="1" lastRow="1" lastCol="1" bandRow="1" bandCol="1">
                <a:tableStyleId>{0505E3EF-67EA-436B-97B2-0124C06EBD24}</a:tableStyleId>
              </a:tblPr>
              <a:tblGrid>
                <a:gridCol w="3860925">
                  <a:extLst>
                    <a:ext uri="{9D8B030D-6E8A-4147-A177-3AD203B41FA5}">
                      <a16:colId xmlns="" xmlns:a16="http://schemas.microsoft.com/office/drawing/2014/main" val="20000"/>
                    </a:ext>
                  </a:extLst>
                </a:gridCol>
                <a:gridCol w="1266191">
                  <a:extLst>
                    <a:ext uri="{9D8B030D-6E8A-4147-A177-3AD203B41FA5}">
                      <a16:colId xmlns="" xmlns:a16="http://schemas.microsoft.com/office/drawing/2014/main" val="20001"/>
                    </a:ext>
                  </a:extLst>
                </a:gridCol>
                <a:gridCol w="1312748">
                  <a:extLst>
                    <a:ext uri="{9D8B030D-6E8A-4147-A177-3AD203B41FA5}">
                      <a16:colId xmlns="" xmlns:a16="http://schemas.microsoft.com/office/drawing/2014/main" val="20002"/>
                    </a:ext>
                  </a:extLst>
                </a:gridCol>
                <a:gridCol w="1275335">
                  <a:extLst>
                    <a:ext uri="{9D8B030D-6E8A-4147-A177-3AD203B41FA5}">
                      <a16:colId xmlns="" xmlns:a16="http://schemas.microsoft.com/office/drawing/2014/main" val="20003"/>
                    </a:ext>
                  </a:extLst>
                </a:gridCol>
              </a:tblGrid>
              <a:tr h="362537">
                <a:tc rowSpan="2">
                  <a:txBody>
                    <a:bodyPr/>
                    <a:lstStyle/>
                    <a:p>
                      <a:pPr algn="ctr">
                        <a:lnSpc>
                          <a:spcPct val="115000"/>
                        </a:lnSpc>
                        <a:spcAft>
                          <a:spcPts val="0"/>
                        </a:spcAft>
                      </a:pPr>
                      <a:endParaRPr lang="ru-RU" sz="1100" dirty="0" smtClean="0">
                        <a:effectLst/>
                        <a:latin typeface="Times New Roman" pitchFamily="18" charset="0"/>
                        <a:cs typeface="Times New Roman" pitchFamily="18" charset="0"/>
                      </a:endParaRPr>
                    </a:p>
                    <a:p>
                      <a:pPr algn="ctr">
                        <a:lnSpc>
                          <a:spcPct val="115000"/>
                        </a:lnSpc>
                        <a:spcAft>
                          <a:spcPts val="0"/>
                        </a:spcAft>
                      </a:pPr>
                      <a:r>
                        <a:rPr lang="ru-RU" sz="1100" dirty="0" smtClean="0">
                          <a:effectLst/>
                          <a:latin typeface="Times New Roman" pitchFamily="18" charset="0"/>
                          <a:cs typeface="Times New Roman" pitchFamily="18" charset="0"/>
                        </a:rPr>
                        <a:t>Наименование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smtClean="0">
                          <a:effectLst/>
                          <a:latin typeface="Times New Roman" pitchFamily="18" charset="0"/>
                          <a:cs typeface="Times New Roman" pitchFamily="18" charset="0"/>
                        </a:rPr>
                        <a:t>Бюджет</a:t>
                      </a:r>
                      <a:endParaRPr lang="ru-RU" sz="1100" dirty="0">
                        <a:effectLst/>
                        <a:latin typeface="Times New Roman" pitchFamily="18" charset="0"/>
                        <a:cs typeface="Times New Roman" pitchFamily="18" charset="0"/>
                      </a:endParaRPr>
                    </a:p>
                    <a:p>
                      <a:pPr algn="ctr">
                        <a:lnSpc>
                          <a:spcPct val="115000"/>
                        </a:lnSpc>
                        <a:spcAft>
                          <a:spcPts val="0"/>
                        </a:spcAft>
                      </a:pPr>
                      <a:r>
                        <a:rPr lang="ru-RU" sz="1100" dirty="0">
                          <a:effectLst/>
                          <a:latin typeface="Times New Roman" pitchFamily="18" charset="0"/>
                          <a:cs typeface="Times New Roman" pitchFamily="18" charset="0"/>
                        </a:rPr>
                        <a:t>2024г</a:t>
                      </a:r>
                    </a:p>
                    <a:p>
                      <a:pPr algn="ctr">
                        <a:lnSpc>
                          <a:spcPct val="115000"/>
                        </a:lnSpc>
                        <a:spcAft>
                          <a:spcPts val="0"/>
                        </a:spcAft>
                      </a:pPr>
                      <a:r>
                        <a:rPr lang="ru-RU" sz="1100" dirty="0">
                          <a:effectLst/>
                          <a:latin typeface="Times New Roman" pitchFamily="18" charset="0"/>
                          <a:cs typeface="Times New Roman" pitchFamily="18" charset="0"/>
                        </a:rPr>
                        <a:t>(принятый)</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100" dirty="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Сумма </a:t>
                      </a:r>
                      <a:r>
                        <a:rPr lang="ru-RU" sz="1100" dirty="0">
                          <a:effectLst/>
                          <a:latin typeface="Times New Roman" pitchFamily="18" charset="0"/>
                          <a:cs typeface="Times New Roman" pitchFamily="18" charset="0"/>
                        </a:rPr>
                        <a:t>(тыс.руб.)</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54380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 </a:t>
                      </a:r>
                    </a:p>
                    <a:p>
                      <a:pPr algn="ctr">
                        <a:lnSpc>
                          <a:spcPct val="115000"/>
                        </a:lnSpc>
                        <a:spcAft>
                          <a:spcPts val="0"/>
                        </a:spcAft>
                      </a:pPr>
                      <a:r>
                        <a:rPr lang="ru-RU" sz="1100" dirty="0">
                          <a:effectLst/>
                          <a:latin typeface="Times New Roman" pitchFamily="18" charset="0"/>
                          <a:cs typeface="Times New Roman" pitchFamily="18" charset="0"/>
                        </a:rPr>
                        <a:t>2025 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 к </a:t>
                      </a:r>
                    </a:p>
                    <a:p>
                      <a:pPr algn="ctr">
                        <a:lnSpc>
                          <a:spcPct val="115000"/>
                        </a:lnSpc>
                        <a:spcAft>
                          <a:spcPts val="0"/>
                        </a:spcAft>
                      </a:pPr>
                      <a:r>
                        <a:rPr lang="ru-RU" sz="1100" dirty="0">
                          <a:effectLst/>
                          <a:latin typeface="Times New Roman" pitchFamily="18" charset="0"/>
                          <a:cs typeface="Times New Roman" pitchFamily="18" charset="0"/>
                        </a:rPr>
                        <a:t>предыдущему</a:t>
                      </a:r>
                    </a:p>
                    <a:p>
                      <a:pPr algn="ctr">
                        <a:lnSpc>
                          <a:spcPct val="115000"/>
                        </a:lnSpc>
                        <a:spcAft>
                          <a:spcPts val="0"/>
                        </a:spcAft>
                      </a:pPr>
                      <a:r>
                        <a:rPr lang="ru-RU" sz="1100" dirty="0">
                          <a:effectLst/>
                          <a:latin typeface="Times New Roman" pitchFamily="18" charset="0"/>
                          <a:cs typeface="Times New Roman" pitchFamily="18" charset="0"/>
                        </a:rPr>
                        <a:t> </a:t>
                      </a:r>
                      <a:r>
                        <a:rPr lang="ru-RU" sz="1100" dirty="0" smtClean="0">
                          <a:effectLst/>
                          <a:latin typeface="Times New Roman" pitchFamily="18" charset="0"/>
                          <a:cs typeface="Times New Roman" pitchFamily="18" charset="0"/>
                        </a:rPr>
                        <a:t>году</a:t>
                      </a:r>
                      <a:r>
                        <a:rPr lang="ru-RU" sz="1100" dirty="0">
                          <a:effectLst/>
                          <a:latin typeface="Times New Roman" pitchFamily="18" charset="0"/>
                          <a:cs typeface="Times New Roman" pitchFamily="18" charset="0"/>
                        </a:rPr>
                        <a:t> </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1"/>
                  </a:ext>
                </a:extLst>
              </a:tr>
              <a:tr h="362537">
                <a:tc>
                  <a:txBody>
                    <a:bodyPr/>
                    <a:lstStyle/>
                    <a:p>
                      <a:pPr algn="l">
                        <a:lnSpc>
                          <a:spcPct val="115000"/>
                        </a:lnSpc>
                        <a:spcAft>
                          <a:spcPts val="0"/>
                        </a:spcAft>
                      </a:pPr>
                      <a:r>
                        <a:rPr lang="ru-RU" sz="1100" dirty="0">
                          <a:effectLst/>
                          <a:latin typeface="Times New Roman" pitchFamily="18" charset="0"/>
                          <a:cs typeface="Times New Roman" pitchFamily="18" charset="0"/>
                        </a:rPr>
                        <a:t>Раздел «Межбюджетные трансферты», всего</a:t>
                      </a:r>
                    </a:p>
                    <a:p>
                      <a:pPr algn="l">
                        <a:lnSpc>
                          <a:spcPct val="115000"/>
                        </a:lnSpc>
                        <a:spcAft>
                          <a:spcPts val="0"/>
                        </a:spcAft>
                      </a:pPr>
                      <a:r>
                        <a:rPr lang="ru-RU" sz="1100" dirty="0">
                          <a:effectLst/>
                          <a:latin typeface="Times New Roman" pitchFamily="18" charset="0"/>
                          <a:cs typeface="Times New Roman" pitchFamily="18" charset="0"/>
                        </a:rPr>
                        <a:t>в том числе: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58510,1</a:t>
                      </a: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47115,5</a:t>
                      </a: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80,5 %</a:t>
                      </a:r>
                    </a:p>
                  </a:txBody>
                  <a:tcPr marL="68580" marR="68580" marT="0" marB="0"/>
                </a:tc>
                <a:extLst>
                  <a:ext uri="{0D108BD9-81ED-4DB2-BD59-A6C34878D82A}">
                    <a16:rowId xmlns="" xmlns:a16="http://schemas.microsoft.com/office/drawing/2014/main" val="10003"/>
                  </a:ext>
                </a:extLst>
              </a:tr>
              <a:tr h="1268879">
                <a:tc>
                  <a:txBody>
                    <a:bodyPr/>
                    <a:lstStyle/>
                    <a:p>
                      <a:pPr algn="l">
                        <a:lnSpc>
                          <a:spcPct val="115000"/>
                        </a:lnSpc>
                        <a:spcAft>
                          <a:spcPts val="0"/>
                        </a:spcAft>
                      </a:pPr>
                      <a:r>
                        <a:rPr lang="ru-RU" sz="1100" dirty="0">
                          <a:effectLst/>
                          <a:latin typeface="Times New Roman" pitchFamily="18" charset="0"/>
                          <a:cs typeface="Times New Roman" pitchFamily="18" charset="0"/>
                        </a:rPr>
                        <a:t>Дотации на выравнивание бюджетной обеспеченности субъектов Российской Федерации и муниципальных образований</a:t>
                      </a:r>
                    </a:p>
                    <a:p>
                      <a:pPr algn="l">
                        <a:lnSpc>
                          <a:spcPct val="115000"/>
                        </a:lnSpc>
                        <a:spcAft>
                          <a:spcPts val="0"/>
                        </a:spcAft>
                      </a:pPr>
                      <a:r>
                        <a:rPr lang="ru-RU" sz="1100" dirty="0">
                          <a:effectLst/>
                          <a:latin typeface="Times New Roman" pitchFamily="18" charset="0"/>
                          <a:cs typeface="Times New Roman" pitchFamily="18" charset="0"/>
                        </a:rPr>
                        <a:t>из них:             </a:t>
                      </a:r>
                    </a:p>
                    <a:p>
                      <a:pPr algn="l">
                        <a:lnSpc>
                          <a:spcPct val="115000"/>
                        </a:lnSpc>
                        <a:spcAft>
                          <a:spcPts val="0"/>
                        </a:spcAft>
                      </a:pPr>
                      <a:r>
                        <a:rPr lang="ru-RU" sz="1100" dirty="0">
                          <a:effectLst/>
                          <a:latin typeface="Times New Roman" pitchFamily="18" charset="0"/>
                          <a:cs typeface="Times New Roman" pitchFamily="18" charset="0"/>
                        </a:rPr>
                        <a:t>   - средства республиканского бюджета</a:t>
                      </a:r>
                    </a:p>
                    <a:p>
                      <a:pPr algn="l">
                        <a:lnSpc>
                          <a:spcPct val="115000"/>
                        </a:lnSpc>
                        <a:spcAft>
                          <a:spcPts val="0"/>
                        </a:spcAft>
                      </a:pPr>
                      <a:r>
                        <a:rPr lang="ru-RU" sz="1100" dirty="0">
                          <a:effectLst/>
                          <a:latin typeface="Times New Roman" pitchFamily="18" charset="0"/>
                          <a:cs typeface="Times New Roman" pitchFamily="18" charset="0"/>
                        </a:rPr>
                        <a:t>   - средства местного бюджета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46715,5</a:t>
                      </a: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44166,6</a:t>
                      </a:r>
                    </a:p>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2548,9</a:t>
                      </a: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46715,5</a:t>
                      </a: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44166,6</a:t>
                      </a:r>
                    </a:p>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2548,9</a:t>
                      </a: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100,0%</a:t>
                      </a: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100,0%</a:t>
                      </a:r>
                    </a:p>
                  </a:txBody>
                  <a:tcPr marL="68580" marR="68580" marT="0" marB="0"/>
                </a:tc>
                <a:extLst>
                  <a:ext uri="{0D108BD9-81ED-4DB2-BD59-A6C34878D82A}">
                    <a16:rowId xmlns="" xmlns:a16="http://schemas.microsoft.com/office/drawing/2014/main" val="10004"/>
                  </a:ext>
                </a:extLst>
              </a:tr>
              <a:tr h="181268">
                <a:tc>
                  <a:txBody>
                    <a:bodyPr/>
                    <a:lstStyle/>
                    <a:p>
                      <a:pPr algn="l">
                        <a:lnSpc>
                          <a:spcPct val="115000"/>
                        </a:lnSpc>
                        <a:spcAft>
                          <a:spcPts val="0"/>
                        </a:spcAft>
                      </a:pPr>
                      <a:r>
                        <a:rPr lang="ru-RU" sz="1100" dirty="0">
                          <a:effectLst/>
                          <a:latin typeface="Times New Roman" pitchFamily="18" charset="0"/>
                          <a:cs typeface="Times New Roman" pitchFamily="18" charset="0"/>
                        </a:rPr>
                        <a:t> Прочие</a:t>
                      </a:r>
                      <a:r>
                        <a:rPr lang="ru-RU" sz="1100" baseline="0" dirty="0">
                          <a:effectLst/>
                          <a:latin typeface="Times New Roman" pitchFamily="18" charset="0"/>
                          <a:cs typeface="Times New Roman" pitchFamily="18" charset="0"/>
                        </a:rPr>
                        <a:t> межбюджетные трансферты </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11794,6</a:t>
                      </a: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400,0</a:t>
                      </a:r>
                    </a:p>
                  </a:txBody>
                  <a:tcPr marL="68580" marR="68580" marT="0" marB="0"/>
                </a:tc>
                <a:tc>
                  <a:txBody>
                    <a:bodyPr/>
                    <a:lstStyle/>
                    <a:p>
                      <a:pPr algn="r">
                        <a:lnSpc>
                          <a:spcPct val="115000"/>
                        </a:lnSpc>
                        <a:spcAft>
                          <a:spcPts val="0"/>
                        </a:spcAft>
                      </a:pPr>
                      <a:r>
                        <a:rPr lang="ru-RU" sz="1100" b="1" dirty="0">
                          <a:solidFill>
                            <a:schemeClr val="tx2">
                              <a:lumMod val="50000"/>
                            </a:schemeClr>
                          </a:solidFill>
                          <a:effectLst/>
                          <a:latin typeface="Times New Roman" pitchFamily="18" charset="0"/>
                          <a:ea typeface="Times New Roman"/>
                          <a:cs typeface="Times New Roman" pitchFamily="18" charset="0"/>
                        </a:rPr>
                        <a:t>3,4 %</a:t>
                      </a: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90178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91389412"/>
              </p:ext>
            </p:extLst>
          </p:nvPr>
        </p:nvGraphicFramePr>
        <p:xfrm>
          <a:off x="364246" y="1052738"/>
          <a:ext cx="8672250" cy="5684586"/>
        </p:xfrm>
        <a:graphic>
          <a:graphicData uri="http://schemas.openxmlformats.org/drawingml/2006/table">
            <a:tbl>
              <a:tblPr firstRow="1" bandRow="1">
                <a:tableStyleId>{8A107856-5554-42FB-B03E-39F5DBC370BA}</a:tableStyleId>
              </a:tblPr>
              <a:tblGrid>
                <a:gridCol w="3739194">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724204">
                  <a:extLst>
                    <a:ext uri="{9D8B030D-6E8A-4147-A177-3AD203B41FA5}">
                      <a16:colId xmlns="" xmlns:a16="http://schemas.microsoft.com/office/drawing/2014/main" val="20002"/>
                    </a:ext>
                  </a:extLst>
                </a:gridCol>
                <a:gridCol w="649170">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764113">
                  <a:extLst>
                    <a:ext uri="{9D8B030D-6E8A-4147-A177-3AD203B41FA5}">
                      <a16:colId xmlns="" xmlns:a16="http://schemas.microsoft.com/office/drawing/2014/main" val="20005"/>
                    </a:ext>
                  </a:extLst>
                </a:gridCol>
                <a:gridCol w="923361">
                  <a:extLst>
                    <a:ext uri="{9D8B030D-6E8A-4147-A177-3AD203B41FA5}">
                      <a16:colId xmlns="" xmlns:a16="http://schemas.microsoft.com/office/drawing/2014/main" val="20006"/>
                    </a:ext>
                  </a:extLst>
                </a:gridCol>
              </a:tblGrid>
              <a:tr h="290831">
                <a:tc rowSpan="2">
                  <a:txBody>
                    <a:bodyPr/>
                    <a:lstStyle/>
                    <a:p>
                      <a:r>
                        <a:rPr lang="ru-RU" sz="1200" dirty="0">
                          <a:latin typeface="Times New Roman" pitchFamily="18" charset="0"/>
                          <a:cs typeface="Times New Roman" pitchFamily="18" charset="0"/>
                        </a:rPr>
                        <a:t>Категория получателей</a:t>
                      </a:r>
                      <a:endParaRPr lang="ru-RU" sz="1200" dirty="0">
                        <a:solidFill>
                          <a:schemeClr val="tx2">
                            <a:lumMod val="50000"/>
                          </a:schemeClr>
                        </a:solidFill>
                        <a:latin typeface="Times New Roman" pitchFamily="18" charset="0"/>
                        <a:cs typeface="Times New Roman" pitchFamily="18" charset="0"/>
                      </a:endParaRPr>
                    </a:p>
                  </a:txBody>
                  <a:tcPr/>
                </a:tc>
                <a:tc rowSpan="2">
                  <a:txBody>
                    <a:bodyPr/>
                    <a:lstStyle/>
                    <a:p>
                      <a:pPr algn="ctr"/>
                      <a:r>
                        <a:rPr lang="ru-RU" sz="1200" dirty="0">
                          <a:latin typeface="Times New Roman" pitchFamily="18" charset="0"/>
                          <a:cs typeface="Times New Roman" pitchFamily="18" charset="0"/>
                        </a:rPr>
                        <a:t>Численность</a:t>
                      </a:r>
                    </a:p>
                    <a:p>
                      <a:pPr algn="ctr"/>
                      <a:r>
                        <a:rPr lang="ru-RU" sz="1200" dirty="0">
                          <a:latin typeface="Times New Roman" pitchFamily="18" charset="0"/>
                          <a:cs typeface="Times New Roman" pitchFamily="18" charset="0"/>
                        </a:rPr>
                        <a:t>получателей  чел</a:t>
                      </a:r>
                      <a:endParaRPr lang="ru-RU" sz="1200" dirty="0">
                        <a:solidFill>
                          <a:schemeClr val="tx2">
                            <a:lumMod val="50000"/>
                          </a:schemeClr>
                        </a:solidFill>
                        <a:latin typeface="Times New Roman" pitchFamily="18" charset="0"/>
                        <a:cs typeface="Times New Roman" pitchFamily="18" charset="0"/>
                      </a:endParaRPr>
                    </a:p>
                  </a:txBody>
                  <a:tcPr/>
                </a:tc>
                <a:tc gridSpan="2">
                  <a:txBody>
                    <a:bodyPr/>
                    <a:lstStyle/>
                    <a:p>
                      <a:pPr algn="ctr"/>
                      <a:r>
                        <a:rPr lang="ru-RU" sz="1200" dirty="0">
                          <a:latin typeface="Times New Roman" pitchFamily="18" charset="0"/>
                          <a:cs typeface="Times New Roman" pitchFamily="18" charset="0"/>
                        </a:rPr>
                        <a:t>2024</a:t>
                      </a:r>
                      <a:endParaRPr lang="ru-RU" sz="1200" b="1" dirty="0">
                        <a:solidFill>
                          <a:schemeClr val="tx2">
                            <a:lumMod val="50000"/>
                          </a:schemeClr>
                        </a:solidFill>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rowSpan="2">
                  <a:txBody>
                    <a:bodyPr/>
                    <a:lstStyle/>
                    <a:p>
                      <a:pPr algn="ctr"/>
                      <a:r>
                        <a:rPr lang="ru-RU" sz="1200" dirty="0">
                          <a:latin typeface="Times New Roman" pitchFamily="18" charset="0"/>
                          <a:cs typeface="Times New Roman" pitchFamily="18" charset="0"/>
                        </a:rPr>
                        <a:t>2025</a:t>
                      </a:r>
                    </a:p>
                    <a:p>
                      <a:pPr algn="ctr"/>
                      <a:r>
                        <a:rPr lang="ru-RU" sz="1200" dirty="0">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a:tc>
                <a:tc rowSpan="2">
                  <a:txBody>
                    <a:bodyPr/>
                    <a:lstStyle/>
                    <a:p>
                      <a:pPr algn="ctr"/>
                      <a:r>
                        <a:rPr lang="ru-RU" sz="1200" dirty="0">
                          <a:latin typeface="Times New Roman" pitchFamily="18" charset="0"/>
                          <a:cs typeface="Times New Roman" pitchFamily="18" charset="0"/>
                        </a:rPr>
                        <a:t>2026</a:t>
                      </a:r>
                      <a:r>
                        <a:rPr lang="ru-RU" sz="1200" baseline="0" dirty="0">
                          <a:latin typeface="Times New Roman" pitchFamily="18" charset="0"/>
                          <a:cs typeface="Times New Roman" pitchFamily="18" charset="0"/>
                        </a:rPr>
                        <a:t> </a:t>
                      </a:r>
                      <a:r>
                        <a:rPr lang="ru-RU" sz="1200" dirty="0">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a:tc>
                <a:tc rowSpan="2">
                  <a:txBody>
                    <a:bodyPr/>
                    <a:lstStyle/>
                    <a:p>
                      <a:pPr algn="ctr"/>
                      <a:r>
                        <a:rPr lang="ru-RU" sz="1200" dirty="0">
                          <a:latin typeface="Times New Roman" pitchFamily="18" charset="0"/>
                          <a:cs typeface="Times New Roman" pitchFamily="18" charset="0"/>
                        </a:rPr>
                        <a:t>2027</a:t>
                      </a:r>
                    </a:p>
                    <a:p>
                      <a:pPr algn="ctr"/>
                      <a:r>
                        <a:rPr lang="ru-RU" sz="1200" dirty="0">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35081">
                <a:tc vMerge="1">
                  <a:txBody>
                    <a:bodyPr/>
                    <a:lstStyle/>
                    <a:p>
                      <a:pPr algn="l" fontAlgn="t"/>
                      <a:endParaRPr lang="ru-RU" sz="1100" b="1" i="0" u="none" strike="noStrike" dirty="0">
                        <a:solidFill>
                          <a:srgbClr val="000000"/>
                        </a:solidFill>
                        <a:effectLst/>
                        <a:latin typeface="Times New Roman"/>
                      </a:endParaRPr>
                    </a:p>
                  </a:txBody>
                  <a:tcPr marL="9525" marR="9525" marT="9525" marB="0"/>
                </a:tc>
                <a:tc vMerge="1">
                  <a:txBody>
                    <a:bodyPr/>
                    <a:lstStyle/>
                    <a:p>
                      <a:endParaRPr lang="ru-RU" dirty="0"/>
                    </a:p>
                  </a:txBody>
                  <a:tcPr/>
                </a:tc>
                <a:tc>
                  <a:txBody>
                    <a:bodyPr/>
                    <a:lstStyle/>
                    <a:p>
                      <a:r>
                        <a:rPr lang="ru-RU" sz="1200" dirty="0">
                          <a:latin typeface="Times New Roman" pitchFamily="18" charset="0"/>
                          <a:cs typeface="Times New Roman" pitchFamily="18" charset="0"/>
                        </a:rPr>
                        <a:t>план</a:t>
                      </a:r>
                      <a:endParaRPr lang="ru-RU" sz="1200" b="0" dirty="0">
                        <a:latin typeface="Times New Roman" pitchFamily="18" charset="0"/>
                        <a:cs typeface="Times New Roman" pitchFamily="18" charset="0"/>
                      </a:endParaRPr>
                    </a:p>
                  </a:txBody>
                  <a:tcPr/>
                </a:tc>
                <a:tc>
                  <a:txBody>
                    <a:bodyPr/>
                    <a:lstStyle/>
                    <a:p>
                      <a:r>
                        <a:rPr lang="ru-RU" sz="1200" dirty="0">
                          <a:latin typeface="Times New Roman" pitchFamily="18" charset="0"/>
                          <a:cs typeface="Times New Roman" pitchFamily="18" charset="0"/>
                        </a:rPr>
                        <a:t>оценка</a:t>
                      </a:r>
                      <a:endParaRPr lang="ru-RU" sz="1200" b="0" dirty="0">
                        <a:latin typeface="Times New Roman" pitchFamily="18" charset="0"/>
                        <a:cs typeface="Times New Roman" pitchFamily="18" charset="0"/>
                      </a:endParaRPr>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 xmlns:a16="http://schemas.microsoft.com/office/drawing/2014/main" val="10001"/>
                  </a:ext>
                </a:extLst>
              </a:tr>
              <a:tr h="353230">
                <a:tc>
                  <a:txBody>
                    <a:bodyPr/>
                    <a:lstStyle/>
                    <a:p>
                      <a:pPr algn="l" fontAlgn="t"/>
                      <a:r>
                        <a:rPr lang="ru-RU" sz="1000" u="none" strike="noStrike" dirty="0">
                          <a:effectLst/>
                          <a:latin typeface="Times New Roman" pitchFamily="18" charset="0"/>
                          <a:cs typeface="Times New Roman" pitchFamily="18" charset="0"/>
                        </a:rPr>
                        <a:t>Предоставление мер социальной поддержки многодетной семьи и семьи, в которой один или оба родителя являются инвалидами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lnSpc>
                          <a:spcPct val="107000"/>
                        </a:lnSpc>
                        <a:spcAft>
                          <a:spcPts val="0"/>
                        </a:spcAft>
                      </a:pPr>
                      <a:r>
                        <a:rPr lang="ru-RU" sz="1000" dirty="0">
                          <a:solidFill>
                            <a:schemeClr val="tx1"/>
                          </a:solidFill>
                          <a:effectLst/>
                          <a:latin typeface="Times New Roman" pitchFamily="18" charset="0"/>
                          <a:cs typeface="Times New Roman" pitchFamily="18" charset="0"/>
                        </a:rPr>
                        <a:t>453</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6308</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6308</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6799,3</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6799,3</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6799,3</a:t>
                      </a:r>
                    </a:p>
                  </a:txBody>
                  <a:tcPr marL="9525" marR="9525" marT="9525" marB="0" anchor="ctr"/>
                </a:tc>
                <a:extLst>
                  <a:ext uri="{0D108BD9-81ED-4DB2-BD59-A6C34878D82A}">
                    <a16:rowId xmlns="" xmlns:a16="http://schemas.microsoft.com/office/drawing/2014/main" val="10005"/>
                  </a:ext>
                </a:extLst>
              </a:tr>
              <a:tr h="307368">
                <a:tc>
                  <a:txBody>
                    <a:bodyPr/>
                    <a:lstStyle/>
                    <a:p>
                      <a:pPr algn="l" fontAlgn="b"/>
                      <a:r>
                        <a:rPr lang="ru-RU" sz="1000" u="none" strike="noStrike" dirty="0">
                          <a:effectLst/>
                          <a:latin typeface="Times New Roman" pitchFamily="18" charset="0"/>
                          <a:cs typeface="Times New Roman" pitchFamily="18" charset="0"/>
                        </a:rPr>
                        <a:t>Обеспечение мер социальной поддержки ветеранов труда и тружеников тыла</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742</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16930,9</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ea typeface="Calibri" panose="020F0502020204030204" pitchFamily="34" charset="0"/>
                          <a:cs typeface="Times New Roman" pitchFamily="18" charset="0"/>
                        </a:rPr>
                        <a:t>15085,2</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16934,7</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16934,7</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16934,7</a:t>
                      </a:r>
                    </a:p>
                  </a:txBody>
                  <a:tcPr marL="9525" marR="9525" marT="9525" marB="0" anchor="ctr"/>
                </a:tc>
                <a:extLst>
                  <a:ext uri="{0D108BD9-81ED-4DB2-BD59-A6C34878D82A}">
                    <a16:rowId xmlns="" xmlns:a16="http://schemas.microsoft.com/office/drawing/2014/main" val="10007"/>
                  </a:ext>
                </a:extLst>
              </a:tr>
              <a:tr h="308485">
                <a:tc>
                  <a:txBody>
                    <a:bodyPr/>
                    <a:lstStyle/>
                    <a:p>
                      <a:pPr algn="l" fontAlgn="b"/>
                      <a:r>
                        <a:rPr lang="ru-RU" sz="1000" u="none" strike="noStrike" dirty="0">
                          <a:effectLst/>
                          <a:latin typeface="Times New Roman" pitchFamily="18" charset="0"/>
                          <a:cs typeface="Times New Roman" pitchFamily="18" charset="0"/>
                        </a:rPr>
                        <a:t>Осуществление выплат ветеранам труда Карачаево-Черкесской Республики ежемесячных денежных вознаграждений</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825</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5973,5</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5938</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6000</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6000</a:t>
                      </a:r>
                    </a:p>
                  </a:txBody>
                  <a:tcPr marL="9525" marR="9525" marT="9525" marB="0" anchor="ctr"/>
                </a:tc>
                <a:extLst>
                  <a:ext uri="{0D108BD9-81ED-4DB2-BD59-A6C34878D82A}">
                    <a16:rowId xmlns="" xmlns:a16="http://schemas.microsoft.com/office/drawing/2014/main" val="10008"/>
                  </a:ext>
                </a:extLst>
              </a:tr>
              <a:tr h="246836">
                <a:tc>
                  <a:txBody>
                    <a:bodyPr/>
                    <a:lstStyle/>
                    <a:p>
                      <a:pPr algn="l" fontAlgn="b"/>
                      <a:r>
                        <a:rPr lang="ru-RU" sz="1000" u="none" strike="noStrike" dirty="0">
                          <a:effectLst/>
                          <a:latin typeface="Times New Roman" pitchFamily="18" charset="0"/>
                          <a:cs typeface="Times New Roman" pitchFamily="18" charset="0"/>
                        </a:rPr>
                        <a:t>Выплата социального пособия на погребение</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550</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ea typeface="Calibri" panose="020F0502020204030204" pitchFamily="34" charset="0"/>
                          <a:cs typeface="Times New Roman" pitchFamily="18" charset="0"/>
                        </a:rPr>
                        <a:t>500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550</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550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550</a:t>
                      </a:r>
                    </a:p>
                  </a:txBody>
                  <a:tcPr marL="9525" marR="9525" marT="9525" marB="0" anchor="ctr"/>
                </a:tc>
                <a:extLst>
                  <a:ext uri="{0D108BD9-81ED-4DB2-BD59-A6C34878D82A}">
                    <a16:rowId xmlns="" xmlns:a16="http://schemas.microsoft.com/office/drawing/2014/main" val="10009"/>
                  </a:ext>
                </a:extLst>
              </a:tr>
              <a:tr h="364975">
                <a:tc>
                  <a:txBody>
                    <a:bodyPr/>
                    <a:lstStyle/>
                    <a:p>
                      <a:pPr algn="l" fontAlgn="b"/>
                      <a:r>
                        <a:rPr lang="ru-RU" sz="1000" u="none" strike="noStrike" dirty="0">
                          <a:effectLst/>
                          <a:latin typeface="Times New Roman" pitchFamily="18" charset="0"/>
                          <a:cs typeface="Times New Roman" pitchFamily="18" charset="0"/>
                        </a:rPr>
                        <a:t>Предоставление единовременной выплаты «Республиканский материнский капитал»</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88</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9700,6</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9485</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17000</a:t>
                      </a:r>
                    </a:p>
                  </a:txBody>
                  <a:tcPr marL="9525" marR="9525" marT="9525" marB="0" anchor="ctr"/>
                </a:tc>
                <a:extLst>
                  <a:ext uri="{0D108BD9-81ED-4DB2-BD59-A6C34878D82A}">
                    <a16:rowId xmlns="" xmlns:a16="http://schemas.microsoft.com/office/drawing/2014/main" val="10010"/>
                  </a:ext>
                </a:extLst>
              </a:tr>
              <a:tr h="361110">
                <a:tc>
                  <a:txBody>
                    <a:bodyPr/>
                    <a:lstStyle/>
                    <a:p>
                      <a:pPr algn="l" fontAlgn="b"/>
                      <a:r>
                        <a:rPr lang="ru-RU" sz="1000" u="none" strike="noStrike" dirty="0">
                          <a:effectLst/>
                          <a:latin typeface="Times New Roman" pitchFamily="18" charset="0"/>
                          <a:cs typeface="Times New Roman" pitchFamily="18" charset="0"/>
                        </a:rPr>
                        <a:t>Выплата на содержание ребенка в семье опекуна и приемной семье, а также вознаграждение, причитающееся приемному родителю</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itchFamily="18" charset="0"/>
                          <a:cs typeface="Times New Roman" pitchFamily="18" charset="0"/>
                        </a:rPr>
                        <a:t>100</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18765,7</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18765,7</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20000</a:t>
                      </a:r>
                    </a:p>
                  </a:txBody>
                  <a:tcPr marL="9525" marR="9525" marT="9525" marB="0" anchor="ctr"/>
                </a:tc>
                <a:extLst>
                  <a:ext uri="{0D108BD9-81ED-4DB2-BD59-A6C34878D82A}">
                    <a16:rowId xmlns="" xmlns:a16="http://schemas.microsoft.com/office/drawing/2014/main" val="10011"/>
                  </a:ext>
                </a:extLst>
              </a:tr>
              <a:tr h="456394">
                <a:tc>
                  <a:txBody>
                    <a:bodyPr/>
                    <a:lstStyle/>
                    <a:p>
                      <a:pPr algn="l" fontAlgn="b"/>
                      <a:r>
                        <a:rPr lang="ru-RU" sz="1000" u="none" strike="noStrike" baseline="0" dirty="0">
                          <a:effectLst/>
                          <a:latin typeface="Times New Roman" pitchFamily="18" charset="0"/>
                          <a:cs typeface="Times New Roman" pitchFamily="18" charset="0"/>
                        </a:rPr>
                        <a:t> Е</a:t>
                      </a:r>
                      <a:r>
                        <a:rPr lang="ru-RU" sz="1000" u="none" strike="noStrike" dirty="0">
                          <a:effectLst/>
                          <a:latin typeface="Times New Roman" pitchFamily="18" charset="0"/>
                          <a:cs typeface="Times New Roman" pitchFamily="18" charset="0"/>
                        </a:rPr>
                        <a:t>жемесячная денежная выплата, назначаемая в случае рождения третьего ребенка или последующих детей до достижения ребенком возраста трех лет</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itchFamily="18" charset="0"/>
                          <a:cs typeface="Times New Roman" pitchFamily="18" charset="0"/>
                        </a:rPr>
                        <a:t>128</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14192,6</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13482</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 xmlns:a16="http://schemas.microsoft.com/office/drawing/2014/main" val="10012"/>
                  </a:ext>
                </a:extLst>
              </a:tr>
              <a:tr h="307368">
                <a:tc>
                  <a:txBody>
                    <a:bodyPr/>
                    <a:lstStyle/>
                    <a:p>
                      <a:pPr algn="l" fontAlgn="b"/>
                      <a:r>
                        <a:rPr lang="ru-RU" sz="1000" u="none" strike="noStrike" dirty="0">
                          <a:effectLst/>
                          <a:latin typeface="Times New Roman" pitchFamily="18" charset="0"/>
                          <a:cs typeface="Times New Roman" pitchFamily="18" charset="0"/>
                        </a:rPr>
                        <a:t>Оплата жилищно-коммунальных услуг отдельным категориям граждан</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itchFamily="18" charset="0"/>
                          <a:cs typeface="Times New Roman" pitchFamily="18" charset="0"/>
                        </a:rPr>
                        <a:t>3894</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42800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42800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24742,1</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24742,1</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24742,1</a:t>
                      </a:r>
                    </a:p>
                  </a:txBody>
                  <a:tcPr marL="9525" marR="9525" marT="9525" marB="0" anchor="ctr"/>
                </a:tc>
                <a:extLst>
                  <a:ext uri="{0D108BD9-81ED-4DB2-BD59-A6C34878D82A}">
                    <a16:rowId xmlns="" xmlns:a16="http://schemas.microsoft.com/office/drawing/2014/main" val="10013"/>
                  </a:ext>
                </a:extLst>
              </a:tr>
              <a:tr h="382293">
                <a:tc>
                  <a:txBody>
                    <a:bodyPr/>
                    <a:lstStyle/>
                    <a:p>
                      <a:pPr algn="l" fontAlgn="b"/>
                      <a:r>
                        <a:rPr lang="ru-RU" sz="1000" u="none" strike="noStrike" dirty="0">
                          <a:effectLst/>
                          <a:latin typeface="Times New Roman" pitchFamily="18" charset="0"/>
                          <a:cs typeface="Times New Roman" pitchFamily="18" charset="0"/>
                        </a:rPr>
                        <a:t>Компенсация отдельным категориям граждан оплаты взноса на капитальный ремонт общего имущества в многоквартирном доме</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itchFamily="18" charset="0"/>
                          <a:cs typeface="Times New Roman" pitchFamily="18" charset="0"/>
                        </a:rPr>
                        <a:t>6</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12,8</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9525" marR="9525" marT="9525" marB="0" anchor="ctr"/>
                </a:tc>
                <a:extLst>
                  <a:ext uri="{0D108BD9-81ED-4DB2-BD59-A6C34878D82A}">
                    <a16:rowId xmlns="" xmlns:a16="http://schemas.microsoft.com/office/drawing/2014/main" val="10014"/>
                  </a:ext>
                </a:extLst>
              </a:tr>
              <a:tr h="348960">
                <a:tc>
                  <a:txBody>
                    <a:bodyPr/>
                    <a:lstStyle/>
                    <a:p>
                      <a:pPr algn="l" fontAlgn="b"/>
                      <a:r>
                        <a:rPr lang="ru-RU" sz="1000" b="0" i="0" u="none" strike="noStrike" dirty="0">
                          <a:effectLst/>
                          <a:latin typeface="Times New Roman" panose="02020603050405020304" pitchFamily="18" charset="0"/>
                          <a:cs typeface="Times New Roman" panose="02020603050405020304" pitchFamily="18" charset="0"/>
                        </a:rPr>
                        <a:t>На оказание государственной и социальной помощи на основании социального контракта отдельным категориям граждан</a:t>
                      </a: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177</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27261,9</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27261,9</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3000</a:t>
                      </a:r>
                    </a:p>
                  </a:txBody>
                  <a:tcPr marL="9525" marR="9525" marT="9525" marB="0" anchor="ctr"/>
                </a:tc>
                <a:extLst>
                  <a:ext uri="{0D108BD9-81ED-4DB2-BD59-A6C34878D82A}">
                    <a16:rowId xmlns="" xmlns:a16="http://schemas.microsoft.com/office/drawing/2014/main" val="10015"/>
                  </a:ext>
                </a:extLst>
              </a:tr>
              <a:tr h="409043">
                <a:tc>
                  <a:txBody>
                    <a:bodyPr/>
                    <a:lstStyle/>
                    <a:p>
                      <a:pPr algn="l" fontAlgn="b"/>
                      <a:r>
                        <a:rPr lang="ru-RU" sz="1000" b="0" i="0" u="none" strike="noStrike" dirty="0">
                          <a:effectLst/>
                          <a:latin typeface="Times New Roman" panose="02020603050405020304" pitchFamily="18" charset="0"/>
                          <a:cs typeface="Times New Roman" panose="02020603050405020304" pitchFamily="18" charset="0"/>
                        </a:rPr>
                        <a:t>На предоставление гражданам субсидий на оплату жилого помещения и коммунальных услуг</a:t>
                      </a:r>
                    </a:p>
                  </a:txBody>
                  <a:tcPr marL="9525" marR="9525" marT="9525" marB="0"/>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375</a:t>
                      </a:r>
                    </a:p>
                  </a:txBody>
                  <a:tcPr marL="9525" marR="9525" marT="9525" marB="0" anchor="ct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3200</a:t>
                      </a:r>
                    </a:p>
                  </a:txBody>
                  <a:tcPr marL="9525" marR="9525" marT="9525" marB="0" anchor="ct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2610,7</a:t>
                      </a:r>
                    </a:p>
                  </a:txBody>
                  <a:tcPr marL="9525" marR="9525" marT="9525" marB="0" anchor="ct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3000</a:t>
                      </a:r>
                    </a:p>
                  </a:txBody>
                  <a:tcPr marL="9525" marR="9525" marT="9525" marB="0" anchor="ct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3000</a:t>
                      </a:r>
                    </a:p>
                  </a:txBody>
                  <a:tcPr marL="9525" marR="9525" marT="9525" marB="0" anchor="ct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3000</a:t>
                      </a:r>
                    </a:p>
                  </a:txBody>
                  <a:tcPr marL="9525" marR="9525" marT="9525" marB="0" anchor="ctr"/>
                </a:tc>
                <a:extLst>
                  <a:ext uri="{0D108BD9-81ED-4DB2-BD59-A6C34878D82A}">
                    <a16:rowId xmlns="" xmlns:a16="http://schemas.microsoft.com/office/drawing/2014/main" val="2642064249"/>
                  </a:ext>
                </a:extLst>
              </a:tr>
              <a:tr h="380315">
                <a:tc>
                  <a:txBody>
                    <a:bodyPr/>
                    <a:lstStyle/>
                    <a:p>
                      <a:pPr algn="l" fontAlgn="b"/>
                      <a:r>
                        <a:rPr lang="ru-RU" sz="1000" u="none" strike="noStrike" dirty="0">
                          <a:effectLst/>
                          <a:latin typeface="Times New Roman" pitchFamily="18" charset="0"/>
                          <a:cs typeface="Times New Roman" pitchFamily="18" charset="0"/>
                        </a:rPr>
                        <a:t>Предоставление единовременной выплаты в случае рождения второго ребенка</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2371,8</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2370,0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2000</a:t>
                      </a:r>
                      <a:endPar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2000</a:t>
                      </a:r>
                    </a:p>
                  </a:txBody>
                  <a:tcPr marL="9525" marR="9525" marT="9525" marB="0" anchor="ctr"/>
                </a:tc>
                <a:extLst>
                  <a:ext uri="{0D108BD9-81ED-4DB2-BD59-A6C34878D82A}">
                    <a16:rowId xmlns="" xmlns:a16="http://schemas.microsoft.com/office/drawing/2014/main" val="10016"/>
                  </a:ext>
                </a:extLst>
              </a:tr>
              <a:tr h="243316">
                <a:tc>
                  <a:txBody>
                    <a:bodyPr/>
                    <a:lstStyle/>
                    <a:p>
                      <a:pPr algn="l" fontAlgn="b"/>
                      <a:r>
                        <a:rPr lang="ru-RU" sz="1000" b="0" i="0" u="none" strike="noStrike" dirty="0">
                          <a:effectLst/>
                          <a:latin typeface="Times New Roman" panose="02020603050405020304" pitchFamily="18" charset="0"/>
                          <a:cs typeface="Times New Roman" panose="02020603050405020304" pitchFamily="18" charset="0"/>
                        </a:rPr>
                        <a:t>Единовременная выплата при рождении третьего ребенка</a:t>
                      </a: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5039,6</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5036,2</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5000</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5000</a:t>
                      </a:r>
                    </a:p>
                  </a:txBody>
                  <a:tcPr marL="9525" marR="9525" marT="9525" marB="0" anchor="ctr"/>
                </a:tc>
                <a:extLst>
                  <a:ext uri="{0D108BD9-81ED-4DB2-BD59-A6C34878D82A}">
                    <a16:rowId xmlns="" xmlns:a16="http://schemas.microsoft.com/office/drawing/2014/main" val="10017"/>
                  </a:ext>
                </a:extLst>
              </a:tr>
              <a:tr h="544728">
                <a:tc>
                  <a:txBody>
                    <a:bodyPr/>
                    <a:lstStyle/>
                    <a:p>
                      <a:pPr algn="l" fontAlgn="b"/>
                      <a:r>
                        <a:rPr lang="ru-RU" sz="1000" u="none" strike="noStrike" dirty="0">
                          <a:effectLst/>
                          <a:latin typeface="Times New Roman" pitchFamily="18" charset="0"/>
                          <a:cs typeface="Times New Roman" pitchFamily="18" charset="0"/>
                        </a:rPr>
                        <a:t>На обеспечение мер социальной поддержки </a:t>
                      </a:r>
                    </a:p>
                    <a:p>
                      <a:pPr algn="l" fontAlgn="b"/>
                      <a:r>
                        <a:rPr lang="ru-RU" sz="1000" u="none" strike="noStrike" dirty="0">
                          <a:effectLst/>
                          <a:latin typeface="Times New Roman" pitchFamily="18" charset="0"/>
                          <a:cs typeface="Times New Roman" pitchFamily="18" charset="0"/>
                        </a:rPr>
                        <a:t>реабилитированных лиц и лиц, признанных пострадавшими </a:t>
                      </a:r>
                    </a:p>
                    <a:p>
                      <a:pPr algn="l" fontAlgn="b"/>
                      <a:r>
                        <a:rPr lang="ru-RU" sz="1000" u="none" strike="noStrike" dirty="0">
                          <a:effectLst/>
                          <a:latin typeface="Times New Roman" pitchFamily="18" charset="0"/>
                          <a:cs typeface="Times New Roman" pitchFamily="18" charset="0"/>
                        </a:rPr>
                        <a:t>от политических репрессий</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a:solidFill>
                            <a:schemeClr val="tx1"/>
                          </a:solidFill>
                          <a:effectLst/>
                          <a:latin typeface="Times New Roman" pitchFamily="18" charset="0"/>
                          <a:cs typeface="Times New Roman" pitchFamily="18" charset="0"/>
                        </a:rPr>
                        <a:t>1149</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36277,1</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36169</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36451,2</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36451,2</a:t>
                      </a:r>
                    </a:p>
                  </a:txBody>
                  <a:tcPr marL="9525" marR="9525" marT="9525" marB="0" anchor="ctr"/>
                </a:tc>
                <a:tc>
                  <a:txBody>
                    <a:bodyPr/>
                    <a:lstStyle/>
                    <a:p>
                      <a:pPr algn="ctr" fontAlgn="ctr">
                        <a:lnSpc>
                          <a:spcPct val="107000"/>
                        </a:lnSpc>
                        <a:spcAft>
                          <a:spcPts val="0"/>
                        </a:spcAft>
                      </a:pPr>
                      <a:r>
                        <a:rPr lang="ru-RU" sz="1000" dirty="0">
                          <a:solidFill>
                            <a:schemeClr val="tx1"/>
                          </a:solidFill>
                          <a:effectLst/>
                          <a:latin typeface="Times New Roman" pitchFamily="18" charset="0"/>
                          <a:cs typeface="Times New Roman" pitchFamily="18" charset="0"/>
                        </a:rPr>
                        <a:t>36451,2</a:t>
                      </a:r>
                    </a:p>
                  </a:txBody>
                  <a:tcPr marL="9525" marR="9525" marT="9525" marB="0" anchor="ctr"/>
                </a:tc>
                <a:extLst>
                  <a:ext uri="{0D108BD9-81ED-4DB2-BD59-A6C34878D82A}">
                    <a16:rowId xmlns="" xmlns:a16="http://schemas.microsoft.com/office/drawing/2014/main" val="10018"/>
                  </a:ext>
                </a:extLst>
              </a:tr>
            </a:tbl>
          </a:graphicData>
        </a:graphic>
      </p:graphicFrame>
      <p:sp>
        <p:nvSpPr>
          <p:cNvPr id="6" name="Прямоугольник 5"/>
          <p:cNvSpPr/>
          <p:nvPr/>
        </p:nvSpPr>
        <p:spPr>
          <a:xfrm>
            <a:off x="2339752" y="116632"/>
            <a:ext cx="6696744" cy="83099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w="11430"/>
                <a:solidFill>
                  <a:srgbClr val="AC0000"/>
                </a:solidFill>
                <a:effectLst>
                  <a:outerShdw blurRad="50800" dist="39000" dir="5460000" algn="tl">
                    <a:srgbClr val="000000">
                      <a:alpha val="38000"/>
                    </a:srgbClr>
                  </a:outerShdw>
                </a:effectLst>
                <a:uLnTx/>
                <a:uFillTx/>
                <a:latin typeface="Times New Roman" pitchFamily="18" charset="0"/>
                <a:cs typeface="Times New Roman" pitchFamily="18" charset="0"/>
              </a:rPr>
              <a:t>Меры социальной поддержки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w="11430"/>
                <a:solidFill>
                  <a:srgbClr val="AC0000"/>
                </a:solidFill>
                <a:effectLst>
                  <a:outerShdw blurRad="50800" dist="39000" dir="5460000" algn="tl">
                    <a:srgbClr val="000000">
                      <a:alpha val="38000"/>
                    </a:srgbClr>
                  </a:outerShdw>
                </a:effectLst>
                <a:uLnTx/>
                <a:uFillTx/>
                <a:latin typeface="Times New Roman" pitchFamily="18" charset="0"/>
                <a:cs typeface="Times New Roman" pitchFamily="18" charset="0"/>
              </a:rPr>
              <a:t>отдельных категорий граждан в КЧР</a:t>
            </a:r>
            <a:endParaRPr kumimoji="0" lang="ru-RU" sz="2400" b="1" i="0" u="none" strike="noStrike" kern="0" cap="none" spc="0" normalizeH="0" baseline="0" noProof="0" dirty="0">
              <a:ln>
                <a:noFill/>
              </a:ln>
              <a:solidFill>
                <a:sysClr val="windowText" lastClr="000000"/>
              </a:solidFill>
              <a:effectLst/>
              <a:uLnTx/>
              <a:uFillTx/>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227549"/>
            <a:ext cx="160461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072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347864" y="332656"/>
            <a:ext cx="5616624" cy="1368152"/>
          </a:xfrm>
          <a:solidFill>
            <a:schemeClr val="accent3">
              <a:lumMod val="20000"/>
              <a:lumOff val="80000"/>
            </a:schemeClr>
          </a:solidFill>
        </p:spPr>
        <p:txBody>
          <a:bodyPr>
            <a:noAutofit/>
          </a:bodyPr>
          <a:lstStyle/>
          <a:p>
            <a:pPr algn="ctr"/>
            <a:r>
              <a:rPr lang="ru-RU" sz="2400" b="1" dirty="0">
                <a:solidFill>
                  <a:srgbClr val="C00000"/>
                </a:solidFill>
                <a:effectLst/>
                <a:latin typeface="Times New Roman" pitchFamily="18" charset="0"/>
                <a:cs typeface="Times New Roman" pitchFamily="18" charset="0"/>
              </a:rPr>
              <a:t>Мероприятия необходимые</a:t>
            </a:r>
            <a:br>
              <a:rPr lang="ru-RU" sz="2400" b="1" dirty="0">
                <a:solidFill>
                  <a:srgbClr val="C00000"/>
                </a:solidFill>
                <a:effectLst/>
                <a:latin typeface="Times New Roman" pitchFamily="18" charset="0"/>
                <a:cs typeface="Times New Roman" pitchFamily="18" charset="0"/>
              </a:rPr>
            </a:br>
            <a:r>
              <a:rPr lang="ru-RU" sz="2400" b="1" dirty="0">
                <a:solidFill>
                  <a:srgbClr val="C00000"/>
                </a:solidFill>
                <a:effectLst/>
                <a:latin typeface="Times New Roman" pitchFamily="18" charset="0"/>
                <a:cs typeface="Times New Roman" pitchFamily="18" charset="0"/>
              </a:rPr>
              <a:t>для  увеличения поступления доходов в бюджет </a:t>
            </a:r>
            <a:r>
              <a:rPr lang="ru-RU" sz="2400" dirty="0">
                <a:solidFill>
                  <a:srgbClr val="C00000"/>
                </a:solidFill>
                <a:effectLst/>
                <a:latin typeface="Times New Roman" pitchFamily="18" charset="0"/>
                <a:cs typeface="Times New Roman" pitchFamily="18" charset="0"/>
              </a:rPr>
              <a:t/>
            </a:r>
            <a:br>
              <a:rPr lang="ru-RU" sz="2400" dirty="0">
                <a:solidFill>
                  <a:srgbClr val="C00000"/>
                </a:solidFill>
                <a:effectLst/>
                <a:latin typeface="Times New Roman" pitchFamily="18" charset="0"/>
                <a:cs typeface="Times New Roman" pitchFamily="18" charset="0"/>
              </a:rPr>
            </a:br>
            <a:endParaRPr lang="ru-RU" sz="2400" dirty="0">
              <a:solidFill>
                <a:srgbClr val="C00000"/>
              </a:solidFill>
              <a:effectLst/>
              <a:latin typeface="Times New Roman" pitchFamily="18" charset="0"/>
              <a:cs typeface="Times New Roman" pitchFamily="18" charset="0"/>
            </a:endParaRPr>
          </a:p>
        </p:txBody>
      </p:sp>
      <p:sp>
        <p:nvSpPr>
          <p:cNvPr id="5" name="Прямоугольник 4"/>
          <p:cNvSpPr/>
          <p:nvPr/>
        </p:nvSpPr>
        <p:spPr>
          <a:xfrm>
            <a:off x="1034988" y="2397948"/>
            <a:ext cx="2502024" cy="584775"/>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600" b="1" dirty="0">
                <a:solidFill>
                  <a:srgbClr val="C00000"/>
                </a:solidFill>
                <a:latin typeface="Times New Roman" pitchFamily="18" charset="0"/>
                <a:cs typeface="Times New Roman" pitchFamily="18" charset="0"/>
              </a:rPr>
              <a:t>Администрация </a:t>
            </a:r>
          </a:p>
          <a:p>
            <a:pPr lvl="0" algn="ctr"/>
            <a:r>
              <a:rPr lang="ru-RU" sz="1600" b="1" dirty="0">
                <a:solidFill>
                  <a:srgbClr val="C00000"/>
                </a:solidFill>
                <a:latin typeface="Times New Roman" pitchFamily="18" charset="0"/>
                <a:cs typeface="Times New Roman" pitchFamily="18" charset="0"/>
              </a:rPr>
              <a:t>муниципального района</a:t>
            </a:r>
          </a:p>
        </p:txBody>
      </p:sp>
      <p:sp>
        <p:nvSpPr>
          <p:cNvPr id="7" name="Прямоугольник 6"/>
          <p:cNvSpPr/>
          <p:nvPr/>
        </p:nvSpPr>
        <p:spPr>
          <a:xfrm>
            <a:off x="3851920" y="3634596"/>
            <a:ext cx="4968552" cy="954107"/>
          </a:xfrm>
          <a:prstGeom prst="rect">
            <a:avLst/>
          </a:prstGeom>
          <a:solidFill>
            <a:schemeClr val="accent3">
              <a:lumMod val="20000"/>
              <a:lumOff val="80000"/>
            </a:schemeClr>
          </a:solidFill>
          <a:ln>
            <a:solidFill>
              <a:srgbClr val="00B050"/>
            </a:solidFill>
          </a:ln>
        </p:spPr>
        <p:txBody>
          <a:bodyPr wrap="square">
            <a:spAutoFit/>
          </a:bodyPr>
          <a:lstStyle/>
          <a:p>
            <a:r>
              <a:rPr lang="ru-RU" sz="1400" dirty="0">
                <a:latin typeface="Times New Roman" pitchFamily="18" charset="0"/>
                <a:cs typeface="Times New Roman" pitchFamily="18" charset="0"/>
              </a:rPr>
              <a:t>Достижение положительной динамики по </a:t>
            </a:r>
            <a:r>
              <a:rPr lang="ru-RU" sz="1400" dirty="0" smtClean="0">
                <a:latin typeface="Times New Roman" pitchFamily="18" charset="0"/>
                <a:cs typeface="Times New Roman" pitchFamily="18" charset="0"/>
              </a:rPr>
              <a:t>неналоговым </a:t>
            </a:r>
            <a:r>
              <a:rPr lang="ru-RU" sz="1400" dirty="0">
                <a:latin typeface="Times New Roman" pitchFamily="18" charset="0"/>
                <a:cs typeface="Times New Roman" pitchFamily="18" charset="0"/>
              </a:rPr>
              <a:t>доходам бюджета </a:t>
            </a:r>
            <a:r>
              <a:rPr lang="ru-RU" sz="1400" dirty="0" smtClean="0">
                <a:latin typeface="Times New Roman" pitchFamily="18" charset="0"/>
                <a:cs typeface="Times New Roman" pitchFamily="18" charset="0"/>
              </a:rPr>
              <a:t>за </a:t>
            </a:r>
            <a:r>
              <a:rPr lang="ru-RU" sz="1400" dirty="0">
                <a:latin typeface="Times New Roman" pitchFamily="18" charset="0"/>
                <a:cs typeface="Times New Roman" pitchFamily="18" charset="0"/>
              </a:rPr>
              <a:t>счет:</a:t>
            </a:r>
          </a:p>
          <a:p>
            <a:r>
              <a:rPr lang="ru-RU" sz="1400" dirty="0">
                <a:latin typeface="Times New Roman" pitchFamily="18" charset="0"/>
                <a:cs typeface="Times New Roman" pitchFamily="18" charset="0"/>
              </a:rPr>
              <a:t>-проведения мониторинга динамики поступлений;</a:t>
            </a:r>
          </a:p>
          <a:p>
            <a:r>
              <a:rPr lang="ru-RU" sz="1400" dirty="0">
                <a:latin typeface="Times New Roman" pitchFamily="18" charset="0"/>
                <a:cs typeface="Times New Roman" pitchFamily="18" charset="0"/>
              </a:rPr>
              <a:t>- принятие мер по расширению налогооблагаемой базы</a:t>
            </a:r>
          </a:p>
        </p:txBody>
      </p:sp>
      <p:sp>
        <p:nvSpPr>
          <p:cNvPr id="8" name="Прямоугольник 7"/>
          <p:cNvSpPr/>
          <p:nvPr/>
        </p:nvSpPr>
        <p:spPr>
          <a:xfrm>
            <a:off x="1085601" y="3628327"/>
            <a:ext cx="2406279" cy="615553"/>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600" b="1" dirty="0">
                <a:solidFill>
                  <a:srgbClr val="C00000"/>
                </a:solidFill>
                <a:latin typeface="Times New Roman" pitchFamily="18" charset="0"/>
                <a:cs typeface="Times New Roman" pitchFamily="18" charset="0"/>
              </a:rPr>
              <a:t>Администраторы</a:t>
            </a:r>
            <a:r>
              <a:rPr lang="ru-RU" b="1" dirty="0">
                <a:solidFill>
                  <a:srgbClr val="C00000"/>
                </a:solidFill>
                <a:latin typeface="Times New Roman" pitchFamily="18" charset="0"/>
                <a:cs typeface="Times New Roman" pitchFamily="18" charset="0"/>
              </a:rPr>
              <a:t> </a:t>
            </a:r>
            <a:r>
              <a:rPr lang="ru-RU" sz="1600" b="1" dirty="0">
                <a:solidFill>
                  <a:srgbClr val="C00000"/>
                </a:solidFill>
                <a:latin typeface="Times New Roman" pitchFamily="18" charset="0"/>
                <a:cs typeface="Times New Roman" pitchFamily="18" charset="0"/>
              </a:rPr>
              <a:t>доходов</a:t>
            </a:r>
          </a:p>
        </p:txBody>
      </p:sp>
      <p:sp>
        <p:nvSpPr>
          <p:cNvPr id="9" name="Прямоугольник 8"/>
          <p:cNvSpPr/>
          <p:nvPr/>
        </p:nvSpPr>
        <p:spPr>
          <a:xfrm>
            <a:off x="3851920" y="2111574"/>
            <a:ext cx="4968552" cy="1384995"/>
          </a:xfrm>
          <a:prstGeom prst="rect">
            <a:avLst/>
          </a:prstGeom>
          <a:solidFill>
            <a:schemeClr val="accent3">
              <a:lumMod val="20000"/>
              <a:lumOff val="80000"/>
            </a:schemeClr>
          </a:solidFill>
          <a:ln>
            <a:solidFill>
              <a:srgbClr val="00B050"/>
            </a:solidFill>
          </a:ln>
        </p:spPr>
        <p:txBody>
          <a:bodyPr wrap="square">
            <a:spAutoFit/>
          </a:bodyPr>
          <a:lstStyle/>
          <a:p>
            <a:pPr lvl="0" algn="just"/>
            <a:r>
              <a:rPr lang="ru-RU" sz="1400" dirty="0" smtClean="0">
                <a:latin typeface="Times New Roman" pitchFamily="18" charset="0"/>
                <a:cs typeface="Times New Roman" pitchFamily="18" charset="0"/>
              </a:rPr>
              <a:t>*Работа </a:t>
            </a:r>
            <a:r>
              <a:rPr lang="ru-RU" sz="1400" dirty="0">
                <a:latin typeface="Times New Roman" pitchFamily="18" charset="0"/>
                <a:cs typeface="Times New Roman" pitchFamily="18" charset="0"/>
              </a:rPr>
              <a:t>с </a:t>
            </a:r>
            <a:r>
              <a:rPr lang="ru-RU" sz="1400" dirty="0" smtClean="0">
                <a:latin typeface="Times New Roman" pitchFamily="18" charset="0"/>
                <a:cs typeface="Times New Roman" pitchFamily="18" charset="0"/>
              </a:rPr>
              <a:t>должниками</a:t>
            </a:r>
          </a:p>
          <a:p>
            <a:pPr lvl="0" algn="just"/>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У</a:t>
            </a:r>
            <a:r>
              <a:rPr lang="ru-RU" sz="1400" dirty="0" smtClean="0">
                <a:latin typeface="Times New Roman" pitchFamily="18" charset="0"/>
                <a:cs typeface="Times New Roman" pitchFamily="18" charset="0"/>
              </a:rPr>
              <a:t>становления </a:t>
            </a:r>
            <a:r>
              <a:rPr lang="ru-RU" sz="1400" dirty="0">
                <a:latin typeface="Times New Roman" pitchFamily="18" charset="0"/>
                <a:cs typeface="Times New Roman" pitchFamily="18" charset="0"/>
              </a:rPr>
              <a:t>жесткого контроля за поступлением арендных платежей путем активизации контрольных функций администратора поступлений неналоговых </a:t>
            </a:r>
            <a:r>
              <a:rPr lang="ru-RU" sz="1400" dirty="0" smtClean="0">
                <a:latin typeface="Times New Roman" pitchFamily="18" charset="0"/>
                <a:cs typeface="Times New Roman" pitchFamily="18" charset="0"/>
              </a:rPr>
              <a:t>доходов</a:t>
            </a:r>
          </a:p>
          <a:p>
            <a:pPr lvl="0" algn="just"/>
            <a:r>
              <a:rPr lang="ru-RU" sz="1400" dirty="0" smtClean="0">
                <a:latin typeface="Times New Roman" pitchFamily="18" charset="0"/>
                <a:cs typeface="Times New Roman" pitchFamily="18" charset="0"/>
              </a:rPr>
              <a:t>* Организация </a:t>
            </a:r>
            <a:r>
              <a:rPr lang="ru-RU" sz="1400" dirty="0">
                <a:latin typeface="Times New Roman" pitchFamily="18" charset="0"/>
                <a:cs typeface="Times New Roman" pitchFamily="18" charset="0"/>
              </a:rPr>
              <a:t>и проведение инвентаризации муниципального имущества </a:t>
            </a:r>
          </a:p>
        </p:txBody>
      </p:sp>
      <p:sp>
        <p:nvSpPr>
          <p:cNvPr id="10" name="Прямоугольник 9"/>
          <p:cNvSpPr/>
          <p:nvPr/>
        </p:nvSpPr>
        <p:spPr>
          <a:xfrm>
            <a:off x="611560" y="5538718"/>
            <a:ext cx="3672408" cy="338554"/>
          </a:xfrm>
          <a:prstGeom prst="rect">
            <a:avLst/>
          </a:prstGeom>
          <a:solidFill>
            <a:schemeClr val="accent2">
              <a:lumMod val="20000"/>
              <a:lumOff val="80000"/>
            </a:schemeClr>
          </a:solidFill>
          <a:ln>
            <a:solidFill>
              <a:schemeClr val="accent3">
                <a:lumMod val="60000"/>
                <a:lumOff val="40000"/>
              </a:schemeClr>
            </a:solidFill>
          </a:ln>
          <a:effectLst>
            <a:innerShdw blurRad="114300">
              <a:prstClr val="black"/>
            </a:innerShdw>
          </a:effectLst>
        </p:spPr>
        <p:txBody>
          <a:bodyPr wrap="square">
            <a:spAutoFit/>
          </a:bodyPr>
          <a:lstStyle/>
          <a:p>
            <a:r>
              <a:rPr lang="ru-RU" sz="1600" b="1" dirty="0">
                <a:solidFill>
                  <a:srgbClr val="C00000"/>
                </a:solidFill>
                <a:latin typeface="Times New Roman" pitchFamily="18" charset="0"/>
                <a:cs typeface="Times New Roman" pitchFamily="18" charset="0"/>
              </a:rPr>
              <a:t>Информационное сопровождение</a:t>
            </a:r>
          </a:p>
        </p:txBody>
      </p:sp>
      <p:sp>
        <p:nvSpPr>
          <p:cNvPr id="11" name="Прямоугольник 10"/>
          <p:cNvSpPr/>
          <p:nvPr/>
        </p:nvSpPr>
        <p:spPr>
          <a:xfrm>
            <a:off x="4644008" y="5188113"/>
            <a:ext cx="4320480" cy="954107"/>
          </a:xfrm>
          <a:prstGeom prst="rect">
            <a:avLst/>
          </a:prstGeom>
          <a:solidFill>
            <a:schemeClr val="accent2">
              <a:lumMod val="20000"/>
              <a:lumOff val="80000"/>
            </a:schemeClr>
          </a:solidFill>
          <a:ln>
            <a:solidFill>
              <a:schemeClr val="accent3">
                <a:lumMod val="60000"/>
                <a:lumOff val="40000"/>
              </a:schemeClr>
            </a:solidFill>
          </a:ln>
          <a:effectLst>
            <a:innerShdw blurRad="114300">
              <a:prstClr val="black"/>
            </a:innerShdw>
          </a:effectLst>
        </p:spPr>
        <p:txBody>
          <a:bodyPr wrap="square">
            <a:spAutoFit/>
          </a:bodyPr>
          <a:lstStyle/>
          <a:p>
            <a:pPr algn="just">
              <a:defRPr/>
            </a:pPr>
            <a:r>
              <a:rPr lang="ru-RU" sz="1400" dirty="0"/>
              <a:t>Проведение информационно-разъяснительной работы с населением и организациями по вопросам соблюдения законодательства в части исполнения обязательств по налогообложению</a:t>
            </a:r>
            <a:endParaRPr lang="ru-RU" sz="1400" dirty="0">
              <a:latin typeface="Times New Roman" pitchFamily="18" charset="0"/>
              <a:cs typeface="Times New Roman" pitchFamily="18" charset="0"/>
            </a:endParaRPr>
          </a:p>
        </p:txBody>
      </p:sp>
      <p:sp>
        <p:nvSpPr>
          <p:cNvPr id="12" name="Прямоугольник 11"/>
          <p:cNvSpPr/>
          <p:nvPr/>
        </p:nvSpPr>
        <p:spPr>
          <a:xfrm>
            <a:off x="1900985" y="6234706"/>
            <a:ext cx="5184576" cy="492443"/>
          </a:xfrm>
          <a:prstGeom prst="rect">
            <a:avLst/>
          </a:prstGeom>
          <a:solidFill>
            <a:schemeClr val="accent2">
              <a:lumMod val="20000"/>
              <a:lumOff val="80000"/>
            </a:schemeClr>
          </a:solidFill>
          <a:ln>
            <a:solidFill>
              <a:srgbClr val="00B050"/>
            </a:solidFill>
          </a:ln>
          <a:effectLst>
            <a:innerShdw blurRad="114300">
              <a:prstClr val="black"/>
            </a:innerShdw>
          </a:effectLst>
        </p:spPr>
        <p:txBody>
          <a:bodyPr wrap="square">
            <a:spAutoFit/>
          </a:bodyPr>
          <a:lstStyle/>
          <a:p>
            <a:pPr algn="ctr"/>
            <a:r>
              <a:rPr lang="ru-RU" sz="1300" b="1" dirty="0">
                <a:latin typeface="Times New Roman" pitchFamily="18" charset="0"/>
                <a:cs typeface="Times New Roman" pitchFamily="18" charset="0"/>
              </a:rPr>
              <a:t>Привлекать инвесторов для организации новых и модернизации действующих производств</a:t>
            </a:r>
          </a:p>
        </p:txBody>
      </p:sp>
      <p:sp>
        <p:nvSpPr>
          <p:cNvPr id="14" name="Прямоугольник 13"/>
          <p:cNvSpPr/>
          <p:nvPr/>
        </p:nvSpPr>
        <p:spPr>
          <a:xfrm>
            <a:off x="2727122" y="4725144"/>
            <a:ext cx="2664296" cy="369332"/>
          </a:xfrm>
          <a:prstGeom prst="rect">
            <a:avLst/>
          </a:prstGeom>
          <a:solidFill>
            <a:schemeClr val="accent6">
              <a:lumMod val="20000"/>
              <a:lumOff val="80000"/>
            </a:schemeClr>
          </a:solidFill>
          <a:ln>
            <a:solidFill>
              <a:srgbClr val="00B050"/>
            </a:solidFill>
          </a:ln>
          <a:effectLst>
            <a:innerShdw blurRad="114300">
              <a:prstClr val="black"/>
            </a:innerShdw>
          </a:effectLst>
        </p:spPr>
        <p:txBody>
          <a:bodyPr wrap="square">
            <a:spAutoFit/>
          </a:bodyPr>
          <a:lstStyle/>
          <a:p>
            <a:pPr algn="ctr"/>
            <a:r>
              <a:rPr lang="ru-RU" b="1" dirty="0">
                <a:solidFill>
                  <a:srgbClr val="C00000"/>
                </a:solidFill>
                <a:latin typeface="Times New Roman" pitchFamily="18" charset="0"/>
                <a:cs typeface="Times New Roman" pitchFamily="18" charset="0"/>
              </a:rPr>
              <a:t>Необходимо</a:t>
            </a:r>
            <a:r>
              <a:rPr lang="ru-RU" dirty="0">
                <a:solidFill>
                  <a:srgbClr val="C00000"/>
                </a:solidFill>
                <a:latin typeface="Times New Roman" pitchFamily="18" charset="0"/>
                <a:cs typeface="Times New Roman" pitchFamily="18" charset="0"/>
              </a:rPr>
              <a:t>:</a:t>
            </a:r>
          </a:p>
        </p:txBody>
      </p:sp>
      <p:sp>
        <p:nvSpPr>
          <p:cNvPr id="2" name="Стрелка вправо 1"/>
          <p:cNvSpPr/>
          <p:nvPr/>
        </p:nvSpPr>
        <p:spPr>
          <a:xfrm>
            <a:off x="4355976" y="5562948"/>
            <a:ext cx="274594" cy="242316"/>
          </a:xfrm>
          <a:prstGeom prst="rightArrow">
            <a:avLst/>
          </a:prstGeom>
          <a:solidFill>
            <a:schemeClr val="accent2">
              <a:lumMod val="20000"/>
              <a:lumOff val="80000"/>
            </a:schemeClr>
          </a:solidFill>
          <a:ln>
            <a:solidFill>
              <a:schemeClr val="accent3">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32656"/>
            <a:ext cx="2990106" cy="195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901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1033264" y="127085"/>
            <a:ext cx="7427168" cy="830997"/>
          </a:xfrm>
          <a:prstGeom prst="rect">
            <a:avLst/>
          </a:prstGeom>
          <a:solidFill>
            <a:srgbClr val="E1EBCD"/>
          </a:solidFill>
        </p:spPr>
        <p:txBody>
          <a:bodyPr wrap="square" rtlCol="0">
            <a:spAutoFit/>
          </a:bodyPr>
          <a:lstStyle/>
          <a:p>
            <a:pPr algn="ctr"/>
            <a:r>
              <a:rPr lang="ru-RU" sz="4800" b="1" dirty="0">
                <a:ln w="18415" cmpd="sng">
                  <a:solidFill>
                    <a:srgbClr val="FFFFFF"/>
                  </a:solidFill>
                  <a:prstDash val="solid"/>
                </a:ln>
                <a:solidFill>
                  <a:srgbClr val="C00000"/>
                </a:solidFill>
                <a:effectLst/>
                <a:latin typeface="Times New Roman" pitchFamily="18" charset="0"/>
                <a:cs typeface="Times New Roman" pitchFamily="18" charset="0"/>
              </a:rPr>
              <a:t>Наши контакты:</a:t>
            </a:r>
          </a:p>
        </p:txBody>
      </p:sp>
      <p:grpSp>
        <p:nvGrpSpPr>
          <p:cNvPr id="6" name="Группа 5"/>
          <p:cNvGrpSpPr/>
          <p:nvPr/>
        </p:nvGrpSpPr>
        <p:grpSpPr>
          <a:xfrm>
            <a:off x="2114312" y="2276872"/>
            <a:ext cx="4953188" cy="387282"/>
            <a:chOff x="1023452" y="764843"/>
            <a:chExt cx="4953188" cy="387282"/>
          </a:xfrm>
          <a:scene3d>
            <a:camera prst="orthographicFront"/>
            <a:lightRig rig="threePt" dir="t">
              <a:rot lat="0" lon="0" rev="7500000"/>
            </a:lightRig>
          </a:scene3d>
        </p:grpSpPr>
        <p:sp>
          <p:nvSpPr>
            <p:cNvPr id="7" name="Скругленный прямоугольник 6"/>
            <p:cNvSpPr/>
            <p:nvPr/>
          </p:nvSpPr>
          <p:spPr>
            <a:xfrm rot="10800000" flipV="1">
              <a:off x="1023452" y="764843"/>
              <a:ext cx="4953188" cy="387282"/>
            </a:xfrm>
            <a:prstGeom prst="roundRect">
              <a:avLst/>
            </a:prstGeom>
          </p:spPr>
          <p:style>
            <a:lnRef idx="0">
              <a:schemeClr val="accent3"/>
            </a:lnRef>
            <a:fillRef idx="3">
              <a:schemeClr val="accent3"/>
            </a:fillRef>
            <a:effectRef idx="3">
              <a:schemeClr val="accent3"/>
            </a:effectRef>
            <a:fontRef idx="minor">
              <a:schemeClr val="lt1"/>
            </a:fontRef>
          </p:style>
        </p:sp>
        <p:sp>
          <p:nvSpPr>
            <p:cNvPr id="8" name="Скругленный прямоугольник 4"/>
            <p:cNvSpPr/>
            <p:nvPr/>
          </p:nvSpPr>
          <p:spPr>
            <a:xfrm>
              <a:off x="1042358" y="783749"/>
              <a:ext cx="4915376" cy="34947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b="1" dirty="0">
                  <a:solidFill>
                    <a:srgbClr val="7030A0"/>
                  </a:solidFill>
                </a:rPr>
                <a:t>Адрес управления</a:t>
              </a:r>
              <a:r>
                <a:rPr lang="ru-RU" b="1" dirty="0">
                  <a:solidFill>
                    <a:prstClr val="white"/>
                  </a:solidFill>
                </a:rPr>
                <a:t>:</a:t>
              </a:r>
            </a:p>
          </p:txBody>
        </p:sp>
      </p:grpSp>
      <p:grpSp>
        <p:nvGrpSpPr>
          <p:cNvPr id="9" name="Группа 8"/>
          <p:cNvGrpSpPr/>
          <p:nvPr/>
        </p:nvGrpSpPr>
        <p:grpSpPr>
          <a:xfrm>
            <a:off x="1187624" y="2745311"/>
            <a:ext cx="6996187" cy="1077300"/>
            <a:chOff x="0" y="828968"/>
            <a:chExt cx="7215237" cy="1077300"/>
          </a:xfrm>
          <a:scene3d>
            <a:camera prst="orthographicFront">
              <a:rot lat="0" lon="0" rev="0"/>
            </a:camera>
            <a:lightRig rig="soft" dir="t">
              <a:rot lat="0" lon="0" rev="0"/>
            </a:lightRig>
          </a:scene3d>
        </p:grpSpPr>
        <p:sp>
          <p:nvSpPr>
            <p:cNvPr id="10" name="Прямоугольник 9"/>
            <p:cNvSpPr/>
            <p:nvPr/>
          </p:nvSpPr>
          <p:spPr>
            <a:xfrm>
              <a:off x="0" y="828968"/>
              <a:ext cx="7215237" cy="1077300"/>
            </a:xfrm>
            <a:prstGeom prst="rect">
              <a:avLst/>
            </a:prstGeom>
            <a:ln/>
          </p:spPr>
          <p:style>
            <a:lnRef idx="1">
              <a:schemeClr val="accent4"/>
            </a:lnRef>
            <a:fillRef idx="2">
              <a:schemeClr val="accent4"/>
            </a:fillRef>
            <a:effectRef idx="1">
              <a:schemeClr val="accent4"/>
            </a:effectRef>
            <a:fontRef idx="minor">
              <a:schemeClr val="dk1"/>
            </a:fontRef>
          </p:style>
        </p:sp>
        <p:sp>
          <p:nvSpPr>
            <p:cNvPr id="11" name="Прямоугольник 10"/>
            <p:cNvSpPr/>
            <p:nvPr/>
          </p:nvSpPr>
          <p:spPr>
            <a:xfrm>
              <a:off x="0" y="828968"/>
              <a:ext cx="7215237" cy="10773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a:solidFill>
                    <a:prstClr val="black">
                      <a:hueOff val="0"/>
                      <a:satOff val="0"/>
                      <a:lumOff val="0"/>
                      <a:alphaOff val="0"/>
                    </a:prstClr>
                  </a:solidFill>
                  <a:latin typeface="Times New Roman" pitchFamily="18" charset="0"/>
                  <a:cs typeface="Times New Roman" pitchFamily="18" charset="0"/>
                </a:rPr>
                <a:t>369140 </a:t>
              </a:r>
              <a:r>
                <a:rPr lang="ru-RU" sz="2000" dirty="0">
                  <a:solidFill>
                    <a:prstClr val="black">
                      <a:hueOff val="0"/>
                      <a:satOff val="0"/>
                      <a:lumOff val="0"/>
                      <a:alphaOff val="0"/>
                    </a:prstClr>
                  </a:solidFill>
                  <a:effectLst>
                    <a:outerShdw blurRad="38100" dist="38100" dir="2700000" algn="tl">
                      <a:srgbClr val="000000">
                        <a:alpha val="43137"/>
                      </a:srgbClr>
                    </a:outerShdw>
                  </a:effectLst>
                  <a:latin typeface="Times New Roman" pitchFamily="18" charset="0"/>
                  <a:cs typeface="Times New Roman" pitchFamily="18" charset="0"/>
                </a:rPr>
                <a:t>ст. Зеленчукская, ул. Первомайская, 129                                         Карачаево-Черкесская республика</a:t>
              </a:r>
            </a:p>
          </p:txBody>
        </p:sp>
      </p:grpSp>
      <p:grpSp>
        <p:nvGrpSpPr>
          <p:cNvPr id="12" name="Группа 11"/>
          <p:cNvGrpSpPr/>
          <p:nvPr/>
        </p:nvGrpSpPr>
        <p:grpSpPr>
          <a:xfrm>
            <a:off x="1173187" y="4228999"/>
            <a:ext cx="6999213" cy="856185"/>
            <a:chOff x="0" y="2161478"/>
            <a:chExt cx="7215237" cy="807975"/>
          </a:xfrm>
          <a:scene3d>
            <a:camera prst="orthographicFront">
              <a:rot lat="0" lon="0" rev="0"/>
            </a:camera>
            <a:lightRig rig="soft" dir="t">
              <a:rot lat="0" lon="0" rev="0"/>
            </a:lightRig>
          </a:scene3d>
        </p:grpSpPr>
        <p:sp>
          <p:nvSpPr>
            <p:cNvPr id="13" name="Прямоугольник 12"/>
            <p:cNvSpPr/>
            <p:nvPr/>
          </p:nvSpPr>
          <p:spPr>
            <a:xfrm>
              <a:off x="0" y="2161478"/>
              <a:ext cx="7215237" cy="807975"/>
            </a:xfrm>
            <a:prstGeom prst="rect">
              <a:avLst/>
            </a:prstGeom>
            <a:ln/>
          </p:spPr>
          <p:style>
            <a:lnRef idx="1">
              <a:schemeClr val="accent4"/>
            </a:lnRef>
            <a:fillRef idx="2">
              <a:schemeClr val="accent4"/>
            </a:fillRef>
            <a:effectRef idx="1">
              <a:schemeClr val="accent4"/>
            </a:effectRef>
            <a:fontRef idx="minor">
              <a:schemeClr val="dk1"/>
            </a:fontRef>
          </p:style>
        </p:sp>
        <p:sp>
          <p:nvSpPr>
            <p:cNvPr id="14" name="Прямоугольник 13"/>
            <p:cNvSpPr/>
            <p:nvPr/>
          </p:nvSpPr>
          <p:spPr>
            <a:xfrm>
              <a:off x="0" y="2161478"/>
              <a:ext cx="7215237" cy="807975"/>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a:solidFill>
                    <a:prstClr val="black">
                      <a:hueOff val="0"/>
                      <a:satOff val="0"/>
                      <a:lumOff val="0"/>
                      <a:alphaOff val="0"/>
                    </a:prstClr>
                  </a:solidFill>
                  <a:latin typeface="Times New Roman" pitchFamily="18" charset="0"/>
                  <a:cs typeface="Times New Roman" pitchFamily="18" charset="0"/>
                </a:rPr>
                <a:t>8(87878) 5-12-39;     </a:t>
              </a:r>
              <a:r>
                <a:rPr lang="en-US" sz="2000" dirty="0">
                  <a:solidFill>
                    <a:prstClr val="black">
                      <a:hueOff val="0"/>
                      <a:satOff val="0"/>
                      <a:lumOff val="0"/>
                      <a:alphaOff val="0"/>
                    </a:prstClr>
                  </a:solidFill>
                  <a:latin typeface="Times New Roman" pitchFamily="18" charset="0"/>
                  <a:cs typeface="Times New Roman" pitchFamily="18" charset="0"/>
                </a:rPr>
                <a:t>zelfin</a:t>
              </a:r>
              <a:r>
                <a:rPr lang="ru-RU" sz="2000" dirty="0">
                  <a:solidFill>
                    <a:prstClr val="black">
                      <a:hueOff val="0"/>
                      <a:satOff val="0"/>
                      <a:lumOff val="0"/>
                      <a:alphaOff val="0"/>
                    </a:prstClr>
                  </a:solidFill>
                  <a:latin typeface="Times New Roman" pitchFamily="18" charset="0"/>
                  <a:cs typeface="Times New Roman" pitchFamily="18" charset="0"/>
                </a:rPr>
                <a:t>@</a:t>
              </a:r>
              <a:r>
                <a:rPr lang="en-US" sz="2000" dirty="0">
                  <a:solidFill>
                    <a:prstClr val="black">
                      <a:hueOff val="0"/>
                      <a:satOff val="0"/>
                      <a:lumOff val="0"/>
                      <a:alphaOff val="0"/>
                    </a:prstClr>
                  </a:solidFill>
                  <a:latin typeface="Times New Roman" pitchFamily="18" charset="0"/>
                  <a:cs typeface="Times New Roman" pitchFamily="18" charset="0"/>
                </a:rPr>
                <a:t>mail</a:t>
              </a:r>
              <a:r>
                <a:rPr lang="ru-RU" sz="2000" dirty="0">
                  <a:solidFill>
                    <a:prstClr val="black">
                      <a:hueOff val="0"/>
                      <a:satOff val="0"/>
                      <a:lumOff val="0"/>
                      <a:alphaOff val="0"/>
                    </a:prstClr>
                  </a:solidFill>
                  <a:latin typeface="Times New Roman" pitchFamily="18" charset="0"/>
                  <a:cs typeface="Times New Roman" pitchFamily="18" charset="0"/>
                </a:rPr>
                <a:t>.</a:t>
              </a:r>
              <a:r>
                <a:rPr lang="en-US" sz="2000" dirty="0">
                  <a:solidFill>
                    <a:prstClr val="black">
                      <a:hueOff val="0"/>
                      <a:satOff val="0"/>
                      <a:lumOff val="0"/>
                      <a:alphaOff val="0"/>
                    </a:prstClr>
                  </a:solidFill>
                  <a:latin typeface="Times New Roman" pitchFamily="18" charset="0"/>
                  <a:cs typeface="Times New Roman" pitchFamily="18" charset="0"/>
                </a:rPr>
                <a:t>ru</a:t>
              </a:r>
              <a:endParaRPr lang="ru-RU" sz="2000" dirty="0">
                <a:solidFill>
                  <a:prstClr val="black">
                    <a:hueOff val="0"/>
                    <a:satOff val="0"/>
                    <a:lumOff val="0"/>
                    <a:alphaOff val="0"/>
                  </a:prstClr>
                </a:solidFill>
                <a:latin typeface="Times New Roman" pitchFamily="18" charset="0"/>
                <a:cs typeface="Times New Roman" pitchFamily="18" charset="0"/>
              </a:endParaRPr>
            </a:p>
          </p:txBody>
        </p:sp>
      </p:grpSp>
      <p:grpSp>
        <p:nvGrpSpPr>
          <p:cNvPr id="15" name="Группа 14"/>
          <p:cNvGrpSpPr/>
          <p:nvPr/>
        </p:nvGrpSpPr>
        <p:grpSpPr>
          <a:xfrm>
            <a:off x="2123728" y="3861048"/>
            <a:ext cx="4763738" cy="327834"/>
            <a:chOff x="1068908" y="1917306"/>
            <a:chExt cx="4763738" cy="327834"/>
          </a:xfrm>
          <a:scene3d>
            <a:camera prst="orthographicFront"/>
            <a:lightRig rig="threePt" dir="t">
              <a:rot lat="0" lon="0" rev="7500000"/>
            </a:lightRig>
          </a:scene3d>
        </p:grpSpPr>
        <p:sp>
          <p:nvSpPr>
            <p:cNvPr id="16" name="Скругленный прямоугольник 15"/>
            <p:cNvSpPr/>
            <p:nvPr/>
          </p:nvSpPr>
          <p:spPr>
            <a:xfrm>
              <a:off x="1068908" y="1917306"/>
              <a:ext cx="4763738" cy="327834"/>
            </a:xfrm>
            <a:prstGeom prst="roundRect">
              <a:avLst/>
            </a:prstGeom>
          </p:spPr>
          <p:style>
            <a:lnRef idx="0">
              <a:schemeClr val="accent5"/>
            </a:lnRef>
            <a:fillRef idx="3">
              <a:schemeClr val="accent5"/>
            </a:fillRef>
            <a:effectRef idx="3">
              <a:schemeClr val="accent5"/>
            </a:effectRef>
            <a:fontRef idx="minor">
              <a:schemeClr val="lt1"/>
            </a:fontRef>
          </p:style>
        </p:sp>
        <p:sp>
          <p:nvSpPr>
            <p:cNvPr id="17" name="Скругленный прямоугольник 4"/>
            <p:cNvSpPr/>
            <p:nvPr/>
          </p:nvSpPr>
          <p:spPr>
            <a:xfrm>
              <a:off x="1084912" y="1933310"/>
              <a:ext cx="4731730" cy="295826"/>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90903" tIns="0" rIns="190903" bIns="0" numCol="1" spcCol="1270" anchor="ctr" anchorCtr="0">
              <a:noAutofit/>
            </a:bodyPr>
            <a:lstStyle/>
            <a:p>
              <a:pPr algn="ctr" defTabSz="755650">
                <a:lnSpc>
                  <a:spcPct val="90000"/>
                </a:lnSpc>
                <a:spcBef>
                  <a:spcPct val="0"/>
                </a:spcBef>
                <a:spcAft>
                  <a:spcPct val="35000"/>
                </a:spcAft>
              </a:pPr>
              <a:r>
                <a:rPr lang="ru-RU" sz="1700" dirty="0">
                  <a:solidFill>
                    <a:prstClr val="white"/>
                  </a:solidFill>
                </a:rPr>
                <a:t>  </a:t>
              </a:r>
              <a:r>
                <a:rPr lang="ru-RU" sz="1600" dirty="0">
                  <a:solidFill>
                    <a:srgbClr val="7030A0"/>
                  </a:solidFill>
                  <a:latin typeface="Times New Roman" pitchFamily="18" charset="0"/>
                  <a:cs typeface="Times New Roman" pitchFamily="18" charset="0"/>
                </a:rPr>
                <a:t>Тел/факс            Электронная почта</a:t>
              </a:r>
              <a:r>
                <a:rPr lang="ru-RU" sz="1600" dirty="0">
                  <a:solidFill>
                    <a:srgbClr val="7030A0"/>
                  </a:solidFill>
                </a:rPr>
                <a:t>:</a:t>
              </a:r>
            </a:p>
          </p:txBody>
        </p:sp>
      </p:grpSp>
      <p:grpSp>
        <p:nvGrpSpPr>
          <p:cNvPr id="18" name="Группа 17"/>
          <p:cNvGrpSpPr/>
          <p:nvPr/>
        </p:nvGrpSpPr>
        <p:grpSpPr>
          <a:xfrm>
            <a:off x="1389211" y="1098329"/>
            <a:ext cx="6423149" cy="1008112"/>
            <a:chOff x="1055524" y="3093763"/>
            <a:chExt cx="4822607" cy="341878"/>
          </a:xfrm>
          <a:scene3d>
            <a:camera prst="orthographicFront"/>
            <a:lightRig rig="threePt" dir="t">
              <a:rot lat="0" lon="0" rev="7500000"/>
            </a:lightRig>
          </a:scene3d>
        </p:grpSpPr>
        <p:sp>
          <p:nvSpPr>
            <p:cNvPr id="19" name="Скругленный прямоугольник 18"/>
            <p:cNvSpPr/>
            <p:nvPr/>
          </p:nvSpPr>
          <p:spPr>
            <a:xfrm>
              <a:off x="1101009" y="3093763"/>
              <a:ext cx="4777122" cy="341878"/>
            </a:xfrm>
            <a:prstGeom prst="roundRect">
              <a:avLst/>
            </a:prstGeom>
          </p:spPr>
          <p:style>
            <a:lnRef idx="0">
              <a:schemeClr val="accent5"/>
            </a:lnRef>
            <a:fillRef idx="3">
              <a:schemeClr val="accent5"/>
            </a:fillRef>
            <a:effectRef idx="3">
              <a:schemeClr val="accent5"/>
            </a:effectRef>
            <a:fontRef idx="minor">
              <a:schemeClr val="lt1"/>
            </a:fontRef>
          </p:style>
        </p:sp>
        <p:sp>
          <p:nvSpPr>
            <p:cNvPr id="20" name="Скругленный прямоугольник 4"/>
            <p:cNvSpPr/>
            <p:nvPr/>
          </p:nvSpPr>
          <p:spPr>
            <a:xfrm>
              <a:off x="1055524" y="3127141"/>
              <a:ext cx="4760433" cy="308500"/>
            </a:xfrm>
            <a:prstGeom prst="rect">
              <a:avLst/>
            </a:prstGeom>
            <a:solidFill>
              <a:schemeClr val="accent4">
                <a:lumMod val="60000"/>
                <a:lumOff val="4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2800" b="1" dirty="0">
                  <a:solidFill>
                    <a:srgbClr val="7030A0"/>
                  </a:solidFill>
                  <a:latin typeface="Times New Roman" pitchFamily="18" charset="0"/>
                  <a:cs typeface="Times New Roman" pitchFamily="18" charset="0"/>
                </a:rPr>
                <a:t>ФИНАНСОВОЕ УПРАВЛЕНИЕ</a:t>
              </a:r>
            </a:p>
            <a:p>
              <a:pPr algn="ctr" defTabSz="711200">
                <a:lnSpc>
                  <a:spcPct val="90000"/>
                </a:lnSpc>
                <a:spcBef>
                  <a:spcPct val="0"/>
                </a:spcBef>
                <a:spcAft>
                  <a:spcPct val="35000"/>
                </a:spcAft>
              </a:pPr>
              <a:r>
                <a:rPr lang="ru-RU"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Администрации Зеленчукского муниципального района</a:t>
              </a:r>
            </a:p>
          </p:txBody>
        </p:sp>
      </p:grpSp>
      <p:grpSp>
        <p:nvGrpSpPr>
          <p:cNvPr id="21" name="Группа 20"/>
          <p:cNvGrpSpPr/>
          <p:nvPr/>
        </p:nvGrpSpPr>
        <p:grpSpPr>
          <a:xfrm>
            <a:off x="971600" y="5501345"/>
            <a:ext cx="7344816" cy="951991"/>
            <a:chOff x="0" y="3371850"/>
            <a:chExt cx="7215237" cy="951991"/>
          </a:xfrm>
          <a:scene3d>
            <a:camera prst="orthographicFront">
              <a:rot lat="0" lon="0" rev="0"/>
            </a:camera>
            <a:lightRig rig="soft" dir="t">
              <a:rot lat="0" lon="0" rev="0"/>
            </a:lightRig>
          </a:scene3d>
        </p:grpSpPr>
        <p:sp>
          <p:nvSpPr>
            <p:cNvPr id="22" name="Прямоугольник 21"/>
            <p:cNvSpPr/>
            <p:nvPr/>
          </p:nvSpPr>
          <p:spPr>
            <a:xfrm>
              <a:off x="0" y="3371850"/>
              <a:ext cx="7215237" cy="951991"/>
            </a:xfrm>
            <a:prstGeom prst="rect">
              <a:avLst/>
            </a:prstGeom>
            <a:ln/>
          </p:spPr>
          <p:style>
            <a:lnRef idx="1">
              <a:schemeClr val="accent4"/>
            </a:lnRef>
            <a:fillRef idx="2">
              <a:schemeClr val="accent4"/>
            </a:fillRef>
            <a:effectRef idx="1">
              <a:schemeClr val="accent4"/>
            </a:effectRef>
            <a:fontRef idx="minor">
              <a:schemeClr val="dk1"/>
            </a:fontRef>
          </p:style>
        </p:sp>
        <p:sp>
          <p:nvSpPr>
            <p:cNvPr id="23" name="Прямоугольник 22"/>
            <p:cNvSpPr/>
            <p:nvPr/>
          </p:nvSpPr>
          <p:spPr>
            <a:xfrm>
              <a:off x="0" y="3371850"/>
              <a:ext cx="7215237" cy="95199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spcBef>
                  <a:spcPct val="0"/>
                </a:spcBef>
                <a:spcAft>
                  <a:spcPct val="15000"/>
                </a:spcAft>
                <a:buFontTx/>
                <a:buChar char="••"/>
              </a:pPr>
              <a:r>
                <a:rPr lang="ru-RU" sz="1900" dirty="0">
                  <a:solidFill>
                    <a:prstClr val="black">
                      <a:hueOff val="0"/>
                      <a:satOff val="0"/>
                      <a:lumOff val="0"/>
                      <a:alphaOff val="0"/>
                    </a:prstClr>
                  </a:solidFill>
                </a:rPr>
                <a:t> </a:t>
              </a:r>
              <a:r>
                <a:rPr lang="ru-RU" sz="1900" dirty="0">
                  <a:solidFill>
                    <a:prstClr val="black">
                      <a:hueOff val="0"/>
                      <a:satOff val="0"/>
                      <a:lumOff val="0"/>
                      <a:alphaOff val="0"/>
                    </a:prstClr>
                  </a:solidFill>
                  <a:latin typeface="Times New Roman" pitchFamily="18" charset="0"/>
                  <a:cs typeface="Times New Roman" pitchFamily="18" charset="0"/>
                </a:rPr>
                <a:t>понедельник-пятница: </a:t>
              </a:r>
              <a:r>
                <a:rPr lang="ru-RU" sz="1600" dirty="0">
                  <a:solidFill>
                    <a:prstClr val="black">
                      <a:hueOff val="0"/>
                      <a:satOff val="0"/>
                      <a:lumOff val="0"/>
                      <a:alphaOff val="0"/>
                    </a:prstClr>
                  </a:solidFill>
                  <a:effectLst>
                    <a:outerShdw blurRad="38100" dist="38100" dir="2700000" algn="tl">
                      <a:srgbClr val="000000">
                        <a:alpha val="43137"/>
                      </a:srgbClr>
                    </a:outerShdw>
                  </a:effectLst>
                  <a:latin typeface="Times New Roman" pitchFamily="18" charset="0"/>
                  <a:cs typeface="Times New Roman" pitchFamily="18" charset="0"/>
                </a:rPr>
                <a:t>с 8.00 до 16.30,  перерыв с 12.00 до 13.00</a:t>
              </a:r>
            </a:p>
          </p:txBody>
        </p:sp>
      </p:grpSp>
      <p:sp>
        <p:nvSpPr>
          <p:cNvPr id="26" name="Скругленный прямоугольник 4"/>
          <p:cNvSpPr/>
          <p:nvPr/>
        </p:nvSpPr>
        <p:spPr>
          <a:xfrm>
            <a:off x="2210689" y="5132168"/>
            <a:ext cx="4760433" cy="30850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7" name="Группа 26"/>
          <p:cNvGrpSpPr/>
          <p:nvPr/>
        </p:nvGrpSpPr>
        <p:grpSpPr>
          <a:xfrm>
            <a:off x="2150923" y="5136515"/>
            <a:ext cx="4777122" cy="341878"/>
            <a:chOff x="1055524" y="3110452"/>
            <a:chExt cx="4777122" cy="341878"/>
          </a:xfrm>
          <a:scene3d>
            <a:camera prst="orthographicFront"/>
            <a:lightRig rig="threePt" dir="t">
              <a:rot lat="0" lon="0" rev="7500000"/>
            </a:lightRig>
          </a:scene3d>
        </p:grpSpPr>
        <p:sp>
          <p:nvSpPr>
            <p:cNvPr id="28" name="Скругленный прямоугольник 27"/>
            <p:cNvSpPr/>
            <p:nvPr/>
          </p:nvSpPr>
          <p:spPr>
            <a:xfrm>
              <a:off x="1055524" y="3110452"/>
              <a:ext cx="4777122" cy="341878"/>
            </a:xfrm>
            <a:prstGeom prst="roundRect">
              <a:avLst/>
            </a:prstGeom>
          </p:spPr>
          <p:style>
            <a:lnRef idx="0">
              <a:schemeClr val="accent3"/>
            </a:lnRef>
            <a:fillRef idx="3">
              <a:schemeClr val="accent3"/>
            </a:fillRef>
            <a:effectRef idx="3">
              <a:schemeClr val="accent3"/>
            </a:effectRef>
            <a:fontRef idx="minor">
              <a:schemeClr val="lt1"/>
            </a:fontRef>
          </p:style>
        </p:sp>
        <p:sp>
          <p:nvSpPr>
            <p:cNvPr id="29" name="Скругленный прямоугольник 4"/>
            <p:cNvSpPr/>
            <p:nvPr/>
          </p:nvSpPr>
          <p:spPr>
            <a:xfrm>
              <a:off x="1055524" y="3127141"/>
              <a:ext cx="4760433" cy="3085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1600" dirty="0">
                  <a:solidFill>
                    <a:srgbClr val="7030A0"/>
                  </a:solidFill>
                  <a:latin typeface="Times New Roman" pitchFamily="18" charset="0"/>
                  <a:cs typeface="Times New Roman" pitchFamily="18" charset="0"/>
                </a:rPr>
                <a:t>Часы работы:</a:t>
              </a:r>
            </a:p>
          </p:txBody>
        </p:sp>
      </p:grpSp>
    </p:spTree>
    <p:extLst>
      <p:ext uri="{BB962C8B-B14F-4D97-AF65-F5344CB8AC3E}">
        <p14:creationId xmlns:p14="http://schemas.microsoft.com/office/powerpoint/2010/main" val="332989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07" y="764704"/>
            <a:ext cx="8723675" cy="5262979"/>
          </a:xfrm>
          <a:prstGeom prst="rect">
            <a:avLst/>
          </a:prstGeom>
          <a:solidFill>
            <a:srgbClr val="E1EBCD"/>
          </a:soli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Дефицит бюджета  -</a:t>
            </a:r>
            <a:r>
              <a:rPr lang="ru-RU" sz="1200" dirty="0">
                <a:solidFill>
                  <a:srgbClr val="002060"/>
                </a:solidFill>
                <a:latin typeface="Times New Roman" pitchFamily="18" charset="0"/>
                <a:cs typeface="Times New Roman" pitchFamily="18" charset="0"/>
              </a:rPr>
              <a:t> превышение расходов бюджета над его доходами. </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Дотации -</a:t>
            </a:r>
            <a:r>
              <a:rPr lang="ru-RU" sz="1200" dirty="0">
                <a:solidFill>
                  <a:srgbClr val="002060"/>
                </a:solidFill>
                <a:latin typeface="Times New Roman" pitchFamily="18" charset="0"/>
                <a:cs typeface="Times New Roman" pitchFamily="18" charset="0"/>
              </a:rPr>
              <a:t> средства, предоставляемые на безвозмездной и безвозвратной основе без установления направлений, целей и условий их использования, т.е. безвозмездная помощь одного бюджета другому, которая может быть использована органами власти соответствующего уровня на любые цели. Размер дотаций рассчитывается по  установленной методике. </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Казенное учреждение - </a:t>
            </a:r>
            <a:r>
              <a:rPr lang="ru-RU" sz="1200" i="1" dirty="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200" dirty="0">
                <a:solidFill>
                  <a:srgbClr val="002060"/>
                </a:solidFill>
                <a:latin typeface="Times New Roman" pitchFamily="18" charset="0"/>
                <a:cs typeface="Times New Roman"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Консолидированным может быть бюджет на местном уровне (свод бюджета муниципального образования и бюджетов входящих в него поселений), региональном (свод бюджета субъекта Российской Федерации и бюджетов входящих в него муниципальных образований), федеральном (свод всех бюджетов бюджетной системы Российской Федерации).</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Лимиты бюджетных обязательств -</a:t>
            </a:r>
            <a:r>
              <a:rPr lang="ru-RU" sz="1200" dirty="0">
                <a:solidFill>
                  <a:srgbClr val="002060"/>
                </a:solidFill>
                <a:latin typeface="Times New Roman" pitchFamily="18" charset="0"/>
                <a:cs typeface="Times New Roman" pitchFamily="18" charset="0"/>
              </a:rPr>
              <a:t> 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отношения -</a:t>
            </a:r>
            <a:r>
              <a:rPr lang="ru-RU" sz="1200" dirty="0">
                <a:solidFill>
                  <a:srgbClr val="002060"/>
                </a:solidFill>
                <a:latin typeface="Times New Roman" pitchFamily="18" charset="0"/>
                <a:cs typeface="Times New Roman" pitchFamily="18" charset="0"/>
              </a:rPr>
              <a:t> взаимоотношения между публично-правовыми образованиями по вопросам осуществления бюджетного процесса.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 </a:t>
            </a:r>
            <a:r>
              <a:rPr lang="ru-RU" sz="1200" dirty="0">
                <a:solidFill>
                  <a:srgbClr val="002060"/>
                </a:solidFill>
                <a:latin typeface="Times New Roman" pitchFamily="18" charset="0"/>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Межбюджетные трансферты предоставляются в форме:   дотаций на выравнивание бюджетной обеспеченности;   субсидий;   субвенций;  иных межбюджетных трансфертов.</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Отчетный финансовый год  -</a:t>
            </a:r>
            <a:r>
              <a:rPr lang="ru-RU" sz="1200" dirty="0">
                <a:solidFill>
                  <a:srgbClr val="002060"/>
                </a:solidFill>
                <a:latin typeface="Times New Roman" pitchFamily="18" charset="0"/>
                <a:cs typeface="Times New Roman" pitchFamily="18" charset="0"/>
              </a:rPr>
              <a:t> год, предшествующий текущему финансовому году.</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Очередной финансовый год - </a:t>
            </a:r>
            <a:r>
              <a:rPr lang="ru-RU" sz="1200" dirty="0">
                <a:solidFill>
                  <a:srgbClr val="002060"/>
                </a:solidFill>
                <a:latin typeface="Times New Roman" pitchFamily="18" charset="0"/>
                <a:cs typeface="Times New Roman" pitchFamily="18" charset="0"/>
              </a:rPr>
              <a:t> год, следующий за текущим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Плановый период  -</a:t>
            </a:r>
            <a:r>
              <a:rPr lang="ru-RU" sz="1200" dirty="0">
                <a:solidFill>
                  <a:srgbClr val="002060"/>
                </a:solidFill>
                <a:latin typeface="Times New Roman" pitchFamily="18" charset="0"/>
                <a:cs typeface="Times New Roman" pitchFamily="18" charset="0"/>
              </a:rPr>
              <a:t> два финансовых года, следующие за очередным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Получатель бюджетных средств (ПБС)  - </a:t>
            </a:r>
            <a:r>
              <a:rPr lang="ru-RU" sz="1200" dirty="0">
                <a:solidFill>
                  <a:srgbClr val="002060"/>
                </a:solidFill>
                <a:latin typeface="Times New Roman" pitchFamily="18" charset="0"/>
                <a:cs typeface="Times New Roman" pitchFamily="18" charset="0"/>
              </a:rPr>
              <a:t>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Профицит бюджета -</a:t>
            </a:r>
            <a:r>
              <a:rPr lang="ru-RU" sz="1200" dirty="0">
                <a:solidFill>
                  <a:srgbClr val="002060"/>
                </a:solidFill>
                <a:latin typeface="Times New Roman" pitchFamily="18" charset="0"/>
                <a:cs typeface="Times New Roman" pitchFamily="18" charset="0"/>
              </a:rPr>
              <a:t> превышение доходов бюджета над его расходами.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0"/>
            <a:ext cx="2088232" cy="75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1331641" y="147335"/>
            <a:ext cx="3096344" cy="576064"/>
          </a:xfrm>
          <a:prstGeom prst="rect">
            <a:avLst/>
          </a:prstGeom>
          <a:solidFill>
            <a:schemeClr val="bg1"/>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3200" b="1">
                <a:solidFill>
                  <a:srgbClr val="C00000"/>
                </a:solidFill>
                <a:effectLst/>
                <a:latin typeface="Times New Roman" pitchFamily="18" charset="0"/>
                <a:cs typeface="Times New Roman" pitchFamily="18" charset="0"/>
              </a:rPr>
              <a:t>Глоссарий</a:t>
            </a:r>
            <a:endParaRPr lang="ru-RU" sz="3200" dirty="0">
              <a:solidFill>
                <a:srgbClr val="C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93422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Группа 73"/>
          <p:cNvGrpSpPr/>
          <p:nvPr/>
        </p:nvGrpSpPr>
        <p:grpSpPr>
          <a:xfrm rot="16200000">
            <a:off x="7610101" y="2434654"/>
            <a:ext cx="836563" cy="144017"/>
            <a:chOff x="2843808" y="2206800"/>
            <a:chExt cx="504200" cy="73759"/>
          </a:xfrm>
          <a:solidFill>
            <a:schemeClr val="accent1"/>
          </a:solidFill>
        </p:grpSpPr>
        <p:sp>
          <p:nvSpPr>
            <p:cNvPr id="75" name="Овал 74"/>
            <p:cNvSpPr/>
            <p:nvPr/>
          </p:nvSpPr>
          <p:spPr>
            <a:xfrm>
              <a:off x="2843808"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76" name="Овал 75"/>
            <p:cNvSpPr/>
            <p:nvPr/>
          </p:nvSpPr>
          <p:spPr>
            <a:xfrm>
              <a:off x="2987824" y="2208551"/>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77" name="Овал 76"/>
            <p:cNvSpPr/>
            <p:nvPr/>
          </p:nvSpPr>
          <p:spPr>
            <a:xfrm>
              <a:off x="3131840"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78" name="Овал 77"/>
            <p:cNvSpPr/>
            <p:nvPr/>
          </p:nvSpPr>
          <p:spPr>
            <a:xfrm>
              <a:off x="3276000"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grpSp>
      <p:sp>
        <p:nvSpPr>
          <p:cNvPr id="70" name="Овал 69"/>
          <p:cNvSpPr/>
          <p:nvPr/>
        </p:nvSpPr>
        <p:spPr>
          <a:xfrm>
            <a:off x="2401341" y="3356924"/>
            <a:ext cx="1346154" cy="1263257"/>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grpSp>
        <p:nvGrpSpPr>
          <p:cNvPr id="39" name="Группа 38"/>
          <p:cNvGrpSpPr/>
          <p:nvPr/>
        </p:nvGrpSpPr>
        <p:grpSpPr>
          <a:xfrm rot="16200000">
            <a:off x="2584128" y="5143425"/>
            <a:ext cx="836563" cy="144017"/>
            <a:chOff x="2843808" y="2206800"/>
            <a:chExt cx="504200" cy="73759"/>
          </a:xfrm>
          <a:solidFill>
            <a:schemeClr val="accent1"/>
          </a:solidFill>
        </p:grpSpPr>
        <p:sp>
          <p:nvSpPr>
            <p:cNvPr id="40" name="Овал 39"/>
            <p:cNvSpPr/>
            <p:nvPr/>
          </p:nvSpPr>
          <p:spPr>
            <a:xfrm>
              <a:off x="2843808"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41" name="Овал 40"/>
            <p:cNvSpPr/>
            <p:nvPr/>
          </p:nvSpPr>
          <p:spPr>
            <a:xfrm>
              <a:off x="2987824" y="2208551"/>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42" name="Овал 41"/>
            <p:cNvSpPr/>
            <p:nvPr/>
          </p:nvSpPr>
          <p:spPr>
            <a:xfrm>
              <a:off x="3131840"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55" name="Овал 54"/>
            <p:cNvSpPr/>
            <p:nvPr/>
          </p:nvSpPr>
          <p:spPr>
            <a:xfrm>
              <a:off x="3276000"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grpSp>
      <p:grpSp>
        <p:nvGrpSpPr>
          <p:cNvPr id="56" name="Группа 55"/>
          <p:cNvGrpSpPr/>
          <p:nvPr/>
        </p:nvGrpSpPr>
        <p:grpSpPr>
          <a:xfrm rot="16200000">
            <a:off x="4297734" y="2434654"/>
            <a:ext cx="836563" cy="144017"/>
            <a:chOff x="2843808" y="2206800"/>
            <a:chExt cx="504200" cy="73759"/>
          </a:xfrm>
          <a:solidFill>
            <a:schemeClr val="accent1"/>
          </a:solidFill>
        </p:grpSpPr>
        <p:sp>
          <p:nvSpPr>
            <p:cNvPr id="57" name="Овал 56"/>
            <p:cNvSpPr/>
            <p:nvPr/>
          </p:nvSpPr>
          <p:spPr>
            <a:xfrm>
              <a:off x="2843808"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
          <p:nvSpPr>
            <p:cNvPr id="59" name="Овал 58"/>
            <p:cNvSpPr/>
            <p:nvPr/>
          </p:nvSpPr>
          <p:spPr>
            <a:xfrm>
              <a:off x="2987824" y="2208551"/>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
          <p:nvSpPr>
            <p:cNvPr id="62" name="Овал 61"/>
            <p:cNvSpPr/>
            <p:nvPr/>
          </p:nvSpPr>
          <p:spPr>
            <a:xfrm>
              <a:off x="3131840"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
          <p:nvSpPr>
            <p:cNvPr id="64" name="Овал 63"/>
            <p:cNvSpPr/>
            <p:nvPr/>
          </p:nvSpPr>
          <p:spPr>
            <a:xfrm>
              <a:off x="3276000"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grpSp>
      <p:grpSp>
        <p:nvGrpSpPr>
          <p:cNvPr id="43" name="Группа 42"/>
          <p:cNvGrpSpPr/>
          <p:nvPr/>
        </p:nvGrpSpPr>
        <p:grpSpPr>
          <a:xfrm rot="16200000">
            <a:off x="6054803" y="5249460"/>
            <a:ext cx="836563" cy="144017"/>
            <a:chOff x="2843808" y="2206800"/>
            <a:chExt cx="504200" cy="73759"/>
          </a:xfrm>
          <a:solidFill>
            <a:schemeClr val="accent1"/>
          </a:solidFill>
        </p:grpSpPr>
        <p:sp>
          <p:nvSpPr>
            <p:cNvPr id="44" name="Овал 43"/>
            <p:cNvSpPr/>
            <p:nvPr/>
          </p:nvSpPr>
          <p:spPr>
            <a:xfrm>
              <a:off x="2843808"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45" name="Овал 44"/>
            <p:cNvSpPr/>
            <p:nvPr/>
          </p:nvSpPr>
          <p:spPr>
            <a:xfrm>
              <a:off x="2987824" y="2208551"/>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46" name="Овал 45"/>
            <p:cNvSpPr/>
            <p:nvPr/>
          </p:nvSpPr>
          <p:spPr>
            <a:xfrm>
              <a:off x="3131840"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53" name="Овал 52"/>
            <p:cNvSpPr/>
            <p:nvPr/>
          </p:nvSpPr>
          <p:spPr>
            <a:xfrm>
              <a:off x="3276000"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grpSp>
      <p:sp>
        <p:nvSpPr>
          <p:cNvPr id="3" name="Овал 2"/>
          <p:cNvSpPr/>
          <p:nvPr/>
        </p:nvSpPr>
        <p:spPr>
          <a:xfrm>
            <a:off x="683568" y="3389879"/>
            <a:ext cx="1346154" cy="1263257"/>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6" name="Арка 5"/>
          <p:cNvSpPr/>
          <p:nvPr/>
        </p:nvSpPr>
        <p:spPr>
          <a:xfrm>
            <a:off x="353293" y="2949701"/>
            <a:ext cx="2058467" cy="2135483"/>
          </a:xfrm>
          <a:prstGeom prst="blockArc">
            <a:avLst>
              <a:gd name="adj1" fmla="val 10205864"/>
              <a:gd name="adj2" fmla="val 22782"/>
              <a:gd name="adj3" fmla="val 13661"/>
            </a:avLst>
          </a:prstGeom>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Арка 7"/>
          <p:cNvSpPr/>
          <p:nvPr/>
        </p:nvSpPr>
        <p:spPr>
          <a:xfrm rot="10800000">
            <a:off x="2123729" y="3023906"/>
            <a:ext cx="1901380" cy="1989269"/>
          </a:xfrm>
          <a:prstGeom prst="blockArc">
            <a:avLst>
              <a:gd name="adj1" fmla="val 10753516"/>
              <a:gd name="adj2" fmla="val 22782"/>
              <a:gd name="adj3" fmla="val 1366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9" name="Овал 8"/>
          <p:cNvSpPr/>
          <p:nvPr/>
        </p:nvSpPr>
        <p:spPr>
          <a:xfrm>
            <a:off x="4056248" y="3304560"/>
            <a:ext cx="1307840" cy="1323675"/>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10" name="Арка 9"/>
          <p:cNvSpPr/>
          <p:nvPr/>
        </p:nvSpPr>
        <p:spPr>
          <a:xfrm>
            <a:off x="7063109" y="2960629"/>
            <a:ext cx="1901379" cy="1998267"/>
          </a:xfrm>
          <a:prstGeom prst="blockArc">
            <a:avLst>
              <a:gd name="adj1" fmla="val 10753516"/>
              <a:gd name="adj2" fmla="val 22782"/>
              <a:gd name="adj3" fmla="val 13661"/>
            </a:avLst>
          </a:prstGeom>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11" name="Овал 10"/>
          <p:cNvSpPr/>
          <p:nvPr/>
        </p:nvSpPr>
        <p:spPr>
          <a:xfrm rot="10800000">
            <a:off x="5740181" y="3266732"/>
            <a:ext cx="1291176" cy="1399330"/>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12" name="Арка 11"/>
          <p:cNvSpPr/>
          <p:nvPr/>
        </p:nvSpPr>
        <p:spPr>
          <a:xfrm rot="10800000">
            <a:off x="5436097" y="2924945"/>
            <a:ext cx="1880468" cy="2086549"/>
          </a:xfrm>
          <a:prstGeom prst="blockArc">
            <a:avLst>
              <a:gd name="adj1" fmla="val 10711490"/>
              <a:gd name="adj2" fmla="val 22782"/>
              <a:gd name="adj3" fmla="val 1366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grpSp>
        <p:nvGrpSpPr>
          <p:cNvPr id="15" name="Группа 14"/>
          <p:cNvGrpSpPr/>
          <p:nvPr/>
        </p:nvGrpSpPr>
        <p:grpSpPr>
          <a:xfrm rot="16200000">
            <a:off x="1104960" y="2554248"/>
            <a:ext cx="597374" cy="144017"/>
            <a:chOff x="2843808" y="2206800"/>
            <a:chExt cx="360040" cy="73759"/>
          </a:xfrm>
          <a:solidFill>
            <a:schemeClr val="accent1"/>
          </a:solidFill>
        </p:grpSpPr>
        <p:sp>
          <p:nvSpPr>
            <p:cNvPr id="19" name="Овал 18"/>
            <p:cNvSpPr/>
            <p:nvPr/>
          </p:nvSpPr>
          <p:spPr>
            <a:xfrm>
              <a:off x="2843808" y="2206800"/>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solidFill>
                  <a:schemeClr val="tx1"/>
                </a:solidFill>
              </a:endParaRPr>
            </a:p>
          </p:txBody>
        </p:sp>
        <p:sp>
          <p:nvSpPr>
            <p:cNvPr id="20" name="Овал 19"/>
            <p:cNvSpPr/>
            <p:nvPr/>
          </p:nvSpPr>
          <p:spPr>
            <a:xfrm>
              <a:off x="2987824" y="2208551"/>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solidFill>
                  <a:schemeClr val="tx1"/>
                </a:solidFill>
              </a:endParaRPr>
            </a:p>
          </p:txBody>
        </p:sp>
        <p:sp>
          <p:nvSpPr>
            <p:cNvPr id="21" name="Овал 20"/>
            <p:cNvSpPr/>
            <p:nvPr/>
          </p:nvSpPr>
          <p:spPr>
            <a:xfrm>
              <a:off x="3131840" y="2206800"/>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solidFill>
                  <a:schemeClr val="tx1"/>
                </a:solidFill>
              </a:endParaRPr>
            </a:p>
          </p:txBody>
        </p:sp>
      </p:grpSp>
      <p:sp>
        <p:nvSpPr>
          <p:cNvPr id="47" name="Скругленный прямоугольник 46"/>
          <p:cNvSpPr/>
          <p:nvPr/>
        </p:nvSpPr>
        <p:spPr>
          <a:xfrm>
            <a:off x="430985" y="1340768"/>
            <a:ext cx="2124791" cy="936104"/>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Подготовка финансовым управлением проекта бюджета Зеленчукского </a:t>
            </a:r>
          </a:p>
          <a:p>
            <a:pPr algn="ctr"/>
            <a:r>
              <a:rPr lang="ru-RU" sz="1200" dirty="0">
                <a:solidFill>
                  <a:schemeClr val="tx1"/>
                </a:solidFill>
                <a:latin typeface="Times New Roman" pitchFamily="18" charset="0"/>
                <a:cs typeface="Times New Roman" pitchFamily="18" charset="0"/>
              </a:rPr>
              <a:t>муниципального района </a:t>
            </a:r>
          </a:p>
        </p:txBody>
      </p:sp>
      <p:sp>
        <p:nvSpPr>
          <p:cNvPr id="48" name="Скругленный прямоугольник 47"/>
          <p:cNvSpPr/>
          <p:nvPr/>
        </p:nvSpPr>
        <p:spPr>
          <a:xfrm>
            <a:off x="3203848" y="1216380"/>
            <a:ext cx="3024336" cy="1060492"/>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Рассмотрение Советом  Зеленчукского муниципального района проекта  бюджета  в первом чтении и </a:t>
            </a:r>
          </a:p>
          <a:p>
            <a:pPr algn="ctr"/>
            <a:r>
              <a:rPr lang="ru-RU" sz="1200" dirty="0">
                <a:solidFill>
                  <a:schemeClr val="tx1"/>
                </a:solidFill>
                <a:latin typeface="Times New Roman" pitchFamily="18" charset="0"/>
                <a:cs typeface="Times New Roman" pitchFamily="18" charset="0"/>
              </a:rPr>
              <a:t>направление его на публичные слушания</a:t>
            </a:r>
          </a:p>
        </p:txBody>
      </p:sp>
      <p:sp>
        <p:nvSpPr>
          <p:cNvPr id="51" name="Скругленный прямоугольник 50"/>
          <p:cNvSpPr/>
          <p:nvPr/>
        </p:nvSpPr>
        <p:spPr>
          <a:xfrm>
            <a:off x="1861521" y="5633716"/>
            <a:ext cx="2278357" cy="1101158"/>
          </a:xfrm>
          <a:prstGeom prst="roundRect">
            <a:avLst/>
          </a:prstGeom>
          <a:solidFill>
            <a:schemeClr val="accent1">
              <a:lumMod val="60000"/>
              <a:lumOff val="40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a:solidFill>
                  <a:schemeClr val="tx1"/>
                </a:solidFill>
                <a:latin typeface="Times New Roman" pitchFamily="18" charset="0"/>
                <a:cs typeface="Times New Roman" pitchFamily="18" charset="0"/>
              </a:rPr>
              <a:t>Рассмотрение проекта Администрацией  муниципального района и направление  в  Совет муниципального района и контрольный орган</a:t>
            </a:r>
          </a:p>
        </p:txBody>
      </p:sp>
      <p:sp>
        <p:nvSpPr>
          <p:cNvPr id="52" name="Скругленный прямоугольник 51"/>
          <p:cNvSpPr/>
          <p:nvPr/>
        </p:nvSpPr>
        <p:spPr>
          <a:xfrm>
            <a:off x="5471545" y="5733256"/>
            <a:ext cx="2196799" cy="897527"/>
          </a:xfrm>
          <a:prstGeom prst="roundRect">
            <a:avLst/>
          </a:prstGeom>
          <a:solidFill>
            <a:schemeClr val="accent1">
              <a:lumMod val="60000"/>
              <a:lumOff val="40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a:solidFill>
                  <a:schemeClr val="tx1"/>
                </a:solidFill>
                <a:latin typeface="Times New Roman" pitchFamily="18" charset="0"/>
                <a:cs typeface="Times New Roman" pitchFamily="18" charset="0"/>
              </a:rPr>
              <a:t>Прохождение публичных слушаний проекта бюджета Зеленчукского муниципального района   </a:t>
            </a:r>
          </a:p>
        </p:txBody>
      </p:sp>
      <p:sp>
        <p:nvSpPr>
          <p:cNvPr id="58" name="TextBox 57"/>
          <p:cNvSpPr txBox="1"/>
          <p:nvPr/>
        </p:nvSpPr>
        <p:spPr>
          <a:xfrm>
            <a:off x="6007299" y="3829344"/>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dirty="0">
                <a:solidFill>
                  <a:schemeClr val="tx2">
                    <a:lumMod val="50000"/>
                  </a:schemeClr>
                </a:solidFill>
                <a:effectLst>
                  <a:outerShdw blurRad="38100" dist="38100" dir="2700000" algn="tl">
                    <a:srgbClr val="000000">
                      <a:alpha val="43137"/>
                    </a:srgbClr>
                  </a:outerShdw>
                </a:effectLst>
                <a:latin typeface="+mj-lt"/>
                <a:cs typeface="Tahoma" pitchFamily="34" charset="0"/>
              </a:rPr>
              <a:t>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4</a:t>
            </a:r>
            <a:endParaRPr lang="ru-RU" b="1" dirty="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49" name="TextBox 48"/>
          <p:cNvSpPr txBox="1"/>
          <p:nvPr/>
        </p:nvSpPr>
        <p:spPr>
          <a:xfrm>
            <a:off x="4409555" y="3781731"/>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dirty="0">
                <a:solidFill>
                  <a:schemeClr val="tx2">
                    <a:lumMod val="50000"/>
                  </a:schemeClr>
                </a:solidFill>
                <a:effectLst>
                  <a:outerShdw blurRad="38100" dist="38100" dir="2700000" algn="tl">
                    <a:srgbClr val="000000">
                      <a:alpha val="43137"/>
                    </a:srgbClr>
                  </a:outerShdw>
                </a:effectLst>
                <a:latin typeface="+mj-lt"/>
                <a:cs typeface="Tahoma" pitchFamily="34" charset="0"/>
              </a:rPr>
              <a:t>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3</a:t>
            </a:r>
            <a:endParaRPr lang="ru-RU" b="1" dirty="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50" name="TextBox 49"/>
          <p:cNvSpPr txBox="1"/>
          <p:nvPr/>
        </p:nvSpPr>
        <p:spPr>
          <a:xfrm>
            <a:off x="2657477" y="3829344"/>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 2</a:t>
            </a:r>
          </a:p>
        </p:txBody>
      </p:sp>
      <p:sp>
        <p:nvSpPr>
          <p:cNvPr id="54" name="TextBox 53"/>
          <p:cNvSpPr txBox="1"/>
          <p:nvPr/>
        </p:nvSpPr>
        <p:spPr>
          <a:xfrm>
            <a:off x="971600" y="3851756"/>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 1</a:t>
            </a:r>
          </a:p>
        </p:txBody>
      </p:sp>
      <p:sp>
        <p:nvSpPr>
          <p:cNvPr id="63" name="Заголовок 1"/>
          <p:cNvSpPr>
            <a:spLocks noGrp="1"/>
          </p:cNvSpPr>
          <p:nvPr>
            <p:ph type="title"/>
          </p:nvPr>
        </p:nvSpPr>
        <p:spPr>
          <a:xfrm>
            <a:off x="353293" y="188640"/>
            <a:ext cx="7963123" cy="864096"/>
          </a:xfrm>
        </p:spPr>
        <p:txBody>
          <a:bodyPr>
            <a:normAutofit fontScale="90000"/>
          </a:bodyPr>
          <a:lstStyle/>
          <a:p>
            <a:pPr algn="ctr"/>
            <a:r>
              <a:rPr lang="ru-RU" sz="3100" b="1" dirty="0">
                <a:solidFill>
                  <a:srgbClr val="C00000"/>
                </a:solidFill>
                <a:effectLst/>
              </a:rPr>
              <a:t> </a:t>
            </a:r>
            <a:r>
              <a:rPr lang="ru-RU" sz="3100" b="1" dirty="0">
                <a:solidFill>
                  <a:srgbClr val="C00000"/>
                </a:solidFill>
                <a:effectLst/>
                <a:latin typeface="Times New Roman" pitchFamily="18" charset="0"/>
                <a:cs typeface="Times New Roman" pitchFamily="18" charset="0"/>
              </a:rPr>
              <a:t>схема прохождение </a:t>
            </a:r>
            <a:br>
              <a:rPr lang="ru-RU" sz="3100" b="1" dirty="0">
                <a:solidFill>
                  <a:srgbClr val="C00000"/>
                </a:solidFill>
                <a:effectLst/>
                <a:latin typeface="Times New Roman" pitchFamily="18" charset="0"/>
                <a:cs typeface="Times New Roman" pitchFamily="18" charset="0"/>
              </a:rPr>
            </a:br>
            <a:r>
              <a:rPr lang="ru-RU" sz="3100" b="1" dirty="0">
                <a:solidFill>
                  <a:srgbClr val="C00000"/>
                </a:solidFill>
                <a:effectLst/>
                <a:latin typeface="Times New Roman" pitchFamily="18" charset="0"/>
                <a:cs typeface="Times New Roman" pitchFamily="18" charset="0"/>
              </a:rPr>
              <a:t>проекта  бюджета до его принятия</a:t>
            </a:r>
          </a:p>
        </p:txBody>
      </p:sp>
      <p:sp>
        <p:nvSpPr>
          <p:cNvPr id="66" name="Овал 65"/>
          <p:cNvSpPr/>
          <p:nvPr/>
        </p:nvSpPr>
        <p:spPr>
          <a:xfrm rot="10800000">
            <a:off x="7385280" y="3371046"/>
            <a:ext cx="1291176" cy="1399330"/>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72" name="Скругленный прямоугольник 71"/>
          <p:cNvSpPr/>
          <p:nvPr/>
        </p:nvSpPr>
        <p:spPr>
          <a:xfrm>
            <a:off x="6911705" y="1486806"/>
            <a:ext cx="2124791" cy="793436"/>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Принятие бюджета Зеленчукского муниципального района   </a:t>
            </a:r>
          </a:p>
        </p:txBody>
      </p:sp>
      <p:sp>
        <p:nvSpPr>
          <p:cNvPr id="73" name="TextBox 72"/>
          <p:cNvSpPr txBox="1"/>
          <p:nvPr/>
        </p:nvSpPr>
        <p:spPr>
          <a:xfrm>
            <a:off x="7668344" y="3789040"/>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dirty="0">
                <a:solidFill>
                  <a:schemeClr val="tx2">
                    <a:lumMod val="50000"/>
                  </a:schemeClr>
                </a:solidFill>
                <a:effectLst>
                  <a:outerShdw blurRad="38100" dist="38100" dir="2700000" algn="tl">
                    <a:srgbClr val="000000">
                      <a:alpha val="43137"/>
                    </a:srgbClr>
                  </a:outerShdw>
                </a:effectLst>
                <a:latin typeface="+mj-lt"/>
                <a:cs typeface="Tahoma" pitchFamily="34" charset="0"/>
              </a:rPr>
              <a:t>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5</a:t>
            </a:r>
            <a:endParaRPr lang="ru-RU" b="1" dirty="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79" name="Арка 78"/>
          <p:cNvSpPr/>
          <p:nvPr/>
        </p:nvSpPr>
        <p:spPr>
          <a:xfrm>
            <a:off x="3767035" y="2987820"/>
            <a:ext cx="1901379" cy="1998267"/>
          </a:xfrm>
          <a:prstGeom prst="blockArc">
            <a:avLst>
              <a:gd name="adj1" fmla="val 10753516"/>
              <a:gd name="adj2" fmla="val 22782"/>
              <a:gd name="adj3" fmla="val 13661"/>
            </a:avLst>
          </a:prstGeom>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4011923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790" y="1124744"/>
            <a:ext cx="8928992" cy="5632311"/>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a:r>
              <a:rPr lang="ru-RU" sz="1200" dirty="0">
                <a:solidFill>
                  <a:schemeClr val="tx2">
                    <a:lumMod val="75000"/>
                  </a:schemeClr>
                </a:solidFill>
              </a:rPr>
              <a:t>            </a:t>
            </a:r>
          </a:p>
          <a:p>
            <a:pPr algn="just"/>
            <a:r>
              <a:rPr lang="ru-RU" sz="1200" dirty="0">
                <a:solidFill>
                  <a:schemeClr val="tx2">
                    <a:lumMod val="75000"/>
                  </a:schemeClr>
                </a:solidFill>
              </a:rPr>
              <a:t>         </a:t>
            </a:r>
            <a:r>
              <a:rPr lang="ru-RU" sz="1200" dirty="0">
                <a:solidFill>
                  <a:schemeClr val="tx2">
                    <a:lumMod val="75000"/>
                  </a:schemeClr>
                </a:solidFill>
                <a:latin typeface="Times New Roman" pitchFamily="18" charset="0"/>
                <a:cs typeface="Times New Roman" pitchFamily="18" charset="0"/>
              </a:rPr>
              <a:t>Основными направлениями налоговой политики в Зеленчукском муниципальном районе на очередной и трехлетний период являются:  увеличение налоговой базы Зеленчукского муниципального района за счет стимулирования привлечения  инвестиций,    реализации высокоэффективных инвестиционных проектов, регистрации  крупных   налогоплательщиков; усиление политики обоснованности и эффективности применения налоговых льгот  по местным налогам; взаимовыгодное сотрудничество с организациями, формирующими налоговый потенциал района; обеспечение 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по  вопросам пополнения доходной части бюджета., реализация  мер  по  укреплению  финансовой  дисциплины,  соблюдению  органами  местного  самоуправления  требований бюджетного законодательства.</a:t>
            </a:r>
          </a:p>
          <a:p>
            <a:pPr algn="just"/>
            <a:r>
              <a:rPr lang="ru-RU" sz="1200" dirty="0">
                <a:solidFill>
                  <a:schemeClr val="tx2">
                    <a:lumMod val="75000"/>
                  </a:schemeClr>
                </a:solidFill>
                <a:latin typeface="Times New Roman" pitchFamily="18" charset="0"/>
                <a:cs typeface="Times New Roman" pitchFamily="18" charset="0"/>
              </a:rPr>
              <a:t>         Бюджетная и налоговая политика Зеленчукского муниципального района на 2025 – 2027 годы направлена на создание условий для устойчивого социально – экономического развития Зеленчукского муниципального района в целях обеспечения выполнения приоритетных для района задач.</a:t>
            </a:r>
          </a:p>
          <a:p>
            <a:pPr algn="just"/>
            <a:r>
              <a:rPr lang="ru-RU" sz="1200" dirty="0">
                <a:solidFill>
                  <a:schemeClr val="tx2">
                    <a:lumMod val="75000"/>
                  </a:schemeClr>
                </a:solidFill>
                <a:latin typeface="Times New Roman" pitchFamily="18" charset="0"/>
                <a:cs typeface="Times New Roman" pitchFamily="18" charset="0"/>
              </a:rPr>
              <a:t>         Необходимым условием для решения поставленных задач является реализация мер по обеспечению устойчивости и сбалансированности бюджетной системы, повышению эффективности бюджетных расходов.</a:t>
            </a:r>
          </a:p>
          <a:p>
            <a:pPr algn="just"/>
            <a:r>
              <a:rPr lang="ru-RU" sz="1200" dirty="0">
                <a:solidFill>
                  <a:schemeClr val="tx2">
                    <a:lumMod val="75000"/>
                  </a:schemeClr>
                </a:solidFill>
                <a:latin typeface="Times New Roman" pitchFamily="18" charset="0"/>
                <a:cs typeface="Times New Roman" pitchFamily="18" charset="0"/>
              </a:rPr>
              <a:t>         Основными приоритетами налоговой политики на 2025 год и на плановый период  2026 и  2027 годов является обеспечение роста доходной части  бюджета Зеленчукского муниципального района за счет повышения качества администрирования доходов бюджета и собираемости налогов, оптимизации существующей системы налоговых льгот и освобождений, эффективного использования муниципального имущества и земельных участков, а также создания оптимальных условий для развития бизнеса.</a:t>
            </a:r>
          </a:p>
          <a:p>
            <a:pPr algn="just"/>
            <a:r>
              <a:rPr lang="ru-RU" sz="1200" dirty="0">
                <a:solidFill>
                  <a:schemeClr val="tx2">
                    <a:lumMod val="75000"/>
                  </a:schemeClr>
                </a:solidFill>
                <a:latin typeface="Times New Roman" pitchFamily="18" charset="0"/>
                <a:cs typeface="Times New Roman" pitchFamily="18" charset="0"/>
              </a:rPr>
              <a:t>         Учитывая высокую неопределенность в оценке последствий сложной экономической ситуации в 2024 году,  основной задачей бюджетной политики на 2025-2027 годы будет обеспечение сбалансированности и устойчивости  бюджета Зеленчукского  муниципального района, в том числе за счет:</a:t>
            </a:r>
          </a:p>
          <a:p>
            <a:pPr algn="just"/>
            <a:r>
              <a:rPr lang="ru-RU" sz="1200" dirty="0">
                <a:solidFill>
                  <a:schemeClr val="tx2">
                    <a:lumMod val="75000"/>
                  </a:schemeClr>
                </a:solidFill>
                <a:latin typeface="Times New Roman" pitchFamily="18" charset="0"/>
                <a:cs typeface="Times New Roman" pitchFamily="18" charset="0"/>
              </a:rPr>
              <a:t>         -формирования реалистичного прогноза поступления доходов, основанного на прогнозе социально-экономического развития  Зеленчукского  муниципального района на среднесрочный период (на 2025 год и на плановый период 2026 и 2027 годов);</a:t>
            </a:r>
          </a:p>
          <a:p>
            <a:pPr algn="just"/>
            <a:r>
              <a:rPr lang="ru-RU" sz="1200" dirty="0">
                <a:solidFill>
                  <a:schemeClr val="tx2">
                    <a:lumMod val="75000"/>
                  </a:schemeClr>
                </a:solidFill>
                <a:latin typeface="Times New Roman" pitchFamily="18" charset="0"/>
                <a:cs typeface="Times New Roman" pitchFamily="18" charset="0"/>
              </a:rPr>
              <a:t>         -недопущения принятия новых расходных обязательств, не обеспеченных доходными источниками.</a:t>
            </a:r>
          </a:p>
          <a:p>
            <a:pPr algn="just"/>
            <a:r>
              <a:rPr lang="ru-RU" sz="1200" dirty="0">
                <a:solidFill>
                  <a:schemeClr val="tx2">
                    <a:lumMod val="75000"/>
                  </a:schemeClr>
                </a:solidFill>
                <a:latin typeface="Times New Roman" pitchFamily="18" charset="0"/>
                <a:cs typeface="Times New Roman" pitchFamily="18" charset="0"/>
              </a:rPr>
              <a:t>        В условиях ограниченности бюджетных ресурсов следующей задачей бюджетной политики является осуществление мер по повышению эффективности использования бюджетных средств.</a:t>
            </a:r>
          </a:p>
          <a:p>
            <a:pPr algn="just"/>
            <a:r>
              <a:rPr lang="ru-RU" sz="1200" dirty="0">
                <a:solidFill>
                  <a:schemeClr val="tx2">
                    <a:lumMod val="75000"/>
                  </a:schemeClr>
                </a:solidFill>
                <a:latin typeface="Times New Roman" pitchFamily="18" charset="0"/>
                <a:cs typeface="Times New Roman" pitchFamily="18" charset="0"/>
              </a:rPr>
              <a:t>       Бюджетная политика в области расходов будет направлена на обеспечение безусловного исполнения действующих обязательств, в том числе с учетом их оптимизации и повышения эффективности использования финансовых ресурсов.</a:t>
            </a:r>
          </a:p>
          <a:p>
            <a:pPr algn="just"/>
            <a:r>
              <a:rPr lang="ru-RU" sz="1200" dirty="0">
                <a:solidFill>
                  <a:schemeClr val="tx2">
                    <a:lumMod val="75000"/>
                  </a:schemeClr>
                </a:solidFill>
                <a:latin typeface="Times New Roman" pitchFamily="18" charset="0"/>
                <a:cs typeface="Times New Roman" pitchFamily="18" charset="0"/>
              </a:rPr>
              <a:t>      </a:t>
            </a:r>
          </a:p>
        </p:txBody>
      </p:sp>
      <p:sp>
        <p:nvSpPr>
          <p:cNvPr id="5" name="Прямоугольник 4"/>
          <p:cNvSpPr/>
          <p:nvPr/>
        </p:nvSpPr>
        <p:spPr>
          <a:xfrm>
            <a:off x="101790" y="-1"/>
            <a:ext cx="89289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400" dirty="0">
                <a:solidFill>
                  <a:srgbClr val="C00000"/>
                </a:solidFill>
                <a:latin typeface="Times New Roman" pitchFamily="18" charset="0"/>
                <a:cs typeface="Times New Roman" pitchFamily="18" charset="0"/>
              </a:rPr>
              <a:t>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и задачи</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юджетной и налоговой политики Зеленчукского муниципального района </a:t>
            </a:r>
          </a:p>
          <a:p>
            <a:pPr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 2025 – 2027 годы </a:t>
            </a:r>
          </a:p>
        </p:txBody>
      </p:sp>
    </p:spTree>
    <p:extLst>
      <p:ext uri="{BB962C8B-B14F-4D97-AF65-F5344CB8AC3E}">
        <p14:creationId xmlns:p14="http://schemas.microsoft.com/office/powerpoint/2010/main" val="426169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143" y="1105490"/>
            <a:ext cx="2345232" cy="223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Рисунок 21" descr="дом из денег.jpg"/>
          <p:cNvPicPr/>
          <p:nvPr/>
        </p:nvPicPr>
        <p:blipFill>
          <a:blip r:embed="rId3"/>
          <a:srcRect/>
          <a:stretch>
            <a:fillRect/>
          </a:stretch>
        </p:blipFill>
        <p:spPr bwMode="auto">
          <a:xfrm>
            <a:off x="107504" y="4240883"/>
            <a:ext cx="2376264" cy="2212453"/>
          </a:xfrm>
          <a:prstGeom prst="rect">
            <a:avLst/>
          </a:prstGeom>
          <a:noFill/>
        </p:spPr>
      </p:pic>
      <p:sp>
        <p:nvSpPr>
          <p:cNvPr id="24577" name="Заголовок 1"/>
          <p:cNvSpPr>
            <a:spLocks noGrp="1"/>
          </p:cNvSpPr>
          <p:nvPr>
            <p:ph type="title"/>
          </p:nvPr>
        </p:nvSpPr>
        <p:spPr>
          <a:xfrm>
            <a:off x="107505" y="274638"/>
            <a:ext cx="8975870" cy="706090"/>
          </a:xfrm>
        </p:spPr>
        <p:txBody>
          <a:bodyPr>
            <a:normAutofit/>
          </a:bodyPr>
          <a:lstStyle/>
          <a:p>
            <a:pPr eaLnBrk="1" hangingPunct="1"/>
            <a:r>
              <a:rPr lang="ru-RU" sz="2800" b="1" dirty="0">
                <a:solidFill>
                  <a:srgbClr val="C00000"/>
                </a:solidFill>
                <a:effectLst/>
                <a:latin typeface="Times New Roman" pitchFamily="18" charset="0"/>
                <a:cs typeface="Times New Roman" pitchFamily="18" charset="0"/>
              </a:rPr>
              <a:t>Этапы формирования и исполнения бюджета</a:t>
            </a:r>
          </a:p>
        </p:txBody>
      </p:sp>
      <p:sp>
        <p:nvSpPr>
          <p:cNvPr id="5" name="Полилиния 4"/>
          <p:cNvSpPr/>
          <p:nvPr/>
        </p:nvSpPr>
        <p:spPr>
          <a:xfrm>
            <a:off x="457032" y="1192486"/>
            <a:ext cx="5483120"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20000"/>
              <a:lumOff val="8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Составление проекта бюджета</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(июль – 15 ноября)</a:t>
            </a:r>
          </a:p>
        </p:txBody>
      </p:sp>
      <p:sp>
        <p:nvSpPr>
          <p:cNvPr id="7" name="Полилиния 6"/>
          <p:cNvSpPr/>
          <p:nvPr/>
        </p:nvSpPr>
        <p:spPr>
          <a:xfrm>
            <a:off x="1115616" y="2284289"/>
            <a:ext cx="5387975" cy="1144711"/>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40000"/>
              <a:lumOff val="6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Рассмотрение, проведение публичных слушаний и утверждение проекта бюджета </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(15 ноября – 30 декабря)</a:t>
            </a:r>
          </a:p>
        </p:txBody>
      </p:sp>
      <p:sp>
        <p:nvSpPr>
          <p:cNvPr id="9" name="Полилиния 8"/>
          <p:cNvSpPr/>
          <p:nvPr/>
        </p:nvSpPr>
        <p:spPr>
          <a:xfrm>
            <a:off x="1619672" y="3640758"/>
            <a:ext cx="5821362"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(1 января – 31 декабря)</a:t>
            </a:r>
          </a:p>
        </p:txBody>
      </p:sp>
      <p:sp>
        <p:nvSpPr>
          <p:cNvPr id="11" name="Полилиния 10"/>
          <p:cNvSpPr/>
          <p:nvPr/>
        </p:nvSpPr>
        <p:spPr>
          <a:xfrm>
            <a:off x="2370839" y="4678175"/>
            <a:ext cx="6037783" cy="868363"/>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75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Контроль за исполнением</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(1 января – 31 декабря)</a:t>
            </a:r>
          </a:p>
        </p:txBody>
      </p:sp>
      <p:sp>
        <p:nvSpPr>
          <p:cNvPr id="13" name="Полилиния 12"/>
          <p:cNvSpPr/>
          <p:nvPr/>
        </p:nvSpPr>
        <p:spPr>
          <a:xfrm>
            <a:off x="2837496" y="5661248"/>
            <a:ext cx="6110610"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5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089458" bIns="101635" anchor="ctr"/>
          <a:lstStyle/>
          <a:p>
            <a:pPr algn="ctr" defTabSz="889000">
              <a:lnSpc>
                <a:spcPct val="90000"/>
              </a:lnSpc>
              <a:spcAft>
                <a:spcPct val="35000"/>
              </a:spcAft>
              <a:defRPr/>
            </a:pP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Рассмотрение и утверждение                           годового отчета </a:t>
            </a:r>
          </a:p>
          <a:p>
            <a:pPr algn="ctr" defTabSz="889000">
              <a:lnSpc>
                <a:spcPct val="90000"/>
              </a:lnSpc>
              <a:spcAft>
                <a:spcPct val="35000"/>
              </a:spcAft>
              <a:defRPr/>
            </a:pPr>
            <a:r>
              <a:rPr lang="ru-RU" sz="1400" b="1" dirty="0">
                <a:solidFill>
                  <a:schemeClr val="bg1"/>
                </a:solidFill>
                <a:latin typeface="Times New Roman" pitchFamily="18" charset="0"/>
                <a:cs typeface="Times New Roman" pitchFamily="18" charset="0"/>
              </a:rPr>
              <a:t>(передается администрацией в Совет не позднее 1 мая)</a:t>
            </a:r>
          </a:p>
        </p:txBody>
      </p:sp>
      <p:sp>
        <p:nvSpPr>
          <p:cNvPr id="14" name="Полилиния 13"/>
          <p:cNvSpPr/>
          <p:nvPr/>
        </p:nvSpPr>
        <p:spPr>
          <a:xfrm>
            <a:off x="7536830" y="5085184"/>
            <a:ext cx="563562" cy="72008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5" bIns="172726" spcCol="1270" anchor="ctr"/>
          <a:lstStyle/>
          <a:p>
            <a:pPr algn="ctr" defTabSz="1155700" fontAlgn="auto">
              <a:lnSpc>
                <a:spcPct val="90000"/>
              </a:lnSpc>
              <a:spcAft>
                <a:spcPct val="35000"/>
              </a:spcAft>
              <a:defRPr/>
            </a:pPr>
            <a:endParaRPr lang="ru-RU" sz="2600" dirty="0"/>
          </a:p>
        </p:txBody>
      </p:sp>
      <p:sp>
        <p:nvSpPr>
          <p:cNvPr id="15" name="Полилиния 14"/>
          <p:cNvSpPr/>
          <p:nvPr/>
        </p:nvSpPr>
        <p:spPr>
          <a:xfrm>
            <a:off x="6738143" y="3919754"/>
            <a:ext cx="563562" cy="691548"/>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6" spcCol="1270" anchor="ctr"/>
          <a:lstStyle/>
          <a:p>
            <a:pPr algn="ctr" defTabSz="1155700" fontAlgn="auto">
              <a:lnSpc>
                <a:spcPct val="90000"/>
              </a:lnSpc>
              <a:spcAft>
                <a:spcPct val="35000"/>
              </a:spcAft>
              <a:defRPr/>
            </a:pPr>
            <a:endParaRPr lang="ru-RU" sz="2600" dirty="0"/>
          </a:p>
        </p:txBody>
      </p:sp>
      <p:sp>
        <p:nvSpPr>
          <p:cNvPr id="16" name="Полилиния 15"/>
          <p:cNvSpPr/>
          <p:nvPr/>
        </p:nvSpPr>
        <p:spPr>
          <a:xfrm>
            <a:off x="5892801" y="2996951"/>
            <a:ext cx="563562" cy="684461"/>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5" spcCol="1270" anchor="ctr"/>
          <a:lstStyle/>
          <a:p>
            <a:pPr algn="ctr" defTabSz="1155700" fontAlgn="auto">
              <a:lnSpc>
                <a:spcPct val="90000"/>
              </a:lnSpc>
              <a:spcAft>
                <a:spcPct val="35000"/>
              </a:spcAft>
              <a:defRPr/>
            </a:pPr>
            <a:endParaRPr lang="ru-RU" sz="2600" dirty="0"/>
          </a:p>
        </p:txBody>
      </p:sp>
      <p:sp>
        <p:nvSpPr>
          <p:cNvPr id="17" name="Полилиния 16"/>
          <p:cNvSpPr/>
          <p:nvPr/>
        </p:nvSpPr>
        <p:spPr>
          <a:xfrm>
            <a:off x="5375002" y="1789336"/>
            <a:ext cx="565150" cy="70356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160026" tIns="33020" rIns="160026" bIns="172726" spcCol="1270" anchor="ctr"/>
          <a:lstStyle/>
          <a:p>
            <a:pPr algn="ctr" defTabSz="1155700" fontAlgn="auto">
              <a:lnSpc>
                <a:spcPct val="90000"/>
              </a:lnSpc>
              <a:spcAft>
                <a:spcPct val="35000"/>
              </a:spcAft>
              <a:defRPr/>
            </a:pPr>
            <a:endParaRPr lang="ru-RU" sz="2600" dirty="0"/>
          </a:p>
        </p:txBody>
      </p:sp>
    </p:spTree>
    <p:extLst>
      <p:ext uri="{BB962C8B-B14F-4D97-AF65-F5344CB8AC3E}">
        <p14:creationId xmlns:p14="http://schemas.microsoft.com/office/powerpoint/2010/main" val="28629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8521</TotalTime>
  <Words>7976</Words>
  <Application>Microsoft Office PowerPoint</Application>
  <PresentationFormat>Экран (4:3)</PresentationFormat>
  <Paragraphs>1123</Paragraphs>
  <Slides>55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1_Воздушный поток</vt:lpstr>
      <vt:lpstr>БЮДЖЕТ для ГРАЖДАН</vt:lpstr>
      <vt:lpstr>Уважаемые жители  Зеленчукского муниципального района!</vt:lpstr>
      <vt:lpstr>Социально-экономическая характеристика Зеленчукского муниципального района</vt:lpstr>
      <vt:lpstr>Основные показатели  социально-экономического развития Зеленчукского муниципального района </vt:lpstr>
      <vt:lpstr>Глоссарий</vt:lpstr>
      <vt:lpstr>Презентация PowerPoint</vt:lpstr>
      <vt:lpstr> схема прохождение  проекта  бюджета до его принятия</vt:lpstr>
      <vt:lpstr>Презентация PowerPoint</vt:lpstr>
      <vt:lpstr>Этапы формирования и исполнения бюджета</vt:lpstr>
      <vt:lpstr>Презентация PowerPoint</vt:lpstr>
      <vt:lpstr>Презентация PowerPoint</vt:lpstr>
      <vt:lpstr>Сеть муниципальных учреждений</vt:lpstr>
      <vt:lpstr>Основные характеристики районного бюджета</vt:lpstr>
      <vt:lpstr>Приоритеты бюджета</vt:lpstr>
      <vt:lpstr>Презентация PowerPoint</vt:lpstr>
      <vt:lpstr>Особенности планирования доходов бюджета</vt:lpstr>
      <vt:lpstr>Презентация PowerPoint</vt:lpstr>
      <vt:lpstr>Структура налоговых доходов бюджета  (в тыс. руб.)</vt:lpstr>
      <vt:lpstr>Структура неналоговых доходов бюджета  (в тыс. руб.)</vt:lpstr>
      <vt:lpstr>Налоговые доходы</vt:lpstr>
      <vt:lpstr>Прогноз налога на имущество </vt:lpstr>
      <vt:lpstr>Прогноз НАЛОГА, ВЗИМАЕМОГО В СВЯЗИ С ПРИМЕНЕНИЕМ УПРОЩЕННОЙ И ПАТЕНТНОЙ СИСТЕМЫ НАЛОГООБЛОЖЕНИЯ</vt:lpstr>
      <vt:lpstr>Акцизы - прогноз</vt:lpstr>
      <vt:lpstr>Неналоговые доходы </vt:lpstr>
      <vt:lpstr>Безвозмездные поступления</vt:lpstr>
      <vt:lpstr>Презентация PowerPoint</vt:lpstr>
      <vt:lpstr>Презентация PowerPoint</vt:lpstr>
      <vt:lpstr>Структура районного бюджета  по «программному» принципу планирования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Общегосударственные вопросы   </vt:lpstr>
      <vt:lpstr>Национальная безопасность  и правоохранительная деятельность </vt:lpstr>
      <vt:lpstr>Расходы на образование </vt:lpstr>
      <vt:lpstr>Расходы на культуру </vt:lpstr>
      <vt:lpstr>Расходы на физическую  культуру и спорт</vt:lpstr>
      <vt:lpstr>Расходы на социальную политику</vt:lpstr>
      <vt:lpstr>Безвозмездные поступления</vt:lpstr>
      <vt:lpstr>Презентация PowerPoint</vt:lpstr>
      <vt:lpstr>Мероприятия необходимые для  увеличения поступления доходов в бюджет  </vt:lpstr>
      <vt:lpstr>Наши контакты: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Отдел И</dc:creator>
  <cp:lastModifiedBy>User</cp:lastModifiedBy>
  <cp:revision>1080</cp:revision>
  <cp:lastPrinted>2023-12-06T11:50:14Z</cp:lastPrinted>
  <dcterms:modified xsi:type="dcterms:W3CDTF">2024-12-06T05:33:37Z</dcterms:modified>
</cp:coreProperties>
</file>